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9" r:id="rId3"/>
    <p:sldId id="268" r:id="rId4"/>
    <p:sldId id="277" r:id="rId5"/>
    <p:sldId id="270" r:id="rId6"/>
    <p:sldId id="271" r:id="rId7"/>
    <p:sldId id="276" r:id="rId8"/>
    <p:sldId id="272" r:id="rId9"/>
    <p:sldId id="284" r:id="rId10"/>
    <p:sldId id="274" r:id="rId11"/>
    <p:sldId id="267" r:id="rId12"/>
    <p:sldId id="273" r:id="rId13"/>
    <p:sldId id="275" r:id="rId14"/>
    <p:sldId id="278" r:id="rId15"/>
    <p:sldId id="279" r:id="rId16"/>
    <p:sldId id="280" r:id="rId17"/>
    <p:sldId id="281" r:id="rId18"/>
    <p:sldId id="261" r:id="rId19"/>
    <p:sldId id="282" r:id="rId20"/>
    <p:sldId id="259" r:id="rId2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798">
          <p15:clr>
            <a:srgbClr val="A4A3A4"/>
          </p15:clr>
        </p15:guide>
        <p15:guide id="4" pos="37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007A"/>
    <a:srgbClr val="473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showGuides="1">
      <p:cViewPr varScale="1">
        <p:scale>
          <a:sx n="92" d="100"/>
          <a:sy n="92" d="100"/>
        </p:scale>
        <p:origin x="492" y="90"/>
      </p:cViewPr>
      <p:guideLst>
        <p:guide orient="horz" pos="2160"/>
        <p:guide pos="3840"/>
        <p:guide orient="horz" pos="1798"/>
        <p:guide pos="3764"/>
      </p:guideLst>
    </p:cSldViewPr>
  </p:slideViewPr>
  <p:notesTextViewPr>
    <p:cViewPr>
      <p:scale>
        <a:sx n="1" d="1"/>
        <a:sy n="1" d="1"/>
      </p:scale>
      <p:origin x="0" y="0"/>
    </p:cViewPr>
  </p:notesTextViewPr>
  <p:sorterViewPr>
    <p:cViewPr>
      <p:scale>
        <a:sx n="100" d="100"/>
        <a:sy n="100" d="100"/>
      </p:scale>
      <p:origin x="0" y="-5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42533302360612"/>
          <c:y val="2.504798575305001E-2"/>
          <c:w val="0.89721827497910778"/>
          <c:h val="0.69980574763180292"/>
        </c:manualLayout>
      </c:layout>
      <c:lineChart>
        <c:grouping val="standard"/>
        <c:varyColors val="0"/>
        <c:ser>
          <c:idx val="0"/>
          <c:order val="0"/>
          <c:tx>
            <c:strRef>
              <c:f>portugues!$A$2</c:f>
              <c:strCache>
                <c:ptCount val="1"/>
                <c:pt idx="0">
                  <c:v>XVI. Afec período perinatal</c:v>
                </c:pt>
              </c:strCache>
            </c:strRef>
          </c:tx>
          <c:spPr>
            <a:ln w="19050">
              <a:solidFill>
                <a:srgbClr val="0000CC"/>
              </a:solidFill>
            </a:ln>
          </c:spPr>
          <c:marker>
            <c:symbol val="diamond"/>
            <c:size val="4"/>
            <c:spPr>
              <a:solidFill>
                <a:srgbClr val="0000CC"/>
              </a:solidFill>
              <a:ln w="19050">
                <a:solidFill>
                  <a:srgbClr val="0000CC"/>
                </a:solidFill>
              </a:ln>
            </c:spPr>
          </c:marker>
          <c:cat>
            <c:numRef>
              <c:f>portugues!$B$1:$V$1</c:f>
              <c:numCache>
                <c:formatCode>General</c:formatCode>
                <c:ptCount val="21"/>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2206</c:v>
                </c:pt>
                <c:pt idx="15">
                  <c:v>2007</c:v>
                </c:pt>
                <c:pt idx="16">
                  <c:v>2008</c:v>
                </c:pt>
                <c:pt idx="17">
                  <c:v>2009</c:v>
                </c:pt>
                <c:pt idx="18">
                  <c:v>2010</c:v>
                </c:pt>
                <c:pt idx="19">
                  <c:v>2011</c:v>
                </c:pt>
                <c:pt idx="20">
                  <c:v>2012</c:v>
                </c:pt>
              </c:numCache>
            </c:numRef>
          </c:cat>
          <c:val>
            <c:numRef>
              <c:f>portugues!$B$2:$V$2</c:f>
              <c:numCache>
                <c:formatCode>General</c:formatCode>
                <c:ptCount val="21"/>
                <c:pt idx="0">
                  <c:v>35925</c:v>
                </c:pt>
                <c:pt idx="1">
                  <c:v>36792</c:v>
                </c:pt>
                <c:pt idx="2">
                  <c:v>37656</c:v>
                </c:pt>
                <c:pt idx="3">
                  <c:v>38018</c:v>
                </c:pt>
                <c:pt idx="4">
                  <c:v>37298</c:v>
                </c:pt>
                <c:pt idx="5">
                  <c:v>37671</c:v>
                </c:pt>
                <c:pt idx="6">
                  <c:v>36192</c:v>
                </c:pt>
                <c:pt idx="7">
                  <c:v>36883</c:v>
                </c:pt>
                <c:pt idx="8">
                  <c:v>36586</c:v>
                </c:pt>
                <c:pt idx="9">
                  <c:v>34217</c:v>
                </c:pt>
                <c:pt idx="10">
                  <c:v>33048</c:v>
                </c:pt>
                <c:pt idx="11">
                  <c:v>31954</c:v>
                </c:pt>
                <c:pt idx="12">
                  <c:v>30900</c:v>
                </c:pt>
                <c:pt idx="13">
                  <c:v>29694</c:v>
                </c:pt>
                <c:pt idx="14">
                  <c:v>28110</c:v>
                </c:pt>
                <c:pt idx="15">
                  <c:v>26766</c:v>
                </c:pt>
                <c:pt idx="16" formatCode="#,##0">
                  <c:v>25927</c:v>
                </c:pt>
                <c:pt idx="17" formatCode="#,##0">
                  <c:v>25196</c:v>
                </c:pt>
                <c:pt idx="18" formatCode="#,##0">
                  <c:v>23664</c:v>
                </c:pt>
                <c:pt idx="19" formatCode="#,##0">
                  <c:v>23428</c:v>
                </c:pt>
                <c:pt idx="20" formatCode="#,##0">
                  <c:v>22921</c:v>
                </c:pt>
              </c:numCache>
            </c:numRef>
          </c:val>
          <c:smooth val="0"/>
          <c:extLst xmlns:c16r2="http://schemas.microsoft.com/office/drawing/2015/06/chart">
            <c:ext xmlns:c16="http://schemas.microsoft.com/office/drawing/2014/chart" uri="{C3380CC4-5D6E-409C-BE32-E72D297353CC}">
              <c16:uniqueId val="{00000000-E249-4948-8AEE-4F06623C0B41}"/>
            </c:ext>
          </c:extLst>
        </c:ser>
        <c:ser>
          <c:idx val="1"/>
          <c:order val="1"/>
          <c:tx>
            <c:strRef>
              <c:f>portugues!$A$3</c:f>
              <c:strCache>
                <c:ptCount val="1"/>
                <c:pt idx="0">
                  <c:v>XVIII.Sint sinais anormais</c:v>
                </c:pt>
              </c:strCache>
            </c:strRef>
          </c:tx>
          <c:spPr>
            <a:ln w="19050">
              <a:solidFill>
                <a:srgbClr val="FFFF00"/>
              </a:solidFill>
            </a:ln>
          </c:spPr>
          <c:marker>
            <c:symbol val="square"/>
            <c:size val="4"/>
            <c:spPr>
              <a:solidFill>
                <a:srgbClr val="FFFF00"/>
              </a:solidFill>
              <a:ln w="19050">
                <a:solidFill>
                  <a:srgbClr val="FFFF00"/>
                </a:solidFill>
              </a:ln>
            </c:spPr>
          </c:marker>
          <c:cat>
            <c:numRef>
              <c:f>portugues!$B$1:$V$1</c:f>
              <c:numCache>
                <c:formatCode>General</c:formatCode>
                <c:ptCount val="21"/>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2206</c:v>
                </c:pt>
                <c:pt idx="15">
                  <c:v>2007</c:v>
                </c:pt>
                <c:pt idx="16">
                  <c:v>2008</c:v>
                </c:pt>
                <c:pt idx="17">
                  <c:v>2009</c:v>
                </c:pt>
                <c:pt idx="18">
                  <c:v>2010</c:v>
                </c:pt>
                <c:pt idx="19">
                  <c:v>2011</c:v>
                </c:pt>
                <c:pt idx="20">
                  <c:v>2012</c:v>
                </c:pt>
              </c:numCache>
            </c:numRef>
          </c:cat>
          <c:val>
            <c:numRef>
              <c:f>portugues!$B$3:$V$3</c:f>
              <c:numCache>
                <c:formatCode>General</c:formatCode>
                <c:ptCount val="21"/>
                <c:pt idx="0">
                  <c:v>15774</c:v>
                </c:pt>
                <c:pt idx="1">
                  <c:v>17137</c:v>
                </c:pt>
                <c:pt idx="2">
                  <c:v>14390</c:v>
                </c:pt>
                <c:pt idx="3">
                  <c:v>11193</c:v>
                </c:pt>
                <c:pt idx="4">
                  <c:v>9571</c:v>
                </c:pt>
                <c:pt idx="5">
                  <c:v>8010</c:v>
                </c:pt>
                <c:pt idx="6">
                  <c:v>8703</c:v>
                </c:pt>
                <c:pt idx="7">
                  <c:v>8003</c:v>
                </c:pt>
                <c:pt idx="8">
                  <c:v>8388</c:v>
                </c:pt>
                <c:pt idx="9">
                  <c:v>6197</c:v>
                </c:pt>
                <c:pt idx="10">
                  <c:v>5199</c:v>
                </c:pt>
                <c:pt idx="11">
                  <c:v>4802</c:v>
                </c:pt>
                <c:pt idx="12">
                  <c:v>3730</c:v>
                </c:pt>
                <c:pt idx="13">
                  <c:v>3263</c:v>
                </c:pt>
                <c:pt idx="14">
                  <c:v>2206</c:v>
                </c:pt>
                <c:pt idx="15">
                  <c:v>1828</c:v>
                </c:pt>
                <c:pt idx="16" formatCode="#,##0">
                  <c:v>1730</c:v>
                </c:pt>
                <c:pt idx="17" formatCode="#,##0">
                  <c:v>1583</c:v>
                </c:pt>
                <c:pt idx="18" formatCode="#,##0">
                  <c:v>1440</c:v>
                </c:pt>
                <c:pt idx="19" formatCode="#,##0">
                  <c:v>1279</c:v>
                </c:pt>
                <c:pt idx="20" formatCode="#,##0">
                  <c:v>1199</c:v>
                </c:pt>
              </c:numCache>
            </c:numRef>
          </c:val>
          <c:smooth val="0"/>
          <c:extLst xmlns:c16r2="http://schemas.microsoft.com/office/drawing/2015/06/chart">
            <c:ext xmlns:c16="http://schemas.microsoft.com/office/drawing/2014/chart" uri="{C3380CC4-5D6E-409C-BE32-E72D297353CC}">
              <c16:uniqueId val="{00000001-E249-4948-8AEE-4F06623C0B41}"/>
            </c:ext>
          </c:extLst>
        </c:ser>
        <c:ser>
          <c:idx val="2"/>
          <c:order val="2"/>
          <c:tx>
            <c:strRef>
              <c:f>portugues!$A$4</c:f>
              <c:strCache>
                <c:ptCount val="1"/>
                <c:pt idx="0">
                  <c:v>I. Doenças infecciosas e parasitárias</c:v>
                </c:pt>
              </c:strCache>
            </c:strRef>
          </c:tx>
          <c:spPr>
            <a:ln w="19050">
              <a:solidFill>
                <a:srgbClr val="66FF66"/>
              </a:solidFill>
            </a:ln>
          </c:spPr>
          <c:marker>
            <c:symbol val="triangle"/>
            <c:size val="4"/>
            <c:spPr>
              <a:solidFill>
                <a:srgbClr val="66FF66"/>
              </a:solidFill>
              <a:ln w="19050">
                <a:solidFill>
                  <a:srgbClr val="66FF66"/>
                </a:solidFill>
              </a:ln>
            </c:spPr>
          </c:marker>
          <c:cat>
            <c:numRef>
              <c:f>portugues!$B$1:$V$1</c:f>
              <c:numCache>
                <c:formatCode>General</c:formatCode>
                <c:ptCount val="21"/>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2206</c:v>
                </c:pt>
                <c:pt idx="15">
                  <c:v>2007</c:v>
                </c:pt>
                <c:pt idx="16">
                  <c:v>2008</c:v>
                </c:pt>
                <c:pt idx="17">
                  <c:v>2009</c:v>
                </c:pt>
                <c:pt idx="18">
                  <c:v>2010</c:v>
                </c:pt>
                <c:pt idx="19">
                  <c:v>2011</c:v>
                </c:pt>
                <c:pt idx="20">
                  <c:v>2012</c:v>
                </c:pt>
              </c:numCache>
            </c:numRef>
          </c:cat>
          <c:val>
            <c:numRef>
              <c:f>portugues!$B$4:$V$4</c:f>
              <c:numCache>
                <c:formatCode>General</c:formatCode>
                <c:ptCount val="21"/>
                <c:pt idx="0">
                  <c:v>11668</c:v>
                </c:pt>
                <c:pt idx="1">
                  <c:v>11947</c:v>
                </c:pt>
                <c:pt idx="2">
                  <c:v>11597</c:v>
                </c:pt>
                <c:pt idx="3">
                  <c:v>9758</c:v>
                </c:pt>
                <c:pt idx="4">
                  <c:v>8420</c:v>
                </c:pt>
                <c:pt idx="5">
                  <c:v>6803</c:v>
                </c:pt>
                <c:pt idx="6">
                  <c:v>7873</c:v>
                </c:pt>
                <c:pt idx="7">
                  <c:v>6304</c:v>
                </c:pt>
                <c:pt idx="8">
                  <c:v>5351</c:v>
                </c:pt>
                <c:pt idx="9">
                  <c:v>4721</c:v>
                </c:pt>
                <c:pt idx="10">
                  <c:v>4506</c:v>
                </c:pt>
                <c:pt idx="11">
                  <c:v>4354</c:v>
                </c:pt>
                <c:pt idx="12">
                  <c:v>3765</c:v>
                </c:pt>
                <c:pt idx="13">
                  <c:v>3707</c:v>
                </c:pt>
                <c:pt idx="14">
                  <c:v>3214</c:v>
                </c:pt>
                <c:pt idx="15">
                  <c:v>2635</c:v>
                </c:pt>
                <c:pt idx="16" formatCode="#,##0">
                  <c:v>2354</c:v>
                </c:pt>
                <c:pt idx="17" formatCode="#,##0">
                  <c:v>2092</c:v>
                </c:pt>
                <c:pt idx="18" formatCode="#,##0">
                  <c:v>1950</c:v>
                </c:pt>
                <c:pt idx="19" formatCode="#,##0">
                  <c:v>1736</c:v>
                </c:pt>
                <c:pt idx="20" formatCode="#,##0">
                  <c:v>1817</c:v>
                </c:pt>
              </c:numCache>
            </c:numRef>
          </c:val>
          <c:smooth val="0"/>
          <c:extLst xmlns:c16r2="http://schemas.microsoft.com/office/drawing/2015/06/chart">
            <c:ext xmlns:c16="http://schemas.microsoft.com/office/drawing/2014/chart" uri="{C3380CC4-5D6E-409C-BE32-E72D297353CC}">
              <c16:uniqueId val="{00000002-E249-4948-8AEE-4F06623C0B41}"/>
            </c:ext>
          </c:extLst>
        </c:ser>
        <c:ser>
          <c:idx val="3"/>
          <c:order val="3"/>
          <c:tx>
            <c:strRef>
              <c:f>portugues!$A$5</c:f>
              <c:strCache>
                <c:ptCount val="1"/>
                <c:pt idx="0">
                  <c:v>X. Doenças do aparelho respiratório</c:v>
                </c:pt>
              </c:strCache>
            </c:strRef>
          </c:tx>
          <c:spPr>
            <a:ln w="19050">
              <a:solidFill>
                <a:srgbClr val="66FFFF"/>
              </a:solidFill>
            </a:ln>
          </c:spPr>
          <c:marker>
            <c:symbol val="x"/>
            <c:size val="4"/>
            <c:spPr>
              <a:solidFill>
                <a:srgbClr val="66FFFF"/>
              </a:solidFill>
              <a:ln w="19050">
                <a:solidFill>
                  <a:srgbClr val="66FFFF"/>
                </a:solidFill>
              </a:ln>
            </c:spPr>
          </c:marker>
          <c:cat>
            <c:numRef>
              <c:f>portugues!$B$1:$V$1</c:f>
              <c:numCache>
                <c:formatCode>General</c:formatCode>
                <c:ptCount val="21"/>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2206</c:v>
                </c:pt>
                <c:pt idx="15">
                  <c:v>2007</c:v>
                </c:pt>
                <c:pt idx="16">
                  <c:v>2008</c:v>
                </c:pt>
                <c:pt idx="17">
                  <c:v>2009</c:v>
                </c:pt>
                <c:pt idx="18">
                  <c:v>2010</c:v>
                </c:pt>
                <c:pt idx="19">
                  <c:v>2011</c:v>
                </c:pt>
                <c:pt idx="20">
                  <c:v>2012</c:v>
                </c:pt>
              </c:numCache>
            </c:numRef>
          </c:cat>
          <c:val>
            <c:numRef>
              <c:f>portugues!$B$5:$V$5</c:f>
              <c:numCache>
                <c:formatCode>General</c:formatCode>
                <c:ptCount val="21"/>
                <c:pt idx="0">
                  <c:v>9021</c:v>
                </c:pt>
                <c:pt idx="1">
                  <c:v>9408</c:v>
                </c:pt>
                <c:pt idx="2">
                  <c:v>9160</c:v>
                </c:pt>
                <c:pt idx="3">
                  <c:v>8261</c:v>
                </c:pt>
                <c:pt idx="4">
                  <c:v>6626</c:v>
                </c:pt>
                <c:pt idx="5">
                  <c:v>5569</c:v>
                </c:pt>
                <c:pt idx="6">
                  <c:v>5698</c:v>
                </c:pt>
                <c:pt idx="7">
                  <c:v>5015</c:v>
                </c:pt>
                <c:pt idx="8">
                  <c:v>4710</c:v>
                </c:pt>
                <c:pt idx="9">
                  <c:v>4204</c:v>
                </c:pt>
                <c:pt idx="10">
                  <c:v>3782</c:v>
                </c:pt>
                <c:pt idx="11">
                  <c:v>3810</c:v>
                </c:pt>
                <c:pt idx="12">
                  <c:v>3365</c:v>
                </c:pt>
                <c:pt idx="13">
                  <c:v>2743</c:v>
                </c:pt>
                <c:pt idx="14">
                  <c:v>2880</c:v>
                </c:pt>
                <c:pt idx="15">
                  <c:v>2560</c:v>
                </c:pt>
                <c:pt idx="16" formatCode="#,##0">
                  <c:v>2410</c:v>
                </c:pt>
                <c:pt idx="17" formatCode="#,##0">
                  <c:v>2382</c:v>
                </c:pt>
                <c:pt idx="18" formatCode="#,##0">
                  <c:v>1936</c:v>
                </c:pt>
                <c:pt idx="19" formatCode="#,##0">
                  <c:v>2107</c:v>
                </c:pt>
                <c:pt idx="20" formatCode="#,##0">
                  <c:v>2012</c:v>
                </c:pt>
              </c:numCache>
            </c:numRef>
          </c:val>
          <c:smooth val="0"/>
          <c:extLst xmlns:c16r2="http://schemas.microsoft.com/office/drawing/2015/06/chart">
            <c:ext xmlns:c16="http://schemas.microsoft.com/office/drawing/2014/chart" uri="{C3380CC4-5D6E-409C-BE32-E72D297353CC}">
              <c16:uniqueId val="{00000003-E249-4948-8AEE-4F06623C0B41}"/>
            </c:ext>
          </c:extLst>
        </c:ser>
        <c:ser>
          <c:idx val="4"/>
          <c:order val="4"/>
          <c:tx>
            <c:strRef>
              <c:f>portugues!$A$6</c:f>
              <c:strCache>
                <c:ptCount val="1"/>
                <c:pt idx="0">
                  <c:v>XVII.Malf cong e cromossômicas</c:v>
                </c:pt>
              </c:strCache>
            </c:strRef>
          </c:tx>
          <c:spPr>
            <a:ln w="19050">
              <a:solidFill>
                <a:srgbClr val="FF0000"/>
              </a:solidFill>
            </a:ln>
          </c:spPr>
          <c:marker>
            <c:symbol val="star"/>
            <c:size val="4"/>
            <c:spPr>
              <a:solidFill>
                <a:srgbClr val="FF0000"/>
              </a:solidFill>
              <a:ln w="19050">
                <a:solidFill>
                  <a:srgbClr val="FF0000"/>
                </a:solidFill>
              </a:ln>
            </c:spPr>
          </c:marker>
          <c:cat>
            <c:numRef>
              <c:f>portugues!$B$1:$V$1</c:f>
              <c:numCache>
                <c:formatCode>General</c:formatCode>
                <c:ptCount val="21"/>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2206</c:v>
                </c:pt>
                <c:pt idx="15">
                  <c:v>2007</c:v>
                </c:pt>
                <c:pt idx="16">
                  <c:v>2008</c:v>
                </c:pt>
                <c:pt idx="17">
                  <c:v>2009</c:v>
                </c:pt>
                <c:pt idx="18">
                  <c:v>2010</c:v>
                </c:pt>
                <c:pt idx="19">
                  <c:v>2011</c:v>
                </c:pt>
                <c:pt idx="20">
                  <c:v>2012</c:v>
                </c:pt>
              </c:numCache>
            </c:numRef>
          </c:cat>
          <c:val>
            <c:numRef>
              <c:f>portugues!$B$6:$V$6</c:f>
              <c:numCache>
                <c:formatCode>General</c:formatCode>
                <c:ptCount val="21"/>
                <c:pt idx="0">
                  <c:v>6703</c:v>
                </c:pt>
                <c:pt idx="1">
                  <c:v>6932</c:v>
                </c:pt>
                <c:pt idx="2">
                  <c:v>6997</c:v>
                </c:pt>
                <c:pt idx="3">
                  <c:v>7309</c:v>
                </c:pt>
                <c:pt idx="4">
                  <c:v>7311</c:v>
                </c:pt>
                <c:pt idx="5">
                  <c:v>7644</c:v>
                </c:pt>
                <c:pt idx="6">
                  <c:v>7401</c:v>
                </c:pt>
                <c:pt idx="7">
                  <c:v>7564</c:v>
                </c:pt>
                <c:pt idx="8">
                  <c:v>7798</c:v>
                </c:pt>
                <c:pt idx="9">
                  <c:v>7537</c:v>
                </c:pt>
                <c:pt idx="10">
                  <c:v>7683</c:v>
                </c:pt>
                <c:pt idx="11">
                  <c:v>7934</c:v>
                </c:pt>
                <c:pt idx="12">
                  <c:v>8080</c:v>
                </c:pt>
                <c:pt idx="13">
                  <c:v>7830</c:v>
                </c:pt>
                <c:pt idx="14">
                  <c:v>7910</c:v>
                </c:pt>
                <c:pt idx="15">
                  <c:v>7795</c:v>
                </c:pt>
                <c:pt idx="16">
                  <c:v>8034</c:v>
                </c:pt>
                <c:pt idx="17" formatCode="#,##0">
                  <c:v>7817</c:v>
                </c:pt>
                <c:pt idx="18" formatCode="#,##0">
                  <c:v>7709</c:v>
                </c:pt>
                <c:pt idx="19" formatCode="#,##0">
                  <c:v>7956</c:v>
                </c:pt>
                <c:pt idx="20" formatCode="#,##0">
                  <c:v>8015</c:v>
                </c:pt>
              </c:numCache>
            </c:numRef>
          </c:val>
          <c:smooth val="0"/>
          <c:extLst xmlns:c16r2="http://schemas.microsoft.com/office/drawing/2015/06/chart">
            <c:ext xmlns:c16="http://schemas.microsoft.com/office/drawing/2014/chart" uri="{C3380CC4-5D6E-409C-BE32-E72D297353CC}">
              <c16:uniqueId val="{00000004-E249-4948-8AEE-4F06623C0B41}"/>
            </c:ext>
          </c:extLst>
        </c:ser>
        <c:dLbls>
          <c:showLegendKey val="0"/>
          <c:showVal val="0"/>
          <c:showCatName val="0"/>
          <c:showSerName val="0"/>
          <c:showPercent val="0"/>
          <c:showBubbleSize val="0"/>
        </c:dLbls>
        <c:marker val="1"/>
        <c:smooth val="0"/>
        <c:axId val="151987656"/>
        <c:axId val="150606880"/>
      </c:lineChart>
      <c:catAx>
        <c:axId val="151987656"/>
        <c:scaling>
          <c:orientation val="minMax"/>
        </c:scaling>
        <c:delete val="0"/>
        <c:axPos val="b"/>
        <c:title>
          <c:tx>
            <c:rich>
              <a:bodyPr/>
              <a:lstStyle/>
              <a:p>
                <a:pPr>
                  <a:defRPr sz="1200"/>
                </a:pPr>
                <a:r>
                  <a:rPr lang="en-US" sz="1200" dirty="0"/>
                  <a:t>anos</a:t>
                </a:r>
              </a:p>
            </c:rich>
          </c:tx>
          <c:overlay val="0"/>
        </c:title>
        <c:numFmt formatCode="General" sourceLinked="1"/>
        <c:majorTickMark val="out"/>
        <c:minorTickMark val="none"/>
        <c:tickLblPos val="nextTo"/>
        <c:txPr>
          <a:bodyPr/>
          <a:lstStyle/>
          <a:p>
            <a:pPr>
              <a:defRPr sz="800"/>
            </a:pPr>
            <a:endParaRPr lang="pt-BR"/>
          </a:p>
        </c:txPr>
        <c:crossAx val="150606880"/>
        <c:crosses val="autoZero"/>
        <c:auto val="1"/>
        <c:lblAlgn val="ctr"/>
        <c:lblOffset val="100"/>
        <c:noMultiLvlLbl val="0"/>
      </c:catAx>
      <c:valAx>
        <c:axId val="150606880"/>
        <c:scaling>
          <c:orientation val="minMax"/>
        </c:scaling>
        <c:delete val="0"/>
        <c:axPos val="l"/>
        <c:majorGridlines>
          <c:spPr>
            <a:ln>
              <a:solidFill>
                <a:schemeClr val="tx1"/>
              </a:solidFill>
              <a:prstDash val="sysDash"/>
            </a:ln>
          </c:spPr>
        </c:majorGridlines>
        <c:title>
          <c:tx>
            <c:rich>
              <a:bodyPr rot="-5400000" vert="horz"/>
              <a:lstStyle/>
              <a:p>
                <a:pPr>
                  <a:defRPr sz="900"/>
                </a:pPr>
                <a:r>
                  <a:rPr lang="pt-BR" sz="900" dirty="0"/>
                  <a:t>número de óbitos</a:t>
                </a:r>
              </a:p>
            </c:rich>
          </c:tx>
          <c:layout>
            <c:manualLayout>
              <c:xMode val="edge"/>
              <c:yMode val="edge"/>
              <c:x val="8.2304157555076959E-3"/>
              <c:y val="0.26860563749328276"/>
            </c:manualLayout>
          </c:layout>
          <c:overlay val="0"/>
        </c:title>
        <c:numFmt formatCode="General" sourceLinked="1"/>
        <c:majorTickMark val="out"/>
        <c:minorTickMark val="none"/>
        <c:tickLblPos val="nextTo"/>
        <c:txPr>
          <a:bodyPr/>
          <a:lstStyle/>
          <a:p>
            <a:pPr>
              <a:defRPr sz="800"/>
            </a:pPr>
            <a:endParaRPr lang="pt-BR"/>
          </a:p>
        </c:txPr>
        <c:crossAx val="151987656"/>
        <c:crosses val="autoZero"/>
        <c:crossBetween val="between"/>
      </c:valAx>
      <c:spPr>
        <a:solidFill>
          <a:sysClr val="window" lastClr="FFFFFF">
            <a:lumMod val="85000"/>
          </a:sysClr>
        </a:solidFill>
      </c:spPr>
    </c:plotArea>
    <c:legend>
      <c:legendPos val="b"/>
      <c:layout>
        <c:manualLayout>
          <c:xMode val="edge"/>
          <c:yMode val="edge"/>
          <c:x val="8.0000000000000224E-2"/>
          <c:y val="0.83472774025074281"/>
          <c:w val="0.90310010333143753"/>
          <c:h val="0.15173588073064512"/>
        </c:manualLayout>
      </c:layout>
      <c:overlay val="0"/>
      <c:txPr>
        <a:bodyPr/>
        <a:lstStyle/>
        <a:p>
          <a:pPr>
            <a:defRPr sz="1100"/>
          </a:pPr>
          <a:endParaRPr lang="pt-BR"/>
        </a:p>
      </c:txPr>
    </c:legend>
    <c:plotVisOnly val="1"/>
    <c:dispBlanksAs val="gap"/>
    <c:showDLblsOverMax val="0"/>
  </c:chart>
  <c:spPr>
    <a:ln>
      <a:no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D5E9F3-0D87-45CC-9720-16EDE3E7ED33}" type="datetimeFigureOut">
              <a:rPr lang="pt-BR" smtClean="0"/>
              <a:t>09/09/2019</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BE1711-A536-43AD-BDE2-A3308883B9DD}" type="slidenum">
              <a:rPr lang="pt-BR" smtClean="0"/>
              <a:t>‹nº›</a:t>
            </a:fld>
            <a:endParaRPr lang="pt-BR"/>
          </a:p>
        </p:txBody>
      </p:sp>
    </p:spTree>
    <p:extLst>
      <p:ext uri="{BB962C8B-B14F-4D97-AF65-F5344CB8AC3E}">
        <p14:creationId xmlns:p14="http://schemas.microsoft.com/office/powerpoint/2010/main" val="887088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FF1E7F3-9C20-4629-8B6C-EC18DD1D5B79}"/>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xmlns="" id="{C1C8D79A-5B11-4ADF-8B0D-051F1590EF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xmlns="" id="{4A20DB3F-C964-4CB8-A591-924A3283EF6E}"/>
              </a:ext>
            </a:extLst>
          </p:cNvPr>
          <p:cNvSpPr>
            <a:spLocks noGrp="1"/>
          </p:cNvSpPr>
          <p:nvPr>
            <p:ph type="dt" sz="half" idx="10"/>
          </p:nvPr>
        </p:nvSpPr>
        <p:spPr/>
        <p:txBody>
          <a:bodyPr/>
          <a:lstStyle/>
          <a:p>
            <a:fld id="{1C92CECA-CAE1-4E19-B0ED-D1957E7FAE83}" type="datetime1">
              <a:rPr lang="pt-BR" smtClean="0"/>
              <a:t>09/09/2019</a:t>
            </a:fld>
            <a:endParaRPr lang="pt-BR" dirty="0"/>
          </a:p>
        </p:txBody>
      </p:sp>
      <p:sp>
        <p:nvSpPr>
          <p:cNvPr id="5" name="Espaço Reservado para Rodapé 4">
            <a:extLst>
              <a:ext uri="{FF2B5EF4-FFF2-40B4-BE49-F238E27FC236}">
                <a16:creationId xmlns:a16="http://schemas.microsoft.com/office/drawing/2014/main" xmlns="" id="{36E1846D-6FA2-48B0-BBB8-C962B0BB8EFA}"/>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xmlns="" id="{C17DD9AA-9953-4CC6-879A-A026985424D5}"/>
              </a:ext>
            </a:extLst>
          </p:cNvPr>
          <p:cNvSpPr>
            <a:spLocks noGrp="1"/>
          </p:cNvSpPr>
          <p:nvPr>
            <p:ph type="sldNum" sz="quarter" idx="12"/>
          </p:nvPr>
        </p:nvSpPr>
        <p:spPr/>
        <p:txBody>
          <a:bodyPr/>
          <a:lstStyle/>
          <a:p>
            <a:fld id="{59A8D546-D7A6-420C-A61F-73026F12A5A7}" type="slidenum">
              <a:rPr lang="pt-BR" smtClean="0"/>
              <a:t>‹nº›</a:t>
            </a:fld>
            <a:endParaRPr lang="pt-BR" dirty="0"/>
          </a:p>
        </p:txBody>
      </p:sp>
    </p:spTree>
    <p:extLst>
      <p:ext uri="{BB962C8B-B14F-4D97-AF65-F5344CB8AC3E}">
        <p14:creationId xmlns:p14="http://schemas.microsoft.com/office/powerpoint/2010/main" val="2715879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C558FF6-1670-4EA2-BADC-C2EA262204F7}"/>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E2FE81DA-D258-489F-A7EC-FA72BE2178B2}"/>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812F3229-9BF7-4829-8B1D-11619E122882}"/>
              </a:ext>
            </a:extLst>
          </p:cNvPr>
          <p:cNvSpPr>
            <a:spLocks noGrp="1"/>
          </p:cNvSpPr>
          <p:nvPr>
            <p:ph type="dt" sz="half" idx="10"/>
          </p:nvPr>
        </p:nvSpPr>
        <p:spPr/>
        <p:txBody>
          <a:bodyPr/>
          <a:lstStyle/>
          <a:p>
            <a:fld id="{27EB5792-52CE-4369-9828-BBCE6BC2DF3A}" type="datetime1">
              <a:rPr lang="pt-BR" smtClean="0"/>
              <a:t>09/09/2019</a:t>
            </a:fld>
            <a:endParaRPr lang="pt-BR" dirty="0"/>
          </a:p>
        </p:txBody>
      </p:sp>
      <p:sp>
        <p:nvSpPr>
          <p:cNvPr id="5" name="Espaço Reservado para Rodapé 4">
            <a:extLst>
              <a:ext uri="{FF2B5EF4-FFF2-40B4-BE49-F238E27FC236}">
                <a16:creationId xmlns:a16="http://schemas.microsoft.com/office/drawing/2014/main" xmlns="" id="{E7FBA3BA-ACBA-417A-81F6-6AC649641CB1}"/>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xmlns="" id="{595F9668-D449-43BB-90BE-DDF9EF9FBE2A}"/>
              </a:ext>
            </a:extLst>
          </p:cNvPr>
          <p:cNvSpPr>
            <a:spLocks noGrp="1"/>
          </p:cNvSpPr>
          <p:nvPr>
            <p:ph type="sldNum" sz="quarter" idx="12"/>
          </p:nvPr>
        </p:nvSpPr>
        <p:spPr/>
        <p:txBody>
          <a:bodyPr/>
          <a:lstStyle/>
          <a:p>
            <a:fld id="{59A8D546-D7A6-420C-A61F-73026F12A5A7}" type="slidenum">
              <a:rPr lang="pt-BR" smtClean="0"/>
              <a:t>‹nº›</a:t>
            </a:fld>
            <a:endParaRPr lang="pt-BR" dirty="0"/>
          </a:p>
        </p:txBody>
      </p:sp>
    </p:spTree>
    <p:extLst>
      <p:ext uri="{BB962C8B-B14F-4D97-AF65-F5344CB8AC3E}">
        <p14:creationId xmlns:p14="http://schemas.microsoft.com/office/powerpoint/2010/main" val="11705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9F7C314E-C6AA-46A1-88E4-500AC85AC8D9}"/>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FACA8D28-892B-4889-8E69-558167C5877F}"/>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3283DA18-4DE3-4794-A65C-227B22AEA574}"/>
              </a:ext>
            </a:extLst>
          </p:cNvPr>
          <p:cNvSpPr>
            <a:spLocks noGrp="1"/>
          </p:cNvSpPr>
          <p:nvPr>
            <p:ph type="dt" sz="half" idx="10"/>
          </p:nvPr>
        </p:nvSpPr>
        <p:spPr/>
        <p:txBody>
          <a:bodyPr/>
          <a:lstStyle/>
          <a:p>
            <a:fld id="{78AA1D61-1430-4F42-9D2E-F7786090507D}" type="datetime1">
              <a:rPr lang="pt-BR" smtClean="0"/>
              <a:t>09/09/2019</a:t>
            </a:fld>
            <a:endParaRPr lang="pt-BR" dirty="0"/>
          </a:p>
        </p:txBody>
      </p:sp>
      <p:sp>
        <p:nvSpPr>
          <p:cNvPr id="5" name="Espaço Reservado para Rodapé 4">
            <a:extLst>
              <a:ext uri="{FF2B5EF4-FFF2-40B4-BE49-F238E27FC236}">
                <a16:creationId xmlns:a16="http://schemas.microsoft.com/office/drawing/2014/main" xmlns="" id="{DD7858D0-31CF-4B01-B637-5545F68514BE}"/>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xmlns="" id="{01051E14-DF42-4363-8BA1-0CFE58ADF403}"/>
              </a:ext>
            </a:extLst>
          </p:cNvPr>
          <p:cNvSpPr>
            <a:spLocks noGrp="1"/>
          </p:cNvSpPr>
          <p:nvPr>
            <p:ph type="sldNum" sz="quarter" idx="12"/>
          </p:nvPr>
        </p:nvSpPr>
        <p:spPr/>
        <p:txBody>
          <a:bodyPr/>
          <a:lstStyle/>
          <a:p>
            <a:fld id="{59A8D546-D7A6-420C-A61F-73026F12A5A7}" type="slidenum">
              <a:rPr lang="pt-BR" smtClean="0"/>
              <a:t>‹nº›</a:t>
            </a:fld>
            <a:endParaRPr lang="pt-BR" dirty="0"/>
          </a:p>
        </p:txBody>
      </p:sp>
    </p:spTree>
    <p:extLst>
      <p:ext uri="{BB962C8B-B14F-4D97-AF65-F5344CB8AC3E}">
        <p14:creationId xmlns:p14="http://schemas.microsoft.com/office/powerpoint/2010/main" val="1602479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E75DCC0-DD01-4283-BB9D-C8D82ED2886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0770E527-D0A0-4659-A58F-1BFD258A208D}"/>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71662B8F-D2DD-4F95-A7C6-78A90FDEDED3}"/>
              </a:ext>
            </a:extLst>
          </p:cNvPr>
          <p:cNvSpPr>
            <a:spLocks noGrp="1"/>
          </p:cNvSpPr>
          <p:nvPr>
            <p:ph type="dt" sz="half" idx="10"/>
          </p:nvPr>
        </p:nvSpPr>
        <p:spPr/>
        <p:txBody>
          <a:bodyPr/>
          <a:lstStyle/>
          <a:p>
            <a:fld id="{054422D9-E1D8-4F3B-A4B5-C850E6C963B6}" type="datetime1">
              <a:rPr lang="pt-BR" smtClean="0"/>
              <a:t>09/09/2019</a:t>
            </a:fld>
            <a:endParaRPr lang="pt-BR" dirty="0"/>
          </a:p>
        </p:txBody>
      </p:sp>
      <p:sp>
        <p:nvSpPr>
          <p:cNvPr id="5" name="Espaço Reservado para Rodapé 4">
            <a:extLst>
              <a:ext uri="{FF2B5EF4-FFF2-40B4-BE49-F238E27FC236}">
                <a16:creationId xmlns:a16="http://schemas.microsoft.com/office/drawing/2014/main" xmlns="" id="{C64CF5EE-B4E5-4992-B17E-D0CC98A734A4}"/>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xmlns="" id="{CE2A63A3-7288-49B3-803F-D00B6540237F}"/>
              </a:ext>
            </a:extLst>
          </p:cNvPr>
          <p:cNvSpPr>
            <a:spLocks noGrp="1"/>
          </p:cNvSpPr>
          <p:nvPr>
            <p:ph type="sldNum" sz="quarter" idx="12"/>
          </p:nvPr>
        </p:nvSpPr>
        <p:spPr/>
        <p:txBody>
          <a:bodyPr/>
          <a:lstStyle/>
          <a:p>
            <a:fld id="{59A8D546-D7A6-420C-A61F-73026F12A5A7}" type="slidenum">
              <a:rPr lang="pt-BR" smtClean="0"/>
              <a:t>‹nº›</a:t>
            </a:fld>
            <a:endParaRPr lang="pt-BR" dirty="0"/>
          </a:p>
        </p:txBody>
      </p:sp>
    </p:spTree>
    <p:extLst>
      <p:ext uri="{BB962C8B-B14F-4D97-AF65-F5344CB8AC3E}">
        <p14:creationId xmlns:p14="http://schemas.microsoft.com/office/powerpoint/2010/main" val="4147868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6C49B61-9C44-45D5-93FC-8DDAB9038C93}"/>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xmlns="" id="{97188CC4-F4F7-4B1C-9CBE-FFE08832FC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xmlns="" id="{6DAEDC1E-9BF3-4A27-8227-A85D898600A1}"/>
              </a:ext>
            </a:extLst>
          </p:cNvPr>
          <p:cNvSpPr>
            <a:spLocks noGrp="1"/>
          </p:cNvSpPr>
          <p:nvPr>
            <p:ph type="dt" sz="half" idx="10"/>
          </p:nvPr>
        </p:nvSpPr>
        <p:spPr/>
        <p:txBody>
          <a:bodyPr/>
          <a:lstStyle/>
          <a:p>
            <a:fld id="{645560E2-FEE5-46A2-8B34-CA06F212F496}" type="datetime1">
              <a:rPr lang="pt-BR" smtClean="0"/>
              <a:t>09/09/2019</a:t>
            </a:fld>
            <a:endParaRPr lang="pt-BR" dirty="0"/>
          </a:p>
        </p:txBody>
      </p:sp>
      <p:sp>
        <p:nvSpPr>
          <p:cNvPr id="5" name="Espaço Reservado para Rodapé 4">
            <a:extLst>
              <a:ext uri="{FF2B5EF4-FFF2-40B4-BE49-F238E27FC236}">
                <a16:creationId xmlns:a16="http://schemas.microsoft.com/office/drawing/2014/main" xmlns="" id="{ECCA03F2-2711-484D-8310-529D48ACA8E0}"/>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xmlns="" id="{9D22AA94-EBFA-4983-86DE-4F5EE5715B9D}"/>
              </a:ext>
            </a:extLst>
          </p:cNvPr>
          <p:cNvSpPr>
            <a:spLocks noGrp="1"/>
          </p:cNvSpPr>
          <p:nvPr>
            <p:ph type="sldNum" sz="quarter" idx="12"/>
          </p:nvPr>
        </p:nvSpPr>
        <p:spPr/>
        <p:txBody>
          <a:bodyPr/>
          <a:lstStyle/>
          <a:p>
            <a:fld id="{59A8D546-D7A6-420C-A61F-73026F12A5A7}" type="slidenum">
              <a:rPr lang="pt-BR" smtClean="0"/>
              <a:t>‹nº›</a:t>
            </a:fld>
            <a:endParaRPr lang="pt-BR" dirty="0"/>
          </a:p>
        </p:txBody>
      </p:sp>
    </p:spTree>
    <p:extLst>
      <p:ext uri="{BB962C8B-B14F-4D97-AF65-F5344CB8AC3E}">
        <p14:creationId xmlns:p14="http://schemas.microsoft.com/office/powerpoint/2010/main" val="757427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F568F86-71A0-4AA2-9188-8097CBFADB1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C411D2F0-F51F-41B7-AC71-6ADB915B0552}"/>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xmlns="" id="{103EBC7D-2B18-4A84-AAF2-54817324FAEC}"/>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xmlns="" id="{264C292F-2F75-40C5-ABE9-57DDABFC80B2}"/>
              </a:ext>
            </a:extLst>
          </p:cNvPr>
          <p:cNvSpPr>
            <a:spLocks noGrp="1"/>
          </p:cNvSpPr>
          <p:nvPr>
            <p:ph type="dt" sz="half" idx="10"/>
          </p:nvPr>
        </p:nvSpPr>
        <p:spPr/>
        <p:txBody>
          <a:bodyPr/>
          <a:lstStyle/>
          <a:p>
            <a:fld id="{EC0F0D85-8C8A-44EC-8B46-41BE183832EF}" type="datetime1">
              <a:rPr lang="pt-BR" smtClean="0"/>
              <a:t>09/09/2019</a:t>
            </a:fld>
            <a:endParaRPr lang="pt-BR" dirty="0"/>
          </a:p>
        </p:txBody>
      </p:sp>
      <p:sp>
        <p:nvSpPr>
          <p:cNvPr id="6" name="Espaço Reservado para Rodapé 5">
            <a:extLst>
              <a:ext uri="{FF2B5EF4-FFF2-40B4-BE49-F238E27FC236}">
                <a16:creationId xmlns:a16="http://schemas.microsoft.com/office/drawing/2014/main" xmlns="" id="{7F62A1BA-EDE8-49D6-A0BE-AB5B2D2DEFCF}"/>
              </a:ext>
            </a:extLst>
          </p:cNvPr>
          <p:cNvSpPr>
            <a:spLocks noGrp="1"/>
          </p:cNvSpPr>
          <p:nvPr>
            <p:ph type="ftr" sz="quarter" idx="11"/>
          </p:nvPr>
        </p:nvSpPr>
        <p:spPr/>
        <p:txBody>
          <a:bodyPr/>
          <a:lstStyle/>
          <a:p>
            <a:endParaRPr lang="pt-BR" dirty="0"/>
          </a:p>
        </p:txBody>
      </p:sp>
      <p:sp>
        <p:nvSpPr>
          <p:cNvPr id="7" name="Espaço Reservado para Número de Slide 6">
            <a:extLst>
              <a:ext uri="{FF2B5EF4-FFF2-40B4-BE49-F238E27FC236}">
                <a16:creationId xmlns:a16="http://schemas.microsoft.com/office/drawing/2014/main" xmlns="" id="{E8E93C64-D62B-492A-9B74-F8CF944E1DDD}"/>
              </a:ext>
            </a:extLst>
          </p:cNvPr>
          <p:cNvSpPr>
            <a:spLocks noGrp="1"/>
          </p:cNvSpPr>
          <p:nvPr>
            <p:ph type="sldNum" sz="quarter" idx="12"/>
          </p:nvPr>
        </p:nvSpPr>
        <p:spPr/>
        <p:txBody>
          <a:bodyPr/>
          <a:lstStyle/>
          <a:p>
            <a:fld id="{59A8D546-D7A6-420C-A61F-73026F12A5A7}" type="slidenum">
              <a:rPr lang="pt-BR" smtClean="0"/>
              <a:t>‹nº›</a:t>
            </a:fld>
            <a:endParaRPr lang="pt-BR" dirty="0"/>
          </a:p>
        </p:txBody>
      </p:sp>
    </p:spTree>
    <p:extLst>
      <p:ext uri="{BB962C8B-B14F-4D97-AF65-F5344CB8AC3E}">
        <p14:creationId xmlns:p14="http://schemas.microsoft.com/office/powerpoint/2010/main" val="1419867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A7E17AD-1783-4856-B755-0DDA5078AA18}"/>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xmlns="" id="{474ECB7A-9267-458B-909A-EF61CF5563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xmlns="" id="{173EB9F5-4339-4F56-B556-BEB147B79E61}"/>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xmlns="" id="{3F0C57D1-4EDC-40E4-8011-63B7EC76EF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xmlns="" id="{8765EE45-D0E1-45D5-9228-B07BC86CD298}"/>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xmlns="" id="{87A0E6BD-B384-4523-AC82-0ED9D3F52D59}"/>
              </a:ext>
            </a:extLst>
          </p:cNvPr>
          <p:cNvSpPr>
            <a:spLocks noGrp="1"/>
          </p:cNvSpPr>
          <p:nvPr>
            <p:ph type="dt" sz="half" idx="10"/>
          </p:nvPr>
        </p:nvSpPr>
        <p:spPr/>
        <p:txBody>
          <a:bodyPr/>
          <a:lstStyle/>
          <a:p>
            <a:fld id="{7C0DC6DA-F879-4BE5-88F0-624E89DFAB0A}" type="datetime1">
              <a:rPr lang="pt-BR" smtClean="0"/>
              <a:t>09/09/2019</a:t>
            </a:fld>
            <a:endParaRPr lang="pt-BR" dirty="0"/>
          </a:p>
        </p:txBody>
      </p:sp>
      <p:sp>
        <p:nvSpPr>
          <p:cNvPr id="8" name="Espaço Reservado para Rodapé 7">
            <a:extLst>
              <a:ext uri="{FF2B5EF4-FFF2-40B4-BE49-F238E27FC236}">
                <a16:creationId xmlns:a16="http://schemas.microsoft.com/office/drawing/2014/main" xmlns="" id="{AD959629-63C3-421E-982B-8452428F52F2}"/>
              </a:ext>
            </a:extLst>
          </p:cNvPr>
          <p:cNvSpPr>
            <a:spLocks noGrp="1"/>
          </p:cNvSpPr>
          <p:nvPr>
            <p:ph type="ftr" sz="quarter" idx="11"/>
          </p:nvPr>
        </p:nvSpPr>
        <p:spPr/>
        <p:txBody>
          <a:bodyPr/>
          <a:lstStyle/>
          <a:p>
            <a:endParaRPr lang="pt-BR" dirty="0"/>
          </a:p>
        </p:txBody>
      </p:sp>
      <p:sp>
        <p:nvSpPr>
          <p:cNvPr id="9" name="Espaço Reservado para Número de Slide 8">
            <a:extLst>
              <a:ext uri="{FF2B5EF4-FFF2-40B4-BE49-F238E27FC236}">
                <a16:creationId xmlns:a16="http://schemas.microsoft.com/office/drawing/2014/main" xmlns="" id="{BFC63B98-FCF8-43E0-B0DF-906F70E082C8}"/>
              </a:ext>
            </a:extLst>
          </p:cNvPr>
          <p:cNvSpPr>
            <a:spLocks noGrp="1"/>
          </p:cNvSpPr>
          <p:nvPr>
            <p:ph type="sldNum" sz="quarter" idx="12"/>
          </p:nvPr>
        </p:nvSpPr>
        <p:spPr/>
        <p:txBody>
          <a:bodyPr/>
          <a:lstStyle/>
          <a:p>
            <a:fld id="{59A8D546-D7A6-420C-A61F-73026F12A5A7}" type="slidenum">
              <a:rPr lang="pt-BR" smtClean="0"/>
              <a:t>‹nº›</a:t>
            </a:fld>
            <a:endParaRPr lang="pt-BR" dirty="0"/>
          </a:p>
        </p:txBody>
      </p:sp>
    </p:spTree>
    <p:extLst>
      <p:ext uri="{BB962C8B-B14F-4D97-AF65-F5344CB8AC3E}">
        <p14:creationId xmlns:p14="http://schemas.microsoft.com/office/powerpoint/2010/main" val="3941613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64CBB8D-3EDB-4D9C-84D4-23918155B617}"/>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xmlns="" id="{968C9E94-15ED-4613-9EF8-2BD00C488641}"/>
              </a:ext>
            </a:extLst>
          </p:cNvPr>
          <p:cNvSpPr>
            <a:spLocks noGrp="1"/>
          </p:cNvSpPr>
          <p:nvPr>
            <p:ph type="dt" sz="half" idx="10"/>
          </p:nvPr>
        </p:nvSpPr>
        <p:spPr/>
        <p:txBody>
          <a:bodyPr/>
          <a:lstStyle/>
          <a:p>
            <a:fld id="{DFD11F98-92F5-4E79-AC83-17343AB36A90}" type="datetime1">
              <a:rPr lang="pt-BR" smtClean="0"/>
              <a:t>09/09/2019</a:t>
            </a:fld>
            <a:endParaRPr lang="pt-BR" dirty="0"/>
          </a:p>
        </p:txBody>
      </p:sp>
      <p:sp>
        <p:nvSpPr>
          <p:cNvPr id="4" name="Espaço Reservado para Rodapé 3">
            <a:extLst>
              <a:ext uri="{FF2B5EF4-FFF2-40B4-BE49-F238E27FC236}">
                <a16:creationId xmlns:a16="http://schemas.microsoft.com/office/drawing/2014/main" xmlns="" id="{EE01A32C-B690-493A-85FA-351B637A438D}"/>
              </a:ext>
            </a:extLst>
          </p:cNvPr>
          <p:cNvSpPr>
            <a:spLocks noGrp="1"/>
          </p:cNvSpPr>
          <p:nvPr>
            <p:ph type="ftr" sz="quarter" idx="11"/>
          </p:nvPr>
        </p:nvSpPr>
        <p:spPr/>
        <p:txBody>
          <a:bodyPr/>
          <a:lstStyle/>
          <a:p>
            <a:endParaRPr lang="pt-BR" dirty="0"/>
          </a:p>
        </p:txBody>
      </p:sp>
      <p:sp>
        <p:nvSpPr>
          <p:cNvPr id="5" name="Espaço Reservado para Número de Slide 4">
            <a:extLst>
              <a:ext uri="{FF2B5EF4-FFF2-40B4-BE49-F238E27FC236}">
                <a16:creationId xmlns:a16="http://schemas.microsoft.com/office/drawing/2014/main" xmlns="" id="{BDF8BABD-D083-406C-BE44-1558E413F1F9}"/>
              </a:ext>
            </a:extLst>
          </p:cNvPr>
          <p:cNvSpPr>
            <a:spLocks noGrp="1"/>
          </p:cNvSpPr>
          <p:nvPr>
            <p:ph type="sldNum" sz="quarter" idx="12"/>
          </p:nvPr>
        </p:nvSpPr>
        <p:spPr/>
        <p:txBody>
          <a:bodyPr/>
          <a:lstStyle/>
          <a:p>
            <a:fld id="{59A8D546-D7A6-420C-A61F-73026F12A5A7}" type="slidenum">
              <a:rPr lang="pt-BR" smtClean="0"/>
              <a:t>‹nº›</a:t>
            </a:fld>
            <a:endParaRPr lang="pt-BR" dirty="0"/>
          </a:p>
        </p:txBody>
      </p:sp>
    </p:spTree>
    <p:extLst>
      <p:ext uri="{BB962C8B-B14F-4D97-AF65-F5344CB8AC3E}">
        <p14:creationId xmlns:p14="http://schemas.microsoft.com/office/powerpoint/2010/main" val="1850818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xmlns="" id="{B0F7FC73-726D-40A9-BD1E-EB361A33AAC9}"/>
              </a:ext>
            </a:extLst>
          </p:cNvPr>
          <p:cNvSpPr>
            <a:spLocks noGrp="1"/>
          </p:cNvSpPr>
          <p:nvPr>
            <p:ph type="dt" sz="half" idx="10"/>
          </p:nvPr>
        </p:nvSpPr>
        <p:spPr/>
        <p:txBody>
          <a:bodyPr/>
          <a:lstStyle/>
          <a:p>
            <a:fld id="{4F861C50-9EA8-4177-9FE5-82E75D3165F9}" type="datetime1">
              <a:rPr lang="pt-BR" smtClean="0"/>
              <a:t>09/09/2019</a:t>
            </a:fld>
            <a:endParaRPr lang="pt-BR" dirty="0"/>
          </a:p>
        </p:txBody>
      </p:sp>
      <p:sp>
        <p:nvSpPr>
          <p:cNvPr id="3" name="Espaço Reservado para Rodapé 2">
            <a:extLst>
              <a:ext uri="{FF2B5EF4-FFF2-40B4-BE49-F238E27FC236}">
                <a16:creationId xmlns:a16="http://schemas.microsoft.com/office/drawing/2014/main" xmlns="" id="{E8E7CA65-C906-4CB5-BB51-9AF331986577}"/>
              </a:ext>
            </a:extLst>
          </p:cNvPr>
          <p:cNvSpPr>
            <a:spLocks noGrp="1"/>
          </p:cNvSpPr>
          <p:nvPr>
            <p:ph type="ftr" sz="quarter" idx="11"/>
          </p:nvPr>
        </p:nvSpPr>
        <p:spPr/>
        <p:txBody>
          <a:bodyPr/>
          <a:lstStyle/>
          <a:p>
            <a:endParaRPr lang="pt-BR" dirty="0"/>
          </a:p>
        </p:txBody>
      </p:sp>
      <p:sp>
        <p:nvSpPr>
          <p:cNvPr id="4" name="Espaço Reservado para Número de Slide 3">
            <a:extLst>
              <a:ext uri="{FF2B5EF4-FFF2-40B4-BE49-F238E27FC236}">
                <a16:creationId xmlns:a16="http://schemas.microsoft.com/office/drawing/2014/main" xmlns="" id="{1C6AA33C-EDC5-4C93-BB8C-E9B675F02FD0}"/>
              </a:ext>
            </a:extLst>
          </p:cNvPr>
          <p:cNvSpPr>
            <a:spLocks noGrp="1"/>
          </p:cNvSpPr>
          <p:nvPr>
            <p:ph type="sldNum" sz="quarter" idx="12"/>
          </p:nvPr>
        </p:nvSpPr>
        <p:spPr/>
        <p:txBody>
          <a:bodyPr/>
          <a:lstStyle/>
          <a:p>
            <a:fld id="{59A8D546-D7A6-420C-A61F-73026F12A5A7}" type="slidenum">
              <a:rPr lang="pt-BR" smtClean="0"/>
              <a:t>‹nº›</a:t>
            </a:fld>
            <a:endParaRPr lang="pt-BR" dirty="0"/>
          </a:p>
        </p:txBody>
      </p:sp>
    </p:spTree>
    <p:extLst>
      <p:ext uri="{BB962C8B-B14F-4D97-AF65-F5344CB8AC3E}">
        <p14:creationId xmlns:p14="http://schemas.microsoft.com/office/powerpoint/2010/main" val="3243888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31660CE-7018-4F40-A89F-F1E396064A8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xmlns="" id="{98B70F76-00D1-4DA5-A265-82F06176B9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xmlns="" id="{0699B12D-05F2-4515-B29F-807DFD5C3F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xmlns="" id="{F0D2662D-BE2F-4579-9215-BC44524951FF}"/>
              </a:ext>
            </a:extLst>
          </p:cNvPr>
          <p:cNvSpPr>
            <a:spLocks noGrp="1"/>
          </p:cNvSpPr>
          <p:nvPr>
            <p:ph type="dt" sz="half" idx="10"/>
          </p:nvPr>
        </p:nvSpPr>
        <p:spPr/>
        <p:txBody>
          <a:bodyPr/>
          <a:lstStyle/>
          <a:p>
            <a:fld id="{12F47966-0CD7-4856-A252-28CD6E999E89}" type="datetime1">
              <a:rPr lang="pt-BR" smtClean="0"/>
              <a:t>09/09/2019</a:t>
            </a:fld>
            <a:endParaRPr lang="pt-BR" dirty="0"/>
          </a:p>
        </p:txBody>
      </p:sp>
      <p:sp>
        <p:nvSpPr>
          <p:cNvPr id="6" name="Espaço Reservado para Rodapé 5">
            <a:extLst>
              <a:ext uri="{FF2B5EF4-FFF2-40B4-BE49-F238E27FC236}">
                <a16:creationId xmlns:a16="http://schemas.microsoft.com/office/drawing/2014/main" xmlns="" id="{4E0F14E0-F97D-4026-AC8D-44DF4CD3B382}"/>
              </a:ext>
            </a:extLst>
          </p:cNvPr>
          <p:cNvSpPr>
            <a:spLocks noGrp="1"/>
          </p:cNvSpPr>
          <p:nvPr>
            <p:ph type="ftr" sz="quarter" idx="11"/>
          </p:nvPr>
        </p:nvSpPr>
        <p:spPr/>
        <p:txBody>
          <a:bodyPr/>
          <a:lstStyle/>
          <a:p>
            <a:endParaRPr lang="pt-BR" dirty="0"/>
          </a:p>
        </p:txBody>
      </p:sp>
      <p:sp>
        <p:nvSpPr>
          <p:cNvPr id="7" name="Espaço Reservado para Número de Slide 6">
            <a:extLst>
              <a:ext uri="{FF2B5EF4-FFF2-40B4-BE49-F238E27FC236}">
                <a16:creationId xmlns:a16="http://schemas.microsoft.com/office/drawing/2014/main" xmlns="" id="{0B44CC63-4763-4C19-822F-A4FE46A9EF1F}"/>
              </a:ext>
            </a:extLst>
          </p:cNvPr>
          <p:cNvSpPr>
            <a:spLocks noGrp="1"/>
          </p:cNvSpPr>
          <p:nvPr>
            <p:ph type="sldNum" sz="quarter" idx="12"/>
          </p:nvPr>
        </p:nvSpPr>
        <p:spPr/>
        <p:txBody>
          <a:bodyPr/>
          <a:lstStyle/>
          <a:p>
            <a:fld id="{59A8D546-D7A6-420C-A61F-73026F12A5A7}" type="slidenum">
              <a:rPr lang="pt-BR" smtClean="0"/>
              <a:t>‹nº›</a:t>
            </a:fld>
            <a:endParaRPr lang="pt-BR" dirty="0"/>
          </a:p>
        </p:txBody>
      </p:sp>
    </p:spTree>
    <p:extLst>
      <p:ext uri="{BB962C8B-B14F-4D97-AF65-F5344CB8AC3E}">
        <p14:creationId xmlns:p14="http://schemas.microsoft.com/office/powerpoint/2010/main" val="3413520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BDB5422-634A-4B50-815A-F19EA2F7FD6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xmlns="" id="{2C9C9FE6-CD44-420A-9080-135A5D5124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xmlns="" id="{B02EB2E0-E5AC-44D1-9664-B6DB0712C2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xmlns="" id="{5CA10302-7E4E-41AC-944B-0258AA8C35D6}"/>
              </a:ext>
            </a:extLst>
          </p:cNvPr>
          <p:cNvSpPr>
            <a:spLocks noGrp="1"/>
          </p:cNvSpPr>
          <p:nvPr>
            <p:ph type="dt" sz="half" idx="10"/>
          </p:nvPr>
        </p:nvSpPr>
        <p:spPr/>
        <p:txBody>
          <a:bodyPr/>
          <a:lstStyle/>
          <a:p>
            <a:fld id="{CF6658F0-D3CF-48CC-86C3-A92DED9B00C8}" type="datetime1">
              <a:rPr lang="pt-BR" smtClean="0"/>
              <a:t>09/09/2019</a:t>
            </a:fld>
            <a:endParaRPr lang="pt-BR" dirty="0"/>
          </a:p>
        </p:txBody>
      </p:sp>
      <p:sp>
        <p:nvSpPr>
          <p:cNvPr id="6" name="Espaço Reservado para Rodapé 5">
            <a:extLst>
              <a:ext uri="{FF2B5EF4-FFF2-40B4-BE49-F238E27FC236}">
                <a16:creationId xmlns:a16="http://schemas.microsoft.com/office/drawing/2014/main" xmlns="" id="{1A67C4BA-5840-438B-B430-975D4B0140F7}"/>
              </a:ext>
            </a:extLst>
          </p:cNvPr>
          <p:cNvSpPr>
            <a:spLocks noGrp="1"/>
          </p:cNvSpPr>
          <p:nvPr>
            <p:ph type="ftr" sz="quarter" idx="11"/>
          </p:nvPr>
        </p:nvSpPr>
        <p:spPr/>
        <p:txBody>
          <a:bodyPr/>
          <a:lstStyle/>
          <a:p>
            <a:endParaRPr lang="pt-BR" dirty="0"/>
          </a:p>
        </p:txBody>
      </p:sp>
      <p:sp>
        <p:nvSpPr>
          <p:cNvPr id="7" name="Espaço Reservado para Número de Slide 6">
            <a:extLst>
              <a:ext uri="{FF2B5EF4-FFF2-40B4-BE49-F238E27FC236}">
                <a16:creationId xmlns:a16="http://schemas.microsoft.com/office/drawing/2014/main" xmlns="" id="{4599E4CF-5B12-4D15-BD0B-9EDFE001FCDC}"/>
              </a:ext>
            </a:extLst>
          </p:cNvPr>
          <p:cNvSpPr>
            <a:spLocks noGrp="1"/>
          </p:cNvSpPr>
          <p:nvPr>
            <p:ph type="sldNum" sz="quarter" idx="12"/>
          </p:nvPr>
        </p:nvSpPr>
        <p:spPr/>
        <p:txBody>
          <a:bodyPr/>
          <a:lstStyle/>
          <a:p>
            <a:fld id="{59A8D546-D7A6-420C-A61F-73026F12A5A7}" type="slidenum">
              <a:rPr lang="pt-BR" smtClean="0"/>
              <a:t>‹nº›</a:t>
            </a:fld>
            <a:endParaRPr lang="pt-BR" dirty="0"/>
          </a:p>
        </p:txBody>
      </p:sp>
    </p:spTree>
    <p:extLst>
      <p:ext uri="{BB962C8B-B14F-4D97-AF65-F5344CB8AC3E}">
        <p14:creationId xmlns:p14="http://schemas.microsoft.com/office/powerpoint/2010/main" val="807176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xmlns="" id="{CD53A869-ED6F-4064-B801-2214C0E067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xmlns="" id="{2385D462-A8A5-4B5A-BEFC-825318C874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8EFC7791-6198-4C6D-85DF-611B5827C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8A333-9055-4708-82B6-AC1D7ACBD740}" type="datetime1">
              <a:rPr lang="pt-BR" smtClean="0"/>
              <a:t>09/09/2019</a:t>
            </a:fld>
            <a:endParaRPr lang="pt-BR" dirty="0"/>
          </a:p>
        </p:txBody>
      </p:sp>
      <p:sp>
        <p:nvSpPr>
          <p:cNvPr id="5" name="Espaço Reservado para Rodapé 4">
            <a:extLst>
              <a:ext uri="{FF2B5EF4-FFF2-40B4-BE49-F238E27FC236}">
                <a16:creationId xmlns:a16="http://schemas.microsoft.com/office/drawing/2014/main" xmlns="" id="{87C2A118-DC4E-4D02-807E-52D63CD3BC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Espaço Reservado para Número de Slide 5">
            <a:extLst>
              <a:ext uri="{FF2B5EF4-FFF2-40B4-BE49-F238E27FC236}">
                <a16:creationId xmlns:a16="http://schemas.microsoft.com/office/drawing/2014/main" xmlns="" id="{B896AB81-D55A-4A0C-9403-FEE1CA4E82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8D546-D7A6-420C-A61F-73026F12A5A7}" type="slidenum">
              <a:rPr lang="pt-BR" smtClean="0"/>
              <a:t>‹nº›</a:t>
            </a:fld>
            <a:endParaRPr lang="pt-BR" dirty="0"/>
          </a:p>
        </p:txBody>
      </p:sp>
    </p:spTree>
    <p:extLst>
      <p:ext uri="{BB962C8B-B14F-4D97-AF65-F5344CB8AC3E}">
        <p14:creationId xmlns:p14="http://schemas.microsoft.com/office/powerpoint/2010/main" val="3532945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dx.doi.org/10.1590/1807-57622016.0211" TargetMode="External"/><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image" Target="../media/image30.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5.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emf"/><Relationship Id="rId1" Type="http://schemas.openxmlformats.org/officeDocument/2006/relationships/slideLayout" Target="../slideLayouts/slideLayout4.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0.svg"/></Relationships>
</file>

<file path=ppt/slides/_rels/slide1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hyperlink" Target="http://www.flip3d.com.br/web/pub/cfm/index7/?numero=18&amp;edicao=4555" TargetMode="External"/><Relationship Id="rId7" Type="http://schemas.openxmlformats.org/officeDocument/2006/relationships/image" Target="../media/image5.svg"/><Relationship Id="rId2" Type="http://schemas.openxmlformats.org/officeDocument/2006/relationships/hyperlink" Target="http://sbgm.org.br/educacao/ead"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sv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0.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image" Target="../media/image30.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0.svg"/></Relationships>
</file>

<file path=ppt/slides/_rels/slide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5.svg"/><Relationship Id="rId2" Type="http://schemas.openxmlformats.org/officeDocument/2006/relationships/image" Target="../media/image6.emf"/><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0.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4">
            <a:extLst>
              <a:ext uri="{FF2B5EF4-FFF2-40B4-BE49-F238E27FC236}">
                <a16:creationId xmlns:a16="http://schemas.microsoft.com/office/drawing/2014/main" xmlns="" id="{A8220D5D-5F98-4015-BD96-A428B71D92BF}"/>
              </a:ext>
            </a:extLst>
          </p:cNvPr>
          <p:cNvPicPr>
            <a:picLocks noChangeAspect="1"/>
          </p:cNvPicPr>
          <p:nvPr/>
        </p:nvPicPr>
        <p:blipFill rotWithShape="1">
          <a:blip r:embed="rId2">
            <a:extLst>
              <a:ext uri="{28A0092B-C50C-407E-A947-70E740481C1C}">
                <a14:useLocalDpi xmlns:a14="http://schemas.microsoft.com/office/drawing/2010/main" val="0"/>
              </a:ext>
            </a:extLst>
          </a:blip>
          <a:srcRect b="22356"/>
          <a:stretch/>
        </p:blipFill>
        <p:spPr>
          <a:xfrm>
            <a:off x="0" y="0"/>
            <a:ext cx="12192000" cy="6865257"/>
          </a:xfrm>
          <a:prstGeom prst="rect">
            <a:avLst/>
          </a:prstGeom>
        </p:spPr>
      </p:pic>
      <p:sp>
        <p:nvSpPr>
          <p:cNvPr id="8" name="Título 7"/>
          <p:cNvSpPr>
            <a:spLocks noGrp="1"/>
          </p:cNvSpPr>
          <p:nvPr>
            <p:ph type="ctrTitle"/>
          </p:nvPr>
        </p:nvSpPr>
        <p:spPr>
          <a:xfrm>
            <a:off x="1480458" y="1390749"/>
            <a:ext cx="9144000" cy="2387600"/>
          </a:xfrm>
        </p:spPr>
        <p:txBody>
          <a:bodyPr>
            <a:normAutofit/>
          </a:bodyPr>
          <a:lstStyle/>
          <a:p>
            <a:pPr lvl="0">
              <a:lnSpc>
                <a:spcPct val="100000"/>
              </a:lnSpc>
              <a:spcBef>
                <a:spcPts val="0"/>
              </a:spcBef>
            </a:pPr>
            <a:r>
              <a:rPr lang="pt-BR" sz="5000" b="1" dirty="0">
                <a:solidFill>
                  <a:prstClr val="white"/>
                </a:solidFill>
                <a:latin typeface="Arial" panose="020B0604020202020204" pitchFamily="34" charset="0"/>
                <a:ea typeface="+mn-ea"/>
                <a:cs typeface="Arial" panose="020B0604020202020204" pitchFamily="34" charset="0"/>
              </a:rPr>
              <a:t>Educação em genética </a:t>
            </a:r>
            <a:r>
              <a:rPr lang="pt-BR" sz="5000" b="1" dirty="0" smtClean="0">
                <a:solidFill>
                  <a:prstClr val="white"/>
                </a:solidFill>
                <a:latin typeface="Arial" panose="020B0604020202020204" pitchFamily="34" charset="0"/>
                <a:ea typeface="+mn-ea"/>
                <a:cs typeface="Arial" panose="020B0604020202020204" pitchFamily="34" charset="0"/>
              </a:rPr>
              <a:t>para </a:t>
            </a:r>
            <a:r>
              <a:rPr lang="pt-BR" sz="5000" b="1" dirty="0">
                <a:solidFill>
                  <a:prstClr val="white"/>
                </a:solidFill>
                <a:latin typeface="Arial" panose="020B0604020202020204" pitchFamily="34" charset="0"/>
                <a:ea typeface="+mn-ea"/>
                <a:cs typeface="Arial" panose="020B0604020202020204" pitchFamily="34" charset="0"/>
              </a:rPr>
              <a:t>profissionais de saúde</a:t>
            </a:r>
            <a:endParaRPr lang="pt-BR" sz="5000" dirty="0">
              <a:solidFill>
                <a:prstClr val="white"/>
              </a:solidFill>
              <a:latin typeface="Calibri"/>
              <a:ea typeface="+mn-ea"/>
              <a:cs typeface="+mn-cs"/>
            </a:endParaRPr>
          </a:p>
        </p:txBody>
      </p:sp>
      <p:sp>
        <p:nvSpPr>
          <p:cNvPr id="5" name="CaixaDeTexto 4">
            <a:extLst>
              <a:ext uri="{FF2B5EF4-FFF2-40B4-BE49-F238E27FC236}">
                <a16:creationId xmlns:a16="http://schemas.microsoft.com/office/drawing/2014/main" xmlns="" id="{47A85E0D-FBDE-4BFC-A0C0-A2AA9AD954C3}"/>
              </a:ext>
            </a:extLst>
          </p:cNvPr>
          <p:cNvSpPr txBox="1"/>
          <p:nvPr/>
        </p:nvSpPr>
        <p:spPr>
          <a:xfrm>
            <a:off x="2826328" y="4404954"/>
            <a:ext cx="8859651" cy="2000548"/>
          </a:xfrm>
          <a:prstGeom prst="rect">
            <a:avLst/>
          </a:prstGeom>
          <a:noFill/>
        </p:spPr>
        <p:txBody>
          <a:bodyPr wrap="square" rtlCol="0">
            <a:spAutoFit/>
          </a:bodyPr>
          <a:lstStyle/>
          <a:p>
            <a:pPr algn="r"/>
            <a:r>
              <a:rPr lang="pt-BR" sz="2800" dirty="0" smtClean="0">
                <a:solidFill>
                  <a:schemeClr val="bg1"/>
                </a:solidFill>
                <a:latin typeface="Arial"/>
                <a:cs typeface="Arial"/>
              </a:rPr>
              <a:t>Débora Gusmão Melo</a:t>
            </a:r>
          </a:p>
          <a:p>
            <a:pPr algn="r"/>
            <a:r>
              <a:rPr lang="pt-BR" sz="2400" dirty="0" smtClean="0">
                <a:solidFill>
                  <a:schemeClr val="bg1"/>
                </a:solidFill>
                <a:latin typeface="Arial"/>
                <a:cs typeface="Arial"/>
              </a:rPr>
              <a:t>Médica geneticista</a:t>
            </a:r>
          </a:p>
          <a:p>
            <a:pPr algn="r"/>
            <a:r>
              <a:rPr lang="pt-BR" sz="2400" dirty="0" smtClean="0">
                <a:solidFill>
                  <a:schemeClr val="bg1"/>
                </a:solidFill>
                <a:latin typeface="Arial"/>
                <a:cs typeface="Arial"/>
              </a:rPr>
              <a:t>Professora Departamento de Medicina UFSCar, SP</a:t>
            </a:r>
          </a:p>
          <a:p>
            <a:pPr algn="r"/>
            <a:r>
              <a:rPr lang="pt-BR" sz="2400" dirty="0" smtClean="0">
                <a:solidFill>
                  <a:schemeClr val="bg1"/>
                </a:solidFill>
                <a:latin typeface="Arial"/>
                <a:cs typeface="Arial"/>
              </a:rPr>
              <a:t>2ª Secretária da SBGM</a:t>
            </a:r>
          </a:p>
          <a:p>
            <a:pPr algn="r"/>
            <a:r>
              <a:rPr lang="pt-BR" sz="2400" dirty="0" smtClean="0">
                <a:solidFill>
                  <a:schemeClr val="bg1"/>
                </a:solidFill>
                <a:latin typeface="Arial"/>
                <a:cs typeface="Arial"/>
              </a:rPr>
              <a:t>Coordenadora da Comissão </a:t>
            </a:r>
            <a:r>
              <a:rPr lang="pt-BR" sz="2400" dirty="0">
                <a:solidFill>
                  <a:schemeClr val="bg1"/>
                </a:solidFill>
                <a:latin typeface="Arial"/>
                <a:cs typeface="Arial"/>
              </a:rPr>
              <a:t>de Ensino da </a:t>
            </a:r>
            <a:r>
              <a:rPr lang="pt-BR" sz="2400" dirty="0" smtClean="0">
                <a:solidFill>
                  <a:schemeClr val="bg1"/>
                </a:solidFill>
                <a:latin typeface="Arial"/>
                <a:cs typeface="Arial"/>
              </a:rPr>
              <a:t>SBGM</a:t>
            </a:r>
            <a:endParaRPr lang="pt-BR" sz="2400" dirty="0">
              <a:solidFill>
                <a:schemeClr val="bg1"/>
              </a:solidFill>
              <a:latin typeface="Arial"/>
              <a:cs typeface="Arial"/>
            </a:endParaRPr>
          </a:p>
        </p:txBody>
      </p:sp>
      <p:sp>
        <p:nvSpPr>
          <p:cNvPr id="10" name="Espaço Reservado para Número de Slide 9"/>
          <p:cNvSpPr>
            <a:spLocks noGrp="1"/>
          </p:cNvSpPr>
          <p:nvPr>
            <p:ph type="sldNum" sz="quarter" idx="12"/>
          </p:nvPr>
        </p:nvSpPr>
        <p:spPr>
          <a:xfrm>
            <a:off x="8610600" y="6472732"/>
            <a:ext cx="2743200" cy="365125"/>
          </a:xfrm>
        </p:spPr>
        <p:txBody>
          <a:bodyPr/>
          <a:lstStyle/>
          <a:p>
            <a:fld id="{59A8D546-D7A6-420C-A61F-73026F12A5A7}" type="slidenum">
              <a:rPr lang="pt-BR" smtClean="0"/>
              <a:t>1</a:t>
            </a:fld>
            <a:endParaRPr lang="pt-BR" dirty="0"/>
          </a:p>
        </p:txBody>
      </p:sp>
    </p:spTree>
    <p:extLst>
      <p:ext uri="{BB962C8B-B14F-4D97-AF65-F5344CB8AC3E}">
        <p14:creationId xmlns:p14="http://schemas.microsoft.com/office/powerpoint/2010/main" val="1554991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11" name="Agrupar 3110"/>
          <p:cNvGrpSpPr/>
          <p:nvPr/>
        </p:nvGrpSpPr>
        <p:grpSpPr>
          <a:xfrm>
            <a:off x="-19882" y="1822061"/>
            <a:ext cx="5377415" cy="2457742"/>
            <a:chOff x="189874" y="1814529"/>
            <a:chExt cx="5833555" cy="2550561"/>
          </a:xfrm>
        </p:grpSpPr>
        <p:pic>
          <p:nvPicPr>
            <p:cNvPr id="4" name="Picture 3"/>
            <p:cNvPicPr>
              <a:picLocks noChangeAspect="1"/>
            </p:cNvPicPr>
            <p:nvPr/>
          </p:nvPicPr>
          <p:blipFill rotWithShape="1">
            <a:blip r:embed="rId2"/>
            <a:srcRect l="2757" t="5613" r="14638" b="59566"/>
            <a:stretch/>
          </p:blipFill>
          <p:spPr>
            <a:xfrm>
              <a:off x="220175" y="1814529"/>
              <a:ext cx="5803254" cy="1431778"/>
            </a:xfrm>
            <a:prstGeom prst="rect">
              <a:avLst/>
            </a:prstGeom>
          </p:spPr>
        </p:pic>
        <p:pic>
          <p:nvPicPr>
            <p:cNvPr id="3109" name="Imagem 3108"/>
            <p:cNvPicPr>
              <a:picLocks noChangeAspect="1"/>
            </p:cNvPicPr>
            <p:nvPr/>
          </p:nvPicPr>
          <p:blipFill rotWithShape="1">
            <a:blip r:embed="rId3"/>
            <a:srcRect t="72165" r="26916"/>
            <a:stretch/>
          </p:blipFill>
          <p:spPr>
            <a:xfrm>
              <a:off x="189874" y="3038750"/>
              <a:ext cx="5760984" cy="1326340"/>
            </a:xfrm>
            <a:prstGeom prst="rect">
              <a:avLst/>
            </a:prstGeom>
          </p:spPr>
        </p:pic>
      </p:grpSp>
      <p:sp>
        <p:nvSpPr>
          <p:cNvPr id="6" name="Rectangle 5"/>
          <p:cNvSpPr/>
          <p:nvPr/>
        </p:nvSpPr>
        <p:spPr>
          <a:xfrm>
            <a:off x="4210611" y="3803164"/>
            <a:ext cx="2563634" cy="1368152"/>
          </a:xfrm>
          <a:prstGeom prst="rect">
            <a:avLst/>
          </a:prstGeom>
          <a:solidFill>
            <a:srgbClr val="FFFFFF"/>
          </a:solidFill>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8" name="Gráfico 3">
            <a:extLst>
              <a:ext uri="{FF2B5EF4-FFF2-40B4-BE49-F238E27FC236}">
                <a16:creationId xmlns:a16="http://schemas.microsoft.com/office/drawing/2014/main" xmlns="" id="{C64E6434-712A-4153-B83C-8029D5135D00}"/>
              </a:ext>
            </a:extLst>
          </p:cNvPr>
          <p:cNvPicPr>
            <a:picLocks noChangeAspect="1"/>
          </p:cNvPicPr>
          <p:nvPr/>
        </p:nvPicPr>
        <p:blipFill>
          <a:blip r:embed="rId4">
            <a:extLst>
              <a:ext uri="{96DAC541-7B7A-43D3-8B79-37D633B846F1}">
                <asvg:svgBlip xmlns:asvg="http://schemas.microsoft.com/office/drawing/2016/SVG/main" xmlns="" r:embed="rId6"/>
              </a:ext>
            </a:extLst>
          </a:blip>
          <a:stretch>
            <a:fillRect/>
          </a:stretch>
        </p:blipFill>
        <p:spPr>
          <a:xfrm>
            <a:off x="0" y="6495143"/>
            <a:ext cx="12192000" cy="362857"/>
          </a:xfrm>
          <a:prstGeom prst="rect">
            <a:avLst/>
          </a:prstGeom>
        </p:spPr>
      </p:pic>
      <p:sp>
        <p:nvSpPr>
          <p:cNvPr id="3" name="Retângulo 2"/>
          <p:cNvSpPr/>
          <p:nvPr/>
        </p:nvSpPr>
        <p:spPr>
          <a:xfrm>
            <a:off x="287636" y="5278623"/>
            <a:ext cx="4840621" cy="369332"/>
          </a:xfrm>
          <a:prstGeom prst="rect">
            <a:avLst/>
          </a:prstGeom>
        </p:spPr>
        <p:txBody>
          <a:bodyPr wrap="none">
            <a:spAutoFit/>
          </a:bodyPr>
          <a:lstStyle/>
          <a:p>
            <a:r>
              <a:rPr lang="pt-BR" b="1" dirty="0">
                <a:hlinkClick r:id="rId7"/>
              </a:rPr>
              <a:t>http://</a:t>
            </a:r>
            <a:r>
              <a:rPr lang="pt-BR" b="1" dirty="0" smtClean="0">
                <a:hlinkClick r:id="rId7"/>
              </a:rPr>
              <a:t>dx.doi.org/10.1590/1807-57622016.0211</a:t>
            </a:r>
            <a:r>
              <a:rPr lang="pt-BR" b="1" dirty="0" smtClean="0"/>
              <a:t> </a:t>
            </a:r>
            <a:endParaRPr lang="pt-BR" b="1" dirty="0"/>
          </a:p>
        </p:txBody>
      </p:sp>
      <p:sp>
        <p:nvSpPr>
          <p:cNvPr id="5" name="Espaço Reservado para Número de Slide 4"/>
          <p:cNvSpPr>
            <a:spLocks noGrp="1"/>
          </p:cNvSpPr>
          <p:nvPr>
            <p:ph type="sldNum" sz="quarter" idx="12"/>
          </p:nvPr>
        </p:nvSpPr>
        <p:spPr>
          <a:xfrm>
            <a:off x="8610600" y="6481044"/>
            <a:ext cx="2743200" cy="365125"/>
          </a:xfrm>
        </p:spPr>
        <p:txBody>
          <a:bodyPr/>
          <a:lstStyle/>
          <a:p>
            <a:fld id="{59A8D546-D7A6-420C-A61F-73026F12A5A7}" type="slidenum">
              <a:rPr lang="pt-BR" smtClean="0">
                <a:solidFill>
                  <a:schemeClr val="bg1"/>
                </a:solidFill>
              </a:rPr>
              <a:t>10</a:t>
            </a:fld>
            <a:endParaRPr lang="pt-BR" dirty="0">
              <a:solidFill>
                <a:schemeClr val="bg1"/>
              </a:solidFill>
            </a:endParaRPr>
          </a:p>
        </p:txBody>
      </p:sp>
      <p:sp>
        <p:nvSpPr>
          <p:cNvPr id="9" name="CaixaDeTexto 8"/>
          <p:cNvSpPr txBox="1"/>
          <p:nvPr/>
        </p:nvSpPr>
        <p:spPr>
          <a:xfrm>
            <a:off x="5546222" y="72575"/>
            <a:ext cx="6530155" cy="6524863"/>
          </a:xfrm>
          <a:prstGeom prst="rect">
            <a:avLst/>
          </a:prstGeom>
          <a:noFill/>
        </p:spPr>
        <p:txBody>
          <a:bodyPr wrap="square" rtlCol="0">
            <a:spAutoFit/>
          </a:bodyPr>
          <a:lstStyle/>
          <a:p>
            <a:r>
              <a:rPr lang="pt-BR" sz="2200" b="1" dirty="0">
                <a:solidFill>
                  <a:srgbClr val="C00000"/>
                </a:solidFill>
              </a:rPr>
              <a:t>Este ensaio teórico reflete sobre a qualificação e o provimento de médicos no contexto da Política Nacional de Atenção Integral às Pessoas com Doenças Raras no SUS</a:t>
            </a:r>
            <a:r>
              <a:rPr lang="pt-BR" sz="2200" dirty="0"/>
              <a:t>. Para isso, apresentamos a Política e suas diretrizes, e situamos a discussão em torno de duas estratégias integradas: o provimento e a fixação de médicos geneticistas; e a capacitação de profissionais que atuam na Atenção Primária à Saúde em relação às doenças genéticas e aos defeitos congênitos. Finalmente, </a:t>
            </a:r>
            <a:r>
              <a:rPr lang="pt-BR" sz="2200" b="1" dirty="0">
                <a:solidFill>
                  <a:srgbClr val="C00000"/>
                </a:solidFill>
              </a:rPr>
              <a:t>considerando as Diretrizes Curriculares Nacionais do Curso de Graduação em Medicina, apresentamos uma proposta de perfil de competência mínimo em genética, elaborada para instrumentalizar os cursos de graduação da área da saúde, em particular os cursos de Medicina</a:t>
            </a:r>
            <a:r>
              <a:rPr lang="pt-BR" sz="2200" dirty="0"/>
              <a:t>. Assim, oferecemos um referencial teórico para apoiar o delineamento de programas de educação e formação em saúde, contribuindo para inclusão do cuidado em genética no SUS.</a:t>
            </a:r>
          </a:p>
        </p:txBody>
      </p:sp>
    </p:spTree>
    <p:extLst>
      <p:ext uri="{BB962C8B-B14F-4D97-AF65-F5344CB8AC3E}">
        <p14:creationId xmlns:p14="http://schemas.microsoft.com/office/powerpoint/2010/main" val="2517919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xmlns="" id="{C64E6434-712A-4153-B83C-8029D5135D0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0" y="6495143"/>
            <a:ext cx="12192000" cy="362857"/>
          </a:xfrm>
          <a:prstGeom prst="rect">
            <a:avLst/>
          </a:prstGeom>
        </p:spPr>
      </p:pic>
      <p:sp>
        <p:nvSpPr>
          <p:cNvPr id="2" name="Título 1"/>
          <p:cNvSpPr>
            <a:spLocks noGrp="1"/>
          </p:cNvSpPr>
          <p:nvPr>
            <p:ph type="title"/>
          </p:nvPr>
        </p:nvSpPr>
        <p:spPr/>
        <p:txBody>
          <a:bodyPr/>
          <a:lstStyle/>
          <a:p>
            <a:r>
              <a:rPr lang="pt-BR" b="1" dirty="0" smtClean="0">
                <a:solidFill>
                  <a:srgbClr val="3D007A"/>
                </a:solidFill>
              </a:rPr>
              <a:t>Competências</a:t>
            </a:r>
            <a:endParaRPr lang="pt-BR" b="1" dirty="0">
              <a:solidFill>
                <a:srgbClr val="3D007A"/>
              </a:solidFill>
            </a:endParaRPr>
          </a:p>
        </p:txBody>
      </p:sp>
      <p:pic>
        <p:nvPicPr>
          <p:cNvPr id="5" name="Gráfico 4">
            <a:extLst>
              <a:ext uri="{FF2B5EF4-FFF2-40B4-BE49-F238E27FC236}">
                <a16:creationId xmlns:a16="http://schemas.microsoft.com/office/drawing/2014/main" xmlns="" id="{814681C6-81DB-4E4A-8CF6-45E18F07FB55}"/>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456183" y="296862"/>
            <a:ext cx="1352550" cy="371475"/>
          </a:xfrm>
          <a:prstGeom prst="rect">
            <a:avLst/>
          </a:prstGeom>
        </p:spPr>
      </p:pic>
      <p:sp>
        <p:nvSpPr>
          <p:cNvPr id="6" name="Content Placeholder 6"/>
          <p:cNvSpPr>
            <a:spLocks noGrp="1"/>
          </p:cNvSpPr>
          <p:nvPr>
            <p:ph idx="1"/>
          </p:nvPr>
        </p:nvSpPr>
        <p:spPr>
          <a:xfrm>
            <a:off x="838200" y="1738541"/>
            <a:ext cx="10515600" cy="4351338"/>
          </a:xfrm>
        </p:spPr>
        <p:txBody>
          <a:bodyPr>
            <a:noAutofit/>
          </a:bodyPr>
          <a:lstStyle/>
          <a:p>
            <a:pPr marL="514350" indent="-514350">
              <a:lnSpc>
                <a:spcPct val="100000"/>
              </a:lnSpc>
              <a:spcBef>
                <a:spcPts val="600"/>
              </a:spcBef>
              <a:spcAft>
                <a:spcPts val="1200"/>
              </a:spcAft>
              <a:buFont typeface="+mj-lt"/>
              <a:buAutoNum type="arabicPeriod"/>
            </a:pPr>
            <a:r>
              <a:rPr lang="pt-BR" sz="2200" dirty="0" smtClean="0"/>
              <a:t>Reconhecer </a:t>
            </a:r>
            <a:r>
              <a:rPr lang="pt-BR" sz="2200" dirty="0"/>
              <a:t>a necessidade de educação continuada, examinando regularmente a sua própria competência clínica, identificando as lacunas de aprendizagem e os avanços da genética e da genômica ao longo do </a:t>
            </a:r>
            <a:r>
              <a:rPr lang="pt-BR" sz="2200" dirty="0" smtClean="0"/>
              <a:t>tempo;</a:t>
            </a:r>
          </a:p>
          <a:p>
            <a:pPr marL="514350" indent="-514350">
              <a:lnSpc>
                <a:spcPct val="100000"/>
              </a:lnSpc>
              <a:spcBef>
                <a:spcPts val="600"/>
              </a:spcBef>
              <a:spcAft>
                <a:spcPts val="1200"/>
              </a:spcAft>
              <a:buFont typeface="+mj-lt"/>
              <a:buAutoNum type="arabicPeriod"/>
            </a:pPr>
            <a:r>
              <a:rPr lang="pt-BR" sz="2200" dirty="0" smtClean="0"/>
              <a:t>Identificar indivíduos que apresentem ou possam desenvolver uma doença genética e saber como e quando fazer encaminhamento para um profissional especializado em genética médica;</a:t>
            </a:r>
          </a:p>
          <a:p>
            <a:pPr marL="514350" indent="-514350">
              <a:lnSpc>
                <a:spcPct val="100000"/>
              </a:lnSpc>
              <a:spcBef>
                <a:spcPts val="600"/>
              </a:spcBef>
              <a:spcAft>
                <a:spcPts val="1200"/>
              </a:spcAft>
              <a:buFont typeface="+mj-lt"/>
              <a:buAutoNum type="arabicPeriod"/>
            </a:pPr>
            <a:r>
              <a:rPr lang="pt-BR" sz="2200" dirty="0" smtClean="0"/>
              <a:t>Manejar </a:t>
            </a:r>
            <a:r>
              <a:rPr lang="pt-BR" sz="2200" dirty="0"/>
              <a:t>pacientes com doenças genéticas e/ou defeitos congênitos previamente diagnosticados, utilizando diretrizes clínicas já estabelecidas, no âmbito da sua atuação profissional; </a:t>
            </a:r>
          </a:p>
          <a:p>
            <a:pPr marL="514350" indent="-514350">
              <a:lnSpc>
                <a:spcPct val="100000"/>
              </a:lnSpc>
              <a:spcBef>
                <a:spcPts val="600"/>
              </a:spcBef>
              <a:spcAft>
                <a:spcPts val="1200"/>
              </a:spcAft>
              <a:buFont typeface="+mj-lt"/>
              <a:buAutoNum type="arabicPeriod"/>
            </a:pPr>
            <a:r>
              <a:rPr lang="pt-BR" sz="2200" dirty="0" smtClean="0"/>
              <a:t>Promover </a:t>
            </a:r>
            <a:r>
              <a:rPr lang="pt-BR" sz="2200" dirty="0"/>
              <a:t>e estimular práticas clínicas e de educação em saúde objetivando a prevenção de doenças genéticas/defeitos congênitos.</a:t>
            </a:r>
            <a:r>
              <a:rPr lang="en-US" sz="2200" dirty="0"/>
              <a:t> </a:t>
            </a:r>
          </a:p>
        </p:txBody>
      </p:sp>
      <p:sp>
        <p:nvSpPr>
          <p:cNvPr id="7" name="Espaço Reservado para Número de Slide 6"/>
          <p:cNvSpPr>
            <a:spLocks noGrp="1"/>
          </p:cNvSpPr>
          <p:nvPr>
            <p:ph type="sldNum" sz="quarter" idx="12"/>
          </p:nvPr>
        </p:nvSpPr>
        <p:spPr>
          <a:xfrm>
            <a:off x="8610600" y="6501490"/>
            <a:ext cx="2743200" cy="365125"/>
          </a:xfrm>
        </p:spPr>
        <p:txBody>
          <a:bodyPr/>
          <a:lstStyle/>
          <a:p>
            <a:fld id="{59A8D546-D7A6-420C-A61F-73026F12A5A7}" type="slidenum">
              <a:rPr lang="pt-BR" smtClean="0">
                <a:solidFill>
                  <a:schemeClr val="bg1"/>
                </a:solidFill>
              </a:rPr>
              <a:t>11</a:t>
            </a:fld>
            <a:endParaRPr lang="pt-BR" dirty="0">
              <a:solidFill>
                <a:schemeClr val="bg1"/>
              </a:solidFill>
            </a:endParaRPr>
          </a:p>
        </p:txBody>
      </p:sp>
    </p:spTree>
    <p:extLst>
      <p:ext uri="{BB962C8B-B14F-4D97-AF65-F5344CB8AC3E}">
        <p14:creationId xmlns:p14="http://schemas.microsoft.com/office/powerpoint/2010/main" val="2102892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áfico 3">
            <a:extLst>
              <a:ext uri="{FF2B5EF4-FFF2-40B4-BE49-F238E27FC236}">
                <a16:creationId xmlns:a16="http://schemas.microsoft.com/office/drawing/2014/main" xmlns="" id="{C64E6434-712A-4153-B83C-8029D5135D0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6495143"/>
            <a:ext cx="12192000" cy="362857"/>
          </a:xfrm>
          <a:prstGeom prst="rect">
            <a:avLst/>
          </a:prstGeom>
        </p:spPr>
      </p:pic>
      <p:sp>
        <p:nvSpPr>
          <p:cNvPr id="22529" name="Título 5"/>
          <p:cNvSpPr>
            <a:spLocks noGrp="1"/>
          </p:cNvSpPr>
          <p:nvPr>
            <p:ph type="title"/>
          </p:nvPr>
        </p:nvSpPr>
        <p:spPr/>
        <p:txBody>
          <a:bodyPr/>
          <a:lstStyle/>
          <a:p>
            <a:r>
              <a:rPr lang="pt-BR" b="1" dirty="0">
                <a:solidFill>
                  <a:srgbClr val="3D007A"/>
                </a:solidFill>
                <a:latin typeface="Tw Cen MT" charset="0"/>
              </a:rPr>
              <a:t>Competência</a:t>
            </a:r>
          </a:p>
        </p:txBody>
      </p:sp>
      <p:sp>
        <p:nvSpPr>
          <p:cNvPr id="22530" name="Espaço Reservado para Conteúdo 7"/>
          <p:cNvSpPr>
            <a:spLocks noGrp="1"/>
          </p:cNvSpPr>
          <p:nvPr>
            <p:ph sz="quarter" idx="2"/>
          </p:nvPr>
        </p:nvSpPr>
        <p:spPr>
          <a:xfrm>
            <a:off x="1847529" y="2438400"/>
            <a:ext cx="2449513" cy="3581400"/>
          </a:xfrm>
          <a:ln>
            <a:solidFill>
              <a:srgbClr val="E9BEB9"/>
            </a:solidFill>
            <a:miter lim="800000"/>
            <a:headEnd/>
            <a:tailEnd/>
          </a:ln>
        </p:spPr>
        <p:txBody>
          <a:bodyPr/>
          <a:lstStyle/>
          <a:p>
            <a:pPr>
              <a:spcBef>
                <a:spcPts val="1200"/>
              </a:spcBef>
              <a:spcAft>
                <a:spcPts val="1200"/>
              </a:spcAft>
            </a:pPr>
            <a:r>
              <a:rPr lang="pt-BR" dirty="0">
                <a:latin typeface="Tw Cen MT" charset="0"/>
              </a:rPr>
              <a:t>Ato ou efeito de abstrair ideia ou noção de alguma coisa.</a:t>
            </a:r>
          </a:p>
          <a:p>
            <a:pPr>
              <a:spcBef>
                <a:spcPts val="1200"/>
              </a:spcBef>
              <a:spcAft>
                <a:spcPts val="1200"/>
              </a:spcAft>
            </a:pPr>
            <a:r>
              <a:rPr lang="pt-BR" dirty="0">
                <a:latin typeface="Tw Cen MT" charset="0"/>
              </a:rPr>
              <a:t>É o saber teórico.</a:t>
            </a:r>
          </a:p>
        </p:txBody>
      </p:sp>
      <p:sp>
        <p:nvSpPr>
          <p:cNvPr id="22531" name="Espaço Reservado para Texto 6"/>
          <p:cNvSpPr>
            <a:spLocks noGrp="1"/>
          </p:cNvSpPr>
          <p:nvPr>
            <p:ph type="body" sz="quarter" idx="1"/>
          </p:nvPr>
        </p:nvSpPr>
        <p:spPr>
          <a:xfrm>
            <a:off x="1847529" y="1752601"/>
            <a:ext cx="2449513" cy="639763"/>
          </a:xfrm>
          <a:solidFill>
            <a:srgbClr val="E9BEB9"/>
          </a:solidFill>
        </p:spPr>
        <p:txBody>
          <a:bodyPr/>
          <a:lstStyle/>
          <a:p>
            <a:pPr algn="ctr"/>
            <a:r>
              <a:rPr lang="pt-BR" dirty="0">
                <a:solidFill>
                  <a:schemeClr val="tx1"/>
                </a:solidFill>
                <a:latin typeface="Tw Cen MT" charset="0"/>
              </a:rPr>
              <a:t>Conhecimento</a:t>
            </a:r>
          </a:p>
        </p:txBody>
      </p:sp>
      <p:sp>
        <p:nvSpPr>
          <p:cNvPr id="22533" name="Espaço Reservado para Conteúdo 7"/>
          <p:cNvSpPr>
            <a:spLocks noGrp="1"/>
          </p:cNvSpPr>
          <p:nvPr>
            <p:ph sz="quarter" idx="2"/>
          </p:nvPr>
        </p:nvSpPr>
        <p:spPr>
          <a:xfrm>
            <a:off x="4655816" y="2439988"/>
            <a:ext cx="2449512" cy="3581400"/>
          </a:xfrm>
          <a:ln>
            <a:solidFill>
              <a:srgbClr val="76A4EE"/>
            </a:solidFill>
            <a:miter lim="800000"/>
            <a:headEnd/>
            <a:tailEnd/>
          </a:ln>
        </p:spPr>
        <p:txBody>
          <a:bodyPr>
            <a:normAutofit lnSpcReduction="10000"/>
          </a:bodyPr>
          <a:lstStyle/>
          <a:p>
            <a:pPr>
              <a:spcBef>
                <a:spcPts val="1200"/>
              </a:spcBef>
              <a:spcAft>
                <a:spcPts val="1200"/>
              </a:spcAft>
            </a:pPr>
            <a:r>
              <a:rPr lang="pt-BR" dirty="0">
                <a:latin typeface="Tw Cen MT" charset="0"/>
              </a:rPr>
              <a:t>Autonomia de um sujeito concreto frente a um determinado objetivo.</a:t>
            </a:r>
          </a:p>
          <a:p>
            <a:pPr>
              <a:spcBef>
                <a:spcPts val="1200"/>
              </a:spcBef>
              <a:spcAft>
                <a:spcPts val="1200"/>
              </a:spcAft>
            </a:pPr>
            <a:r>
              <a:rPr lang="pt-BR" dirty="0">
                <a:latin typeface="Tw Cen MT" charset="0"/>
              </a:rPr>
              <a:t>É o saber fazer.</a:t>
            </a:r>
          </a:p>
          <a:p>
            <a:pPr>
              <a:spcBef>
                <a:spcPts val="1200"/>
              </a:spcBef>
              <a:spcAft>
                <a:spcPts val="1200"/>
              </a:spcAft>
            </a:pPr>
            <a:endParaRPr lang="pt-BR" dirty="0">
              <a:latin typeface="Tw Cen MT" charset="0"/>
            </a:endParaRPr>
          </a:p>
        </p:txBody>
      </p:sp>
      <p:sp>
        <p:nvSpPr>
          <p:cNvPr id="14" name="Espaço Reservado para Texto 6"/>
          <p:cNvSpPr>
            <a:spLocks noGrp="1"/>
          </p:cNvSpPr>
          <p:nvPr>
            <p:ph type="body" sz="quarter" idx="1"/>
          </p:nvPr>
        </p:nvSpPr>
        <p:spPr>
          <a:xfrm>
            <a:off x="4655816" y="1754188"/>
            <a:ext cx="2449512" cy="639762"/>
          </a:xfrm>
          <a:solidFill>
            <a:srgbClr val="76A4EE"/>
          </a:solidFill>
        </p:spPr>
        <p:txBody>
          <a:bodyPr/>
          <a:lstStyle/>
          <a:p>
            <a:pPr algn="ctr">
              <a:defRPr/>
            </a:pPr>
            <a:r>
              <a:rPr lang="pt-BR" dirty="0" smtClean="0">
                <a:solidFill>
                  <a:srgbClr val="000000"/>
                </a:solidFill>
                <a:ea typeface="+mn-ea"/>
                <a:cs typeface="+mn-cs"/>
              </a:rPr>
              <a:t>Habilidade</a:t>
            </a:r>
            <a:endParaRPr lang="pt-BR" dirty="0">
              <a:solidFill>
                <a:srgbClr val="000000"/>
              </a:solidFill>
              <a:ea typeface="+mn-ea"/>
              <a:cs typeface="+mn-cs"/>
            </a:endParaRPr>
          </a:p>
        </p:txBody>
      </p:sp>
      <p:sp>
        <p:nvSpPr>
          <p:cNvPr id="22535" name="Espaço Reservado para Conteúdo 7"/>
          <p:cNvSpPr>
            <a:spLocks noGrp="1"/>
          </p:cNvSpPr>
          <p:nvPr>
            <p:ph sz="quarter" idx="2"/>
          </p:nvPr>
        </p:nvSpPr>
        <p:spPr>
          <a:xfrm>
            <a:off x="7464104" y="2439988"/>
            <a:ext cx="2449513" cy="3581400"/>
          </a:xfrm>
          <a:ln>
            <a:solidFill>
              <a:srgbClr val="A69FD1"/>
            </a:solidFill>
            <a:miter lim="800000"/>
            <a:headEnd/>
            <a:tailEnd/>
          </a:ln>
        </p:spPr>
        <p:txBody>
          <a:bodyPr/>
          <a:lstStyle/>
          <a:p>
            <a:pPr>
              <a:spcBef>
                <a:spcPts val="1200"/>
              </a:spcBef>
              <a:spcAft>
                <a:spcPts val="1200"/>
              </a:spcAft>
            </a:pPr>
            <a:r>
              <a:rPr lang="pt-BR" dirty="0">
                <a:latin typeface="Tw Cen MT" charset="0"/>
              </a:rPr>
              <a:t>Está ligada a ação, disposição para fazer algo.</a:t>
            </a:r>
          </a:p>
          <a:p>
            <a:pPr>
              <a:spcBef>
                <a:spcPts val="1200"/>
              </a:spcBef>
              <a:spcAft>
                <a:spcPts val="1200"/>
              </a:spcAft>
            </a:pPr>
            <a:r>
              <a:rPr lang="pt-BR" dirty="0">
                <a:latin typeface="Tw Cen MT" charset="0"/>
              </a:rPr>
              <a:t>É o querer fazer.</a:t>
            </a:r>
          </a:p>
        </p:txBody>
      </p:sp>
      <p:sp>
        <p:nvSpPr>
          <p:cNvPr id="16" name="Espaço Reservado para Texto 6"/>
          <p:cNvSpPr>
            <a:spLocks noGrp="1"/>
          </p:cNvSpPr>
          <p:nvPr>
            <p:ph type="body" sz="quarter" idx="1"/>
          </p:nvPr>
        </p:nvSpPr>
        <p:spPr>
          <a:xfrm>
            <a:off x="7464104" y="1754188"/>
            <a:ext cx="2449513" cy="639762"/>
          </a:xfrm>
          <a:solidFill>
            <a:srgbClr val="A69FD1"/>
          </a:solidFill>
        </p:spPr>
        <p:txBody>
          <a:bodyPr/>
          <a:lstStyle/>
          <a:p>
            <a:pPr algn="ctr">
              <a:defRPr/>
            </a:pPr>
            <a:r>
              <a:rPr lang="pt-BR" dirty="0" smtClean="0">
                <a:solidFill>
                  <a:srgbClr val="000000"/>
                </a:solidFill>
                <a:ea typeface="+mn-ea"/>
                <a:cs typeface="+mn-cs"/>
              </a:rPr>
              <a:t>Atitude</a:t>
            </a:r>
            <a:endParaRPr lang="pt-BR" dirty="0">
              <a:solidFill>
                <a:srgbClr val="000000"/>
              </a:solidFill>
              <a:ea typeface="+mn-ea"/>
              <a:cs typeface="+mn-cs"/>
            </a:endParaRPr>
          </a:p>
        </p:txBody>
      </p:sp>
      <p:sp>
        <p:nvSpPr>
          <p:cNvPr id="11" name="Espaço Reservado para Número de Slide 1"/>
          <p:cNvSpPr>
            <a:spLocks noGrp="1"/>
          </p:cNvSpPr>
          <p:nvPr>
            <p:ph type="sldNum" sz="quarter" idx="12"/>
          </p:nvPr>
        </p:nvSpPr>
        <p:spPr>
          <a:xfrm>
            <a:off x="8610600" y="6481042"/>
            <a:ext cx="2743200" cy="365125"/>
          </a:xfrm>
        </p:spPr>
        <p:txBody>
          <a:bodyPr/>
          <a:lstStyle/>
          <a:p>
            <a:pPr>
              <a:defRPr/>
            </a:pPr>
            <a:r>
              <a:rPr lang="en-US" dirty="0" smtClean="0">
                <a:solidFill>
                  <a:schemeClr val="bg1"/>
                </a:solidFill>
                <a:cs typeface="Arial" panose="020B0604020202020204" pitchFamily="34" charset="0"/>
              </a:rPr>
              <a:t>13</a:t>
            </a:r>
            <a:endParaRPr lang="en-US" dirty="0">
              <a:solidFill>
                <a:schemeClr val="bg1"/>
              </a:solidFill>
              <a:cs typeface="Arial" panose="020B0604020202020204" pitchFamily="34" charset="0"/>
            </a:endParaRPr>
          </a:p>
        </p:txBody>
      </p:sp>
      <p:pic>
        <p:nvPicPr>
          <p:cNvPr id="12" name="Gráfico 4">
            <a:extLst>
              <a:ext uri="{FF2B5EF4-FFF2-40B4-BE49-F238E27FC236}">
                <a16:creationId xmlns:a16="http://schemas.microsoft.com/office/drawing/2014/main" xmlns="" id="{814681C6-81DB-4E4A-8CF6-45E18F07FB55}"/>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456183" y="296862"/>
            <a:ext cx="1352550" cy="371475"/>
          </a:xfrm>
          <a:prstGeom prst="rect">
            <a:avLst/>
          </a:prstGeom>
        </p:spPr>
      </p:pic>
    </p:spTree>
    <p:extLst>
      <p:ext uri="{BB962C8B-B14F-4D97-AF65-F5344CB8AC3E}">
        <p14:creationId xmlns:p14="http://schemas.microsoft.com/office/powerpoint/2010/main" val="2600922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srcRect b="11755"/>
          <a:stretch/>
        </p:blipFill>
        <p:spPr>
          <a:xfrm>
            <a:off x="2601090" y="1002418"/>
            <a:ext cx="6617723" cy="5442160"/>
          </a:xfrm>
          <a:prstGeom prst="rect">
            <a:avLst/>
          </a:prstGeom>
          <a:ln>
            <a:solidFill>
              <a:srgbClr val="47347A"/>
            </a:solidFill>
          </a:ln>
        </p:spPr>
      </p:pic>
      <p:sp>
        <p:nvSpPr>
          <p:cNvPr id="19" name="Title 2"/>
          <p:cNvSpPr>
            <a:spLocks noGrp="1"/>
          </p:cNvSpPr>
          <p:nvPr>
            <p:ph type="title"/>
          </p:nvPr>
        </p:nvSpPr>
        <p:spPr>
          <a:xfrm>
            <a:off x="407324" y="33249"/>
            <a:ext cx="10075026" cy="1008466"/>
          </a:xfrm>
        </p:spPr>
        <p:txBody>
          <a:bodyPr>
            <a:normAutofit/>
          </a:bodyPr>
          <a:lstStyle/>
          <a:p>
            <a:pPr algn="ctr"/>
            <a:r>
              <a:rPr lang="pt-BR" sz="3600" b="1" dirty="0">
                <a:solidFill>
                  <a:srgbClr val="3D007A"/>
                </a:solidFill>
              </a:rPr>
              <a:t>Perfil de competência em genética para médicos</a:t>
            </a:r>
          </a:p>
        </p:txBody>
      </p:sp>
      <p:pic>
        <p:nvPicPr>
          <p:cNvPr id="4" name="Gráfico 3">
            <a:extLst>
              <a:ext uri="{FF2B5EF4-FFF2-40B4-BE49-F238E27FC236}">
                <a16:creationId xmlns:a16="http://schemas.microsoft.com/office/drawing/2014/main" xmlns="" id="{C64E6434-712A-4153-B83C-8029D5135D0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0" y="6495143"/>
            <a:ext cx="12192000" cy="362857"/>
          </a:xfrm>
          <a:prstGeom prst="rect">
            <a:avLst/>
          </a:prstGeom>
        </p:spPr>
      </p:pic>
      <p:sp>
        <p:nvSpPr>
          <p:cNvPr id="2" name="Espaço Reservado para Número de Slide 1"/>
          <p:cNvSpPr>
            <a:spLocks noGrp="1"/>
          </p:cNvSpPr>
          <p:nvPr>
            <p:ph type="sldNum" sz="quarter" idx="12"/>
          </p:nvPr>
        </p:nvSpPr>
        <p:spPr>
          <a:xfrm>
            <a:off x="8610600" y="6481041"/>
            <a:ext cx="2743200" cy="365125"/>
          </a:xfrm>
        </p:spPr>
        <p:txBody>
          <a:bodyPr/>
          <a:lstStyle/>
          <a:p>
            <a:fld id="{59A8D546-D7A6-420C-A61F-73026F12A5A7}" type="slidenum">
              <a:rPr lang="pt-BR" smtClean="0">
                <a:solidFill>
                  <a:schemeClr val="bg1"/>
                </a:solidFill>
              </a:rPr>
              <a:t>13</a:t>
            </a:fld>
            <a:endParaRPr lang="pt-BR" dirty="0">
              <a:solidFill>
                <a:schemeClr val="bg1"/>
              </a:solidFill>
            </a:endParaRPr>
          </a:p>
        </p:txBody>
      </p:sp>
      <p:pic>
        <p:nvPicPr>
          <p:cNvPr id="6" name="Gráfico 4">
            <a:extLst>
              <a:ext uri="{FF2B5EF4-FFF2-40B4-BE49-F238E27FC236}">
                <a16:creationId xmlns:a16="http://schemas.microsoft.com/office/drawing/2014/main" xmlns="" id="{814681C6-81DB-4E4A-8CF6-45E18F07FB55}"/>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0456183" y="296862"/>
            <a:ext cx="1352550" cy="371475"/>
          </a:xfrm>
          <a:prstGeom prst="rect">
            <a:avLst/>
          </a:prstGeom>
        </p:spPr>
      </p:pic>
    </p:spTree>
    <p:extLst>
      <p:ext uri="{BB962C8B-B14F-4D97-AF65-F5344CB8AC3E}">
        <p14:creationId xmlns:p14="http://schemas.microsoft.com/office/powerpoint/2010/main" val="2249529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p:cNvGraphicFramePr>
            <a:graphicFrameLocks noGrp="1"/>
          </p:cNvGraphicFramePr>
          <p:nvPr>
            <p:extLst/>
          </p:nvPr>
        </p:nvGraphicFramePr>
        <p:xfrm>
          <a:off x="251519" y="188637"/>
          <a:ext cx="11627368" cy="5969470"/>
        </p:xfrm>
        <a:graphic>
          <a:graphicData uri="http://schemas.openxmlformats.org/drawingml/2006/table">
            <a:tbl>
              <a:tblPr firstRow="1" bandRow="1"/>
              <a:tblGrid>
                <a:gridCol w="11627368">
                  <a:extLst>
                    <a:ext uri="{9D8B030D-6E8A-4147-A177-3AD203B41FA5}">
                      <a16:colId xmlns:a16="http://schemas.microsoft.com/office/drawing/2014/main" xmlns="" val="20000"/>
                    </a:ext>
                  </a:extLst>
                </a:gridCol>
              </a:tblGrid>
              <a:tr h="48175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Bef>
                          <a:spcPts val="200"/>
                        </a:spcBef>
                        <a:spcAft>
                          <a:spcPts val="200"/>
                        </a:spcAft>
                      </a:pPr>
                      <a:r>
                        <a:rPr lang="pt-BR" sz="2800" noProof="0" dirty="0" smtClean="0"/>
                        <a:t>Conhecimentos</a:t>
                      </a:r>
                      <a:endParaRPr lang="pt-BR" sz="2800" noProof="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xmlns="" val="10000"/>
                  </a:ext>
                </a:extLst>
              </a:tr>
              <a:tr h="48175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Bef>
                          <a:spcPts val="200"/>
                        </a:spcBef>
                        <a:spcAft>
                          <a:spcPts val="200"/>
                        </a:spcAft>
                      </a:pPr>
                      <a:r>
                        <a:rPr lang="pt-BR" sz="1600" noProof="0" dirty="0" smtClean="0">
                          <a:effectLst/>
                          <a:latin typeface="Arial"/>
                          <a:ea typeface="MS Mincho"/>
                          <a:cs typeface="Arial"/>
                        </a:rPr>
                        <a:t>1. Reconhecer a importância das doenças genéticas/defeitos congênitos dentro do contexto epidemiológico local e nacional.</a:t>
                      </a:r>
                      <a:endParaRPr lang="pt-BR" sz="1600" noProof="0" dirty="0">
                        <a:effectLst/>
                        <a:latin typeface="Cambria"/>
                        <a:ea typeface="MS Mincho"/>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xmlns="" val="10001"/>
                  </a:ext>
                </a:extLst>
              </a:tr>
              <a:tr h="48175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Bef>
                          <a:spcPts val="200"/>
                        </a:spcBef>
                        <a:spcAft>
                          <a:spcPts val="200"/>
                        </a:spcAft>
                      </a:pPr>
                      <a:r>
                        <a:rPr lang="pt-BR" sz="1600" noProof="0" dirty="0" smtClean="0">
                          <a:effectLst/>
                          <a:latin typeface="Arial"/>
                          <a:ea typeface="MS Mincho"/>
                          <a:cs typeface="Arial"/>
                        </a:rPr>
                        <a:t>2. Conhecer a terminologia e os conceitos básicos usados na genética médica.</a:t>
                      </a:r>
                      <a:endParaRPr lang="pt-BR" sz="1600" noProof="0" dirty="0">
                        <a:effectLst/>
                        <a:latin typeface="Cambria"/>
                        <a:ea typeface="MS Mincho"/>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extLst>
                  <a:ext uri="{0D108BD9-81ED-4DB2-BD59-A6C34878D82A}">
                    <a16:rowId xmlns:a16="http://schemas.microsoft.com/office/drawing/2014/main" xmlns="" val="10002"/>
                  </a:ext>
                </a:extLst>
              </a:tr>
              <a:tr h="48175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Bef>
                          <a:spcPts val="200"/>
                        </a:spcBef>
                        <a:spcAft>
                          <a:spcPts val="200"/>
                        </a:spcAft>
                      </a:pPr>
                      <a:r>
                        <a:rPr lang="pt-BR" sz="1600" noProof="0" dirty="0" smtClean="0">
                          <a:effectLst/>
                          <a:latin typeface="Arial"/>
                          <a:ea typeface="MS Mincho"/>
                          <a:cs typeface="Arial"/>
                        </a:rPr>
                        <a:t>3.</a:t>
                      </a:r>
                      <a:r>
                        <a:rPr lang="pt-BR" sz="1600" baseline="0" noProof="0" dirty="0" smtClean="0">
                          <a:effectLst/>
                          <a:latin typeface="Arial"/>
                          <a:ea typeface="MS Mincho"/>
                          <a:cs typeface="Arial"/>
                        </a:rPr>
                        <a:t> </a:t>
                      </a:r>
                      <a:r>
                        <a:rPr lang="pt-BR" sz="1600" noProof="0" dirty="0" smtClean="0">
                          <a:effectLst/>
                          <a:latin typeface="Arial"/>
                          <a:ea typeface="MS Mincho"/>
                          <a:cs typeface="Arial"/>
                        </a:rPr>
                        <a:t>Conhecer os padrões de herança clássicos no âmbito das famílias e comunidades.</a:t>
                      </a:r>
                      <a:endParaRPr lang="pt-BR" sz="1600" noProof="0" dirty="0">
                        <a:effectLst/>
                        <a:latin typeface="Cambria"/>
                        <a:ea typeface="MS Mincho"/>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xmlns="" val="10003"/>
                  </a:ext>
                </a:extLst>
              </a:tr>
              <a:tr h="48175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Bef>
                          <a:spcPts val="200"/>
                        </a:spcBef>
                        <a:spcAft>
                          <a:spcPts val="200"/>
                        </a:spcAft>
                      </a:pPr>
                      <a:r>
                        <a:rPr lang="pt-BR" sz="1600" noProof="0" dirty="0" smtClean="0">
                          <a:effectLst/>
                          <a:latin typeface="Arial"/>
                          <a:ea typeface="MS Mincho"/>
                          <a:cs typeface="Arial"/>
                        </a:rPr>
                        <a:t>4. Reconhecer a importância do heredograma ao avaliar a predisposição/susceptibilidade e a transmissão de doenças genéticas.</a:t>
                      </a:r>
                      <a:endParaRPr lang="pt-BR" sz="1600" noProof="0" dirty="0">
                        <a:effectLst/>
                        <a:latin typeface="Cambria"/>
                        <a:ea typeface="MS Mincho"/>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extLst>
                  <a:ext uri="{0D108BD9-81ED-4DB2-BD59-A6C34878D82A}">
                    <a16:rowId xmlns:a16="http://schemas.microsoft.com/office/drawing/2014/main" xmlns="" val="10004"/>
                  </a:ext>
                </a:extLst>
              </a:tr>
              <a:tr h="48175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Bef>
                          <a:spcPts val="200"/>
                        </a:spcBef>
                        <a:spcAft>
                          <a:spcPts val="200"/>
                        </a:spcAft>
                      </a:pPr>
                      <a:r>
                        <a:rPr lang="pt-BR" sz="1600" noProof="0" dirty="0" smtClean="0">
                          <a:effectLst/>
                          <a:latin typeface="Arial"/>
                          <a:ea typeface="MS Mincho"/>
                          <a:cs typeface="Arial"/>
                        </a:rPr>
                        <a:t>5. Ter noções básicas da morfogênese e da fisiologia humana, e do papel da genética nesses processos.</a:t>
                      </a:r>
                      <a:endParaRPr lang="pt-BR" sz="1600" noProof="0" dirty="0">
                        <a:effectLst/>
                        <a:latin typeface="Cambria"/>
                        <a:ea typeface="MS Mincho"/>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xmlns="" val="10005"/>
                  </a:ext>
                </a:extLst>
              </a:tr>
              <a:tr h="9059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Bef>
                          <a:spcPts val="200"/>
                        </a:spcBef>
                        <a:spcAft>
                          <a:spcPts val="200"/>
                        </a:spcAft>
                      </a:pPr>
                      <a:r>
                        <a:rPr lang="pt-BR" sz="1600" noProof="0" dirty="0" smtClean="0">
                          <a:effectLst/>
                          <a:latin typeface="Arial"/>
                          <a:ea typeface="MS Mincho"/>
                          <a:cs typeface="Arial"/>
                        </a:rPr>
                        <a:t>6. Conhecer os princípios básicos de genética e biologia molecular (divisão celular, alterações cromossômicas, tipos de mutação, código genético, etc.) e como se associam à formação de doenças, incluindo aspectos de carcinogênese e dos distúrbios neurogenéticos.</a:t>
                      </a:r>
                      <a:endParaRPr lang="pt-BR" sz="1600" noProof="0" dirty="0">
                        <a:effectLst/>
                        <a:latin typeface="Cambria"/>
                        <a:ea typeface="MS Mincho"/>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extLst>
                  <a:ext uri="{0D108BD9-81ED-4DB2-BD59-A6C34878D82A}">
                    <a16:rowId xmlns:a16="http://schemas.microsoft.com/office/drawing/2014/main" xmlns="" val="10006"/>
                  </a:ext>
                </a:extLst>
              </a:tr>
              <a:tr h="67946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Bef>
                          <a:spcPts val="200"/>
                        </a:spcBef>
                        <a:spcAft>
                          <a:spcPts val="200"/>
                        </a:spcAft>
                      </a:pPr>
                      <a:r>
                        <a:rPr lang="pt-BR" sz="1600" noProof="0" dirty="0" smtClean="0">
                          <a:effectLst/>
                          <a:latin typeface="Arial"/>
                          <a:ea typeface="MS Mincho"/>
                          <a:cs typeface="Arial"/>
                        </a:rPr>
                        <a:t>7. Entender como a interação de fatores genéticos, ambientais e comportamentais atuam na susceptibilidade, no início e no desenvolvimento de doenças, assim como na manutenção da saúde e resposta ao tratamento.</a:t>
                      </a:r>
                      <a:endParaRPr lang="pt-BR" sz="1600" noProof="0" dirty="0">
                        <a:effectLst/>
                        <a:latin typeface="Cambria"/>
                        <a:ea typeface="MS Mincho"/>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xmlns="" val="10007"/>
                  </a:ext>
                </a:extLst>
              </a:tr>
              <a:tr h="48175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Bef>
                          <a:spcPts val="200"/>
                        </a:spcBef>
                        <a:spcAft>
                          <a:spcPts val="200"/>
                        </a:spcAft>
                      </a:pPr>
                      <a:r>
                        <a:rPr lang="pt-BR" sz="1600" noProof="0" dirty="0" smtClean="0">
                          <a:effectLst/>
                          <a:latin typeface="Arial"/>
                          <a:ea typeface="MS Mincho"/>
                          <a:cs typeface="Arial"/>
                        </a:rPr>
                        <a:t>8. Conhecer as bases da farmacogenética.</a:t>
                      </a:r>
                      <a:endParaRPr lang="pt-BR" sz="1600" noProof="0" dirty="0">
                        <a:effectLst/>
                        <a:latin typeface="Cambria"/>
                        <a:ea typeface="MS Mincho"/>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extLst>
                  <a:ext uri="{0D108BD9-81ED-4DB2-BD59-A6C34878D82A}">
                    <a16:rowId xmlns:a16="http://schemas.microsoft.com/office/drawing/2014/main" xmlns="" val="10008"/>
                  </a:ext>
                </a:extLst>
              </a:tr>
              <a:tr h="48175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Bef>
                          <a:spcPts val="200"/>
                        </a:spcBef>
                        <a:spcAft>
                          <a:spcPts val="200"/>
                        </a:spcAft>
                      </a:pPr>
                      <a:r>
                        <a:rPr lang="pt-BR" sz="1600" noProof="0" dirty="0" smtClean="0">
                          <a:effectLst/>
                          <a:latin typeface="Arial"/>
                          <a:ea typeface="MS Mincho"/>
                          <a:cs typeface="Arial"/>
                        </a:rPr>
                        <a:t>9. Reconhecer os principais agentes teratogênicos e as medidas preventivas relacionadas (especialmente álcool e drogas ilícitas).</a:t>
                      </a:r>
                      <a:endParaRPr lang="pt-BR" sz="1600" noProof="0" dirty="0">
                        <a:effectLst/>
                        <a:latin typeface="Cambria"/>
                        <a:ea typeface="MS Mincho"/>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xmlns="" val="10009"/>
                  </a:ext>
                </a:extLst>
              </a:tr>
              <a:tr h="48175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spcBef>
                          <a:spcPts val="200"/>
                        </a:spcBef>
                        <a:spcAft>
                          <a:spcPts val="200"/>
                        </a:spcAft>
                      </a:pPr>
                      <a:r>
                        <a:rPr lang="pt-BR" sz="1600" noProof="0" dirty="0" smtClean="0">
                          <a:effectLst/>
                          <a:latin typeface="Arial"/>
                          <a:ea typeface="MS Mincho"/>
                          <a:cs typeface="Arial"/>
                        </a:rPr>
                        <a:t>10. Reconhecer os principais fatores de risco genéticos – idade parental avançada, consanguinidade, recorrência familiar.</a:t>
                      </a:r>
                      <a:endParaRPr lang="pt-BR" sz="1600" noProof="0" dirty="0">
                        <a:effectLst/>
                        <a:latin typeface="Cambria"/>
                        <a:ea typeface="MS Mincho"/>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extLst>
                  <a:ext uri="{0D108BD9-81ED-4DB2-BD59-A6C34878D82A}">
                    <a16:rowId xmlns:a16="http://schemas.microsoft.com/office/drawing/2014/main" xmlns="" val="10010"/>
                  </a:ext>
                </a:extLst>
              </a:tr>
            </a:tbl>
          </a:graphicData>
        </a:graphic>
      </p:graphicFrame>
      <p:pic>
        <p:nvPicPr>
          <p:cNvPr id="5" name="Gráfico 3">
            <a:extLst>
              <a:ext uri="{FF2B5EF4-FFF2-40B4-BE49-F238E27FC236}">
                <a16:creationId xmlns:a16="http://schemas.microsoft.com/office/drawing/2014/main" xmlns="" id="{C64E6434-712A-4153-B83C-8029D5135D0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6495143"/>
            <a:ext cx="12192000" cy="362857"/>
          </a:xfrm>
          <a:prstGeom prst="rect">
            <a:avLst/>
          </a:prstGeom>
        </p:spPr>
      </p:pic>
      <p:sp>
        <p:nvSpPr>
          <p:cNvPr id="2" name="Espaço Reservado para Número de Slide 1"/>
          <p:cNvSpPr>
            <a:spLocks noGrp="1"/>
          </p:cNvSpPr>
          <p:nvPr>
            <p:ph type="sldNum" sz="quarter" idx="12"/>
          </p:nvPr>
        </p:nvSpPr>
        <p:spPr>
          <a:xfrm>
            <a:off x="8610600" y="6481045"/>
            <a:ext cx="2743200" cy="365125"/>
          </a:xfrm>
        </p:spPr>
        <p:txBody>
          <a:bodyPr/>
          <a:lstStyle/>
          <a:p>
            <a:fld id="{59A8D546-D7A6-420C-A61F-73026F12A5A7}" type="slidenum">
              <a:rPr lang="pt-BR" smtClean="0">
                <a:solidFill>
                  <a:schemeClr val="bg1"/>
                </a:solidFill>
              </a:rPr>
              <a:t>14</a:t>
            </a:fld>
            <a:endParaRPr lang="pt-BR" dirty="0">
              <a:solidFill>
                <a:schemeClr val="bg1"/>
              </a:solidFill>
            </a:endParaRPr>
          </a:p>
        </p:txBody>
      </p:sp>
    </p:spTree>
    <p:extLst>
      <p:ext uri="{BB962C8B-B14F-4D97-AF65-F5344CB8AC3E}">
        <p14:creationId xmlns:p14="http://schemas.microsoft.com/office/powerpoint/2010/main" val="37127685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p:cNvGraphicFramePr>
            <a:graphicFrameLocks noGrp="1"/>
          </p:cNvGraphicFramePr>
          <p:nvPr>
            <p:extLst/>
          </p:nvPr>
        </p:nvGraphicFramePr>
        <p:xfrm>
          <a:off x="251520" y="149884"/>
          <a:ext cx="11752058" cy="6117915"/>
        </p:xfrm>
        <a:graphic>
          <a:graphicData uri="http://schemas.openxmlformats.org/drawingml/2006/table">
            <a:tbl>
              <a:tblPr firstRow="1" bandRow="1"/>
              <a:tblGrid>
                <a:gridCol w="11752058">
                  <a:extLst>
                    <a:ext uri="{9D8B030D-6E8A-4147-A177-3AD203B41FA5}">
                      <a16:colId xmlns:a16="http://schemas.microsoft.com/office/drawing/2014/main" xmlns="" val="20000"/>
                    </a:ext>
                  </a:extLst>
                </a:gridCol>
              </a:tblGrid>
              <a:tr h="53059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Bef>
                          <a:spcPts val="200"/>
                        </a:spcBef>
                        <a:spcAft>
                          <a:spcPts val="200"/>
                        </a:spcAft>
                      </a:pPr>
                      <a:r>
                        <a:rPr lang="pt-BR" sz="2800" noProof="0" dirty="0" smtClean="0"/>
                        <a:t>Conhecimentos</a:t>
                      </a:r>
                      <a:endParaRPr lang="pt-BR" sz="2800" noProof="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C0504D"/>
                    </a:solidFill>
                  </a:tcPr>
                </a:tc>
                <a:extLst>
                  <a:ext uri="{0D108BD9-81ED-4DB2-BD59-A6C34878D82A}">
                    <a16:rowId xmlns:a16="http://schemas.microsoft.com/office/drawing/2014/main" xmlns="" val="10000"/>
                  </a:ext>
                </a:extLst>
              </a:tr>
              <a:tr h="4993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Bef>
                          <a:spcPts val="200"/>
                        </a:spcBef>
                        <a:spcAft>
                          <a:spcPts val="200"/>
                        </a:spcAft>
                      </a:pPr>
                      <a:r>
                        <a:rPr lang="pt-BR" sz="1600" noProof="0" dirty="0" smtClean="0">
                          <a:effectLst/>
                          <a:latin typeface="Arial"/>
                          <a:ea typeface="MS Mincho"/>
                          <a:cs typeface="Arial"/>
                        </a:rPr>
                        <a:t>11. Conhecer as medidas preventivas relacionadas às doenças genéticas/defeitos congênitos – ácido fólico pré-concepcional, imunizações maternas, hábitos de vida saudáveis.</a:t>
                      </a:r>
                      <a:endParaRPr lang="pt-BR" sz="1600" noProof="0" dirty="0">
                        <a:effectLst/>
                        <a:latin typeface="Cambria"/>
                        <a:ea typeface="MS Mincho"/>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xmlns="" val="10001"/>
                  </a:ext>
                </a:extLst>
              </a:tr>
              <a:tr h="4993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Bef>
                          <a:spcPts val="200"/>
                        </a:spcBef>
                        <a:spcAft>
                          <a:spcPts val="200"/>
                        </a:spcAft>
                      </a:pPr>
                      <a:r>
                        <a:rPr lang="pt-BR" sz="1600" noProof="0" dirty="0" smtClean="0">
                          <a:effectLst/>
                          <a:latin typeface="Arial"/>
                          <a:ea typeface="MS Mincho"/>
                          <a:cs typeface="Arial"/>
                        </a:rPr>
                        <a:t>12. Reconhecer que as doenças genéticas são frequentemente distúrbios multissistêmicos, necessitando de abordagem interdisciplinar e multiprofissional.</a:t>
                      </a:r>
                      <a:endParaRPr lang="pt-BR" sz="1600" noProof="0" dirty="0">
                        <a:effectLst/>
                        <a:latin typeface="Cambria"/>
                        <a:ea typeface="MS Mincho"/>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extLst>
                  <a:ext uri="{0D108BD9-81ED-4DB2-BD59-A6C34878D82A}">
                    <a16:rowId xmlns:a16="http://schemas.microsoft.com/office/drawing/2014/main" xmlns="" val="10002"/>
                  </a:ext>
                </a:extLst>
              </a:tr>
              <a:tr h="4801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Bef>
                          <a:spcPts val="200"/>
                        </a:spcBef>
                        <a:spcAft>
                          <a:spcPts val="200"/>
                        </a:spcAft>
                      </a:pPr>
                      <a:r>
                        <a:rPr lang="pt-BR" sz="1600" noProof="0" dirty="0" smtClean="0">
                          <a:effectLst/>
                          <a:latin typeface="Arial"/>
                          <a:ea typeface="MS Mincho"/>
                          <a:cs typeface="Arial"/>
                        </a:rPr>
                        <a:t>13. Conhecer os princípios e diretrizes do Programa Nacional de Triagem Neonatal.</a:t>
                      </a:r>
                      <a:endParaRPr lang="pt-BR" sz="1600" noProof="0" dirty="0">
                        <a:effectLst/>
                        <a:latin typeface="Cambria"/>
                        <a:ea typeface="MS Mincho"/>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xmlns="" val="10003"/>
                  </a:ext>
                </a:extLst>
              </a:tr>
              <a:tr h="4993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Bef>
                          <a:spcPts val="200"/>
                        </a:spcBef>
                        <a:spcAft>
                          <a:spcPts val="200"/>
                        </a:spcAft>
                      </a:pPr>
                      <a:r>
                        <a:rPr lang="pt-BR" sz="1600" noProof="0" dirty="0" smtClean="0">
                          <a:effectLst/>
                          <a:latin typeface="Arial"/>
                          <a:ea typeface="MS Mincho"/>
                          <a:cs typeface="Arial"/>
                        </a:rPr>
                        <a:t>14. Conhecer os formulários oficiais e obrigatórios para registro das doenças genéticas/defeitos congênitos – Declaração de Nascido Vivo e Declaração de Óbito.</a:t>
                      </a:r>
                      <a:endParaRPr lang="pt-BR" sz="1600" noProof="0" dirty="0">
                        <a:effectLst/>
                        <a:latin typeface="Cambria"/>
                        <a:ea typeface="MS Mincho"/>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extLst>
                  <a:ext uri="{0D108BD9-81ED-4DB2-BD59-A6C34878D82A}">
                    <a16:rowId xmlns:a16="http://schemas.microsoft.com/office/drawing/2014/main" xmlns="" val="10004"/>
                  </a:ext>
                </a:extLst>
              </a:tr>
              <a:tr h="4993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Bef>
                          <a:spcPts val="200"/>
                        </a:spcBef>
                        <a:spcAft>
                          <a:spcPts val="200"/>
                        </a:spcAft>
                      </a:pPr>
                      <a:r>
                        <a:rPr lang="pt-BR" sz="1600" noProof="0" dirty="0" smtClean="0">
                          <a:effectLst/>
                          <a:latin typeface="Arial"/>
                          <a:ea typeface="MS Mincho"/>
                          <a:cs typeface="Arial"/>
                        </a:rPr>
                        <a:t>15. Conhecer as doenças genéticas/defeitos congênitos que não são raros, ou seja, que têm prevalência superior a 1,3:2.000 indivíduos.</a:t>
                      </a:r>
                      <a:endParaRPr lang="pt-BR" sz="1600" noProof="0" dirty="0">
                        <a:effectLst/>
                        <a:latin typeface="Cambria"/>
                        <a:ea typeface="MS Mincho"/>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xmlns="" val="10005"/>
                  </a:ext>
                </a:extLst>
              </a:tr>
              <a:tr h="4801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Bef>
                          <a:spcPts val="200"/>
                        </a:spcBef>
                        <a:spcAft>
                          <a:spcPts val="200"/>
                        </a:spcAft>
                      </a:pPr>
                      <a:r>
                        <a:rPr lang="pt-BR" sz="1600" noProof="0" dirty="0" smtClean="0">
                          <a:effectLst/>
                          <a:latin typeface="Arial"/>
                          <a:ea typeface="MS Mincho"/>
                          <a:cs typeface="Arial"/>
                        </a:rPr>
                        <a:t>16. Conhecer os principais testes genéticos utilizados na prática clínica.</a:t>
                      </a:r>
                      <a:endParaRPr lang="pt-BR" sz="1600" noProof="0" dirty="0">
                        <a:effectLst/>
                        <a:latin typeface="Cambria"/>
                        <a:ea typeface="MS Mincho"/>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extLst>
                  <a:ext uri="{0D108BD9-81ED-4DB2-BD59-A6C34878D82A}">
                    <a16:rowId xmlns:a16="http://schemas.microsoft.com/office/drawing/2014/main" xmlns="" val="10006"/>
                  </a:ext>
                </a:extLst>
              </a:tr>
              <a:tr h="65116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Bef>
                          <a:spcPts val="200"/>
                        </a:spcBef>
                        <a:spcAft>
                          <a:spcPts val="200"/>
                        </a:spcAft>
                      </a:pPr>
                      <a:r>
                        <a:rPr lang="pt-BR" sz="1600" noProof="0" dirty="0" smtClean="0">
                          <a:effectLst/>
                          <a:latin typeface="Arial"/>
                          <a:ea typeface="MS Mincho"/>
                          <a:cs typeface="Arial"/>
                        </a:rPr>
                        <a:t>17. Conhecer as bases do aconselhamento genético.</a:t>
                      </a:r>
                      <a:endParaRPr lang="pt-BR" sz="1600" noProof="0" dirty="0">
                        <a:effectLst/>
                        <a:latin typeface="Cambria"/>
                        <a:ea typeface="MS Mincho"/>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xmlns="" val="10007"/>
                  </a:ext>
                </a:extLst>
              </a:tr>
              <a:tr h="4993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Bef>
                          <a:spcPts val="200"/>
                        </a:spcBef>
                        <a:spcAft>
                          <a:spcPts val="200"/>
                        </a:spcAft>
                      </a:pPr>
                      <a:r>
                        <a:rPr lang="pt-BR" sz="1600" noProof="0" dirty="0" smtClean="0">
                          <a:effectLst/>
                          <a:latin typeface="Arial"/>
                          <a:ea typeface="MS Mincho"/>
                          <a:cs typeface="Arial"/>
                        </a:rPr>
                        <a:t>18. Conhecer a rede de atenção e cuidados em saúde disponível nos três níveis de complexidade para os indivíduos com doenças genéticas/defeitos congênitos e suas famílias.</a:t>
                      </a:r>
                      <a:endParaRPr lang="pt-BR" sz="1600" noProof="0" dirty="0">
                        <a:effectLst/>
                        <a:latin typeface="Cambria"/>
                        <a:ea typeface="MS Mincho"/>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extLst>
                  <a:ext uri="{0D108BD9-81ED-4DB2-BD59-A6C34878D82A}">
                    <a16:rowId xmlns:a16="http://schemas.microsoft.com/office/drawing/2014/main" xmlns="" val="10008"/>
                  </a:ext>
                </a:extLst>
              </a:tr>
              <a:tr h="4993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Bef>
                          <a:spcPts val="200"/>
                        </a:spcBef>
                        <a:spcAft>
                          <a:spcPts val="200"/>
                        </a:spcAft>
                      </a:pPr>
                      <a:r>
                        <a:rPr lang="pt-BR" sz="1600" noProof="0" dirty="0" smtClean="0">
                          <a:effectLst/>
                          <a:latin typeface="Arial"/>
                          <a:ea typeface="MS Mincho"/>
                          <a:cs typeface="Arial"/>
                        </a:rPr>
                        <a:t>19. Conhecer as atribuições do médico geneticista no reconhecimento e manejo das doenças de base genética/congênita, com intuito de operacionalizar o sistema de referência/contrarreferência.</a:t>
                      </a:r>
                      <a:endParaRPr lang="pt-BR" sz="1600" noProof="0" dirty="0">
                        <a:effectLst/>
                        <a:latin typeface="Cambria"/>
                        <a:ea typeface="MS Mincho"/>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xmlns="" val="10009"/>
                  </a:ext>
                </a:extLst>
              </a:tr>
              <a:tr h="4993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Bef>
                          <a:spcPts val="200"/>
                        </a:spcBef>
                        <a:spcAft>
                          <a:spcPts val="200"/>
                        </a:spcAft>
                      </a:pPr>
                      <a:r>
                        <a:rPr lang="pt-BR" sz="1600" noProof="0" dirty="0" smtClean="0">
                          <a:effectLst/>
                          <a:latin typeface="Arial"/>
                          <a:ea typeface="MS Mincho"/>
                          <a:cs typeface="Arial"/>
                        </a:rPr>
                        <a:t>20. Conhecer os princípios de genética e biologia molecular básica associados aos mecanismos oncológicos e a consequente interface da genética com a oncologia (oncogenética).</a:t>
                      </a:r>
                      <a:endParaRPr lang="pt-BR" sz="1600" noProof="0" dirty="0">
                        <a:effectLst/>
                        <a:latin typeface="Cambria"/>
                        <a:ea typeface="MS Mincho"/>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20000"/>
                      </a:srgbClr>
                    </a:solidFill>
                  </a:tcPr>
                </a:tc>
                <a:extLst>
                  <a:ext uri="{0D108BD9-81ED-4DB2-BD59-A6C34878D82A}">
                    <a16:rowId xmlns:a16="http://schemas.microsoft.com/office/drawing/2014/main" xmlns="" val="10010"/>
                  </a:ext>
                </a:extLst>
              </a:tr>
              <a:tr h="4801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Bef>
                          <a:spcPts val="200"/>
                        </a:spcBef>
                        <a:spcAft>
                          <a:spcPts val="200"/>
                        </a:spcAft>
                      </a:pPr>
                      <a:r>
                        <a:rPr lang="pt-BR" sz="1600" noProof="0" dirty="0" smtClean="0">
                          <a:effectLst/>
                          <a:latin typeface="Arial"/>
                          <a:ea typeface="MS Mincho"/>
                          <a:cs typeface="Arial"/>
                        </a:rPr>
                        <a:t>21. Conhecer os princípios de genética básica e sua interface com os distúrbios neurológicos (neurogenética).</a:t>
                      </a:r>
                      <a:endParaRPr lang="pt-BR" sz="1600" noProof="0" dirty="0">
                        <a:effectLst/>
                        <a:latin typeface="Cambria"/>
                        <a:ea typeface="MS Mincho"/>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a16="http://schemas.microsoft.com/office/drawing/2014/main" xmlns="" val="10011"/>
                  </a:ext>
                </a:extLst>
              </a:tr>
            </a:tbl>
          </a:graphicData>
        </a:graphic>
      </p:graphicFrame>
      <p:pic>
        <p:nvPicPr>
          <p:cNvPr id="3" name="Gráfico 3">
            <a:extLst>
              <a:ext uri="{FF2B5EF4-FFF2-40B4-BE49-F238E27FC236}">
                <a16:creationId xmlns:a16="http://schemas.microsoft.com/office/drawing/2014/main" xmlns="" id="{C64E6434-712A-4153-B83C-8029D5135D0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6495143"/>
            <a:ext cx="12192000" cy="362857"/>
          </a:xfrm>
          <a:prstGeom prst="rect">
            <a:avLst/>
          </a:prstGeom>
        </p:spPr>
      </p:pic>
      <p:sp>
        <p:nvSpPr>
          <p:cNvPr id="4" name="Espaço Reservado para Número de Slide 3"/>
          <p:cNvSpPr>
            <a:spLocks noGrp="1"/>
          </p:cNvSpPr>
          <p:nvPr>
            <p:ph type="sldNum" sz="quarter" idx="12"/>
          </p:nvPr>
        </p:nvSpPr>
        <p:spPr>
          <a:xfrm>
            <a:off x="8610600" y="6481043"/>
            <a:ext cx="2743200" cy="365125"/>
          </a:xfrm>
        </p:spPr>
        <p:txBody>
          <a:bodyPr/>
          <a:lstStyle/>
          <a:p>
            <a:fld id="{59A8D546-D7A6-420C-A61F-73026F12A5A7}" type="slidenum">
              <a:rPr lang="pt-BR" smtClean="0">
                <a:solidFill>
                  <a:schemeClr val="bg1"/>
                </a:solidFill>
              </a:rPr>
              <a:t>15</a:t>
            </a:fld>
            <a:endParaRPr lang="pt-BR" dirty="0">
              <a:solidFill>
                <a:schemeClr val="bg1"/>
              </a:solidFill>
            </a:endParaRPr>
          </a:p>
        </p:txBody>
      </p:sp>
    </p:spTree>
    <p:extLst>
      <p:ext uri="{BB962C8B-B14F-4D97-AF65-F5344CB8AC3E}">
        <p14:creationId xmlns:p14="http://schemas.microsoft.com/office/powerpoint/2010/main" val="20294019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82633" y="260649"/>
          <a:ext cx="11546378" cy="5932332"/>
        </p:xfrm>
        <a:graphic>
          <a:graphicData uri="http://schemas.openxmlformats.org/drawingml/2006/table">
            <a:tbl>
              <a:tblPr firstRow="1" bandRow="1">
                <a:tableStyleId>{5C22544A-7EE6-4342-B048-85BDC9FD1C3A}</a:tableStyleId>
              </a:tblPr>
              <a:tblGrid>
                <a:gridCol w="11546378">
                  <a:extLst>
                    <a:ext uri="{9D8B030D-6E8A-4147-A177-3AD203B41FA5}">
                      <a16:colId xmlns:a16="http://schemas.microsoft.com/office/drawing/2014/main" xmlns="" val="20000"/>
                    </a:ext>
                  </a:extLst>
                </a:gridCol>
              </a:tblGrid>
              <a:tr h="847476">
                <a:tc>
                  <a:txBody>
                    <a:bodyPr/>
                    <a:lstStyle/>
                    <a:p>
                      <a:pPr algn="ctr">
                        <a:spcBef>
                          <a:spcPts val="200"/>
                        </a:spcBef>
                        <a:spcAft>
                          <a:spcPts val="200"/>
                        </a:spcAft>
                      </a:pPr>
                      <a:r>
                        <a:rPr lang="pt-BR" sz="2800" noProof="0" dirty="0" smtClean="0"/>
                        <a:t>Habilidades</a:t>
                      </a:r>
                      <a:endParaRPr lang="pt-BR" sz="2800" noProof="0" dirty="0"/>
                    </a:p>
                  </a:txBody>
                  <a:tcPr anchor="ctr"/>
                </a:tc>
                <a:extLst>
                  <a:ext uri="{0D108BD9-81ED-4DB2-BD59-A6C34878D82A}">
                    <a16:rowId xmlns:a16="http://schemas.microsoft.com/office/drawing/2014/main" xmlns="" val="10000"/>
                  </a:ext>
                </a:extLst>
              </a:tr>
              <a:tr h="847476">
                <a:tc>
                  <a:txBody>
                    <a:bodyPr/>
                    <a:lstStyle/>
                    <a:p>
                      <a:pPr>
                        <a:spcBef>
                          <a:spcPts val="300"/>
                        </a:spcBef>
                        <a:spcAft>
                          <a:spcPts val="300"/>
                        </a:spcAft>
                      </a:pPr>
                      <a:r>
                        <a:rPr lang="pt-BR" sz="1800" noProof="0" dirty="0" smtClean="0">
                          <a:effectLst/>
                          <a:latin typeface="Arial"/>
                          <a:ea typeface="MS Mincho"/>
                          <a:cs typeface="Arial"/>
                        </a:rPr>
                        <a:t>1. Reunir informações e interpretar a história genética de uma família, incluindo a construção de um heredrograma de no mínimo três gerações, e reconhecimento de padrões de herança.</a:t>
                      </a:r>
                      <a:endParaRPr lang="pt-BR" sz="1800" noProof="0" dirty="0">
                        <a:effectLst/>
                        <a:latin typeface="Cambria"/>
                        <a:ea typeface="MS Mincho"/>
                        <a:cs typeface="Times New Roman"/>
                      </a:endParaRPr>
                    </a:p>
                  </a:txBody>
                  <a:tcPr marL="68580" marR="68580" marT="0" marB="0" anchor="ctr"/>
                </a:tc>
                <a:extLst>
                  <a:ext uri="{0D108BD9-81ED-4DB2-BD59-A6C34878D82A}">
                    <a16:rowId xmlns:a16="http://schemas.microsoft.com/office/drawing/2014/main" xmlns="" val="10001"/>
                  </a:ext>
                </a:extLst>
              </a:tr>
              <a:tr h="847476">
                <a:tc>
                  <a:txBody>
                    <a:bodyPr/>
                    <a:lstStyle/>
                    <a:p>
                      <a:pPr>
                        <a:spcBef>
                          <a:spcPts val="300"/>
                        </a:spcBef>
                        <a:spcAft>
                          <a:spcPts val="300"/>
                        </a:spcAft>
                      </a:pPr>
                      <a:r>
                        <a:rPr lang="pt-BR" sz="1800" noProof="0" dirty="0" smtClean="0">
                          <a:effectLst/>
                          <a:latin typeface="Arial"/>
                          <a:ea typeface="MS Mincho"/>
                          <a:cs typeface="Arial"/>
                        </a:rPr>
                        <a:t>2. Reconhecer a variação do fenótipo normal e suas alterações morfológicas e funcionais.</a:t>
                      </a:r>
                      <a:endParaRPr lang="pt-BR" sz="1800" noProof="0" dirty="0">
                        <a:effectLst/>
                        <a:latin typeface="Cambria"/>
                        <a:ea typeface="MS Mincho"/>
                        <a:cs typeface="Times New Roman"/>
                      </a:endParaRPr>
                    </a:p>
                  </a:txBody>
                  <a:tcPr marL="68580" marR="68580" marT="0" marB="0" anchor="ctr"/>
                </a:tc>
                <a:extLst>
                  <a:ext uri="{0D108BD9-81ED-4DB2-BD59-A6C34878D82A}">
                    <a16:rowId xmlns:a16="http://schemas.microsoft.com/office/drawing/2014/main" xmlns="" val="10002"/>
                  </a:ext>
                </a:extLst>
              </a:tr>
              <a:tr h="847476">
                <a:tc>
                  <a:txBody>
                    <a:bodyPr/>
                    <a:lstStyle/>
                    <a:p>
                      <a:pPr>
                        <a:spcBef>
                          <a:spcPts val="300"/>
                        </a:spcBef>
                        <a:spcAft>
                          <a:spcPts val="300"/>
                        </a:spcAft>
                      </a:pPr>
                      <a:r>
                        <a:rPr lang="pt-BR" sz="1800" noProof="0" dirty="0" smtClean="0">
                          <a:effectLst/>
                          <a:latin typeface="Arial"/>
                          <a:ea typeface="MS Mincho"/>
                          <a:cs typeface="Arial"/>
                        </a:rPr>
                        <a:t>3. Preencher adequadamente os documentos de referência e contrarreferência dos pacientes com suspeita ou com diagnóstico definido de doenças genéticas e defeitos congênitos.</a:t>
                      </a:r>
                      <a:endParaRPr lang="pt-BR" sz="1800" noProof="0" dirty="0">
                        <a:effectLst/>
                        <a:latin typeface="Cambria"/>
                        <a:ea typeface="MS Mincho"/>
                        <a:cs typeface="Times New Roman"/>
                      </a:endParaRPr>
                    </a:p>
                  </a:txBody>
                  <a:tcPr marL="68580" marR="68580" marT="0" marB="0" anchor="ctr"/>
                </a:tc>
                <a:extLst>
                  <a:ext uri="{0D108BD9-81ED-4DB2-BD59-A6C34878D82A}">
                    <a16:rowId xmlns:a16="http://schemas.microsoft.com/office/drawing/2014/main" xmlns="" val="10003"/>
                  </a:ext>
                </a:extLst>
              </a:tr>
              <a:tr h="847476">
                <a:tc>
                  <a:txBody>
                    <a:bodyPr/>
                    <a:lstStyle/>
                    <a:p>
                      <a:pPr>
                        <a:spcBef>
                          <a:spcPts val="300"/>
                        </a:spcBef>
                        <a:spcAft>
                          <a:spcPts val="300"/>
                        </a:spcAft>
                      </a:pPr>
                      <a:r>
                        <a:rPr lang="pt-BR" sz="1800" noProof="0" dirty="0" smtClean="0">
                          <a:effectLst/>
                          <a:latin typeface="Arial"/>
                          <a:ea typeface="MS Mincho"/>
                          <a:cs typeface="Arial"/>
                        </a:rPr>
                        <a:t>4. Usar habilidades de comunicação adequadas e demonstrar consciência da necessidade de confidencialidade e de uma abordagem não diretiva junto aos pacientes e suas famílias.</a:t>
                      </a:r>
                      <a:endParaRPr lang="pt-BR" sz="1800" noProof="0" dirty="0">
                        <a:effectLst/>
                        <a:latin typeface="Cambria"/>
                        <a:ea typeface="MS Mincho"/>
                        <a:cs typeface="Times New Roman"/>
                      </a:endParaRPr>
                    </a:p>
                  </a:txBody>
                  <a:tcPr marL="68580" marR="68580" marT="0" marB="0" anchor="ctr"/>
                </a:tc>
                <a:extLst>
                  <a:ext uri="{0D108BD9-81ED-4DB2-BD59-A6C34878D82A}">
                    <a16:rowId xmlns:a16="http://schemas.microsoft.com/office/drawing/2014/main" xmlns="" val="10004"/>
                  </a:ext>
                </a:extLst>
              </a:tr>
              <a:tr h="847476">
                <a:tc>
                  <a:txBody>
                    <a:bodyPr/>
                    <a:lstStyle/>
                    <a:p>
                      <a:pPr>
                        <a:spcBef>
                          <a:spcPts val="300"/>
                        </a:spcBef>
                        <a:spcAft>
                          <a:spcPts val="300"/>
                        </a:spcAft>
                      </a:pPr>
                      <a:r>
                        <a:rPr lang="pt-BR" sz="1800" noProof="0" dirty="0" smtClean="0">
                          <a:effectLst/>
                          <a:latin typeface="Arial"/>
                          <a:ea typeface="MS Mincho"/>
                          <a:cs typeface="Arial"/>
                        </a:rPr>
                        <a:t>5. Usar adequadamente a tecnologia disponível para a obtenção de informações atualizadas sobre genética e genômica.</a:t>
                      </a:r>
                      <a:endParaRPr lang="pt-BR" sz="1800" noProof="0" dirty="0">
                        <a:effectLst/>
                        <a:latin typeface="Cambria"/>
                        <a:ea typeface="MS Mincho"/>
                        <a:cs typeface="Times New Roman"/>
                      </a:endParaRPr>
                    </a:p>
                  </a:txBody>
                  <a:tcPr marL="68580" marR="68580" marT="0" marB="0" anchor="ctr"/>
                </a:tc>
                <a:extLst>
                  <a:ext uri="{0D108BD9-81ED-4DB2-BD59-A6C34878D82A}">
                    <a16:rowId xmlns:a16="http://schemas.microsoft.com/office/drawing/2014/main" xmlns="" val="10005"/>
                  </a:ext>
                </a:extLst>
              </a:tr>
              <a:tr h="847476">
                <a:tc>
                  <a:txBody>
                    <a:bodyPr/>
                    <a:lstStyle/>
                    <a:p>
                      <a:pPr>
                        <a:spcBef>
                          <a:spcPts val="300"/>
                        </a:spcBef>
                        <a:spcAft>
                          <a:spcPts val="300"/>
                        </a:spcAft>
                      </a:pPr>
                      <a:r>
                        <a:rPr lang="pt-BR" sz="1800" noProof="0" dirty="0" smtClean="0">
                          <a:effectLst/>
                          <a:latin typeface="Arial"/>
                          <a:ea typeface="MS Mincho"/>
                          <a:cs typeface="Arial"/>
                        </a:rPr>
                        <a:t>6. Reconhecer as interfaces principais da genética em diferentes áreas clínicas de forma multidisciplinar.</a:t>
                      </a:r>
                      <a:endParaRPr lang="pt-BR" sz="1800" noProof="0" dirty="0">
                        <a:effectLst/>
                        <a:latin typeface="Cambria"/>
                        <a:ea typeface="MS Mincho"/>
                        <a:cs typeface="Times New Roman"/>
                      </a:endParaRPr>
                    </a:p>
                  </a:txBody>
                  <a:tcPr marL="68580" marR="68580" marT="0" marB="0" anchor="ctr"/>
                </a:tc>
                <a:extLst>
                  <a:ext uri="{0D108BD9-81ED-4DB2-BD59-A6C34878D82A}">
                    <a16:rowId xmlns:a16="http://schemas.microsoft.com/office/drawing/2014/main" xmlns="" val="10006"/>
                  </a:ext>
                </a:extLst>
              </a:tr>
            </a:tbl>
          </a:graphicData>
        </a:graphic>
      </p:graphicFrame>
      <p:pic>
        <p:nvPicPr>
          <p:cNvPr id="3" name="Gráfico 3">
            <a:extLst>
              <a:ext uri="{FF2B5EF4-FFF2-40B4-BE49-F238E27FC236}">
                <a16:creationId xmlns:a16="http://schemas.microsoft.com/office/drawing/2014/main" xmlns="" id="{C64E6434-712A-4153-B83C-8029D5135D0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6495143"/>
            <a:ext cx="12192000" cy="362857"/>
          </a:xfrm>
          <a:prstGeom prst="rect">
            <a:avLst/>
          </a:prstGeom>
        </p:spPr>
      </p:pic>
      <p:sp>
        <p:nvSpPr>
          <p:cNvPr id="2" name="Espaço Reservado para Número de Slide 1"/>
          <p:cNvSpPr>
            <a:spLocks noGrp="1"/>
          </p:cNvSpPr>
          <p:nvPr>
            <p:ph type="sldNum" sz="quarter" idx="12"/>
          </p:nvPr>
        </p:nvSpPr>
        <p:spPr>
          <a:xfrm>
            <a:off x="8610600" y="6472728"/>
            <a:ext cx="2743200" cy="365125"/>
          </a:xfrm>
        </p:spPr>
        <p:txBody>
          <a:bodyPr/>
          <a:lstStyle/>
          <a:p>
            <a:fld id="{59A8D546-D7A6-420C-A61F-73026F12A5A7}" type="slidenum">
              <a:rPr lang="pt-BR" smtClean="0">
                <a:solidFill>
                  <a:schemeClr val="bg1"/>
                </a:solidFill>
              </a:rPr>
              <a:t>16</a:t>
            </a:fld>
            <a:endParaRPr lang="pt-BR" dirty="0">
              <a:solidFill>
                <a:schemeClr val="bg1"/>
              </a:solidFill>
            </a:endParaRPr>
          </a:p>
        </p:txBody>
      </p:sp>
    </p:spTree>
    <p:extLst>
      <p:ext uri="{BB962C8B-B14F-4D97-AF65-F5344CB8AC3E}">
        <p14:creationId xmlns:p14="http://schemas.microsoft.com/office/powerpoint/2010/main" val="33608067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p:cNvGraphicFramePr>
            <a:graphicFrameLocks noGrp="1"/>
          </p:cNvGraphicFramePr>
          <p:nvPr>
            <p:extLst/>
          </p:nvPr>
        </p:nvGraphicFramePr>
        <p:xfrm>
          <a:off x="259833" y="275086"/>
          <a:ext cx="11685556" cy="5784894"/>
        </p:xfrm>
        <a:graphic>
          <a:graphicData uri="http://schemas.openxmlformats.org/drawingml/2006/table">
            <a:tbl>
              <a:tblPr firstRow="1" bandRow="1"/>
              <a:tblGrid>
                <a:gridCol w="11685556">
                  <a:extLst>
                    <a:ext uri="{9D8B030D-6E8A-4147-A177-3AD203B41FA5}">
                      <a16:colId xmlns:a16="http://schemas.microsoft.com/office/drawing/2014/main" xmlns="" val="20000"/>
                    </a:ext>
                  </a:extLst>
                </a:gridCol>
              </a:tblGrid>
              <a:tr h="96414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spcBef>
                          <a:spcPts val="200"/>
                        </a:spcBef>
                        <a:spcAft>
                          <a:spcPts val="200"/>
                        </a:spcAft>
                      </a:pPr>
                      <a:r>
                        <a:rPr lang="pt-BR" sz="2800" noProof="0" dirty="0" smtClean="0"/>
                        <a:t>Atitudes</a:t>
                      </a:r>
                      <a:endParaRPr lang="pt-BR" sz="2800" noProof="0" dirty="0"/>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064A2"/>
                    </a:solidFill>
                  </a:tcPr>
                </a:tc>
                <a:extLst>
                  <a:ext uri="{0D108BD9-81ED-4DB2-BD59-A6C34878D82A}">
                    <a16:rowId xmlns:a16="http://schemas.microsoft.com/office/drawing/2014/main" xmlns="" val="10000"/>
                  </a:ext>
                </a:extLst>
              </a:tr>
              <a:tr h="9641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Bef>
                          <a:spcPts val="300"/>
                        </a:spcBef>
                        <a:spcAft>
                          <a:spcPts val="300"/>
                        </a:spcAft>
                      </a:pPr>
                      <a:r>
                        <a:rPr lang="pt-BR" sz="1800" noProof="0" dirty="0" smtClean="0">
                          <a:effectLst/>
                          <a:latin typeface="Arial"/>
                          <a:ea typeface="MS Mincho"/>
                          <a:cs typeface="Arial"/>
                        </a:rPr>
                        <a:t>1. Respeitar o aconselhamento genético não diretivo e não coercitivo.</a:t>
                      </a:r>
                      <a:endParaRPr lang="pt-BR" sz="1800" noProof="0" dirty="0">
                        <a:effectLst/>
                        <a:latin typeface="Cambria"/>
                        <a:ea typeface="MS Mincho"/>
                        <a:cs typeface="Times New Roman"/>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extLst>
                  <a:ext uri="{0D108BD9-81ED-4DB2-BD59-A6C34878D82A}">
                    <a16:rowId xmlns:a16="http://schemas.microsoft.com/office/drawing/2014/main" xmlns="" val="10001"/>
                  </a:ext>
                </a:extLst>
              </a:tr>
              <a:tr h="9641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Bef>
                          <a:spcPts val="300"/>
                        </a:spcBef>
                        <a:spcAft>
                          <a:spcPts val="300"/>
                        </a:spcAft>
                      </a:pPr>
                      <a:r>
                        <a:rPr lang="pt-BR" sz="1800" noProof="0" dirty="0" smtClean="0">
                          <a:effectLst/>
                          <a:latin typeface="Arial"/>
                          <a:ea typeface="MS Mincho"/>
                          <a:cs typeface="Arial"/>
                        </a:rPr>
                        <a:t>2. Considerar as crenças culturais e religiosas do paciente a respeito da sua herança genética, quando presta cuidados a pessoas com, ou em risco de desenvolver doenças genéticas.</a:t>
                      </a:r>
                      <a:endParaRPr lang="pt-BR" sz="1800" noProof="0" dirty="0">
                        <a:effectLst/>
                        <a:latin typeface="Cambria"/>
                        <a:ea typeface="MS Mincho"/>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extLst>
                  <a:ext uri="{0D108BD9-81ED-4DB2-BD59-A6C34878D82A}">
                    <a16:rowId xmlns:a16="http://schemas.microsoft.com/office/drawing/2014/main" xmlns="" val="10002"/>
                  </a:ext>
                </a:extLst>
              </a:tr>
              <a:tr h="9641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Bef>
                          <a:spcPts val="300"/>
                        </a:spcBef>
                        <a:spcAft>
                          <a:spcPts val="300"/>
                        </a:spcAft>
                      </a:pPr>
                      <a:r>
                        <a:rPr lang="pt-BR" sz="1800" noProof="0" dirty="0" smtClean="0">
                          <a:effectLst/>
                          <a:latin typeface="Arial"/>
                          <a:ea typeface="MS Mincho"/>
                          <a:cs typeface="Arial"/>
                        </a:rPr>
                        <a:t>3. Perceber a importância e a necessidade de privacidade e confidencialidade.</a:t>
                      </a:r>
                      <a:endParaRPr lang="pt-BR" sz="1800" noProof="0" dirty="0">
                        <a:effectLst/>
                        <a:latin typeface="Cambria"/>
                        <a:ea typeface="MS Mincho"/>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extLst>
                  <a:ext uri="{0D108BD9-81ED-4DB2-BD59-A6C34878D82A}">
                    <a16:rowId xmlns:a16="http://schemas.microsoft.com/office/drawing/2014/main" xmlns="" val="10003"/>
                  </a:ext>
                </a:extLst>
              </a:tr>
              <a:tr h="9641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Bef>
                          <a:spcPts val="300"/>
                        </a:spcBef>
                        <a:spcAft>
                          <a:spcPts val="300"/>
                        </a:spcAft>
                      </a:pPr>
                      <a:r>
                        <a:rPr lang="pt-BR" sz="1800" noProof="0" dirty="0" smtClean="0">
                          <a:effectLst/>
                          <a:latin typeface="Arial"/>
                          <a:ea typeface="MS Mincho"/>
                          <a:cs typeface="Arial"/>
                        </a:rPr>
                        <a:t>4. Ter consciência do impacto social e psicológico de um diagnóstico genético no paciente e seus familiares.</a:t>
                      </a:r>
                      <a:endParaRPr lang="pt-BR" sz="1800" noProof="0" dirty="0">
                        <a:effectLst/>
                        <a:latin typeface="Cambria"/>
                        <a:ea typeface="MS Mincho"/>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extLst>
                  <a:ext uri="{0D108BD9-81ED-4DB2-BD59-A6C34878D82A}">
                    <a16:rowId xmlns:a16="http://schemas.microsoft.com/office/drawing/2014/main" xmlns="" val="10004"/>
                  </a:ext>
                </a:extLst>
              </a:tr>
              <a:tr h="9641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spcBef>
                          <a:spcPts val="300"/>
                        </a:spcBef>
                        <a:spcAft>
                          <a:spcPts val="300"/>
                        </a:spcAft>
                      </a:pPr>
                      <a:r>
                        <a:rPr lang="pt-BR" sz="1800" noProof="0" dirty="0" smtClean="0">
                          <a:effectLst/>
                          <a:latin typeface="Arial"/>
                          <a:ea typeface="MS Mincho"/>
                          <a:cs typeface="Arial"/>
                        </a:rPr>
                        <a:t>5. Trabalhar de forma cooperativa e colaborativa em uma equipe interdisciplinar e multiprofissional em saúde.</a:t>
                      </a:r>
                      <a:endParaRPr lang="pt-BR" sz="1800" noProof="0" dirty="0">
                        <a:effectLst/>
                        <a:latin typeface="Cambria"/>
                        <a:ea typeface="MS Mincho"/>
                        <a:cs typeface="Times New Roman"/>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extLst>
                  <a:ext uri="{0D108BD9-81ED-4DB2-BD59-A6C34878D82A}">
                    <a16:rowId xmlns:a16="http://schemas.microsoft.com/office/drawing/2014/main" xmlns="" val="10005"/>
                  </a:ext>
                </a:extLst>
              </a:tr>
            </a:tbl>
          </a:graphicData>
        </a:graphic>
      </p:graphicFrame>
      <p:pic>
        <p:nvPicPr>
          <p:cNvPr id="5" name="Gráfico 3">
            <a:extLst>
              <a:ext uri="{FF2B5EF4-FFF2-40B4-BE49-F238E27FC236}">
                <a16:creationId xmlns:a16="http://schemas.microsoft.com/office/drawing/2014/main" xmlns="" id="{C64E6434-712A-4153-B83C-8029D5135D0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6495143"/>
            <a:ext cx="12192000" cy="362857"/>
          </a:xfrm>
          <a:prstGeom prst="rect">
            <a:avLst/>
          </a:prstGeom>
        </p:spPr>
      </p:pic>
      <p:sp>
        <p:nvSpPr>
          <p:cNvPr id="2" name="Espaço Reservado para Número de Slide 1"/>
          <p:cNvSpPr>
            <a:spLocks noGrp="1"/>
          </p:cNvSpPr>
          <p:nvPr>
            <p:ph type="sldNum" sz="quarter" idx="12"/>
          </p:nvPr>
        </p:nvSpPr>
        <p:spPr>
          <a:xfrm>
            <a:off x="8610600" y="6481043"/>
            <a:ext cx="2743200" cy="365125"/>
          </a:xfrm>
        </p:spPr>
        <p:txBody>
          <a:bodyPr/>
          <a:lstStyle/>
          <a:p>
            <a:fld id="{59A8D546-D7A6-420C-A61F-73026F12A5A7}" type="slidenum">
              <a:rPr lang="pt-BR" smtClean="0">
                <a:solidFill>
                  <a:schemeClr val="bg1"/>
                </a:solidFill>
              </a:rPr>
              <a:t>17</a:t>
            </a:fld>
            <a:endParaRPr lang="pt-BR" dirty="0">
              <a:solidFill>
                <a:schemeClr val="bg1"/>
              </a:solidFill>
            </a:endParaRPr>
          </a:p>
        </p:txBody>
      </p:sp>
    </p:spTree>
    <p:extLst>
      <p:ext uri="{BB962C8B-B14F-4D97-AF65-F5344CB8AC3E}">
        <p14:creationId xmlns:p14="http://schemas.microsoft.com/office/powerpoint/2010/main" val="18900264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3837"/>
          </a:xfrm>
        </p:spPr>
        <p:txBody>
          <a:bodyPr/>
          <a:lstStyle/>
          <a:p>
            <a:r>
              <a:rPr lang="pt-BR" b="1" dirty="0" smtClean="0">
                <a:solidFill>
                  <a:srgbClr val="3D007A"/>
                </a:solidFill>
              </a:rPr>
              <a:t>Atividades de educação da SBGM</a:t>
            </a:r>
            <a:endParaRPr lang="pt-BR" b="1" dirty="0">
              <a:solidFill>
                <a:srgbClr val="3D007A"/>
              </a:solidFill>
            </a:endParaRPr>
          </a:p>
        </p:txBody>
      </p:sp>
      <p:sp>
        <p:nvSpPr>
          <p:cNvPr id="3" name="Content Placeholder 2"/>
          <p:cNvSpPr>
            <a:spLocks noGrp="1"/>
          </p:cNvSpPr>
          <p:nvPr>
            <p:ph idx="1"/>
          </p:nvPr>
        </p:nvSpPr>
        <p:spPr>
          <a:xfrm>
            <a:off x="609600" y="1540855"/>
            <a:ext cx="7090088" cy="4781866"/>
          </a:xfrm>
        </p:spPr>
        <p:txBody>
          <a:bodyPr>
            <a:normAutofit lnSpcReduction="10000"/>
          </a:bodyPr>
          <a:lstStyle/>
          <a:p>
            <a:pPr>
              <a:lnSpc>
                <a:spcPct val="110000"/>
              </a:lnSpc>
              <a:spcBef>
                <a:spcPts val="600"/>
              </a:spcBef>
              <a:spcAft>
                <a:spcPts val="800"/>
              </a:spcAft>
            </a:pPr>
            <a:r>
              <a:rPr lang="pt-BR" dirty="0" smtClean="0"/>
              <a:t>Capacitação em genética para não especialistas.</a:t>
            </a:r>
          </a:p>
          <a:p>
            <a:pPr>
              <a:lnSpc>
                <a:spcPct val="110000"/>
              </a:lnSpc>
              <a:spcBef>
                <a:spcPts val="600"/>
              </a:spcBef>
              <a:spcAft>
                <a:spcPts val="800"/>
              </a:spcAft>
            </a:pPr>
            <a:r>
              <a:rPr lang="pt-BR" dirty="0" smtClean="0"/>
              <a:t>Primeira etapa do curso de capacitação em doenças raras genéticas, com apoio do CFM. Vídeos </a:t>
            </a:r>
            <a:r>
              <a:rPr lang="pt-BR" dirty="0"/>
              <a:t>aulas disponíveis em </a:t>
            </a:r>
            <a:r>
              <a:rPr lang="pt-BR" dirty="0">
                <a:hlinkClick r:id="rId2"/>
              </a:rPr>
              <a:t>http://sbgm.org.br/educacao/</a:t>
            </a:r>
            <a:r>
              <a:rPr lang="pt-BR" dirty="0" smtClean="0">
                <a:hlinkClick r:id="rId2"/>
              </a:rPr>
              <a:t>ead</a:t>
            </a:r>
            <a:endParaRPr lang="pt-BR" dirty="0" smtClean="0"/>
          </a:p>
          <a:p>
            <a:pPr>
              <a:lnSpc>
                <a:spcPct val="110000"/>
              </a:lnSpc>
              <a:spcBef>
                <a:spcPts val="600"/>
              </a:spcBef>
              <a:spcAft>
                <a:spcPts val="800"/>
              </a:spcAft>
            </a:pPr>
            <a:r>
              <a:rPr lang="pt-BR" dirty="0" smtClean="0"/>
              <a:t>CFM editou material teórico de apoio às aulas, </a:t>
            </a:r>
            <a:r>
              <a:rPr lang="pt-BR" dirty="0"/>
              <a:t>disponível </a:t>
            </a:r>
            <a:r>
              <a:rPr lang="pt-BR" dirty="0" smtClean="0"/>
              <a:t>em </a:t>
            </a:r>
            <a:r>
              <a:rPr lang="pt-BR" dirty="0" smtClean="0">
                <a:hlinkClick r:id="rId3"/>
              </a:rPr>
              <a:t>http</a:t>
            </a:r>
            <a:r>
              <a:rPr lang="pt-BR" dirty="0">
                <a:hlinkClick r:id="rId3"/>
              </a:rPr>
              <a:t>://www.flip3d.com.br/web/pub/cfm/index7/?numero=18&amp;edicao=</a:t>
            </a:r>
            <a:r>
              <a:rPr lang="pt-BR" dirty="0" smtClean="0">
                <a:hlinkClick r:id="rId3"/>
              </a:rPr>
              <a:t>4555</a:t>
            </a:r>
            <a:endParaRPr lang="pt-BR" dirty="0" smtClean="0"/>
          </a:p>
        </p:txBody>
      </p:sp>
      <p:pic>
        <p:nvPicPr>
          <p:cNvPr id="4" name="Gráfico 3">
            <a:extLst>
              <a:ext uri="{FF2B5EF4-FFF2-40B4-BE49-F238E27FC236}">
                <a16:creationId xmlns:a16="http://schemas.microsoft.com/office/drawing/2014/main" xmlns="" id="{C64E6434-712A-4153-B83C-8029D5135D0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6495143"/>
            <a:ext cx="12192000" cy="362857"/>
          </a:xfrm>
          <a:prstGeom prst="rect">
            <a:avLst/>
          </a:prstGeom>
        </p:spPr>
      </p:pic>
      <p:pic>
        <p:nvPicPr>
          <p:cNvPr id="5" name="Gráfico 4">
            <a:extLst>
              <a:ext uri="{FF2B5EF4-FFF2-40B4-BE49-F238E27FC236}">
                <a16:creationId xmlns:a16="http://schemas.microsoft.com/office/drawing/2014/main" xmlns="" id="{814681C6-81DB-4E4A-8CF6-45E18F07FB55}"/>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0456183" y="296862"/>
            <a:ext cx="1352550" cy="371475"/>
          </a:xfrm>
          <a:prstGeom prst="rect">
            <a:avLst/>
          </a:prstGeom>
        </p:spPr>
      </p:pic>
      <p:pic>
        <p:nvPicPr>
          <p:cNvPr id="8" name="Picture 7"/>
          <p:cNvPicPr>
            <a:picLocks noChangeAspect="1"/>
          </p:cNvPicPr>
          <p:nvPr/>
        </p:nvPicPr>
        <p:blipFill>
          <a:blip r:embed="rId8"/>
          <a:stretch>
            <a:fillRect/>
          </a:stretch>
        </p:blipFill>
        <p:spPr>
          <a:xfrm>
            <a:off x="8205970" y="1506135"/>
            <a:ext cx="3490037" cy="4781257"/>
          </a:xfrm>
          <a:prstGeom prst="rect">
            <a:avLst/>
          </a:prstGeom>
          <a:ln>
            <a:solidFill>
              <a:srgbClr val="47347A"/>
            </a:solidFill>
          </a:ln>
        </p:spPr>
      </p:pic>
      <p:sp>
        <p:nvSpPr>
          <p:cNvPr id="6" name="Espaço Reservado para Número de Slide 5"/>
          <p:cNvSpPr>
            <a:spLocks noGrp="1"/>
          </p:cNvSpPr>
          <p:nvPr>
            <p:ph type="sldNum" sz="quarter" idx="12"/>
          </p:nvPr>
        </p:nvSpPr>
        <p:spPr>
          <a:xfrm>
            <a:off x="8610600" y="6501490"/>
            <a:ext cx="2743200" cy="365125"/>
          </a:xfrm>
        </p:spPr>
        <p:txBody>
          <a:bodyPr/>
          <a:lstStyle/>
          <a:p>
            <a:fld id="{59A8D546-D7A6-420C-A61F-73026F12A5A7}" type="slidenum">
              <a:rPr lang="pt-BR" smtClean="0">
                <a:solidFill>
                  <a:schemeClr val="bg1"/>
                </a:solidFill>
              </a:rPr>
              <a:t>18</a:t>
            </a:fld>
            <a:endParaRPr lang="pt-BR" dirty="0">
              <a:solidFill>
                <a:schemeClr val="bg1"/>
              </a:solidFill>
            </a:endParaRPr>
          </a:p>
        </p:txBody>
      </p:sp>
    </p:spTree>
    <p:extLst>
      <p:ext uri="{BB962C8B-B14F-4D97-AF65-F5344CB8AC3E}">
        <p14:creationId xmlns:p14="http://schemas.microsoft.com/office/powerpoint/2010/main" val="2723149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áfico 6">
            <a:extLst>
              <a:ext uri="{FF2B5EF4-FFF2-40B4-BE49-F238E27FC236}">
                <a16:creationId xmlns:a16="http://schemas.microsoft.com/office/drawing/2014/main" xmlns="" id="{D9EBC117-A5E9-4BB6-B520-435B789C4BB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0"/>
            <a:ext cx="4601029" cy="6858001"/>
          </a:xfrm>
          <a:prstGeom prst="rect">
            <a:avLst/>
          </a:prstGeom>
        </p:spPr>
      </p:pic>
      <p:pic>
        <p:nvPicPr>
          <p:cNvPr id="8" name="Gráfico 7">
            <a:extLst>
              <a:ext uri="{FF2B5EF4-FFF2-40B4-BE49-F238E27FC236}">
                <a16:creationId xmlns:a16="http://schemas.microsoft.com/office/drawing/2014/main" xmlns="" id="{F337540E-A539-4254-B4B5-284E71D99E4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456183" y="6218691"/>
            <a:ext cx="1352550" cy="371475"/>
          </a:xfrm>
          <a:prstGeom prst="rect">
            <a:avLst/>
          </a:prstGeom>
        </p:spPr>
      </p:pic>
      <p:sp>
        <p:nvSpPr>
          <p:cNvPr id="10" name="Espaço Reservado para Conteúdo 2">
            <a:extLst>
              <a:ext uri="{FF2B5EF4-FFF2-40B4-BE49-F238E27FC236}">
                <a16:creationId xmlns:a16="http://schemas.microsoft.com/office/drawing/2014/main" xmlns="" id="{7FA5C5FF-1377-4EB0-9F74-1F1B85753BCB}"/>
              </a:ext>
            </a:extLst>
          </p:cNvPr>
          <p:cNvSpPr>
            <a:spLocks noGrp="1"/>
          </p:cNvSpPr>
          <p:nvPr>
            <p:ph idx="1"/>
          </p:nvPr>
        </p:nvSpPr>
        <p:spPr>
          <a:xfrm>
            <a:off x="4921135" y="1748992"/>
            <a:ext cx="6808123" cy="4283072"/>
          </a:xfrm>
        </p:spPr>
        <p:txBody>
          <a:bodyPr>
            <a:noAutofit/>
          </a:bodyPr>
          <a:lstStyle/>
          <a:p>
            <a:pPr>
              <a:lnSpc>
                <a:spcPct val="100000"/>
              </a:lnSpc>
              <a:spcBef>
                <a:spcPts val="1200"/>
              </a:spcBef>
              <a:spcAft>
                <a:spcPts val="1200"/>
              </a:spcAft>
            </a:pPr>
            <a:r>
              <a:rPr lang="pt-BR" dirty="0">
                <a:latin typeface="Arial"/>
                <a:cs typeface="Arial"/>
              </a:rPr>
              <a:t>Como incorporar o perfil de competência mínimo em genética nos cursos de graduação de medicina e demais cursos da área da saúde, considerando:</a:t>
            </a:r>
          </a:p>
          <a:p>
            <a:pPr lvl="1">
              <a:lnSpc>
                <a:spcPct val="100000"/>
              </a:lnSpc>
              <a:spcBef>
                <a:spcPts val="1200"/>
              </a:spcBef>
              <a:spcAft>
                <a:spcPts val="1200"/>
              </a:spcAft>
            </a:pPr>
            <a:r>
              <a:rPr lang="pt-BR" dirty="0">
                <a:latin typeface="Arial"/>
                <a:cs typeface="Arial"/>
              </a:rPr>
              <a:t>As diferentes estruturas dos cursos</a:t>
            </a:r>
          </a:p>
          <a:p>
            <a:pPr lvl="1">
              <a:lnSpc>
                <a:spcPct val="100000"/>
              </a:lnSpc>
              <a:spcBef>
                <a:spcPts val="1200"/>
              </a:spcBef>
              <a:spcAft>
                <a:spcPts val="1200"/>
              </a:spcAft>
            </a:pPr>
            <a:r>
              <a:rPr lang="pt-BR" dirty="0">
                <a:latin typeface="Arial"/>
                <a:cs typeface="Arial"/>
              </a:rPr>
              <a:t>Escassez de recursos humanos na área</a:t>
            </a:r>
          </a:p>
        </p:txBody>
      </p:sp>
      <p:sp>
        <p:nvSpPr>
          <p:cNvPr id="11" name="Título 1">
            <a:extLst>
              <a:ext uri="{FF2B5EF4-FFF2-40B4-BE49-F238E27FC236}">
                <a16:creationId xmlns:a16="http://schemas.microsoft.com/office/drawing/2014/main" xmlns="" id="{FF66A457-E5BB-42ED-B369-4DD462AA36C8}"/>
              </a:ext>
            </a:extLst>
          </p:cNvPr>
          <p:cNvSpPr>
            <a:spLocks noGrp="1"/>
          </p:cNvSpPr>
          <p:nvPr>
            <p:ph type="title"/>
          </p:nvPr>
        </p:nvSpPr>
        <p:spPr>
          <a:xfrm>
            <a:off x="5061679" y="356811"/>
            <a:ext cx="5257800" cy="1325563"/>
          </a:xfrm>
        </p:spPr>
        <p:txBody>
          <a:bodyPr>
            <a:normAutofit/>
          </a:bodyPr>
          <a:lstStyle/>
          <a:p>
            <a:r>
              <a:rPr lang="pt-BR" sz="4000" b="1" dirty="0" smtClean="0">
                <a:solidFill>
                  <a:srgbClr val="3D007A"/>
                </a:solidFill>
                <a:latin typeface="Arial" panose="020B0604020202020204" pitchFamily="34" charset="0"/>
                <a:cs typeface="Arial" panose="020B0604020202020204" pitchFamily="34" charset="0"/>
              </a:rPr>
              <a:t>Desafios</a:t>
            </a:r>
            <a:endParaRPr lang="pt-BR" sz="4000" b="1" dirty="0">
              <a:solidFill>
                <a:srgbClr val="3D007A"/>
              </a:solidFill>
              <a:latin typeface="Arial" panose="020B0604020202020204" pitchFamily="34" charset="0"/>
              <a:cs typeface="Arial" panose="020B0604020202020204" pitchFamily="34" charset="0"/>
            </a:endParaRPr>
          </a:p>
        </p:txBody>
      </p:sp>
      <p:sp>
        <p:nvSpPr>
          <p:cNvPr id="2" name="Espaço Reservado para Número de Slide 1"/>
          <p:cNvSpPr>
            <a:spLocks noGrp="1"/>
          </p:cNvSpPr>
          <p:nvPr>
            <p:ph type="sldNum" sz="quarter" idx="12"/>
          </p:nvPr>
        </p:nvSpPr>
        <p:spPr>
          <a:xfrm>
            <a:off x="738446" y="6229861"/>
            <a:ext cx="2743200" cy="365125"/>
          </a:xfrm>
        </p:spPr>
        <p:txBody>
          <a:bodyPr/>
          <a:lstStyle/>
          <a:p>
            <a:pPr algn="l"/>
            <a:fld id="{59A8D546-D7A6-420C-A61F-73026F12A5A7}" type="slidenum">
              <a:rPr lang="pt-BR" smtClean="0">
                <a:solidFill>
                  <a:schemeClr val="bg1"/>
                </a:solidFill>
              </a:rPr>
              <a:pPr algn="l"/>
              <a:t>19</a:t>
            </a:fld>
            <a:endParaRPr lang="pt-BR" dirty="0">
              <a:solidFill>
                <a:schemeClr val="bg1"/>
              </a:solidFill>
            </a:endParaRPr>
          </a:p>
        </p:txBody>
      </p:sp>
    </p:spTree>
    <p:extLst>
      <p:ext uri="{BB962C8B-B14F-4D97-AF65-F5344CB8AC3E}">
        <p14:creationId xmlns:p14="http://schemas.microsoft.com/office/powerpoint/2010/main" val="2207595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áfico 3">
            <a:extLst>
              <a:ext uri="{FF2B5EF4-FFF2-40B4-BE49-F238E27FC236}">
                <a16:creationId xmlns:a16="http://schemas.microsoft.com/office/drawing/2014/main" xmlns="" id="{C64E6434-712A-4153-B83C-8029D5135D0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0" y="6495143"/>
            <a:ext cx="12192000" cy="362857"/>
          </a:xfrm>
          <a:prstGeom prst="rect">
            <a:avLst/>
          </a:prstGeom>
        </p:spPr>
      </p:pic>
      <p:sp>
        <p:nvSpPr>
          <p:cNvPr id="4" name="Espaço Reservado para Número de Slide 3"/>
          <p:cNvSpPr>
            <a:spLocks noGrp="1"/>
          </p:cNvSpPr>
          <p:nvPr>
            <p:ph type="sldNum" sz="quarter" idx="12"/>
          </p:nvPr>
        </p:nvSpPr>
        <p:spPr>
          <a:xfrm>
            <a:off x="8610600" y="6487246"/>
            <a:ext cx="2743200" cy="365125"/>
          </a:xfrm>
        </p:spPr>
        <p:txBody>
          <a:bodyPr/>
          <a:lstStyle/>
          <a:p>
            <a:fld id="{59A8D546-D7A6-420C-A61F-73026F12A5A7}" type="slidenum">
              <a:rPr lang="pt-BR" smtClean="0">
                <a:solidFill>
                  <a:schemeClr val="bg1"/>
                </a:solidFill>
              </a:rPr>
              <a:t>2</a:t>
            </a:fld>
            <a:endParaRPr lang="pt-BR" dirty="0">
              <a:solidFill>
                <a:schemeClr val="bg1"/>
              </a:solidFill>
            </a:endParaRPr>
          </a:p>
        </p:txBody>
      </p:sp>
      <p:sp>
        <p:nvSpPr>
          <p:cNvPr id="5" name="Rectangle 3"/>
          <p:cNvSpPr>
            <a:spLocks noGrp="1" noChangeArrowheads="1"/>
          </p:cNvSpPr>
          <p:nvPr>
            <p:ph type="title"/>
          </p:nvPr>
        </p:nvSpPr>
        <p:spPr/>
        <p:txBody>
          <a:bodyPr>
            <a:noAutofit/>
          </a:bodyPr>
          <a:lstStyle/>
          <a:p>
            <a:pPr eaLnBrk="1" hangingPunct="1"/>
            <a:r>
              <a:rPr lang="pt-BR" sz="5000" dirty="0" smtClean="0"/>
              <a:t>Por que o conhecimento da Genética é importante para o profissional da saúde?</a:t>
            </a:r>
          </a:p>
        </p:txBody>
      </p:sp>
      <p:pic>
        <p:nvPicPr>
          <p:cNvPr id="7" name="Gráfico 4">
            <a:extLst>
              <a:ext uri="{FF2B5EF4-FFF2-40B4-BE49-F238E27FC236}">
                <a16:creationId xmlns:a16="http://schemas.microsoft.com/office/drawing/2014/main" xmlns="" id="{814681C6-81DB-4E4A-8CF6-45E18F07FB55}"/>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456183" y="296862"/>
            <a:ext cx="1352550" cy="371475"/>
          </a:xfrm>
          <a:prstGeom prst="rect">
            <a:avLst/>
          </a:prstGeom>
        </p:spPr>
      </p:pic>
    </p:spTree>
    <p:extLst>
      <p:ext uri="{BB962C8B-B14F-4D97-AF65-F5344CB8AC3E}">
        <p14:creationId xmlns:p14="http://schemas.microsoft.com/office/powerpoint/2010/main" val="8764503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2B26F93-7EF7-4ABC-9B41-97092F42F9FA}"/>
              </a:ext>
            </a:extLst>
          </p:cNvPr>
          <p:cNvSpPr>
            <a:spLocks noGrp="1"/>
          </p:cNvSpPr>
          <p:nvPr>
            <p:ph type="title"/>
          </p:nvPr>
        </p:nvSpPr>
        <p:spPr/>
        <p:txBody>
          <a:bodyPr/>
          <a:lstStyle/>
          <a:p>
            <a:endParaRPr lang="pt-BR" dirty="0"/>
          </a:p>
        </p:txBody>
      </p:sp>
      <p:pic>
        <p:nvPicPr>
          <p:cNvPr id="7" name="Espaço Reservado para Conteúdo 6">
            <a:extLst>
              <a:ext uri="{FF2B5EF4-FFF2-40B4-BE49-F238E27FC236}">
                <a16:creationId xmlns:a16="http://schemas.microsoft.com/office/drawing/2014/main" xmlns="" id="{FC18584F-8D02-4D81-A558-AFA87D7A1C2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2348"/>
          <a:stretch/>
        </p:blipFill>
        <p:spPr>
          <a:xfrm>
            <a:off x="0" y="-361622"/>
            <a:ext cx="12192000" cy="8841946"/>
          </a:xfrm>
        </p:spPr>
      </p:pic>
      <p:grpSp>
        <p:nvGrpSpPr>
          <p:cNvPr id="4" name="Agrupar 3"/>
          <p:cNvGrpSpPr/>
          <p:nvPr/>
        </p:nvGrpSpPr>
        <p:grpSpPr>
          <a:xfrm>
            <a:off x="3265711" y="1398135"/>
            <a:ext cx="4731658" cy="3536723"/>
            <a:chOff x="3265711" y="977220"/>
            <a:chExt cx="4731658" cy="3536723"/>
          </a:xfrm>
        </p:grpSpPr>
        <p:sp>
          <p:nvSpPr>
            <p:cNvPr id="6" name="Espaço Reservado para Conteúdo 2">
              <a:extLst>
                <a:ext uri="{FF2B5EF4-FFF2-40B4-BE49-F238E27FC236}">
                  <a16:creationId xmlns:a16="http://schemas.microsoft.com/office/drawing/2014/main" xmlns="" id="{8C35DAC5-9309-49E1-8AC4-452B1FC1F04B}"/>
                </a:ext>
              </a:extLst>
            </p:cNvPr>
            <p:cNvSpPr txBox="1">
              <a:spLocks/>
            </p:cNvSpPr>
            <p:nvPr/>
          </p:nvSpPr>
          <p:spPr>
            <a:xfrm>
              <a:off x="3265712" y="3778333"/>
              <a:ext cx="4731657" cy="7356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Font typeface="Arial" panose="020B0604020202020204" pitchFamily="34" charset="0"/>
                <a:buNone/>
              </a:pPr>
              <a:r>
                <a:rPr lang="en-US" sz="4400" b="1" dirty="0" smtClean="0">
                  <a:solidFill>
                    <a:schemeClr val="bg1"/>
                  </a:solidFill>
                  <a:latin typeface="DIN" panose="02000503040000020003" pitchFamily="2" charset="0"/>
                </a:rPr>
                <a:t>www.sbgm.com.br</a:t>
              </a:r>
              <a:endParaRPr lang="pt-BR" sz="4400" dirty="0">
                <a:latin typeface="DIN" panose="02000503040000020003" pitchFamily="2" charset="0"/>
              </a:endParaRPr>
            </a:p>
          </p:txBody>
        </p:sp>
        <p:pic>
          <p:nvPicPr>
            <p:cNvPr id="8" name="Gráfico 7">
              <a:extLst>
                <a:ext uri="{FF2B5EF4-FFF2-40B4-BE49-F238E27FC236}">
                  <a16:creationId xmlns:a16="http://schemas.microsoft.com/office/drawing/2014/main" xmlns="" id="{EB9CDE4C-CEB4-42A4-839E-4A3DE39F0FE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265711" y="977220"/>
              <a:ext cx="4731657" cy="2513691"/>
            </a:xfrm>
            <a:prstGeom prst="rect">
              <a:avLst/>
            </a:prstGeom>
          </p:spPr>
        </p:pic>
      </p:grpSp>
      <p:sp>
        <p:nvSpPr>
          <p:cNvPr id="3" name="Espaço Reservado para Número de Slide 2"/>
          <p:cNvSpPr>
            <a:spLocks noGrp="1"/>
          </p:cNvSpPr>
          <p:nvPr>
            <p:ph type="sldNum" sz="quarter" idx="12"/>
          </p:nvPr>
        </p:nvSpPr>
        <p:spPr/>
        <p:txBody>
          <a:bodyPr/>
          <a:lstStyle/>
          <a:p>
            <a:fld id="{59A8D546-D7A6-420C-A61F-73026F12A5A7}" type="slidenum">
              <a:rPr lang="pt-BR" smtClean="0"/>
              <a:t>20</a:t>
            </a:fld>
            <a:endParaRPr lang="pt-BR" dirty="0"/>
          </a:p>
        </p:txBody>
      </p:sp>
    </p:spTree>
    <p:extLst>
      <p:ext uri="{BB962C8B-B14F-4D97-AF65-F5344CB8AC3E}">
        <p14:creationId xmlns:p14="http://schemas.microsoft.com/office/powerpoint/2010/main" val="2337206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ChangeArrowheads="1"/>
          </p:cNvSpPr>
          <p:nvPr/>
        </p:nvSpPr>
        <p:spPr bwMode="auto">
          <a:xfrm>
            <a:off x="598516" y="184151"/>
            <a:ext cx="11180619" cy="742281"/>
          </a:xfrm>
          <a:prstGeom prst="rect">
            <a:avLst/>
          </a:prstGeom>
          <a:noFill/>
          <a:ln w="9525">
            <a:noFill/>
            <a:miter lim="800000"/>
            <a:headEnd/>
            <a:tailEnd/>
          </a:ln>
        </p:spPr>
        <p:txBody>
          <a:bodyPr anchor="ctr"/>
          <a:lstStyle/>
          <a:p>
            <a:pPr algn="ctr"/>
            <a:r>
              <a:rPr lang="pt-BR" sz="2800" dirty="0">
                <a:solidFill>
                  <a:srgbClr val="3D007A"/>
                </a:solidFill>
                <a:latin typeface="Tahoma" pitchFamily="34" charset="0"/>
              </a:rPr>
              <a:t>Causas de óbito entre menores de 1 ano ao longo dos anos no Brasil</a:t>
            </a:r>
          </a:p>
        </p:txBody>
      </p:sp>
      <p:sp>
        <p:nvSpPr>
          <p:cNvPr id="35844" name="Text Box 3"/>
          <p:cNvSpPr txBox="1">
            <a:spLocks noChangeArrowheads="1"/>
          </p:cNvSpPr>
          <p:nvPr/>
        </p:nvSpPr>
        <p:spPr bwMode="auto">
          <a:xfrm>
            <a:off x="8720667" y="6226856"/>
            <a:ext cx="2925464" cy="304800"/>
          </a:xfrm>
          <a:prstGeom prst="rect">
            <a:avLst/>
          </a:prstGeom>
          <a:noFill/>
          <a:ln w="9525">
            <a:noFill/>
            <a:miter lim="800000"/>
            <a:headEnd/>
            <a:tailEnd/>
          </a:ln>
        </p:spPr>
        <p:txBody>
          <a:bodyPr wrap="square">
            <a:spAutoFit/>
          </a:bodyPr>
          <a:lstStyle/>
          <a:p>
            <a:pPr>
              <a:spcBef>
                <a:spcPct val="50000"/>
              </a:spcBef>
            </a:pPr>
            <a:r>
              <a:rPr lang="pt-BR" sz="1400" dirty="0">
                <a:latin typeface="Calibri" pitchFamily="34" charset="0"/>
              </a:rPr>
              <a:t>Fonte: Ministério da Saúde (DATASUS)</a:t>
            </a:r>
          </a:p>
        </p:txBody>
      </p:sp>
      <p:graphicFrame>
        <p:nvGraphicFramePr>
          <p:cNvPr id="6" name="Gráfico 5"/>
          <p:cNvGraphicFramePr>
            <a:graphicFrameLocks/>
          </p:cNvGraphicFramePr>
          <p:nvPr>
            <p:extLst/>
          </p:nvPr>
        </p:nvGraphicFramePr>
        <p:xfrm>
          <a:off x="1588168" y="1046748"/>
          <a:ext cx="8275325" cy="5262598"/>
        </p:xfrm>
        <a:graphic>
          <a:graphicData uri="http://schemas.openxmlformats.org/drawingml/2006/chart">
            <c:chart xmlns:c="http://schemas.openxmlformats.org/drawingml/2006/chart" xmlns:r="http://schemas.openxmlformats.org/officeDocument/2006/relationships" r:id="rId2"/>
          </a:graphicData>
        </a:graphic>
      </p:graphicFrame>
      <p:pic>
        <p:nvPicPr>
          <p:cNvPr id="7" name="Gráfico 3">
            <a:extLst>
              <a:ext uri="{FF2B5EF4-FFF2-40B4-BE49-F238E27FC236}">
                <a16:creationId xmlns:a16="http://schemas.microsoft.com/office/drawing/2014/main" xmlns="" id="{C64E6434-712A-4153-B83C-8029D5135D0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0" y="6538912"/>
            <a:ext cx="12192000" cy="362857"/>
          </a:xfrm>
          <a:prstGeom prst="rect">
            <a:avLst/>
          </a:prstGeom>
        </p:spPr>
      </p:pic>
      <p:sp>
        <p:nvSpPr>
          <p:cNvPr id="8194" name="Espaço Reservado para Número de Slide 4"/>
          <p:cNvSpPr>
            <a:spLocks noGrp="1"/>
          </p:cNvSpPr>
          <p:nvPr>
            <p:ph type="sldNum" sz="quarter" idx="12"/>
          </p:nvPr>
        </p:nvSpPr>
        <p:spPr>
          <a:xfrm>
            <a:off x="8610600" y="6534150"/>
            <a:ext cx="2743200" cy="365125"/>
          </a:xfrm>
        </p:spPr>
        <p:txBody>
          <a:bodyPr/>
          <a:lstStyle/>
          <a:p>
            <a:pPr>
              <a:defRPr/>
            </a:pPr>
            <a:fld id="{2482265D-43A5-4803-949C-1162FFED8F72}" type="slidenum">
              <a:rPr lang="pt-BR">
                <a:solidFill>
                  <a:schemeClr val="bg1"/>
                </a:solidFill>
              </a:rPr>
              <a:pPr>
                <a:defRPr/>
              </a:pPr>
              <a:t>3</a:t>
            </a:fld>
            <a:endParaRPr lang="pt-BR" dirty="0">
              <a:solidFill>
                <a:schemeClr val="bg1"/>
              </a:solidFill>
            </a:endParaRPr>
          </a:p>
        </p:txBody>
      </p:sp>
    </p:spTree>
    <p:extLst>
      <p:ext uri="{BB962C8B-B14F-4D97-AF65-F5344CB8AC3E}">
        <p14:creationId xmlns:p14="http://schemas.microsoft.com/office/powerpoint/2010/main" val="3815783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portaria inclusão genética SUS"/>
          <p:cNvPicPr>
            <a:picLocks noChangeAspect="1" noChangeArrowheads="1"/>
          </p:cNvPicPr>
          <p:nvPr/>
        </p:nvPicPr>
        <p:blipFill>
          <a:blip r:embed="rId2" cstate="print"/>
          <a:srcRect l="4445" t="32156" r="6087" b="43260"/>
          <a:stretch>
            <a:fillRect/>
          </a:stretch>
        </p:blipFill>
        <p:spPr bwMode="auto">
          <a:xfrm>
            <a:off x="1524000" y="2700678"/>
            <a:ext cx="9144000" cy="3551237"/>
          </a:xfrm>
          <a:prstGeom prst="rect">
            <a:avLst/>
          </a:prstGeom>
          <a:noFill/>
          <a:ln w="9525">
            <a:noFill/>
            <a:miter lim="800000"/>
            <a:headEnd/>
            <a:tailEnd/>
          </a:ln>
        </p:spPr>
      </p:pic>
      <p:sp>
        <p:nvSpPr>
          <p:cNvPr id="36867" name="Text Box 6"/>
          <p:cNvSpPr txBox="1">
            <a:spLocks noChangeArrowheads="1"/>
          </p:cNvSpPr>
          <p:nvPr/>
        </p:nvSpPr>
        <p:spPr bwMode="auto">
          <a:xfrm>
            <a:off x="4332289" y="260350"/>
            <a:ext cx="6084887" cy="2197100"/>
          </a:xfrm>
          <a:prstGeom prst="rect">
            <a:avLst/>
          </a:prstGeom>
          <a:noFill/>
          <a:ln w="9525">
            <a:noFill/>
            <a:miter lim="800000"/>
            <a:headEnd/>
            <a:tailEnd/>
          </a:ln>
        </p:spPr>
        <p:txBody>
          <a:bodyPr>
            <a:spAutoFit/>
          </a:bodyPr>
          <a:lstStyle/>
          <a:p>
            <a:pPr algn="r">
              <a:lnSpc>
                <a:spcPct val="115000"/>
              </a:lnSpc>
            </a:pPr>
            <a:r>
              <a:rPr lang="pt-BR" sz="2000" b="1" dirty="0">
                <a:latin typeface="Times New Roman" pitchFamily="18" charset="0"/>
              </a:rPr>
              <a:t>PORTARIA N</a:t>
            </a:r>
            <a:r>
              <a:rPr lang="pt-BR" sz="2000" b="1" baseline="30000" dirty="0">
                <a:latin typeface="Times New Roman" pitchFamily="18" charset="0"/>
              </a:rPr>
              <a:t>o</a:t>
            </a:r>
            <a:r>
              <a:rPr lang="pt-BR" sz="2000" b="1" dirty="0">
                <a:latin typeface="Times New Roman" pitchFamily="18" charset="0"/>
              </a:rPr>
              <a:t> 81 DO MINISTÉRIO DA SAÚDE, DE 20 DE JANEIRO DE 2009</a:t>
            </a:r>
          </a:p>
          <a:p>
            <a:pPr algn="r">
              <a:lnSpc>
                <a:spcPct val="115000"/>
              </a:lnSpc>
            </a:pPr>
            <a:endParaRPr lang="pt-BR" sz="2000" b="1" dirty="0">
              <a:latin typeface="Times New Roman" pitchFamily="18" charset="0"/>
            </a:endParaRPr>
          </a:p>
          <a:p>
            <a:pPr algn="r">
              <a:lnSpc>
                <a:spcPct val="115000"/>
              </a:lnSpc>
            </a:pPr>
            <a:r>
              <a:rPr lang="pt-BR" sz="2000" dirty="0">
                <a:latin typeface="Times New Roman" pitchFamily="18" charset="0"/>
              </a:rPr>
              <a:t>Institui, no âmbito do Sistema Único de</a:t>
            </a:r>
          </a:p>
          <a:p>
            <a:pPr algn="r">
              <a:lnSpc>
                <a:spcPct val="115000"/>
              </a:lnSpc>
            </a:pPr>
            <a:r>
              <a:rPr lang="pt-BR" sz="2000" dirty="0">
                <a:latin typeface="Times New Roman" pitchFamily="18" charset="0"/>
              </a:rPr>
              <a:t> Saúde (SUS), a Política Nacional de Atenção</a:t>
            </a:r>
          </a:p>
          <a:p>
            <a:pPr algn="r">
              <a:lnSpc>
                <a:spcPct val="115000"/>
              </a:lnSpc>
            </a:pPr>
            <a:r>
              <a:rPr lang="pt-BR" sz="2000" dirty="0">
                <a:latin typeface="Times New Roman" pitchFamily="18" charset="0"/>
              </a:rPr>
              <a:t> Integral em Genética Clínica</a:t>
            </a:r>
          </a:p>
        </p:txBody>
      </p:sp>
      <p:pic>
        <p:nvPicPr>
          <p:cNvPr id="4" name="Gráfico 3">
            <a:extLst>
              <a:ext uri="{FF2B5EF4-FFF2-40B4-BE49-F238E27FC236}">
                <a16:creationId xmlns:a16="http://schemas.microsoft.com/office/drawing/2014/main" xmlns="" id="{C64E6434-712A-4153-B83C-8029D5135D0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0" y="6495143"/>
            <a:ext cx="12192000" cy="362857"/>
          </a:xfrm>
          <a:prstGeom prst="rect">
            <a:avLst/>
          </a:prstGeom>
        </p:spPr>
      </p:pic>
      <p:sp>
        <p:nvSpPr>
          <p:cNvPr id="2" name="Espaço Reservado para Número de Slide 1"/>
          <p:cNvSpPr>
            <a:spLocks noGrp="1"/>
          </p:cNvSpPr>
          <p:nvPr>
            <p:ph type="sldNum" sz="quarter" idx="12"/>
          </p:nvPr>
        </p:nvSpPr>
        <p:spPr>
          <a:xfrm>
            <a:off x="8610600" y="6481045"/>
            <a:ext cx="2743200" cy="365125"/>
          </a:xfrm>
        </p:spPr>
        <p:txBody>
          <a:bodyPr/>
          <a:lstStyle/>
          <a:p>
            <a:fld id="{59A8D546-D7A6-420C-A61F-73026F12A5A7}" type="slidenum">
              <a:rPr lang="pt-BR" smtClean="0">
                <a:solidFill>
                  <a:schemeClr val="bg1"/>
                </a:solidFill>
              </a:rPr>
              <a:t>4</a:t>
            </a:fld>
            <a:endParaRPr lang="pt-BR" dirty="0">
              <a:solidFill>
                <a:schemeClr val="bg1"/>
              </a:solidFill>
            </a:endParaRPr>
          </a:p>
        </p:txBody>
      </p:sp>
    </p:spTree>
    <p:extLst>
      <p:ext uri="{BB962C8B-B14F-4D97-AF65-F5344CB8AC3E}">
        <p14:creationId xmlns:p14="http://schemas.microsoft.com/office/powerpoint/2010/main" val="96257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2"/>
          <p:cNvPicPr>
            <a:picLocks noChangeAspect="1" noChangeArrowheads="1"/>
          </p:cNvPicPr>
          <p:nvPr/>
        </p:nvPicPr>
        <p:blipFill>
          <a:blip r:embed="rId2" cstate="print"/>
          <a:srcRect/>
          <a:stretch>
            <a:fillRect/>
          </a:stretch>
        </p:blipFill>
        <p:spPr bwMode="auto">
          <a:xfrm>
            <a:off x="1701801" y="981076"/>
            <a:ext cx="8805863" cy="4448175"/>
          </a:xfrm>
          <a:prstGeom prst="rect">
            <a:avLst/>
          </a:prstGeom>
          <a:noFill/>
          <a:ln w="9525" algn="ctr">
            <a:noFill/>
            <a:miter lim="800000"/>
            <a:headEnd/>
            <a:tailEnd/>
          </a:ln>
        </p:spPr>
      </p:pic>
      <p:pic>
        <p:nvPicPr>
          <p:cNvPr id="4" name="Gráfico 3">
            <a:extLst>
              <a:ext uri="{FF2B5EF4-FFF2-40B4-BE49-F238E27FC236}">
                <a16:creationId xmlns:a16="http://schemas.microsoft.com/office/drawing/2014/main" xmlns="" id="{C64E6434-712A-4153-B83C-8029D5135D0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0" y="6495143"/>
            <a:ext cx="12192000" cy="362857"/>
          </a:xfrm>
          <a:prstGeom prst="rect">
            <a:avLst/>
          </a:prstGeom>
        </p:spPr>
      </p:pic>
      <p:sp>
        <p:nvSpPr>
          <p:cNvPr id="128002" name="Espaço Reservado para Número de Slide 3"/>
          <p:cNvSpPr>
            <a:spLocks noGrp="1"/>
          </p:cNvSpPr>
          <p:nvPr>
            <p:ph type="sldNum" sz="quarter" idx="12"/>
          </p:nvPr>
        </p:nvSpPr>
        <p:spPr>
          <a:xfrm>
            <a:off x="8610600" y="6489353"/>
            <a:ext cx="2743200" cy="365125"/>
          </a:xfrm>
        </p:spPr>
        <p:txBody>
          <a:bodyPr/>
          <a:lstStyle/>
          <a:p>
            <a:pPr>
              <a:defRPr/>
            </a:pPr>
            <a:fld id="{56D2932D-BD58-4B1D-8291-FDDBB302D856}" type="slidenum">
              <a:rPr lang="pt-BR" smtClean="0">
                <a:solidFill>
                  <a:schemeClr val="bg1"/>
                </a:solidFill>
              </a:rPr>
              <a:pPr>
                <a:defRPr/>
              </a:pPr>
              <a:t>5</a:t>
            </a:fld>
            <a:endParaRPr lang="pt-BR" dirty="0" smtClean="0">
              <a:solidFill>
                <a:schemeClr val="bg1"/>
              </a:solidFill>
            </a:endParaRPr>
          </a:p>
        </p:txBody>
      </p:sp>
      <p:pic>
        <p:nvPicPr>
          <p:cNvPr id="5" name="Gráfico 4">
            <a:extLst>
              <a:ext uri="{FF2B5EF4-FFF2-40B4-BE49-F238E27FC236}">
                <a16:creationId xmlns:a16="http://schemas.microsoft.com/office/drawing/2014/main" xmlns="" id="{814681C6-81DB-4E4A-8CF6-45E18F07FB55}"/>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0456183" y="296862"/>
            <a:ext cx="1352550" cy="371475"/>
          </a:xfrm>
          <a:prstGeom prst="rect">
            <a:avLst/>
          </a:prstGeom>
        </p:spPr>
      </p:pic>
    </p:spTree>
    <p:extLst>
      <p:ext uri="{BB962C8B-B14F-4D97-AF65-F5344CB8AC3E}">
        <p14:creationId xmlns:p14="http://schemas.microsoft.com/office/powerpoint/2010/main" val="2647136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ítulo 3"/>
          <p:cNvSpPr>
            <a:spLocks noGrp="1"/>
          </p:cNvSpPr>
          <p:nvPr>
            <p:ph type="title"/>
          </p:nvPr>
        </p:nvSpPr>
        <p:spPr/>
        <p:txBody>
          <a:bodyPr/>
          <a:lstStyle/>
          <a:p>
            <a:pPr algn="ctr" eaLnBrk="1" hangingPunct="1"/>
            <a:r>
              <a:rPr lang="pt-BR" altLang="pt-BR" b="1" dirty="0" smtClean="0">
                <a:solidFill>
                  <a:srgbClr val="3D007A"/>
                </a:solidFill>
              </a:rPr>
              <a:t>Doença genética x rara</a:t>
            </a:r>
          </a:p>
        </p:txBody>
      </p:sp>
      <p:sp>
        <p:nvSpPr>
          <p:cNvPr id="254979" name="Espaço Reservado para Conteúdo 4"/>
          <p:cNvSpPr>
            <a:spLocks noGrp="1"/>
          </p:cNvSpPr>
          <p:nvPr>
            <p:ph idx="1"/>
          </p:nvPr>
        </p:nvSpPr>
        <p:spPr>
          <a:xfrm>
            <a:off x="838200" y="1875503"/>
            <a:ext cx="10515600" cy="4351338"/>
          </a:xfrm>
        </p:spPr>
        <p:txBody>
          <a:bodyPr>
            <a:noAutofit/>
          </a:bodyPr>
          <a:lstStyle/>
          <a:p>
            <a:pPr marL="182563" indent="-182563">
              <a:lnSpc>
                <a:spcPct val="100000"/>
              </a:lnSpc>
              <a:spcBef>
                <a:spcPts val="1200"/>
              </a:spcBef>
              <a:spcAft>
                <a:spcPts val="1200"/>
              </a:spcAft>
              <a:buFont typeface="Arial" charset="0"/>
              <a:buChar char="•"/>
            </a:pPr>
            <a:r>
              <a:rPr lang="pt-BR" altLang="pt-BR" sz="3200" dirty="0" smtClean="0"/>
              <a:t>OMS: doença </a:t>
            </a:r>
            <a:r>
              <a:rPr lang="pt-BR" altLang="pt-BR" sz="3200" dirty="0"/>
              <a:t>é considerada rara quando afeta 1 em 2.000 pessoas.</a:t>
            </a:r>
          </a:p>
          <a:p>
            <a:pPr marL="0" indent="0" algn="ctr">
              <a:lnSpc>
                <a:spcPct val="100000"/>
              </a:lnSpc>
              <a:spcBef>
                <a:spcPts val="1200"/>
              </a:spcBef>
              <a:spcAft>
                <a:spcPts val="1200"/>
              </a:spcAft>
              <a:buNone/>
            </a:pPr>
            <a:r>
              <a:rPr lang="pt-BR" altLang="pt-BR" sz="3200" dirty="0">
                <a:solidFill>
                  <a:srgbClr val="C00000"/>
                </a:solidFill>
              </a:rPr>
              <a:t>(para </a:t>
            </a:r>
            <a:r>
              <a:rPr lang="pt-BR" altLang="pt-BR" sz="3200" dirty="0" smtClean="0">
                <a:solidFill>
                  <a:srgbClr val="C00000"/>
                </a:solidFill>
              </a:rPr>
              <a:t>efeito </a:t>
            </a:r>
            <a:r>
              <a:rPr lang="pt-BR" altLang="pt-BR" sz="3200" dirty="0">
                <a:solidFill>
                  <a:srgbClr val="C00000"/>
                </a:solidFill>
              </a:rPr>
              <a:t>da PNAIPDR ficou como </a:t>
            </a:r>
            <a:r>
              <a:rPr lang="pt-BR" altLang="pt-BR" sz="3200" dirty="0" smtClean="0">
                <a:solidFill>
                  <a:srgbClr val="C00000"/>
                </a:solidFill>
              </a:rPr>
              <a:t>65:100.000 </a:t>
            </a:r>
            <a:r>
              <a:rPr lang="pt-BR" altLang="pt-BR" sz="3200" dirty="0">
                <a:solidFill>
                  <a:srgbClr val="C00000"/>
                </a:solidFill>
              </a:rPr>
              <a:t>– 1,3:2.000)</a:t>
            </a:r>
          </a:p>
          <a:p>
            <a:pPr marL="182563" indent="-182563">
              <a:lnSpc>
                <a:spcPct val="100000"/>
              </a:lnSpc>
              <a:spcBef>
                <a:spcPts val="1200"/>
              </a:spcBef>
              <a:spcAft>
                <a:spcPts val="1200"/>
              </a:spcAft>
              <a:buFont typeface="Arial" charset="0"/>
              <a:buChar char="•"/>
            </a:pPr>
            <a:r>
              <a:rPr lang="pt-BR" altLang="pt-BR" sz="3200" dirty="0"/>
              <a:t>Atualmente são conhecidas cerca de sete mil doenças raras e regularmente são descritas novas doenças raras na literatura médica.</a:t>
            </a:r>
          </a:p>
          <a:p>
            <a:pPr marL="182563" indent="-182563">
              <a:lnSpc>
                <a:spcPct val="100000"/>
              </a:lnSpc>
              <a:spcBef>
                <a:spcPts val="1200"/>
              </a:spcBef>
              <a:spcAft>
                <a:spcPts val="1200"/>
              </a:spcAft>
              <a:buFont typeface="Arial" charset="0"/>
              <a:buChar char="•"/>
            </a:pPr>
            <a:r>
              <a:rPr lang="pt-BR" altLang="pt-BR" sz="3200" b="1" dirty="0">
                <a:solidFill>
                  <a:srgbClr val="C00000"/>
                </a:solidFill>
              </a:rPr>
              <a:t>80% das doenças raras têm etiologia genética.</a:t>
            </a:r>
          </a:p>
        </p:txBody>
      </p:sp>
      <p:pic>
        <p:nvPicPr>
          <p:cNvPr id="5" name="Gráfico 3">
            <a:extLst>
              <a:ext uri="{FF2B5EF4-FFF2-40B4-BE49-F238E27FC236}">
                <a16:creationId xmlns:a16="http://schemas.microsoft.com/office/drawing/2014/main" xmlns="" id="{C64E6434-712A-4153-B83C-8029D5135D0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6495143"/>
            <a:ext cx="12192000" cy="362857"/>
          </a:xfrm>
          <a:prstGeom prst="rect">
            <a:avLst/>
          </a:prstGeom>
        </p:spPr>
      </p:pic>
      <p:sp>
        <p:nvSpPr>
          <p:cNvPr id="2" name="Espaço Reservado para Número de Slide 1"/>
          <p:cNvSpPr>
            <a:spLocks noGrp="1"/>
          </p:cNvSpPr>
          <p:nvPr>
            <p:ph type="sldNum" sz="quarter" idx="12"/>
          </p:nvPr>
        </p:nvSpPr>
        <p:spPr>
          <a:xfrm>
            <a:off x="8610600" y="6481045"/>
            <a:ext cx="2743200" cy="365125"/>
          </a:xfrm>
        </p:spPr>
        <p:txBody>
          <a:bodyPr/>
          <a:lstStyle/>
          <a:p>
            <a:fld id="{59A8D546-D7A6-420C-A61F-73026F12A5A7}" type="slidenum">
              <a:rPr lang="pt-BR" smtClean="0">
                <a:solidFill>
                  <a:schemeClr val="bg1"/>
                </a:solidFill>
              </a:rPr>
              <a:t>6</a:t>
            </a:fld>
            <a:endParaRPr lang="pt-BR" dirty="0">
              <a:solidFill>
                <a:schemeClr val="bg1"/>
              </a:solidFill>
            </a:endParaRPr>
          </a:p>
        </p:txBody>
      </p:sp>
      <p:pic>
        <p:nvPicPr>
          <p:cNvPr id="6" name="Gráfico 4">
            <a:extLst>
              <a:ext uri="{FF2B5EF4-FFF2-40B4-BE49-F238E27FC236}">
                <a16:creationId xmlns:a16="http://schemas.microsoft.com/office/drawing/2014/main" xmlns="" id="{814681C6-81DB-4E4A-8CF6-45E18F07FB55}"/>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456183" y="296862"/>
            <a:ext cx="1352550" cy="371475"/>
          </a:xfrm>
          <a:prstGeom prst="rect">
            <a:avLst/>
          </a:prstGeom>
        </p:spPr>
      </p:pic>
    </p:spTree>
    <p:extLst>
      <p:ext uri="{BB962C8B-B14F-4D97-AF65-F5344CB8AC3E}">
        <p14:creationId xmlns:p14="http://schemas.microsoft.com/office/powerpoint/2010/main" val="3910424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192030"/>
            <a:ext cx="10274531" cy="946371"/>
          </a:xfrm>
        </p:spPr>
        <p:txBody>
          <a:bodyPr>
            <a:normAutofit/>
          </a:bodyPr>
          <a:lstStyle/>
          <a:p>
            <a:pPr algn="ctr"/>
            <a:r>
              <a:rPr lang="pt-BR" altLang="pt-BR" sz="3200" b="1" dirty="0">
                <a:solidFill>
                  <a:srgbClr val="3D007A"/>
                </a:solidFill>
              </a:rPr>
              <a:t>Linha de Cuidado para paciente com doença rara</a:t>
            </a:r>
          </a:p>
        </p:txBody>
      </p:sp>
      <p:sp>
        <p:nvSpPr>
          <p:cNvPr id="345091" name="Rectangle 3"/>
          <p:cNvSpPr>
            <a:spLocks noGrp="1" noChangeArrowheads="1"/>
          </p:cNvSpPr>
          <p:nvPr>
            <p:ph idx="1"/>
          </p:nvPr>
        </p:nvSpPr>
        <p:spPr>
          <a:xfrm>
            <a:off x="1262149" y="1199412"/>
            <a:ext cx="9667702" cy="5173710"/>
          </a:xfrm>
        </p:spPr>
        <p:txBody>
          <a:bodyPr rtlCol="0">
            <a:noAutofit/>
          </a:bodyPr>
          <a:lstStyle/>
          <a:p>
            <a:pPr marL="357188" indent="-357188">
              <a:spcBef>
                <a:spcPts val="200"/>
              </a:spcBef>
              <a:spcAft>
                <a:spcPts val="200"/>
              </a:spcAft>
              <a:defRPr/>
            </a:pPr>
            <a:r>
              <a:rPr lang="pt-BR" sz="1800" b="1" u="sng" dirty="0">
                <a:solidFill>
                  <a:srgbClr val="0000CC"/>
                </a:solidFill>
              </a:rPr>
              <a:t>Atenção Básica / Primária</a:t>
            </a:r>
          </a:p>
          <a:p>
            <a:pPr marL="1181100" lvl="1">
              <a:spcBef>
                <a:spcPts val="200"/>
              </a:spcBef>
              <a:spcAft>
                <a:spcPts val="200"/>
              </a:spcAft>
              <a:buFont typeface="Arial" pitchFamily="34" charset="0"/>
              <a:buChar char="–"/>
              <a:defRPr/>
            </a:pPr>
            <a:r>
              <a:rPr lang="pt-BR" sz="1800" dirty="0"/>
              <a:t>Resolução dos casos diagnosticados por rastreio (PNTN)</a:t>
            </a:r>
          </a:p>
          <a:p>
            <a:pPr marL="1181100" lvl="1">
              <a:spcBef>
                <a:spcPts val="200"/>
              </a:spcBef>
              <a:spcAft>
                <a:spcPts val="200"/>
              </a:spcAft>
              <a:buFont typeface="Arial" pitchFamily="34" charset="0"/>
              <a:buChar char="–"/>
              <a:defRPr/>
            </a:pPr>
            <a:r>
              <a:rPr lang="pt-BR" sz="1800" dirty="0"/>
              <a:t>Identificação dos casos suspeitos que precisam ser avaliados por especialista</a:t>
            </a:r>
          </a:p>
          <a:p>
            <a:pPr marL="1181100" lvl="1">
              <a:spcBef>
                <a:spcPts val="200"/>
              </a:spcBef>
              <a:spcAft>
                <a:spcPts val="200"/>
              </a:spcAft>
              <a:buFont typeface="Arial" pitchFamily="34" charset="0"/>
              <a:buChar char="–"/>
              <a:defRPr/>
            </a:pPr>
            <a:r>
              <a:rPr lang="pt-BR" sz="1800" dirty="0"/>
              <a:t>Medidas antecipatórias de cuidado clínico para o paciente (contra-referência)</a:t>
            </a:r>
          </a:p>
          <a:p>
            <a:pPr marL="1181100" lvl="1">
              <a:spcBef>
                <a:spcPts val="200"/>
              </a:spcBef>
              <a:spcAft>
                <a:spcPts val="200"/>
              </a:spcAft>
              <a:buFont typeface="Arial" pitchFamily="34" charset="0"/>
              <a:buChar char="–"/>
              <a:defRPr/>
            </a:pPr>
            <a:r>
              <a:rPr lang="pt-BR" sz="1800" dirty="0"/>
              <a:t>Grupos de apoio</a:t>
            </a:r>
          </a:p>
          <a:p>
            <a:pPr marL="895350" lvl="1" indent="0">
              <a:spcBef>
                <a:spcPts val="200"/>
              </a:spcBef>
              <a:spcAft>
                <a:spcPts val="200"/>
              </a:spcAft>
              <a:buNone/>
              <a:defRPr/>
            </a:pPr>
            <a:endParaRPr lang="pt-BR" sz="1800" dirty="0"/>
          </a:p>
          <a:p>
            <a:pPr marL="357188" indent="-357188">
              <a:spcBef>
                <a:spcPts val="200"/>
              </a:spcBef>
              <a:spcAft>
                <a:spcPts val="200"/>
              </a:spcAft>
              <a:defRPr/>
            </a:pPr>
            <a:r>
              <a:rPr lang="pt-BR" sz="1800" b="1" u="sng" dirty="0">
                <a:solidFill>
                  <a:srgbClr val="0000CC"/>
                </a:solidFill>
              </a:rPr>
              <a:t>Atenção Intermediária / Especializada / Secundária</a:t>
            </a:r>
          </a:p>
          <a:p>
            <a:pPr marL="357188" indent="-357188">
              <a:spcBef>
                <a:spcPts val="200"/>
              </a:spcBef>
              <a:spcAft>
                <a:spcPts val="200"/>
              </a:spcAft>
              <a:defRPr/>
            </a:pPr>
            <a:r>
              <a:rPr lang="pt-BR" sz="1800" dirty="0">
                <a:ea typeface="Times New Roman"/>
              </a:rPr>
              <a:t>PNAIPDR - "</a:t>
            </a:r>
            <a:r>
              <a:rPr lang="pt-BR" sz="1800" dirty="0">
                <a:ea typeface="Batang"/>
              </a:rPr>
              <a:t>Serviços de Atenção Especializada em Doenças Raras" </a:t>
            </a:r>
            <a:endParaRPr lang="pt-BR" sz="1800" b="1" u="sng" dirty="0">
              <a:solidFill>
                <a:srgbClr val="0000CC"/>
              </a:solidFill>
            </a:endParaRPr>
          </a:p>
          <a:p>
            <a:pPr marL="1181100" lvl="1">
              <a:spcBef>
                <a:spcPts val="200"/>
              </a:spcBef>
              <a:spcAft>
                <a:spcPts val="200"/>
              </a:spcAft>
              <a:buFont typeface="Arial" pitchFamily="34" charset="0"/>
              <a:buChar char="–"/>
              <a:defRPr/>
            </a:pPr>
            <a:r>
              <a:rPr lang="pt-BR" sz="1800" dirty="0"/>
              <a:t>Investigação complementar de média complexidade com especialista</a:t>
            </a:r>
          </a:p>
          <a:p>
            <a:pPr marL="1181100" lvl="1">
              <a:spcBef>
                <a:spcPts val="200"/>
              </a:spcBef>
              <a:spcAft>
                <a:spcPts val="200"/>
              </a:spcAft>
              <a:buFont typeface="Arial" pitchFamily="34" charset="0"/>
              <a:buChar char="–"/>
              <a:defRPr/>
            </a:pPr>
            <a:r>
              <a:rPr lang="pt-BR" sz="1800" dirty="0"/>
              <a:t>Aconselhamento Genético</a:t>
            </a:r>
          </a:p>
          <a:p>
            <a:pPr marL="895350" lvl="1" indent="0">
              <a:spcBef>
                <a:spcPts val="200"/>
              </a:spcBef>
              <a:spcAft>
                <a:spcPts val="200"/>
              </a:spcAft>
              <a:buNone/>
              <a:defRPr/>
            </a:pPr>
            <a:endParaRPr lang="pt-BR" sz="1800" b="1" dirty="0">
              <a:solidFill>
                <a:srgbClr val="C00000"/>
              </a:solidFill>
            </a:endParaRPr>
          </a:p>
          <a:p>
            <a:pPr marL="357188" indent="-357188">
              <a:spcBef>
                <a:spcPts val="200"/>
              </a:spcBef>
              <a:spcAft>
                <a:spcPts val="200"/>
              </a:spcAft>
              <a:defRPr/>
            </a:pPr>
            <a:r>
              <a:rPr lang="pt-BR" sz="1800" b="1" u="sng" dirty="0">
                <a:solidFill>
                  <a:srgbClr val="0000CC"/>
                </a:solidFill>
              </a:rPr>
              <a:t>Atenção Hospitalar/ Alta Complexidade / Terciária</a:t>
            </a:r>
          </a:p>
          <a:p>
            <a:pPr marL="357188" indent="-357188">
              <a:spcBef>
                <a:spcPts val="200"/>
              </a:spcBef>
              <a:spcAft>
                <a:spcPts val="200"/>
              </a:spcAft>
              <a:defRPr/>
            </a:pPr>
            <a:r>
              <a:rPr lang="pt-BR" sz="1800" dirty="0">
                <a:ea typeface="Batang"/>
              </a:rPr>
              <a:t>PNAIPDR - "Serviços de Referência em Doenças Raras"</a:t>
            </a:r>
            <a:endParaRPr lang="pt-BR" sz="1800" b="1" u="sng" dirty="0">
              <a:solidFill>
                <a:srgbClr val="0000CC"/>
              </a:solidFill>
            </a:endParaRPr>
          </a:p>
          <a:p>
            <a:pPr marL="1181100" lvl="1">
              <a:spcBef>
                <a:spcPts val="200"/>
              </a:spcBef>
              <a:spcAft>
                <a:spcPts val="200"/>
              </a:spcAft>
              <a:buFont typeface="Arial" pitchFamily="34" charset="0"/>
              <a:buChar char="–"/>
              <a:defRPr/>
            </a:pPr>
            <a:r>
              <a:rPr lang="pt-BR" sz="1800" dirty="0"/>
              <a:t>Investigação complementar de alta complexidade com especialista</a:t>
            </a:r>
          </a:p>
          <a:p>
            <a:pPr marL="1181100" lvl="1">
              <a:spcBef>
                <a:spcPts val="200"/>
              </a:spcBef>
              <a:spcAft>
                <a:spcPts val="200"/>
              </a:spcAft>
              <a:buFont typeface="Arial" pitchFamily="34" charset="0"/>
              <a:buChar char="–"/>
              <a:defRPr/>
            </a:pPr>
            <a:r>
              <a:rPr lang="pt-BR" sz="1800" dirty="0"/>
              <a:t>Diagnóstico pré-natal genético (inclusive fertilização)</a:t>
            </a:r>
          </a:p>
          <a:p>
            <a:pPr marL="1181100" lvl="1">
              <a:spcBef>
                <a:spcPts val="200"/>
              </a:spcBef>
              <a:spcAft>
                <a:spcPts val="200"/>
              </a:spcAft>
              <a:buFont typeface="Arial" pitchFamily="34" charset="0"/>
              <a:buChar char="–"/>
              <a:defRPr/>
            </a:pPr>
            <a:r>
              <a:rPr lang="pt-BR" sz="1800" dirty="0"/>
              <a:t>Tratamento</a:t>
            </a:r>
          </a:p>
          <a:p>
            <a:pPr marL="1181100" lvl="1">
              <a:spcBef>
                <a:spcPts val="200"/>
              </a:spcBef>
              <a:spcAft>
                <a:spcPts val="200"/>
              </a:spcAft>
              <a:buFont typeface="Arial" pitchFamily="34" charset="0"/>
              <a:buChar char="–"/>
              <a:defRPr/>
            </a:pPr>
            <a:r>
              <a:rPr lang="pt-BR" sz="1800" dirty="0"/>
              <a:t>Aconselhamento Genético</a:t>
            </a:r>
          </a:p>
        </p:txBody>
      </p:sp>
      <p:pic>
        <p:nvPicPr>
          <p:cNvPr id="5" name="Gráfico 3">
            <a:extLst>
              <a:ext uri="{FF2B5EF4-FFF2-40B4-BE49-F238E27FC236}">
                <a16:creationId xmlns:a16="http://schemas.microsoft.com/office/drawing/2014/main" xmlns="" id="{C64E6434-712A-4153-B83C-8029D5135D0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0" y="6495143"/>
            <a:ext cx="12192000" cy="362857"/>
          </a:xfrm>
          <a:prstGeom prst="rect">
            <a:avLst/>
          </a:prstGeom>
        </p:spPr>
      </p:pic>
      <p:sp>
        <p:nvSpPr>
          <p:cNvPr id="2" name="Espaço Reservado para Número de Slide 1"/>
          <p:cNvSpPr>
            <a:spLocks noGrp="1"/>
          </p:cNvSpPr>
          <p:nvPr>
            <p:ph type="sldNum" sz="quarter" idx="12"/>
          </p:nvPr>
        </p:nvSpPr>
        <p:spPr>
          <a:xfrm>
            <a:off x="8610600" y="6481042"/>
            <a:ext cx="2743200" cy="365125"/>
          </a:xfrm>
        </p:spPr>
        <p:txBody>
          <a:bodyPr/>
          <a:lstStyle/>
          <a:p>
            <a:pPr>
              <a:defRPr/>
            </a:pPr>
            <a:fld id="{1BDCBBDC-D188-486D-8225-7E00FC3663A8}" type="slidenum">
              <a:rPr lang="en-US">
                <a:solidFill>
                  <a:schemeClr val="bg1"/>
                </a:solidFill>
                <a:cs typeface="Arial" panose="020B0604020202020204" pitchFamily="34" charset="0"/>
              </a:rPr>
              <a:pPr>
                <a:defRPr/>
              </a:pPr>
              <a:t>7</a:t>
            </a:fld>
            <a:endParaRPr lang="en-US" dirty="0">
              <a:solidFill>
                <a:schemeClr val="bg1"/>
              </a:solidFill>
              <a:cs typeface="Arial" panose="020B0604020202020204" pitchFamily="34" charset="0"/>
            </a:endParaRPr>
          </a:p>
        </p:txBody>
      </p:sp>
      <p:pic>
        <p:nvPicPr>
          <p:cNvPr id="6" name="Gráfico 4">
            <a:extLst>
              <a:ext uri="{FF2B5EF4-FFF2-40B4-BE49-F238E27FC236}">
                <a16:creationId xmlns:a16="http://schemas.microsoft.com/office/drawing/2014/main" xmlns="" id="{814681C6-81DB-4E4A-8CF6-45E18F07FB55}"/>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456183" y="296862"/>
            <a:ext cx="1352550" cy="371475"/>
          </a:xfrm>
          <a:prstGeom prst="rect">
            <a:avLst/>
          </a:prstGeom>
        </p:spPr>
      </p:pic>
    </p:spTree>
    <p:extLst>
      <p:ext uri="{BB962C8B-B14F-4D97-AF65-F5344CB8AC3E}">
        <p14:creationId xmlns:p14="http://schemas.microsoft.com/office/powerpoint/2010/main" val="2479884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0" y="132993"/>
            <a:ext cx="12067526" cy="6514550"/>
            <a:chOff x="0" y="132993"/>
            <a:chExt cx="12067526" cy="6514550"/>
          </a:xfrm>
        </p:grpSpPr>
        <p:grpSp>
          <p:nvGrpSpPr>
            <p:cNvPr id="11" name="Agrupar 10"/>
            <p:cNvGrpSpPr/>
            <p:nvPr/>
          </p:nvGrpSpPr>
          <p:grpSpPr>
            <a:xfrm>
              <a:off x="0" y="132993"/>
              <a:ext cx="8752114" cy="6514550"/>
              <a:chOff x="391680" y="473826"/>
              <a:chExt cx="7896797" cy="5095701"/>
            </a:xfrm>
          </p:grpSpPr>
          <p:pic>
            <p:nvPicPr>
              <p:cNvPr id="9" name="Imagem 8"/>
              <p:cNvPicPr>
                <a:picLocks noChangeAspect="1"/>
              </p:cNvPicPr>
              <p:nvPr/>
            </p:nvPicPr>
            <p:blipFill>
              <a:blip r:embed="rId2"/>
              <a:stretch>
                <a:fillRect/>
              </a:stretch>
            </p:blipFill>
            <p:spPr>
              <a:xfrm>
                <a:off x="391680" y="473826"/>
                <a:ext cx="7896797" cy="4949914"/>
              </a:xfrm>
              <a:prstGeom prst="rect">
                <a:avLst/>
              </a:prstGeom>
            </p:spPr>
          </p:pic>
          <p:sp>
            <p:nvSpPr>
              <p:cNvPr id="10" name="Retângulo 9"/>
              <p:cNvSpPr/>
              <p:nvPr/>
            </p:nvSpPr>
            <p:spPr>
              <a:xfrm>
                <a:off x="4340078" y="2319251"/>
                <a:ext cx="3731580" cy="3250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12" name="Imagem 11"/>
            <p:cNvPicPr>
              <a:picLocks noChangeAspect="1"/>
            </p:cNvPicPr>
            <p:nvPr/>
          </p:nvPicPr>
          <p:blipFill>
            <a:blip r:embed="rId3"/>
            <a:stretch>
              <a:fillRect/>
            </a:stretch>
          </p:blipFill>
          <p:spPr>
            <a:xfrm>
              <a:off x="6734627" y="2414772"/>
              <a:ext cx="5332899" cy="4075814"/>
            </a:xfrm>
            <a:prstGeom prst="rect">
              <a:avLst/>
            </a:prstGeom>
          </p:spPr>
        </p:pic>
      </p:grpSp>
      <p:pic>
        <p:nvPicPr>
          <p:cNvPr id="13" name="Gráfico 3">
            <a:extLst>
              <a:ext uri="{FF2B5EF4-FFF2-40B4-BE49-F238E27FC236}">
                <a16:creationId xmlns:a16="http://schemas.microsoft.com/office/drawing/2014/main" xmlns="" id="{C64E6434-712A-4153-B83C-8029D5135D0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0" y="6495143"/>
            <a:ext cx="12192000" cy="362857"/>
          </a:xfrm>
          <a:prstGeom prst="rect">
            <a:avLst/>
          </a:prstGeom>
        </p:spPr>
      </p:pic>
      <p:sp>
        <p:nvSpPr>
          <p:cNvPr id="14" name="Espaço Reservado para Número de Slide 13"/>
          <p:cNvSpPr>
            <a:spLocks noGrp="1"/>
          </p:cNvSpPr>
          <p:nvPr>
            <p:ph type="sldNum" sz="quarter" idx="12"/>
          </p:nvPr>
        </p:nvSpPr>
        <p:spPr>
          <a:xfrm>
            <a:off x="8610600" y="6489353"/>
            <a:ext cx="2743200" cy="365125"/>
          </a:xfrm>
        </p:spPr>
        <p:txBody>
          <a:bodyPr/>
          <a:lstStyle/>
          <a:p>
            <a:fld id="{59A8D546-D7A6-420C-A61F-73026F12A5A7}" type="slidenum">
              <a:rPr lang="pt-BR" smtClean="0">
                <a:solidFill>
                  <a:schemeClr val="bg1"/>
                </a:solidFill>
              </a:rPr>
              <a:t>8</a:t>
            </a:fld>
            <a:endParaRPr lang="pt-BR" dirty="0">
              <a:solidFill>
                <a:schemeClr val="bg1"/>
              </a:solidFill>
            </a:endParaRPr>
          </a:p>
        </p:txBody>
      </p:sp>
      <p:pic>
        <p:nvPicPr>
          <p:cNvPr id="15" name="Gráfico 4">
            <a:extLst>
              <a:ext uri="{FF2B5EF4-FFF2-40B4-BE49-F238E27FC236}">
                <a16:creationId xmlns:a16="http://schemas.microsoft.com/office/drawing/2014/main" xmlns="" id="{814681C6-81DB-4E4A-8CF6-45E18F07FB55}"/>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0456183" y="296862"/>
            <a:ext cx="1352550" cy="371475"/>
          </a:xfrm>
          <a:prstGeom prst="rect">
            <a:avLst/>
          </a:prstGeom>
        </p:spPr>
      </p:pic>
    </p:spTree>
    <p:extLst>
      <p:ext uri="{BB962C8B-B14F-4D97-AF65-F5344CB8AC3E}">
        <p14:creationId xmlns:p14="http://schemas.microsoft.com/office/powerpoint/2010/main" val="3015811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34999" y="1085399"/>
            <a:ext cx="10874829" cy="4749346"/>
          </a:xfrm>
        </p:spPr>
        <p:txBody>
          <a:bodyPr>
            <a:noAutofit/>
          </a:bodyPr>
          <a:lstStyle/>
          <a:p>
            <a:pPr marL="0" indent="0">
              <a:spcAft>
                <a:spcPts val="1200"/>
              </a:spcAft>
              <a:buNone/>
            </a:pPr>
            <a:r>
              <a:rPr lang="pt-BR" sz="3600" dirty="0"/>
              <a:t>Diretrizes Curriculares Nacionais do Curso de Graduação em Medicina, </a:t>
            </a:r>
            <a:r>
              <a:rPr lang="pt-BR" sz="3600" dirty="0" smtClean="0"/>
              <a:t>publicadas </a:t>
            </a:r>
            <a:r>
              <a:rPr lang="pt-BR" sz="3600" dirty="0"/>
              <a:t>em 2014, </a:t>
            </a:r>
            <a:r>
              <a:rPr lang="pt-BR" sz="3600" dirty="0" smtClean="0"/>
              <a:t>determinaram como </a:t>
            </a:r>
            <a:r>
              <a:rPr lang="pt-BR" sz="3600" dirty="0"/>
              <a:t>competência, em seu artigo </a:t>
            </a:r>
            <a:r>
              <a:rPr lang="pt-BR" sz="3600" dirty="0" smtClean="0"/>
              <a:t>12: </a:t>
            </a:r>
          </a:p>
          <a:p>
            <a:pPr marL="0" indent="0">
              <a:spcAft>
                <a:spcPts val="1200"/>
              </a:spcAft>
              <a:buNone/>
            </a:pPr>
            <a:r>
              <a:rPr lang="pt-BR" sz="3600" dirty="0" smtClean="0"/>
              <a:t>“</a:t>
            </a:r>
            <a:r>
              <a:rPr lang="pt-BR" sz="3600" dirty="0"/>
              <a:t>IV - Promoção de Investigação Diagnóstica: a) proposição e explicação, à pessoa sob cuidado ou responsável, sobre a investigação diagnóstica para ampliar, confirmar ou afastar hipóteses diagnósticas, </a:t>
            </a:r>
            <a:r>
              <a:rPr lang="pt-BR" sz="3600" b="1" dirty="0"/>
              <a:t>incluindo as indicações de realização de aconselhamento genético</a:t>
            </a:r>
            <a:r>
              <a:rPr lang="pt-BR" sz="3600" dirty="0"/>
              <a:t>” (grifo nosso)</a:t>
            </a:r>
          </a:p>
        </p:txBody>
      </p:sp>
      <p:pic>
        <p:nvPicPr>
          <p:cNvPr id="5" name="Gráfico 3">
            <a:extLst>
              <a:ext uri="{FF2B5EF4-FFF2-40B4-BE49-F238E27FC236}">
                <a16:creationId xmlns:a16="http://schemas.microsoft.com/office/drawing/2014/main" xmlns="" id="{C64E6434-712A-4153-B83C-8029D5135D0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0" y="6495143"/>
            <a:ext cx="12192000" cy="362857"/>
          </a:xfrm>
          <a:prstGeom prst="rect">
            <a:avLst/>
          </a:prstGeom>
        </p:spPr>
      </p:pic>
      <p:pic>
        <p:nvPicPr>
          <p:cNvPr id="6" name="Gráfico 4">
            <a:extLst>
              <a:ext uri="{FF2B5EF4-FFF2-40B4-BE49-F238E27FC236}">
                <a16:creationId xmlns:a16="http://schemas.microsoft.com/office/drawing/2014/main" xmlns="" id="{814681C6-81DB-4E4A-8CF6-45E18F07FB55}"/>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456183" y="296862"/>
            <a:ext cx="1352550" cy="371475"/>
          </a:xfrm>
          <a:prstGeom prst="rect">
            <a:avLst/>
          </a:prstGeom>
        </p:spPr>
      </p:pic>
      <p:sp>
        <p:nvSpPr>
          <p:cNvPr id="4" name="Espaço Reservado para Número de Slide 3"/>
          <p:cNvSpPr>
            <a:spLocks noGrp="1"/>
          </p:cNvSpPr>
          <p:nvPr>
            <p:ph type="sldNum" sz="quarter" idx="12"/>
          </p:nvPr>
        </p:nvSpPr>
        <p:spPr>
          <a:xfrm>
            <a:off x="8610600" y="6501490"/>
            <a:ext cx="2743200" cy="365125"/>
          </a:xfrm>
        </p:spPr>
        <p:txBody>
          <a:bodyPr/>
          <a:lstStyle/>
          <a:p>
            <a:fld id="{59A8D546-D7A6-420C-A61F-73026F12A5A7}" type="slidenum">
              <a:rPr lang="pt-BR" smtClean="0">
                <a:solidFill>
                  <a:schemeClr val="bg1"/>
                </a:solidFill>
              </a:rPr>
              <a:t>9</a:t>
            </a:fld>
            <a:endParaRPr lang="pt-BR" dirty="0">
              <a:solidFill>
                <a:schemeClr val="bg1"/>
              </a:solidFill>
            </a:endParaRPr>
          </a:p>
        </p:txBody>
      </p:sp>
    </p:spTree>
    <p:extLst>
      <p:ext uri="{BB962C8B-B14F-4D97-AF65-F5344CB8AC3E}">
        <p14:creationId xmlns:p14="http://schemas.microsoft.com/office/powerpoint/2010/main" val="3953638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clipse 1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4D4D4D"/>
    </a:folHlink>
  </a:clrScheme>
  <a:fontScheme name="Eclipse">
    <a:majorFont>
      <a:latin typeface="Arial"/>
      <a:ea typeface=""/>
      <a:cs typeface="Arial"/>
    </a:majorFont>
    <a:minorFont>
      <a:latin typeface="Verdana"/>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210</TotalTime>
  <Words>1430</Words>
  <Application>Microsoft Office PowerPoint</Application>
  <PresentationFormat>Widescreen</PresentationFormat>
  <Paragraphs>124</Paragraphs>
  <Slides>20</Slides>
  <Notes>0</Notes>
  <HiddenSlides>0</HiddenSlides>
  <MMClips>0</MMClips>
  <ScaleCrop>false</ScaleCrop>
  <HeadingPairs>
    <vt:vector size="6" baseType="variant">
      <vt:variant>
        <vt:lpstr>Fontes usadas</vt:lpstr>
      </vt:variant>
      <vt:variant>
        <vt:i4>10</vt:i4>
      </vt:variant>
      <vt:variant>
        <vt:lpstr>Tema</vt:lpstr>
      </vt:variant>
      <vt:variant>
        <vt:i4>1</vt:i4>
      </vt:variant>
      <vt:variant>
        <vt:lpstr>Títulos de slides</vt:lpstr>
      </vt:variant>
      <vt:variant>
        <vt:i4>20</vt:i4>
      </vt:variant>
    </vt:vector>
  </HeadingPairs>
  <TitlesOfParts>
    <vt:vector size="31" baseType="lpstr">
      <vt:lpstr>Batang</vt:lpstr>
      <vt:lpstr>MS Mincho</vt:lpstr>
      <vt:lpstr>Arial</vt:lpstr>
      <vt:lpstr>Calibri</vt:lpstr>
      <vt:lpstr>Calibri Light</vt:lpstr>
      <vt:lpstr>Cambria</vt:lpstr>
      <vt:lpstr>DIN</vt:lpstr>
      <vt:lpstr>Tahoma</vt:lpstr>
      <vt:lpstr>Times New Roman</vt:lpstr>
      <vt:lpstr>Tw Cen MT</vt:lpstr>
      <vt:lpstr>Tema do Office</vt:lpstr>
      <vt:lpstr>Educação em genética para profissionais de saúde</vt:lpstr>
      <vt:lpstr>Por que o conhecimento da Genética é importante para o profissional da saúde?</vt:lpstr>
      <vt:lpstr>Apresentação do PowerPoint</vt:lpstr>
      <vt:lpstr>Apresentação do PowerPoint</vt:lpstr>
      <vt:lpstr>Apresentação do PowerPoint</vt:lpstr>
      <vt:lpstr>Doença genética x rara</vt:lpstr>
      <vt:lpstr>Linha de Cuidado para paciente com doença rara</vt:lpstr>
      <vt:lpstr>Apresentação do PowerPoint</vt:lpstr>
      <vt:lpstr>Apresentação do PowerPoint</vt:lpstr>
      <vt:lpstr>Apresentação do PowerPoint</vt:lpstr>
      <vt:lpstr>Competências</vt:lpstr>
      <vt:lpstr>Competência</vt:lpstr>
      <vt:lpstr>Perfil de competência em genética para médicos</vt:lpstr>
      <vt:lpstr>Apresentação do PowerPoint</vt:lpstr>
      <vt:lpstr>Apresentação do PowerPoint</vt:lpstr>
      <vt:lpstr>Apresentação do PowerPoint</vt:lpstr>
      <vt:lpstr>Apresentação do PowerPoint</vt:lpstr>
      <vt:lpstr>Atividades de educação da SBGM</vt:lpstr>
      <vt:lpstr>Desafios</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Microsoft</dc:creator>
  <cp:lastModifiedBy>Ana Carolina Vaz da Silva</cp:lastModifiedBy>
  <cp:revision>71</cp:revision>
  <dcterms:created xsi:type="dcterms:W3CDTF">2018-03-09T17:12:15Z</dcterms:created>
  <dcterms:modified xsi:type="dcterms:W3CDTF">2019-09-09T13:53:11Z</dcterms:modified>
</cp:coreProperties>
</file>