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theme/theme5.xml" ContentType="application/vnd.openxmlformats-officedocument.theme+xml"/>
  <Override PartName="/ppt/slideLayouts/slideLayout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4" r:id="rId2"/>
    <p:sldMasterId id="2147483656" r:id="rId3"/>
    <p:sldMasterId id="2147483658" r:id="rId4"/>
    <p:sldMasterId id="2147483660" r:id="rId5"/>
    <p:sldMasterId id="2147483662" r:id="rId6"/>
  </p:sldMasterIdLst>
  <p:notesMasterIdLst>
    <p:notesMasterId r:id="rId22"/>
  </p:notesMasterIdLst>
  <p:sldIdLst>
    <p:sldId id="516" r:id="rId7"/>
    <p:sldId id="517" r:id="rId8"/>
    <p:sldId id="538" r:id="rId9"/>
    <p:sldId id="537" r:id="rId10"/>
    <p:sldId id="548" r:id="rId11"/>
    <p:sldId id="539" r:id="rId12"/>
    <p:sldId id="541" r:id="rId13"/>
    <p:sldId id="540" r:id="rId14"/>
    <p:sldId id="549" r:id="rId15"/>
    <p:sldId id="543" r:id="rId16"/>
    <p:sldId id="551" r:id="rId17"/>
    <p:sldId id="550" r:id="rId18"/>
    <p:sldId id="545" r:id="rId19"/>
    <p:sldId id="546" r:id="rId20"/>
    <p:sldId id="534" r:id="rId21"/>
  </p:sldIdLst>
  <p:sldSz cx="9144000" cy="5143500" type="screen16x9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62">
          <p15:clr>
            <a:srgbClr val="A4A3A4"/>
          </p15:clr>
        </p15:guide>
        <p15:guide id="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5544"/>
    <a:srgbClr val="506AB3"/>
    <a:srgbClr val="5ADCE7"/>
    <a:srgbClr val="E71DA3"/>
    <a:srgbClr val="88C1E9"/>
    <a:srgbClr val="EEF4FB"/>
    <a:srgbClr val="B5E7E1"/>
    <a:srgbClr val="6FCDFB"/>
    <a:srgbClr val="7C3645"/>
    <a:srgbClr val="7C4E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059" autoAdjust="0"/>
    <p:restoredTop sz="95304" autoAdjust="0"/>
  </p:normalViewPr>
  <p:slideViewPr>
    <p:cSldViewPr snapToGrid="0" snapToObjects="1">
      <p:cViewPr varScale="1">
        <p:scale>
          <a:sx n="125" d="100"/>
          <a:sy n="125" d="100"/>
        </p:scale>
        <p:origin x="1136" y="168"/>
      </p:cViewPr>
      <p:guideLst>
        <p:guide orient="horz" pos="1962"/>
        <p:guide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D23DF6-F8D2-41E0-BFD0-3CA067EDA92B}" type="datetimeFigureOut">
              <a:rPr lang="pt-BR" smtClean="0"/>
              <a:pPr/>
              <a:t>26/03/2019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CB1A5E-01A1-498C-A714-236C352F1F1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50490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6284263"/>
      </p:ext>
    </p:extLst>
  </p:cSld>
  <p:clrMapOvr>
    <a:masterClrMapping/>
  </p:clrMapOvr>
  <p:transition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5940758"/>
      </p:ext>
    </p:extLst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3941863"/>
      </p:ext>
    </p:extLst>
  </p:cSld>
  <p:clrMapOvr>
    <a:masterClrMapping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82189"/>
            <a:ext cx="8229600" cy="8001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087C2"/>
                </a:solidFill>
                <a:latin typeface="Lucida Sans" pitchFamily="34" charset="0"/>
              </a:defRPr>
            </a:lvl1pPr>
          </a:lstStyle>
          <a:p>
            <a:r>
              <a:rPr kumimoji="0" lang="pt-BR" dirty="0"/>
              <a:t>Clique para editar o estilo do título mestre</a:t>
            </a:r>
            <a:endParaRPr kumimoji="0" lang="en-US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339445"/>
            <a:ext cx="8229600" cy="3243834"/>
          </a:xfrm>
          <a:prstGeom prst="rect">
            <a:avLst/>
          </a:prstGeom>
        </p:spPr>
        <p:txBody>
          <a:bodyPr/>
          <a:lstStyle>
            <a:lvl1pPr>
              <a:defRPr>
                <a:latin typeface="Lucida Sans" pitchFamily="34" charset="0"/>
              </a:defRPr>
            </a:lvl1pPr>
            <a:lvl2pPr>
              <a:defRPr>
                <a:latin typeface="Lucida Sans" pitchFamily="34" charset="0"/>
              </a:defRPr>
            </a:lvl2pPr>
            <a:lvl3pPr>
              <a:defRPr>
                <a:latin typeface="Lucida Sans" pitchFamily="34" charset="0"/>
              </a:defRPr>
            </a:lvl3pPr>
            <a:lvl4pPr>
              <a:defRPr>
                <a:latin typeface="Lucida Sans" pitchFamily="34" charset="0"/>
              </a:defRPr>
            </a:lvl4pPr>
            <a:lvl5pPr>
              <a:defRPr>
                <a:latin typeface="Lucida Sans" pitchFamily="34" charset="0"/>
              </a:defRPr>
            </a:lvl5pPr>
          </a:lstStyle>
          <a:p>
            <a:pPr lvl="0" eaLnBrk="1" latinLnBrk="0" hangingPunct="1"/>
            <a:r>
              <a:rPr lang="pt-BR" dirty="0"/>
              <a:t>Clique para editar os estilos do texto mestre</a:t>
            </a:r>
          </a:p>
          <a:p>
            <a:pPr lvl="1" eaLnBrk="1" latinLnBrk="0" hangingPunct="1"/>
            <a:r>
              <a:rPr lang="pt-BR" dirty="0"/>
              <a:t>Segundo nível</a:t>
            </a:r>
          </a:p>
          <a:p>
            <a:pPr lvl="2" eaLnBrk="1" latinLnBrk="0" hangingPunct="1"/>
            <a:r>
              <a:rPr lang="pt-BR" dirty="0"/>
              <a:t>Terceiro nível</a:t>
            </a:r>
          </a:p>
          <a:p>
            <a:pPr lvl="3" eaLnBrk="1" latinLnBrk="0" hangingPunct="1"/>
            <a:r>
              <a:rPr lang="pt-BR" dirty="0"/>
              <a:t>Quarto nível</a:t>
            </a:r>
          </a:p>
          <a:p>
            <a:pPr lvl="4" eaLnBrk="1" latinLnBrk="0" hangingPunct="1"/>
            <a:r>
              <a:rPr lang="pt-BR" dirty="0"/>
              <a:t>Quinto nível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109204878"/>
      </p:ext>
    </p:extLst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517379"/>
      </p:ext>
    </p:extLst>
  </p:cSld>
  <p:clrMapOvr>
    <a:masterClrMapping/>
  </p:clrMapOvr>
  <p:transition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2556723"/>
      </p:ext>
    </p:extLst>
  </p:cSld>
  <p:clrMapOvr>
    <a:masterClrMapping/>
  </p:clrMapOvr>
  <p:transition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4604496"/>
      </p:ext>
    </p:extLst>
  </p:cSld>
  <p:clrMapOvr>
    <a:masterClrMapping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apa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799" y="-27760"/>
            <a:ext cx="9210336" cy="5183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358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ogo-Oncoguia-nova-fonte-apoio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799" y="-40460"/>
            <a:ext cx="9232900" cy="5196660"/>
          </a:xfrm>
          <a:prstGeom prst="rect">
            <a:avLst/>
          </a:prstGeom>
        </p:spPr>
      </p:pic>
      <p:pic>
        <p:nvPicPr>
          <p:cNvPr id="3" name="Picture 2" descr="Untitled-1.png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600" y="4848528"/>
            <a:ext cx="939800" cy="155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18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4-02-21 at 8.41.32 AM.png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50" y="-6351"/>
            <a:ext cx="9188450" cy="5164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56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64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4-02-21 at 8.41.47 AM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50" y="-12283"/>
            <a:ext cx="9188450" cy="5164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61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4-02-21 at 8.42.01 AM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400" y="-1761"/>
            <a:ext cx="9188450" cy="5164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215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4-02-21 at 8.42.14 AM.pn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" y="-9579"/>
            <a:ext cx="9194800" cy="5165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973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tif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jpeg"/><Relationship Id="rId4" Type="http://schemas.openxmlformats.org/officeDocument/2006/relationships/image" Target="../media/image12.png"/><Relationship Id="rId9" Type="http://schemas.openxmlformats.org/officeDocument/2006/relationships/image" Target="../media/image1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/>
          <p:cNvPicPr>
            <a:picLocks noChangeAspect="1"/>
          </p:cNvPicPr>
          <p:nvPr/>
        </p:nvPicPr>
        <p:blipFill>
          <a:blip r:embed="rId2"/>
          <a:srcRect l="-93916" r="-93916"/>
          <a:stretch>
            <a:fillRect/>
          </a:stretch>
        </p:blipFill>
        <p:spPr>
          <a:xfrm>
            <a:off x="-1587589" y="397757"/>
            <a:ext cx="12239799" cy="395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583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93916" r="-93916"/>
          <a:stretch>
            <a:fillRect/>
          </a:stretch>
        </p:blipFill>
        <p:spPr>
          <a:xfrm>
            <a:off x="-2590905" y="1432554"/>
            <a:ext cx="7828542" cy="252674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4066" y="338011"/>
            <a:ext cx="4178079" cy="2052814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523BD6FE-D31E-004F-BE13-2B2B267A9F7C}"/>
              </a:ext>
            </a:extLst>
          </p:cNvPr>
          <p:cNvSpPr txBox="1"/>
          <p:nvPr/>
        </p:nvSpPr>
        <p:spPr>
          <a:xfrm>
            <a:off x="6729904" y="954326"/>
            <a:ext cx="652743" cy="36933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srgbClr val="FF0000"/>
                </a:solidFill>
              </a:rPr>
              <a:t>2014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C37005A-D104-6E41-B11C-A45B003DF86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13979" r="-13979"/>
          <a:stretch>
            <a:fillRect/>
          </a:stretch>
        </p:blipFill>
        <p:spPr>
          <a:xfrm>
            <a:off x="2405427" y="2734026"/>
            <a:ext cx="4441475" cy="175068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70D362A-B164-0F40-A781-8E7E93F88251}"/>
              </a:ext>
            </a:extLst>
          </p:cNvPr>
          <p:cNvSpPr txBox="1"/>
          <p:nvPr/>
        </p:nvSpPr>
        <p:spPr>
          <a:xfrm rot="20473303">
            <a:off x="5769625" y="2133861"/>
            <a:ext cx="3018775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Compromisso</a:t>
            </a:r>
            <a:r>
              <a:rPr lang="en-US" dirty="0">
                <a:solidFill>
                  <a:srgbClr val="FF0000"/>
                </a:solidFill>
              </a:rPr>
              <a:t> do MS com:</a:t>
            </a:r>
          </a:p>
          <a:p>
            <a:pPr marL="285750" indent="-285750">
              <a:buFontTx/>
              <a:buChar char="-"/>
            </a:pPr>
            <a:r>
              <a:rPr lang="en-US" dirty="0" err="1">
                <a:solidFill>
                  <a:srgbClr val="FF0000"/>
                </a:solidFill>
              </a:rPr>
              <a:t>Grupo</a:t>
            </a:r>
            <a:r>
              <a:rPr lang="en-US" dirty="0">
                <a:solidFill>
                  <a:srgbClr val="FF0000"/>
                </a:solidFill>
              </a:rPr>
              <a:t> de </a:t>
            </a:r>
            <a:r>
              <a:rPr lang="en-US" dirty="0" err="1">
                <a:solidFill>
                  <a:srgbClr val="FF0000"/>
                </a:solidFill>
              </a:rPr>
              <a:t>trabalho</a:t>
            </a:r>
            <a:endParaRPr lang="en-US" dirty="0">
              <a:solidFill>
                <a:srgbClr val="FF0000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rgbClr val="FF0000"/>
                </a:solidFill>
              </a:rPr>
              <a:t>Dados de </a:t>
            </a:r>
            <a:r>
              <a:rPr lang="en-US" dirty="0" err="1">
                <a:solidFill>
                  <a:srgbClr val="FF0000"/>
                </a:solidFill>
              </a:rPr>
              <a:t>custo-efetividade</a:t>
            </a:r>
            <a:endParaRPr lang="en-US" dirty="0">
              <a:solidFill>
                <a:srgbClr val="FF0000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dirty="0">
                <a:solidFill>
                  <a:srgbClr val="FF0000"/>
                </a:solidFill>
              </a:rPr>
              <a:t>PCDTs</a:t>
            </a:r>
          </a:p>
        </p:txBody>
      </p:sp>
    </p:spTree>
    <p:extLst>
      <p:ext uri="{BB962C8B-B14F-4D97-AF65-F5344CB8AC3E}">
        <p14:creationId xmlns:p14="http://schemas.microsoft.com/office/powerpoint/2010/main" val="1522798050"/>
      </p:ext>
    </p:extLst>
  </p:cSld>
  <p:clrMapOvr>
    <a:masterClrMapping/>
  </p:clrMapOvr>
  <p:transition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4CD960-F882-5946-BD40-88B4D13F0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Março 2019</a:t>
            </a:r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63E4AC3B-7951-9F46-AE62-9B009282C5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0160" y="1180689"/>
            <a:ext cx="6256020" cy="3401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692376"/>
      </p:ext>
    </p:extLst>
  </p:cSld>
  <p:clrMapOvr>
    <a:masterClrMapping/>
  </p:clrMapOvr>
  <p:transition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107C9B-97B9-EF4E-8933-1DEE25A11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46909"/>
            <a:ext cx="8229600" cy="800100"/>
          </a:xfrm>
        </p:spPr>
        <p:txBody>
          <a:bodyPr/>
          <a:lstStyle/>
          <a:p>
            <a:r>
              <a:rPr lang="pt-BR" dirty="0"/>
              <a:t>2019...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FA28DA0-A182-1B4D-9713-760F494705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47009"/>
            <a:ext cx="8229600" cy="3243834"/>
          </a:xfrm>
        </p:spPr>
        <p:txBody>
          <a:bodyPr/>
          <a:lstStyle/>
          <a:p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Segundo tipo de câncer na mulher</a:t>
            </a:r>
          </a:p>
          <a:p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Não temos uma política de rastreamento</a:t>
            </a:r>
          </a:p>
          <a:p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Temos filas imensas para casos já com sintomas</a:t>
            </a:r>
          </a:p>
          <a:p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Temos pacientes descobrindo já num estágio avançado da doença </a:t>
            </a:r>
          </a:p>
        </p:txBody>
      </p:sp>
    </p:spTree>
    <p:extLst>
      <p:ext uri="{BB962C8B-B14F-4D97-AF65-F5344CB8AC3E}">
        <p14:creationId xmlns:p14="http://schemas.microsoft.com/office/powerpoint/2010/main" val="1332954354"/>
      </p:ext>
    </p:extLst>
  </p:cSld>
  <p:clrMapOvr>
    <a:masterClrMapping/>
  </p:clrMapOvr>
  <p:transition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 que </a:t>
            </a:r>
            <a:r>
              <a:rPr lang="en-US" dirty="0" err="1"/>
              <a:t>queremos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>
                <a:solidFill>
                  <a:srgbClr val="7F7F7F"/>
                </a:solidFill>
              </a:rPr>
              <a:t>Política</a:t>
            </a:r>
            <a:r>
              <a:rPr lang="en-US" dirty="0">
                <a:solidFill>
                  <a:srgbClr val="7F7F7F"/>
                </a:solidFill>
              </a:rPr>
              <a:t> de </a:t>
            </a:r>
            <a:r>
              <a:rPr lang="en-US" dirty="0" err="1">
                <a:solidFill>
                  <a:srgbClr val="7F7F7F"/>
                </a:solidFill>
              </a:rPr>
              <a:t>rastreamento</a:t>
            </a:r>
            <a:r>
              <a:rPr lang="en-US" dirty="0">
                <a:solidFill>
                  <a:srgbClr val="7F7F7F"/>
                </a:solidFill>
              </a:rPr>
              <a:t> (com </a:t>
            </a:r>
            <a:r>
              <a:rPr lang="en-US" dirty="0" err="1">
                <a:solidFill>
                  <a:srgbClr val="7F7F7F"/>
                </a:solidFill>
              </a:rPr>
              <a:t>toda</a:t>
            </a:r>
            <a:r>
              <a:rPr lang="en-US" dirty="0">
                <a:solidFill>
                  <a:srgbClr val="7F7F7F"/>
                </a:solidFill>
              </a:rPr>
              <a:t> a </a:t>
            </a:r>
            <a:r>
              <a:rPr lang="en-US" dirty="0" err="1">
                <a:solidFill>
                  <a:srgbClr val="7F7F7F"/>
                </a:solidFill>
              </a:rPr>
              <a:t>linha</a:t>
            </a:r>
            <a:r>
              <a:rPr lang="en-US" dirty="0">
                <a:solidFill>
                  <a:srgbClr val="7F7F7F"/>
                </a:solidFill>
              </a:rPr>
              <a:t> de </a:t>
            </a:r>
            <a:r>
              <a:rPr lang="en-US" dirty="0" err="1">
                <a:solidFill>
                  <a:srgbClr val="7F7F7F"/>
                </a:solidFill>
              </a:rPr>
              <a:t>cuidado</a:t>
            </a:r>
            <a:r>
              <a:rPr lang="en-US" dirty="0">
                <a:solidFill>
                  <a:srgbClr val="7F7F7F"/>
                </a:solidFill>
              </a:rPr>
              <a:t> </a:t>
            </a:r>
            <a:r>
              <a:rPr lang="en-US" dirty="0" err="1">
                <a:solidFill>
                  <a:srgbClr val="7F7F7F"/>
                </a:solidFill>
              </a:rPr>
              <a:t>desenhada</a:t>
            </a:r>
            <a:r>
              <a:rPr lang="en-US" dirty="0">
                <a:solidFill>
                  <a:srgbClr val="7F7F7F"/>
                </a:solidFill>
              </a:rPr>
              <a:t>)</a:t>
            </a:r>
          </a:p>
          <a:p>
            <a:r>
              <a:rPr lang="en-US" dirty="0" err="1">
                <a:solidFill>
                  <a:srgbClr val="7F7F7F"/>
                </a:solidFill>
              </a:rPr>
              <a:t>Campanhas</a:t>
            </a:r>
            <a:r>
              <a:rPr lang="en-US" dirty="0">
                <a:solidFill>
                  <a:srgbClr val="7F7F7F"/>
                </a:solidFill>
              </a:rPr>
              <a:t> </a:t>
            </a:r>
            <a:r>
              <a:rPr lang="en-US" dirty="0" err="1">
                <a:solidFill>
                  <a:srgbClr val="7F7F7F"/>
                </a:solidFill>
              </a:rPr>
              <a:t>educativas</a:t>
            </a:r>
            <a:r>
              <a:rPr lang="en-US" dirty="0">
                <a:solidFill>
                  <a:srgbClr val="7F7F7F"/>
                </a:solidFill>
              </a:rPr>
              <a:t> (</a:t>
            </a:r>
            <a:r>
              <a:rPr lang="en-US" dirty="0" err="1">
                <a:solidFill>
                  <a:srgbClr val="7F7F7F"/>
                </a:solidFill>
              </a:rPr>
              <a:t>claras</a:t>
            </a:r>
            <a:r>
              <a:rPr lang="en-US" dirty="0">
                <a:solidFill>
                  <a:srgbClr val="7F7F7F"/>
                </a:solidFill>
              </a:rPr>
              <a:t> e </a:t>
            </a:r>
            <a:r>
              <a:rPr lang="en-US" dirty="0" err="1">
                <a:solidFill>
                  <a:srgbClr val="7F7F7F"/>
                </a:solidFill>
              </a:rPr>
              <a:t>alinhadas</a:t>
            </a:r>
            <a:r>
              <a:rPr lang="en-US" dirty="0">
                <a:solidFill>
                  <a:srgbClr val="7F7F7F"/>
                </a:solidFill>
              </a:rPr>
              <a:t>)</a:t>
            </a:r>
          </a:p>
          <a:p>
            <a:r>
              <a:rPr lang="en-US" dirty="0">
                <a:solidFill>
                  <a:srgbClr val="7F7F7F"/>
                </a:solidFill>
              </a:rPr>
              <a:t>PCDTs </a:t>
            </a:r>
          </a:p>
          <a:p>
            <a:r>
              <a:rPr lang="en-US" sz="3600" dirty="0" err="1">
                <a:solidFill>
                  <a:srgbClr val="7F7F7F"/>
                </a:solidFill>
              </a:rPr>
              <a:t>Prevenção</a:t>
            </a:r>
            <a:r>
              <a:rPr lang="en-US" sz="3600" dirty="0">
                <a:solidFill>
                  <a:srgbClr val="7F7F7F"/>
                </a:solidFill>
              </a:rPr>
              <a:t> </a:t>
            </a:r>
            <a:r>
              <a:rPr lang="en-US" sz="3600" dirty="0" err="1">
                <a:solidFill>
                  <a:srgbClr val="7F7F7F"/>
                </a:solidFill>
              </a:rPr>
              <a:t>salva</a:t>
            </a:r>
            <a:r>
              <a:rPr lang="en-US" sz="3600" dirty="0">
                <a:solidFill>
                  <a:srgbClr val="7F7F7F"/>
                </a:solidFill>
              </a:rPr>
              <a:t> </a:t>
            </a:r>
            <a:r>
              <a:rPr lang="en-US" sz="3600" dirty="0" err="1">
                <a:solidFill>
                  <a:srgbClr val="7F7F7F"/>
                </a:solidFill>
              </a:rPr>
              <a:t>Vidas</a:t>
            </a:r>
            <a:r>
              <a:rPr lang="en-US" sz="3600" dirty="0">
                <a:solidFill>
                  <a:srgbClr val="7F7F7F"/>
                </a:solidFill>
              </a:rPr>
              <a:t>!</a:t>
            </a:r>
          </a:p>
          <a:p>
            <a:pPr marL="0" indent="0">
              <a:buNone/>
            </a:pPr>
            <a:endParaRPr lang="en-US" sz="4000" dirty="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0085501"/>
      </p:ext>
    </p:extLst>
  </p:cSld>
  <p:clrMapOvr>
    <a:masterClrMapping/>
  </p:clrMapOvr>
  <p:transition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18224" y="1235812"/>
            <a:ext cx="7085518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dirty="0" err="1">
                <a:solidFill>
                  <a:srgbClr val="7F7F7F"/>
                </a:solidFill>
              </a:rPr>
              <a:t>Muito</a:t>
            </a:r>
            <a:r>
              <a:rPr lang="en-US" sz="4400" dirty="0">
                <a:solidFill>
                  <a:srgbClr val="7F7F7F"/>
                </a:solidFill>
              </a:rPr>
              <a:t> </a:t>
            </a:r>
            <a:r>
              <a:rPr lang="en-US" sz="4400" dirty="0" err="1">
                <a:solidFill>
                  <a:srgbClr val="7F7F7F"/>
                </a:solidFill>
              </a:rPr>
              <a:t>obrigada</a:t>
            </a:r>
            <a:r>
              <a:rPr lang="en-US" sz="4400" dirty="0">
                <a:solidFill>
                  <a:srgbClr val="7F7F7F"/>
                </a:solidFill>
              </a:rPr>
              <a:t>!</a:t>
            </a:r>
          </a:p>
          <a:p>
            <a:pPr algn="ctr"/>
            <a:r>
              <a:rPr lang="en-US" sz="4400" dirty="0" err="1">
                <a:solidFill>
                  <a:srgbClr val="7F7F7F"/>
                </a:solidFill>
              </a:rPr>
              <a:t>Instituto</a:t>
            </a:r>
            <a:r>
              <a:rPr lang="en-US" sz="4400" dirty="0">
                <a:solidFill>
                  <a:srgbClr val="7F7F7F"/>
                </a:solidFill>
              </a:rPr>
              <a:t> </a:t>
            </a:r>
            <a:r>
              <a:rPr lang="en-US" sz="4400" dirty="0" err="1">
                <a:solidFill>
                  <a:srgbClr val="7F7F7F"/>
                </a:solidFill>
              </a:rPr>
              <a:t>Oncoguia</a:t>
            </a:r>
            <a:endParaRPr lang="en-US" sz="4400" dirty="0">
              <a:solidFill>
                <a:srgbClr val="7F7F7F"/>
              </a:solidFill>
            </a:endParaRPr>
          </a:p>
          <a:p>
            <a:pPr algn="ctr"/>
            <a:r>
              <a:rPr lang="en-US" sz="4400" dirty="0">
                <a:solidFill>
                  <a:srgbClr val="7F7F7F"/>
                </a:solidFill>
              </a:rPr>
              <a:t>lucianaholtz@oncoguia.org.br</a:t>
            </a:r>
          </a:p>
          <a:p>
            <a:pPr algn="ctr"/>
            <a:r>
              <a:rPr lang="en-US" sz="4400" dirty="0">
                <a:solidFill>
                  <a:srgbClr val="7F7F7F"/>
                </a:solidFill>
              </a:rPr>
              <a:t>08007731666</a:t>
            </a:r>
          </a:p>
        </p:txBody>
      </p:sp>
    </p:spTree>
    <p:extLst>
      <p:ext uri="{BB962C8B-B14F-4D97-AF65-F5344CB8AC3E}">
        <p14:creationId xmlns:p14="http://schemas.microsoft.com/office/powerpoint/2010/main" val="4161629644"/>
      </p:ext>
    </p:extLst>
  </p:cSld>
  <p:clrMapOvr>
    <a:masterClrMapping/>
  </p:clrMapOvr>
  <p:transition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6955975"/>
      </p:ext>
    </p:extLst>
  </p:cSld>
  <p:clrMapOvr>
    <a:masterClrMapping/>
  </p:clrMapOvr>
  <p:transition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7941" y="180975"/>
            <a:ext cx="3925248" cy="459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169" y="285748"/>
            <a:ext cx="1516505" cy="1343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038" y="3600938"/>
            <a:ext cx="1371600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780" y="1085370"/>
            <a:ext cx="1347787" cy="9839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7017" y="478629"/>
            <a:ext cx="2095214" cy="9572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9775" y="1628773"/>
            <a:ext cx="1447799" cy="8143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7017" y="3983385"/>
            <a:ext cx="2097290" cy="7886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m 2" descr="Oncoguia 22-06-2014 {patricia cecatti} 0392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31169" y="2069306"/>
            <a:ext cx="2297448" cy="15316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Imagem 8" descr="Sem título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698301" y="2646938"/>
            <a:ext cx="2073930" cy="1042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58824026"/>
      </p:ext>
    </p:extLst>
  </p:cSld>
  <p:clrMapOvr>
    <a:masterClrMapping/>
  </p:clrMapOvr>
  <p:transition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06216" y="88384"/>
            <a:ext cx="4152983" cy="4801314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Em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2009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comecei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a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sentir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muitas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dores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abdominais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dores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insuportáveis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fui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ao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ginecologista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achando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que fosse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alguma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infecção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…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fiz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todos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exames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que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ela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pediu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, mas não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acusou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nada, e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continuava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a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sentir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dores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. </a:t>
            </a:r>
          </a:p>
          <a:p>
            <a:pPr algn="just"/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Comecei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a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perceber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um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sangramento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pelas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fezes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voltei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ao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médico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expliquei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o que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estava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acontecendo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e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ele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me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orientou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a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passar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com um gastro. </a:t>
            </a:r>
          </a:p>
          <a:p>
            <a:pPr algn="just"/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Marquei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consulta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consegui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fazer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uma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colonoscopia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e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veio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a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noticia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: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eu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estava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com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câncer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no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intestino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!</a:t>
            </a:r>
          </a:p>
          <a:p>
            <a:pPr algn="just"/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Pareceu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rapido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?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Não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, entre as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dores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e o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diagnóstico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se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passaram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mais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de 10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meses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….</a:t>
            </a:r>
          </a:p>
          <a:p>
            <a:pPr algn="r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Maria, 49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anos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 rot="19943499">
            <a:off x="4662320" y="1721106"/>
            <a:ext cx="4329455" cy="10772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19 mil </a:t>
            </a:r>
            <a:r>
              <a:rPr lang="en-US" sz="3200" b="1" dirty="0" err="1">
                <a:solidFill>
                  <a:srgbClr val="FF0000"/>
                </a:solidFill>
              </a:rPr>
              <a:t>mulheres</a:t>
            </a:r>
            <a:r>
              <a:rPr lang="en-US" sz="3200" b="1" dirty="0">
                <a:solidFill>
                  <a:srgbClr val="FF0000"/>
                </a:solidFill>
              </a:rPr>
              <a:t>/2019</a:t>
            </a:r>
          </a:p>
          <a:p>
            <a:pPr algn="ctr"/>
            <a:r>
              <a:rPr lang="en-US" sz="3200" b="1" dirty="0">
                <a:solidFill>
                  <a:srgbClr val="FF0000"/>
                </a:solidFill>
              </a:rPr>
              <a:t>Segundo </a:t>
            </a:r>
            <a:r>
              <a:rPr lang="en-US" sz="3200" b="1" dirty="0" err="1">
                <a:solidFill>
                  <a:srgbClr val="FF0000"/>
                </a:solidFill>
              </a:rPr>
              <a:t>mais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frequente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9235392"/>
      </p:ext>
    </p:extLst>
  </p:cSld>
  <p:clrMapOvr>
    <a:masterClrMapping/>
  </p:clrMapOvr>
  <p:transition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2139"/>
            <a:ext cx="8229600" cy="800100"/>
          </a:xfrm>
        </p:spPr>
        <p:txBody>
          <a:bodyPr/>
          <a:lstStyle/>
          <a:p>
            <a:r>
              <a:rPr lang="en-US" sz="2800" b="1" dirty="0">
                <a:latin typeface="+mj-lt"/>
              </a:rPr>
              <a:t>Da </a:t>
            </a:r>
            <a:r>
              <a:rPr lang="en-US" sz="2800" b="1" dirty="0" err="1">
                <a:latin typeface="+mj-lt"/>
              </a:rPr>
              <a:t>Prevenção</a:t>
            </a:r>
            <a:r>
              <a:rPr lang="en-US" sz="2800" b="1" dirty="0">
                <a:latin typeface="+mj-lt"/>
              </a:rPr>
              <a:t> </a:t>
            </a:r>
            <a:r>
              <a:rPr lang="en-US" sz="2800" b="1" dirty="0" err="1">
                <a:latin typeface="+mj-lt"/>
              </a:rPr>
              <a:t>ao</a:t>
            </a:r>
            <a:r>
              <a:rPr lang="en-US" sz="2800" b="1" dirty="0">
                <a:latin typeface="+mj-lt"/>
              </a:rPr>
              <a:t> </a:t>
            </a:r>
            <a:r>
              <a:rPr lang="en-US" sz="2800" b="1" dirty="0" err="1">
                <a:latin typeface="+mj-lt"/>
              </a:rPr>
              <a:t>Vivendo</a:t>
            </a:r>
            <a:r>
              <a:rPr lang="en-US" sz="2800" b="1" dirty="0">
                <a:latin typeface="+mj-lt"/>
              </a:rPr>
              <a:t> com </a:t>
            </a:r>
            <a:br>
              <a:rPr lang="en-US" sz="2800" b="1" dirty="0">
                <a:latin typeface="+mj-lt"/>
              </a:rPr>
            </a:br>
            <a:r>
              <a:rPr lang="en-US" sz="2800" b="1" dirty="0" err="1">
                <a:latin typeface="+mj-lt"/>
              </a:rPr>
              <a:t>câncer</a:t>
            </a:r>
            <a:r>
              <a:rPr lang="en-US" sz="2800" b="1" dirty="0">
                <a:latin typeface="+mj-lt"/>
              </a:rPr>
              <a:t> de </a:t>
            </a:r>
            <a:r>
              <a:rPr lang="en-US" sz="2800" b="1" dirty="0" err="1">
                <a:latin typeface="+mj-lt"/>
              </a:rPr>
              <a:t>intestino</a:t>
            </a:r>
            <a:r>
              <a:rPr lang="en-US" sz="2800" b="1" dirty="0">
                <a:latin typeface="+mj-lt"/>
              </a:rPr>
              <a:t>: </a:t>
            </a:r>
            <a:br>
              <a:rPr lang="en-US" sz="2800" b="1" dirty="0">
                <a:latin typeface="+mj-lt"/>
              </a:rPr>
            </a:br>
            <a:r>
              <a:rPr lang="en-US" sz="2800" b="1" dirty="0" err="1">
                <a:latin typeface="+mj-lt"/>
              </a:rPr>
              <a:t>qual</a:t>
            </a:r>
            <a:r>
              <a:rPr lang="en-US" sz="2800" b="1" dirty="0">
                <a:latin typeface="+mj-lt"/>
              </a:rPr>
              <a:t> o </a:t>
            </a:r>
            <a:r>
              <a:rPr lang="en-US" sz="2800" b="1" dirty="0" err="1">
                <a:latin typeface="+mj-lt"/>
              </a:rPr>
              <a:t>caminho</a:t>
            </a:r>
            <a:r>
              <a:rPr lang="en-US" sz="2800" b="1" dirty="0">
                <a:latin typeface="+mj-lt"/>
              </a:rPr>
              <a:t>? </a:t>
            </a:r>
            <a:r>
              <a:rPr lang="en-US" sz="2800" b="1" dirty="0" err="1">
                <a:latin typeface="+mj-lt"/>
              </a:rPr>
              <a:t>Qual</a:t>
            </a:r>
            <a:r>
              <a:rPr lang="en-US" sz="2800" b="1" dirty="0">
                <a:latin typeface="+mj-lt"/>
              </a:rPr>
              <a:t> o </a:t>
            </a:r>
            <a:r>
              <a:rPr lang="en-US" sz="2800" b="1" dirty="0" err="1">
                <a:latin typeface="+mj-lt"/>
              </a:rPr>
              <a:t>prazo</a:t>
            </a:r>
            <a:r>
              <a:rPr lang="en-US" sz="2800" b="1" dirty="0">
                <a:latin typeface="+mj-lt"/>
              </a:rPr>
              <a:t>? </a:t>
            </a:r>
            <a:r>
              <a:rPr lang="en-US" sz="2800" b="1" dirty="0" err="1">
                <a:latin typeface="+mj-lt"/>
              </a:rPr>
              <a:t>Quem</a:t>
            </a:r>
            <a:r>
              <a:rPr lang="en-US" sz="2800" b="1" dirty="0">
                <a:latin typeface="+mj-lt"/>
              </a:rPr>
              <a:t> </a:t>
            </a:r>
            <a:r>
              <a:rPr lang="en-US" sz="2800" b="1" dirty="0" err="1">
                <a:latin typeface="+mj-lt"/>
              </a:rPr>
              <a:t>é</a:t>
            </a:r>
            <a:r>
              <a:rPr lang="en-US" sz="2800" b="1" dirty="0">
                <a:latin typeface="+mj-lt"/>
              </a:rPr>
              <a:t> o medico?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15347" r="-18317"/>
          <a:stretch/>
        </p:blipFill>
        <p:spPr>
          <a:xfrm>
            <a:off x="382086" y="1539018"/>
            <a:ext cx="8229600" cy="3243263"/>
          </a:xfrm>
        </p:spPr>
      </p:pic>
      <p:sp>
        <p:nvSpPr>
          <p:cNvPr id="5" name="TextBox 4"/>
          <p:cNvSpPr txBox="1"/>
          <p:nvPr/>
        </p:nvSpPr>
        <p:spPr>
          <a:xfrm rot="20071473">
            <a:off x="640916" y="3050388"/>
            <a:ext cx="3348292" cy="523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</a:rPr>
              <a:t>Qual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médico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devo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ir</a:t>
            </a:r>
            <a:r>
              <a:rPr lang="en-US" sz="28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6" name="TextBox 5"/>
          <p:cNvSpPr txBox="1"/>
          <p:nvPr/>
        </p:nvSpPr>
        <p:spPr>
          <a:xfrm rot="383261">
            <a:off x="24290" y="1761429"/>
            <a:ext cx="2654493" cy="5847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</a:rPr>
              <a:t>Colonoscopia</a:t>
            </a:r>
            <a:r>
              <a:rPr lang="en-US" sz="32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7" name="TextBox 6"/>
          <p:cNvSpPr txBox="1"/>
          <p:nvPr/>
        </p:nvSpPr>
        <p:spPr>
          <a:xfrm rot="1543213">
            <a:off x="3728672" y="2609492"/>
            <a:ext cx="5083042" cy="5847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FF0000"/>
                </a:solidFill>
              </a:rPr>
              <a:t>Onde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farei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meu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b="1" dirty="0" err="1">
                <a:solidFill>
                  <a:srgbClr val="FF0000"/>
                </a:solidFill>
              </a:rPr>
              <a:t>tratamento</a:t>
            </a:r>
            <a:r>
              <a:rPr lang="en-US" sz="32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3" name="TextBox 2"/>
          <p:cNvSpPr txBox="1"/>
          <p:nvPr/>
        </p:nvSpPr>
        <p:spPr>
          <a:xfrm rot="20490368">
            <a:off x="3049654" y="3548198"/>
            <a:ext cx="2518688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</a:rPr>
              <a:t>Sinais</a:t>
            </a:r>
            <a:r>
              <a:rPr lang="en-US" sz="2400" b="1" dirty="0">
                <a:solidFill>
                  <a:srgbClr val="FF0000"/>
                </a:solidFill>
              </a:rPr>
              <a:t> e </a:t>
            </a:r>
            <a:r>
              <a:rPr lang="en-US" sz="2400" b="1" dirty="0" err="1">
                <a:solidFill>
                  <a:srgbClr val="FF0000"/>
                </a:solidFill>
              </a:rPr>
              <a:t>sintomas</a:t>
            </a:r>
            <a:r>
              <a:rPr lang="en-US" sz="24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8" name="TextBox 7"/>
          <p:cNvSpPr txBox="1"/>
          <p:nvPr/>
        </p:nvSpPr>
        <p:spPr>
          <a:xfrm rot="527671">
            <a:off x="6514229" y="1676369"/>
            <a:ext cx="1892465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</a:rPr>
              <a:t>Cirurgia</a:t>
            </a:r>
            <a:r>
              <a:rPr lang="en-US" sz="3600" b="1" dirty="0">
                <a:solidFill>
                  <a:srgbClr val="FF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87998219"/>
      </p:ext>
    </p:extLst>
  </p:cSld>
  <p:clrMapOvr>
    <a:masterClrMapping/>
  </p:clrMapOvr>
  <p:transition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385" r="1385"/>
          <a:stretch>
            <a:fillRect/>
          </a:stretch>
        </p:blipFill>
        <p:spPr>
          <a:xfrm>
            <a:off x="320431" y="870522"/>
            <a:ext cx="8229600" cy="32438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6486524"/>
      </p:ext>
    </p:extLst>
  </p:cSld>
  <p:clrMapOvr>
    <a:masterClrMapping/>
  </p:clrMapOvr>
  <p:transition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70208" y="638395"/>
            <a:ext cx="5373834" cy="37856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7F7F7F"/>
                </a:solidFill>
              </a:rPr>
              <a:t>Ana, 53 </a:t>
            </a:r>
            <a:r>
              <a:rPr lang="en-US" sz="2400" b="1" dirty="0" err="1">
                <a:solidFill>
                  <a:srgbClr val="7F7F7F"/>
                </a:solidFill>
              </a:rPr>
              <a:t>anos</a:t>
            </a:r>
            <a:endParaRPr lang="en-US" sz="2400" b="1" dirty="0">
              <a:solidFill>
                <a:srgbClr val="7F7F7F"/>
              </a:solidFill>
            </a:endParaRPr>
          </a:p>
          <a:p>
            <a:r>
              <a:rPr lang="en-US" sz="2400" dirty="0">
                <a:solidFill>
                  <a:srgbClr val="7F7F7F"/>
                </a:solidFill>
              </a:rPr>
              <a:t>- </a:t>
            </a:r>
            <a:r>
              <a:rPr lang="en-US" sz="2400" dirty="0" err="1">
                <a:solidFill>
                  <a:srgbClr val="7F7F7F"/>
                </a:solidFill>
              </a:rPr>
              <a:t>Dores</a:t>
            </a:r>
            <a:r>
              <a:rPr lang="en-US" sz="2400" dirty="0">
                <a:solidFill>
                  <a:srgbClr val="7F7F7F"/>
                </a:solidFill>
              </a:rPr>
              <a:t> </a:t>
            </a:r>
            <a:r>
              <a:rPr lang="en-US" sz="2400" dirty="0" err="1">
                <a:solidFill>
                  <a:srgbClr val="7F7F7F"/>
                </a:solidFill>
              </a:rPr>
              <a:t>abdominais</a:t>
            </a:r>
            <a:endParaRPr lang="en-US" sz="2400" dirty="0">
              <a:solidFill>
                <a:srgbClr val="7F7F7F"/>
              </a:solidFill>
            </a:endParaRPr>
          </a:p>
          <a:p>
            <a:r>
              <a:rPr lang="en-US" sz="2400" dirty="0">
                <a:solidFill>
                  <a:srgbClr val="7F7F7F"/>
                </a:solidFill>
              </a:rPr>
              <a:t>- </a:t>
            </a:r>
            <a:r>
              <a:rPr lang="en-US" sz="2400" dirty="0" err="1">
                <a:solidFill>
                  <a:srgbClr val="7F7F7F"/>
                </a:solidFill>
              </a:rPr>
              <a:t>Intestino</a:t>
            </a:r>
            <a:r>
              <a:rPr lang="en-US" sz="2400" dirty="0">
                <a:solidFill>
                  <a:srgbClr val="7F7F7F"/>
                </a:solidFill>
              </a:rPr>
              <a:t> </a:t>
            </a:r>
            <a:r>
              <a:rPr lang="en-US" sz="2400" dirty="0" err="1">
                <a:solidFill>
                  <a:srgbClr val="7F7F7F"/>
                </a:solidFill>
              </a:rPr>
              <a:t>preso</a:t>
            </a:r>
            <a:endParaRPr lang="en-US" sz="2400" dirty="0">
              <a:solidFill>
                <a:srgbClr val="7F7F7F"/>
              </a:solidFill>
            </a:endParaRPr>
          </a:p>
          <a:p>
            <a:r>
              <a:rPr lang="en-US" sz="2400" dirty="0">
                <a:solidFill>
                  <a:srgbClr val="7F7F7F"/>
                </a:solidFill>
              </a:rPr>
              <a:t>- </a:t>
            </a:r>
            <a:r>
              <a:rPr lang="en-US" sz="2400" dirty="0" err="1">
                <a:solidFill>
                  <a:srgbClr val="7F7F7F"/>
                </a:solidFill>
              </a:rPr>
              <a:t>Perdendo</a:t>
            </a:r>
            <a:r>
              <a:rPr lang="en-US" sz="2400" dirty="0">
                <a:solidFill>
                  <a:srgbClr val="7F7F7F"/>
                </a:solidFill>
              </a:rPr>
              <a:t> peso…</a:t>
            </a:r>
          </a:p>
          <a:p>
            <a:r>
              <a:rPr lang="en-US" sz="2400" dirty="0">
                <a:solidFill>
                  <a:srgbClr val="7F7F7F"/>
                </a:solidFill>
              </a:rPr>
              <a:t>- </a:t>
            </a:r>
            <a:r>
              <a:rPr lang="en-US" sz="2400" dirty="0" err="1">
                <a:solidFill>
                  <a:srgbClr val="7F7F7F"/>
                </a:solidFill>
              </a:rPr>
              <a:t>Procurou</a:t>
            </a:r>
            <a:r>
              <a:rPr lang="en-US" sz="2400" dirty="0">
                <a:solidFill>
                  <a:srgbClr val="7F7F7F"/>
                </a:solidFill>
              </a:rPr>
              <a:t> o </a:t>
            </a:r>
            <a:r>
              <a:rPr lang="en-US" sz="2400" dirty="0" err="1">
                <a:solidFill>
                  <a:srgbClr val="7F7F7F"/>
                </a:solidFill>
              </a:rPr>
              <a:t>posto</a:t>
            </a:r>
            <a:r>
              <a:rPr lang="en-US" sz="2400" dirty="0">
                <a:solidFill>
                  <a:srgbClr val="7F7F7F"/>
                </a:solidFill>
              </a:rPr>
              <a:t> </a:t>
            </a:r>
            <a:r>
              <a:rPr lang="en-US" sz="2400" dirty="0" err="1">
                <a:solidFill>
                  <a:srgbClr val="7F7F7F"/>
                </a:solidFill>
              </a:rPr>
              <a:t>mais</a:t>
            </a:r>
            <a:r>
              <a:rPr lang="en-US" sz="2400" dirty="0">
                <a:solidFill>
                  <a:srgbClr val="7F7F7F"/>
                </a:solidFill>
              </a:rPr>
              <a:t> </a:t>
            </a:r>
            <a:r>
              <a:rPr lang="en-US" sz="2400" dirty="0" err="1">
                <a:solidFill>
                  <a:srgbClr val="7F7F7F"/>
                </a:solidFill>
              </a:rPr>
              <a:t>perto</a:t>
            </a:r>
            <a:r>
              <a:rPr lang="en-US" sz="2400" dirty="0">
                <a:solidFill>
                  <a:srgbClr val="7F7F7F"/>
                </a:solidFill>
              </a:rPr>
              <a:t> da </a:t>
            </a:r>
            <a:r>
              <a:rPr lang="en-US" sz="2400" dirty="0" err="1">
                <a:solidFill>
                  <a:srgbClr val="7F7F7F"/>
                </a:solidFill>
              </a:rPr>
              <a:t>sua</a:t>
            </a:r>
            <a:r>
              <a:rPr lang="en-US" sz="2400" dirty="0">
                <a:solidFill>
                  <a:srgbClr val="7F7F7F"/>
                </a:solidFill>
              </a:rPr>
              <a:t> casa</a:t>
            </a:r>
          </a:p>
          <a:p>
            <a:endParaRPr lang="en-US" sz="2400" dirty="0">
              <a:solidFill>
                <a:srgbClr val="7F7F7F"/>
              </a:solidFill>
            </a:endParaRPr>
          </a:p>
          <a:p>
            <a:pPr algn="ctr"/>
            <a:r>
              <a:rPr lang="en-US" sz="2400" b="1" dirty="0">
                <a:solidFill>
                  <a:srgbClr val="7F7F7F"/>
                </a:solidFill>
              </a:rPr>
              <a:t>“</a:t>
            </a:r>
            <a:r>
              <a:rPr lang="en-US" sz="2400" b="1" dirty="0" err="1">
                <a:solidFill>
                  <a:srgbClr val="7F7F7F"/>
                </a:solidFill>
              </a:rPr>
              <a:t>nunca</a:t>
            </a:r>
            <a:r>
              <a:rPr lang="en-US" sz="2400" b="1" dirty="0">
                <a:solidFill>
                  <a:srgbClr val="7F7F7F"/>
                </a:solidFill>
              </a:rPr>
              <a:t> </a:t>
            </a:r>
            <a:r>
              <a:rPr lang="en-US" sz="2400" b="1" dirty="0" err="1">
                <a:solidFill>
                  <a:srgbClr val="7F7F7F"/>
                </a:solidFill>
              </a:rPr>
              <a:t>tinha</a:t>
            </a:r>
            <a:r>
              <a:rPr lang="en-US" sz="2400" b="1" dirty="0">
                <a:solidFill>
                  <a:srgbClr val="7F7F7F"/>
                </a:solidFill>
              </a:rPr>
              <a:t> </a:t>
            </a:r>
            <a:r>
              <a:rPr lang="en-US" sz="2400" b="1" dirty="0" err="1">
                <a:solidFill>
                  <a:srgbClr val="7F7F7F"/>
                </a:solidFill>
              </a:rPr>
              <a:t>ouvido</a:t>
            </a:r>
            <a:r>
              <a:rPr lang="en-US" sz="2400" b="1" dirty="0">
                <a:solidFill>
                  <a:srgbClr val="7F7F7F"/>
                </a:solidFill>
              </a:rPr>
              <a:t> </a:t>
            </a:r>
            <a:r>
              <a:rPr lang="en-US" sz="2400" b="1" dirty="0" err="1">
                <a:solidFill>
                  <a:srgbClr val="7F7F7F"/>
                </a:solidFill>
              </a:rPr>
              <a:t>falar</a:t>
            </a:r>
            <a:r>
              <a:rPr lang="en-US" sz="2400" b="1" dirty="0">
                <a:solidFill>
                  <a:srgbClr val="7F7F7F"/>
                </a:solidFill>
              </a:rPr>
              <a:t> de </a:t>
            </a:r>
            <a:r>
              <a:rPr lang="en-US" sz="2400" b="1" dirty="0" err="1">
                <a:solidFill>
                  <a:srgbClr val="7F7F7F"/>
                </a:solidFill>
              </a:rPr>
              <a:t>colonoscopia</a:t>
            </a:r>
            <a:r>
              <a:rPr lang="en-US" sz="2400" b="1" dirty="0">
                <a:solidFill>
                  <a:srgbClr val="7F7F7F"/>
                </a:solidFill>
              </a:rPr>
              <a:t> </a:t>
            </a:r>
            <a:r>
              <a:rPr lang="en-US" sz="2400" b="1" dirty="0" err="1">
                <a:solidFill>
                  <a:srgbClr val="7F7F7F"/>
                </a:solidFill>
              </a:rPr>
              <a:t>nem</a:t>
            </a:r>
            <a:r>
              <a:rPr lang="en-US" sz="2400" b="1" dirty="0">
                <a:solidFill>
                  <a:srgbClr val="7F7F7F"/>
                </a:solidFill>
              </a:rPr>
              <a:t> </a:t>
            </a:r>
            <a:r>
              <a:rPr lang="en-US" sz="2400" b="1" dirty="0" err="1">
                <a:solidFill>
                  <a:srgbClr val="7F7F7F"/>
                </a:solidFill>
              </a:rPr>
              <a:t>sabia</a:t>
            </a:r>
            <a:r>
              <a:rPr lang="en-US" sz="2400" b="1" dirty="0">
                <a:solidFill>
                  <a:srgbClr val="7F7F7F"/>
                </a:solidFill>
              </a:rPr>
              <a:t> </a:t>
            </a:r>
            <a:r>
              <a:rPr lang="en-US" sz="2400" b="1" dirty="0" err="1">
                <a:solidFill>
                  <a:srgbClr val="7F7F7F"/>
                </a:solidFill>
              </a:rPr>
              <a:t>que</a:t>
            </a:r>
            <a:r>
              <a:rPr lang="en-US" sz="2400" b="1" dirty="0">
                <a:solidFill>
                  <a:srgbClr val="7F7F7F"/>
                </a:solidFill>
              </a:rPr>
              <a:t> </a:t>
            </a:r>
            <a:r>
              <a:rPr lang="en-US" sz="2400" b="1" dirty="0" err="1">
                <a:solidFill>
                  <a:srgbClr val="7F7F7F"/>
                </a:solidFill>
              </a:rPr>
              <a:t>existia</a:t>
            </a:r>
            <a:r>
              <a:rPr lang="en-US" sz="2400" b="1" dirty="0">
                <a:solidFill>
                  <a:srgbClr val="7F7F7F"/>
                </a:solidFill>
              </a:rPr>
              <a:t> </a:t>
            </a:r>
            <a:r>
              <a:rPr lang="en-US" sz="2400" b="1" dirty="0" err="1">
                <a:solidFill>
                  <a:srgbClr val="7F7F7F"/>
                </a:solidFill>
              </a:rPr>
              <a:t>câncer</a:t>
            </a:r>
            <a:r>
              <a:rPr lang="en-US" sz="2400" b="1" dirty="0">
                <a:solidFill>
                  <a:srgbClr val="7F7F7F"/>
                </a:solidFill>
              </a:rPr>
              <a:t> no </a:t>
            </a:r>
            <a:r>
              <a:rPr lang="en-US" sz="2400" b="1" dirty="0" err="1">
                <a:solidFill>
                  <a:srgbClr val="7F7F7F"/>
                </a:solidFill>
              </a:rPr>
              <a:t>intestino</a:t>
            </a:r>
            <a:r>
              <a:rPr lang="en-US" sz="2400" b="1" dirty="0">
                <a:solidFill>
                  <a:srgbClr val="7F7F7F"/>
                </a:solidFill>
              </a:rPr>
              <a:t>"</a:t>
            </a:r>
          </a:p>
          <a:p>
            <a:r>
              <a:rPr lang="en-US" sz="2400" dirty="0">
                <a:solidFill>
                  <a:srgbClr val="7F7F7F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04223586"/>
      </p:ext>
    </p:extLst>
  </p:cSld>
  <p:clrMapOvr>
    <a:masterClrMapping/>
  </p:clrMapOvr>
  <p:transition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95514" y="166785"/>
            <a:ext cx="7990537" cy="489364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7F7F7F"/>
                </a:solidFill>
              </a:rPr>
              <a:t>E </a:t>
            </a:r>
            <a:r>
              <a:rPr lang="en-US" sz="2400" b="1" dirty="0" err="1">
                <a:solidFill>
                  <a:srgbClr val="7F7F7F"/>
                </a:solidFill>
              </a:rPr>
              <a:t>chegando</a:t>
            </a:r>
            <a:r>
              <a:rPr lang="en-US" sz="2400" b="1" dirty="0">
                <a:solidFill>
                  <a:srgbClr val="7F7F7F"/>
                </a:solidFill>
              </a:rPr>
              <a:t> la….</a:t>
            </a:r>
          </a:p>
          <a:p>
            <a:endParaRPr lang="en-US" sz="2400" dirty="0">
              <a:solidFill>
                <a:srgbClr val="7F7F7F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2400" dirty="0">
                <a:solidFill>
                  <a:srgbClr val="7F7F7F"/>
                </a:solidFill>
              </a:rPr>
              <a:t>No </a:t>
            </a:r>
            <a:r>
              <a:rPr lang="en-US" sz="2400" dirty="0" err="1">
                <a:solidFill>
                  <a:srgbClr val="7F7F7F"/>
                </a:solidFill>
              </a:rPr>
              <a:t>posto</a:t>
            </a:r>
            <a:r>
              <a:rPr lang="en-US" sz="2400" dirty="0">
                <a:solidFill>
                  <a:srgbClr val="7F7F7F"/>
                </a:solidFill>
              </a:rPr>
              <a:t>, </a:t>
            </a:r>
            <a:r>
              <a:rPr lang="en-US" sz="2400" b="1" dirty="0">
                <a:solidFill>
                  <a:srgbClr val="7F7F7F"/>
                </a:solidFill>
              </a:rPr>
              <a:t>não </a:t>
            </a:r>
            <a:r>
              <a:rPr lang="en-US" sz="2400" b="1" dirty="0" err="1">
                <a:solidFill>
                  <a:srgbClr val="7F7F7F"/>
                </a:solidFill>
              </a:rPr>
              <a:t>tinha</a:t>
            </a:r>
            <a:r>
              <a:rPr lang="en-US" sz="2400" b="1" dirty="0">
                <a:solidFill>
                  <a:srgbClr val="7F7F7F"/>
                </a:solidFill>
              </a:rPr>
              <a:t> </a:t>
            </a:r>
            <a:r>
              <a:rPr lang="en-US" sz="2400" b="1" dirty="0" err="1">
                <a:solidFill>
                  <a:srgbClr val="7F7F7F"/>
                </a:solidFill>
              </a:rPr>
              <a:t>médico</a:t>
            </a:r>
            <a:r>
              <a:rPr lang="en-US" sz="2400" b="1" dirty="0">
                <a:solidFill>
                  <a:srgbClr val="7F7F7F"/>
                </a:solidFill>
              </a:rPr>
              <a:t> </a:t>
            </a:r>
          </a:p>
          <a:p>
            <a:pPr marL="285750" indent="-285750">
              <a:buFontTx/>
              <a:buChar char="-"/>
            </a:pPr>
            <a:r>
              <a:rPr lang="en-US" sz="2400" b="1" dirty="0" err="1">
                <a:solidFill>
                  <a:srgbClr val="7F7F7F"/>
                </a:solidFill>
              </a:rPr>
              <a:t>Demorou</a:t>
            </a:r>
            <a:r>
              <a:rPr lang="en-US" sz="2400" b="1" dirty="0">
                <a:solidFill>
                  <a:srgbClr val="7F7F7F"/>
                </a:solidFill>
              </a:rPr>
              <a:t> </a:t>
            </a:r>
            <a:r>
              <a:rPr lang="en-US" sz="2400" b="1" dirty="0" err="1">
                <a:solidFill>
                  <a:srgbClr val="7F7F7F"/>
                </a:solidFill>
              </a:rPr>
              <a:t>mais</a:t>
            </a:r>
            <a:r>
              <a:rPr lang="en-US" sz="2400" b="1" dirty="0">
                <a:solidFill>
                  <a:srgbClr val="7F7F7F"/>
                </a:solidFill>
              </a:rPr>
              <a:t> de 40 </a:t>
            </a:r>
            <a:r>
              <a:rPr lang="en-US" sz="2400" b="1" dirty="0" err="1">
                <a:solidFill>
                  <a:srgbClr val="7F7F7F"/>
                </a:solidFill>
              </a:rPr>
              <a:t>dias</a:t>
            </a:r>
            <a:r>
              <a:rPr lang="en-US" sz="2400" b="1" dirty="0">
                <a:solidFill>
                  <a:srgbClr val="7F7F7F"/>
                </a:solidFill>
              </a:rPr>
              <a:t> </a:t>
            </a:r>
            <a:r>
              <a:rPr lang="en-US" sz="2400" dirty="0" err="1">
                <a:solidFill>
                  <a:srgbClr val="7F7F7F"/>
                </a:solidFill>
              </a:rPr>
              <a:t>para</a:t>
            </a:r>
            <a:r>
              <a:rPr lang="en-US" sz="2400" dirty="0">
                <a:solidFill>
                  <a:srgbClr val="7F7F7F"/>
                </a:solidFill>
              </a:rPr>
              <a:t> </a:t>
            </a:r>
            <a:r>
              <a:rPr lang="en-US" sz="2400" dirty="0" err="1">
                <a:solidFill>
                  <a:srgbClr val="7F7F7F"/>
                </a:solidFill>
              </a:rPr>
              <a:t>passar</a:t>
            </a:r>
            <a:r>
              <a:rPr lang="en-US" sz="2400" dirty="0">
                <a:solidFill>
                  <a:srgbClr val="7F7F7F"/>
                </a:solidFill>
              </a:rPr>
              <a:t> com o </a:t>
            </a:r>
            <a:r>
              <a:rPr lang="en-US" sz="2400" dirty="0" err="1">
                <a:solidFill>
                  <a:srgbClr val="7F7F7F"/>
                </a:solidFill>
              </a:rPr>
              <a:t>médico</a:t>
            </a:r>
            <a:endParaRPr lang="en-US" sz="2400" dirty="0">
              <a:solidFill>
                <a:srgbClr val="7F7F7F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2400" dirty="0" err="1">
                <a:solidFill>
                  <a:srgbClr val="7F7F7F"/>
                </a:solidFill>
              </a:rPr>
              <a:t>Médico</a:t>
            </a:r>
            <a:r>
              <a:rPr lang="en-US" sz="2400" dirty="0">
                <a:solidFill>
                  <a:srgbClr val="7F7F7F"/>
                </a:solidFill>
              </a:rPr>
              <a:t> não </a:t>
            </a:r>
            <a:r>
              <a:rPr lang="en-US" sz="2400" dirty="0" err="1">
                <a:solidFill>
                  <a:srgbClr val="7F7F7F"/>
                </a:solidFill>
              </a:rPr>
              <a:t>examinou</a:t>
            </a:r>
            <a:r>
              <a:rPr lang="en-US" sz="2400" dirty="0">
                <a:solidFill>
                  <a:srgbClr val="7F7F7F"/>
                </a:solidFill>
              </a:rPr>
              <a:t> e </a:t>
            </a:r>
            <a:r>
              <a:rPr lang="en-US" sz="2400" b="1" dirty="0" err="1">
                <a:solidFill>
                  <a:srgbClr val="7F7F7F"/>
                </a:solidFill>
              </a:rPr>
              <a:t>deu</a:t>
            </a:r>
            <a:r>
              <a:rPr lang="en-US" sz="2400" b="1" dirty="0">
                <a:solidFill>
                  <a:srgbClr val="7F7F7F"/>
                </a:solidFill>
              </a:rPr>
              <a:t> </a:t>
            </a:r>
            <a:r>
              <a:rPr lang="en-US" sz="2400" b="1" dirty="0" err="1">
                <a:solidFill>
                  <a:srgbClr val="7F7F7F"/>
                </a:solidFill>
              </a:rPr>
              <a:t>vermifugo</a:t>
            </a:r>
            <a:r>
              <a:rPr lang="en-US" sz="2400" b="1" dirty="0">
                <a:solidFill>
                  <a:srgbClr val="7F7F7F"/>
                </a:solidFill>
              </a:rPr>
              <a:t> </a:t>
            </a:r>
          </a:p>
          <a:p>
            <a:pPr marL="285750" indent="-285750">
              <a:buFontTx/>
              <a:buChar char="-"/>
            </a:pPr>
            <a:r>
              <a:rPr lang="en-US" sz="2400" dirty="0">
                <a:solidFill>
                  <a:srgbClr val="7F7F7F"/>
                </a:solidFill>
              </a:rPr>
              <a:t>Dona Ana </a:t>
            </a:r>
            <a:r>
              <a:rPr lang="en-US" sz="2400" b="1" dirty="0" err="1">
                <a:solidFill>
                  <a:srgbClr val="7F7F7F"/>
                </a:solidFill>
              </a:rPr>
              <a:t>continuou</a:t>
            </a:r>
            <a:r>
              <a:rPr lang="en-US" sz="2400" b="1" dirty="0">
                <a:solidFill>
                  <a:srgbClr val="7F7F7F"/>
                </a:solidFill>
              </a:rPr>
              <a:t> com </a:t>
            </a:r>
            <a:r>
              <a:rPr lang="en-US" sz="2400" b="1" dirty="0" err="1">
                <a:solidFill>
                  <a:srgbClr val="7F7F7F"/>
                </a:solidFill>
              </a:rPr>
              <a:t>sintomas</a:t>
            </a:r>
            <a:r>
              <a:rPr lang="en-US" sz="2400" dirty="0">
                <a:solidFill>
                  <a:srgbClr val="7F7F7F"/>
                </a:solidFill>
              </a:rPr>
              <a:t>… e com </a:t>
            </a:r>
            <a:r>
              <a:rPr lang="en-US" sz="2400" dirty="0" err="1">
                <a:solidFill>
                  <a:srgbClr val="7F7F7F"/>
                </a:solidFill>
              </a:rPr>
              <a:t>dor</a:t>
            </a:r>
            <a:r>
              <a:rPr lang="en-US" sz="2400" dirty="0">
                <a:solidFill>
                  <a:srgbClr val="7F7F7F"/>
                </a:solidFill>
              </a:rPr>
              <a:t>!</a:t>
            </a:r>
          </a:p>
          <a:p>
            <a:pPr marL="285750" indent="-285750">
              <a:buFontTx/>
              <a:buChar char="-"/>
            </a:pPr>
            <a:r>
              <a:rPr lang="en-US" sz="2400" dirty="0" err="1">
                <a:solidFill>
                  <a:srgbClr val="7F7F7F"/>
                </a:solidFill>
              </a:rPr>
              <a:t>Voltou</a:t>
            </a:r>
            <a:r>
              <a:rPr lang="en-US" sz="2400" dirty="0">
                <a:solidFill>
                  <a:srgbClr val="7F7F7F"/>
                </a:solidFill>
              </a:rPr>
              <a:t> </a:t>
            </a:r>
            <a:r>
              <a:rPr lang="en-US" sz="2400" dirty="0" err="1">
                <a:solidFill>
                  <a:srgbClr val="7F7F7F"/>
                </a:solidFill>
              </a:rPr>
              <a:t>ao</a:t>
            </a:r>
            <a:r>
              <a:rPr lang="en-US" sz="2400" dirty="0">
                <a:solidFill>
                  <a:srgbClr val="7F7F7F"/>
                </a:solidFill>
              </a:rPr>
              <a:t> </a:t>
            </a:r>
            <a:r>
              <a:rPr lang="en-US" sz="2400" dirty="0" err="1">
                <a:solidFill>
                  <a:srgbClr val="7F7F7F"/>
                </a:solidFill>
              </a:rPr>
              <a:t>médico</a:t>
            </a:r>
            <a:r>
              <a:rPr lang="en-US" sz="2400" dirty="0">
                <a:solidFill>
                  <a:srgbClr val="7F7F7F"/>
                </a:solidFill>
              </a:rPr>
              <a:t> </a:t>
            </a:r>
            <a:r>
              <a:rPr lang="en-US" sz="2400" b="1" dirty="0">
                <a:solidFill>
                  <a:srgbClr val="7F7F7F"/>
                </a:solidFill>
              </a:rPr>
              <a:t>3 </a:t>
            </a:r>
            <a:r>
              <a:rPr lang="en-US" sz="2400" b="1" dirty="0" err="1">
                <a:solidFill>
                  <a:srgbClr val="7F7F7F"/>
                </a:solidFill>
              </a:rPr>
              <a:t>meses</a:t>
            </a:r>
            <a:r>
              <a:rPr lang="en-US" sz="2400" b="1" dirty="0">
                <a:solidFill>
                  <a:srgbClr val="7F7F7F"/>
                </a:solidFill>
              </a:rPr>
              <a:t> </a:t>
            </a:r>
            <a:r>
              <a:rPr lang="en-US" sz="2400" b="1" dirty="0" err="1">
                <a:solidFill>
                  <a:srgbClr val="7F7F7F"/>
                </a:solidFill>
              </a:rPr>
              <a:t>depois</a:t>
            </a:r>
            <a:r>
              <a:rPr lang="en-US" sz="2400" b="1" dirty="0">
                <a:solidFill>
                  <a:srgbClr val="7F7F7F"/>
                </a:solidFill>
              </a:rPr>
              <a:t> </a:t>
            </a:r>
            <a:r>
              <a:rPr lang="en-US" sz="2400" dirty="0">
                <a:solidFill>
                  <a:srgbClr val="7F7F7F"/>
                </a:solidFill>
              </a:rPr>
              <a:t>e </a:t>
            </a:r>
            <a:r>
              <a:rPr lang="en-US" sz="2400" dirty="0" err="1">
                <a:solidFill>
                  <a:srgbClr val="7F7F7F"/>
                </a:solidFill>
              </a:rPr>
              <a:t>dessa</a:t>
            </a:r>
            <a:r>
              <a:rPr lang="en-US" sz="2400" dirty="0">
                <a:solidFill>
                  <a:srgbClr val="7F7F7F"/>
                </a:solidFill>
              </a:rPr>
              <a:t> </a:t>
            </a:r>
            <a:r>
              <a:rPr lang="en-US" sz="2400" dirty="0" err="1">
                <a:solidFill>
                  <a:srgbClr val="7F7F7F"/>
                </a:solidFill>
              </a:rPr>
              <a:t>vez</a:t>
            </a:r>
            <a:r>
              <a:rPr lang="en-US" sz="2400" dirty="0">
                <a:solidFill>
                  <a:srgbClr val="7F7F7F"/>
                </a:solidFill>
              </a:rPr>
              <a:t>, um novo </a:t>
            </a:r>
            <a:r>
              <a:rPr lang="en-US" sz="2400" dirty="0" err="1">
                <a:solidFill>
                  <a:srgbClr val="7F7F7F"/>
                </a:solidFill>
              </a:rPr>
              <a:t>médico</a:t>
            </a:r>
            <a:r>
              <a:rPr lang="en-US" sz="2400" dirty="0">
                <a:solidFill>
                  <a:srgbClr val="7F7F7F"/>
                </a:solidFill>
              </a:rPr>
              <a:t> </a:t>
            </a:r>
            <a:r>
              <a:rPr lang="en-US" sz="2400" b="1" dirty="0" err="1">
                <a:solidFill>
                  <a:srgbClr val="7F7F7F"/>
                </a:solidFill>
              </a:rPr>
              <a:t>ouviu</a:t>
            </a:r>
            <a:r>
              <a:rPr lang="en-US" sz="2400" b="1" dirty="0">
                <a:solidFill>
                  <a:srgbClr val="7F7F7F"/>
                </a:solidFill>
              </a:rPr>
              <a:t> </a:t>
            </a:r>
            <a:r>
              <a:rPr lang="en-US" sz="2400" b="1" dirty="0" err="1">
                <a:solidFill>
                  <a:srgbClr val="7F7F7F"/>
                </a:solidFill>
              </a:rPr>
              <a:t>suas</a:t>
            </a:r>
            <a:r>
              <a:rPr lang="en-US" sz="2400" b="1" dirty="0">
                <a:solidFill>
                  <a:srgbClr val="7F7F7F"/>
                </a:solidFill>
              </a:rPr>
              <a:t> </a:t>
            </a:r>
            <a:r>
              <a:rPr lang="en-US" sz="2400" b="1" dirty="0" err="1">
                <a:solidFill>
                  <a:srgbClr val="7F7F7F"/>
                </a:solidFill>
              </a:rPr>
              <a:t>queixas</a:t>
            </a:r>
            <a:r>
              <a:rPr lang="en-US" sz="2400" b="1" dirty="0">
                <a:solidFill>
                  <a:srgbClr val="7F7F7F"/>
                </a:solidFill>
              </a:rPr>
              <a:t> e </a:t>
            </a:r>
            <a:r>
              <a:rPr lang="en-US" sz="2400" b="1" dirty="0" err="1">
                <a:solidFill>
                  <a:srgbClr val="7F7F7F"/>
                </a:solidFill>
              </a:rPr>
              <a:t>pediu</a:t>
            </a:r>
            <a:r>
              <a:rPr lang="en-US" sz="2400" b="1" dirty="0">
                <a:solidFill>
                  <a:srgbClr val="7F7F7F"/>
                </a:solidFill>
              </a:rPr>
              <a:t> </a:t>
            </a:r>
            <a:r>
              <a:rPr lang="en-US" sz="2400" b="1" dirty="0" err="1">
                <a:solidFill>
                  <a:srgbClr val="7F7F7F"/>
                </a:solidFill>
              </a:rPr>
              <a:t>uma</a:t>
            </a:r>
            <a:r>
              <a:rPr lang="en-US" sz="2400" b="1" dirty="0">
                <a:solidFill>
                  <a:srgbClr val="7F7F7F"/>
                </a:solidFill>
              </a:rPr>
              <a:t> </a:t>
            </a:r>
            <a:r>
              <a:rPr lang="en-US" sz="2400" b="1" dirty="0" err="1">
                <a:solidFill>
                  <a:srgbClr val="7F7F7F"/>
                </a:solidFill>
              </a:rPr>
              <a:t>colonoscopia</a:t>
            </a:r>
            <a:r>
              <a:rPr lang="en-US" sz="2400" b="1" dirty="0">
                <a:solidFill>
                  <a:srgbClr val="7F7F7F"/>
                </a:solidFill>
              </a:rPr>
              <a:t> </a:t>
            </a:r>
          </a:p>
          <a:p>
            <a:pPr marL="285750" indent="-285750">
              <a:buFontTx/>
              <a:buChar char="-"/>
            </a:pPr>
            <a:r>
              <a:rPr lang="en-US" sz="2400" dirty="0" err="1">
                <a:solidFill>
                  <a:srgbClr val="7F7F7F"/>
                </a:solidFill>
              </a:rPr>
              <a:t>Ela</a:t>
            </a:r>
            <a:r>
              <a:rPr lang="en-US" sz="2400" dirty="0">
                <a:solidFill>
                  <a:srgbClr val="7F7F7F"/>
                </a:solidFill>
              </a:rPr>
              <a:t> </a:t>
            </a:r>
            <a:r>
              <a:rPr lang="en-US" sz="2400" dirty="0" err="1">
                <a:solidFill>
                  <a:srgbClr val="7F7F7F"/>
                </a:solidFill>
              </a:rPr>
              <a:t>aguardou</a:t>
            </a:r>
            <a:r>
              <a:rPr lang="en-US" sz="2400" dirty="0">
                <a:solidFill>
                  <a:srgbClr val="7F7F7F"/>
                </a:solidFill>
              </a:rPr>
              <a:t> </a:t>
            </a:r>
            <a:r>
              <a:rPr lang="en-US" sz="2400" b="1" dirty="0" err="1">
                <a:solidFill>
                  <a:srgbClr val="7F7F7F"/>
                </a:solidFill>
              </a:rPr>
              <a:t>uma</a:t>
            </a:r>
            <a:r>
              <a:rPr lang="en-US" sz="2400" b="1" dirty="0">
                <a:solidFill>
                  <a:srgbClr val="7F7F7F"/>
                </a:solidFill>
              </a:rPr>
              <a:t> </a:t>
            </a:r>
            <a:r>
              <a:rPr lang="en-US" sz="2400" b="1" dirty="0" err="1">
                <a:solidFill>
                  <a:srgbClr val="7F7F7F"/>
                </a:solidFill>
              </a:rPr>
              <a:t>fila</a:t>
            </a:r>
            <a:r>
              <a:rPr lang="en-US" sz="2400" b="1" dirty="0">
                <a:solidFill>
                  <a:srgbClr val="7F7F7F"/>
                </a:solidFill>
              </a:rPr>
              <a:t> de </a:t>
            </a:r>
            <a:r>
              <a:rPr lang="en-US" sz="2400" b="1" dirty="0" err="1">
                <a:solidFill>
                  <a:srgbClr val="7F7F7F"/>
                </a:solidFill>
              </a:rPr>
              <a:t>seis</a:t>
            </a:r>
            <a:r>
              <a:rPr lang="en-US" sz="2400" b="1" dirty="0">
                <a:solidFill>
                  <a:srgbClr val="7F7F7F"/>
                </a:solidFill>
              </a:rPr>
              <a:t> </a:t>
            </a:r>
            <a:r>
              <a:rPr lang="en-US" sz="2400" b="1" dirty="0" err="1">
                <a:solidFill>
                  <a:srgbClr val="7F7F7F"/>
                </a:solidFill>
              </a:rPr>
              <a:t>meses</a:t>
            </a:r>
            <a:r>
              <a:rPr lang="en-US" sz="2400" b="1" dirty="0">
                <a:solidFill>
                  <a:srgbClr val="7F7F7F"/>
                </a:solidFill>
              </a:rPr>
              <a:t> </a:t>
            </a:r>
            <a:r>
              <a:rPr lang="en-US" sz="2400" b="1" dirty="0" err="1">
                <a:solidFill>
                  <a:srgbClr val="7F7F7F"/>
                </a:solidFill>
              </a:rPr>
              <a:t>para</a:t>
            </a:r>
            <a:r>
              <a:rPr lang="en-US" sz="2400" b="1" dirty="0">
                <a:solidFill>
                  <a:srgbClr val="7F7F7F"/>
                </a:solidFill>
              </a:rPr>
              <a:t> </a:t>
            </a:r>
            <a:r>
              <a:rPr lang="en-US" sz="2400" b="1" dirty="0" err="1">
                <a:solidFill>
                  <a:srgbClr val="7F7F7F"/>
                </a:solidFill>
              </a:rPr>
              <a:t>fazer</a:t>
            </a:r>
            <a:r>
              <a:rPr lang="en-US" sz="2400" b="1" dirty="0">
                <a:solidFill>
                  <a:srgbClr val="7F7F7F"/>
                </a:solidFill>
              </a:rPr>
              <a:t> o </a:t>
            </a:r>
            <a:r>
              <a:rPr lang="en-US" sz="2400" b="1" dirty="0" err="1">
                <a:solidFill>
                  <a:srgbClr val="7F7F7F"/>
                </a:solidFill>
              </a:rPr>
              <a:t>exame</a:t>
            </a:r>
            <a:endParaRPr lang="en-US" sz="2400" b="1" dirty="0">
              <a:solidFill>
                <a:srgbClr val="7F7F7F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2400" dirty="0">
                <a:solidFill>
                  <a:srgbClr val="7F7F7F"/>
                </a:solidFill>
              </a:rPr>
              <a:t>E </a:t>
            </a:r>
            <a:r>
              <a:rPr lang="en-US" sz="2400" dirty="0" err="1">
                <a:solidFill>
                  <a:srgbClr val="7F7F7F"/>
                </a:solidFill>
              </a:rPr>
              <a:t>quando</a:t>
            </a:r>
            <a:r>
              <a:rPr lang="en-US" sz="2400" dirty="0">
                <a:solidFill>
                  <a:srgbClr val="7F7F7F"/>
                </a:solidFill>
              </a:rPr>
              <a:t> </a:t>
            </a:r>
            <a:r>
              <a:rPr lang="en-US" sz="2400" dirty="0" err="1">
                <a:solidFill>
                  <a:srgbClr val="7F7F7F"/>
                </a:solidFill>
              </a:rPr>
              <a:t>veio</a:t>
            </a:r>
            <a:r>
              <a:rPr lang="en-US" sz="2400" dirty="0">
                <a:solidFill>
                  <a:srgbClr val="7F7F7F"/>
                </a:solidFill>
              </a:rPr>
              <a:t> o </a:t>
            </a:r>
            <a:r>
              <a:rPr lang="en-US" sz="2400" dirty="0" err="1">
                <a:solidFill>
                  <a:srgbClr val="7F7F7F"/>
                </a:solidFill>
              </a:rPr>
              <a:t>resultado</a:t>
            </a:r>
            <a:r>
              <a:rPr lang="en-US" sz="2400" dirty="0">
                <a:solidFill>
                  <a:srgbClr val="7F7F7F"/>
                </a:solidFill>
              </a:rPr>
              <a:t> ja se </a:t>
            </a:r>
            <a:r>
              <a:rPr lang="en-US" sz="2400" dirty="0" err="1">
                <a:solidFill>
                  <a:srgbClr val="7F7F7F"/>
                </a:solidFill>
              </a:rPr>
              <a:t>tratava</a:t>
            </a:r>
            <a:r>
              <a:rPr lang="en-US" sz="2400" dirty="0">
                <a:solidFill>
                  <a:srgbClr val="7F7F7F"/>
                </a:solidFill>
              </a:rPr>
              <a:t> de um </a:t>
            </a:r>
            <a:r>
              <a:rPr lang="en-US" sz="2400" b="1" dirty="0" err="1">
                <a:solidFill>
                  <a:srgbClr val="7F7F7F"/>
                </a:solidFill>
              </a:rPr>
              <a:t>câncer</a:t>
            </a:r>
            <a:r>
              <a:rPr lang="en-US" sz="2400" b="1" dirty="0">
                <a:solidFill>
                  <a:srgbClr val="7F7F7F"/>
                </a:solidFill>
              </a:rPr>
              <a:t> </a:t>
            </a:r>
            <a:r>
              <a:rPr lang="en-US" sz="2400" b="1" dirty="0" err="1">
                <a:solidFill>
                  <a:srgbClr val="7F7F7F"/>
                </a:solidFill>
              </a:rPr>
              <a:t>colorretal</a:t>
            </a:r>
            <a:r>
              <a:rPr lang="en-US" sz="2400" b="1" dirty="0">
                <a:solidFill>
                  <a:srgbClr val="7F7F7F"/>
                </a:solidFill>
              </a:rPr>
              <a:t> com </a:t>
            </a:r>
            <a:r>
              <a:rPr lang="en-US" sz="2400" b="1" dirty="0" err="1">
                <a:solidFill>
                  <a:srgbClr val="7F7F7F"/>
                </a:solidFill>
              </a:rPr>
              <a:t>metastase</a:t>
            </a:r>
            <a:r>
              <a:rPr lang="en-US" sz="2400" b="1" dirty="0">
                <a:solidFill>
                  <a:srgbClr val="7F7F7F"/>
                </a:solidFill>
              </a:rPr>
              <a:t> </a:t>
            </a:r>
          </a:p>
          <a:p>
            <a:pPr marL="285750" indent="-285750">
              <a:buFontTx/>
              <a:buChar char="-"/>
            </a:pPr>
            <a:r>
              <a:rPr lang="en-US" sz="2400" dirty="0" err="1">
                <a:solidFill>
                  <a:srgbClr val="7F7F7F"/>
                </a:solidFill>
              </a:rPr>
              <a:t>Hoje</a:t>
            </a:r>
            <a:r>
              <a:rPr lang="en-US" sz="2400" dirty="0">
                <a:solidFill>
                  <a:srgbClr val="7F7F7F"/>
                </a:solidFill>
              </a:rPr>
              <a:t> </a:t>
            </a:r>
            <a:r>
              <a:rPr lang="en-US" sz="2400" dirty="0" err="1">
                <a:solidFill>
                  <a:srgbClr val="7F7F7F"/>
                </a:solidFill>
              </a:rPr>
              <a:t>esta</a:t>
            </a:r>
            <a:r>
              <a:rPr lang="en-US" sz="2400" dirty="0">
                <a:solidFill>
                  <a:srgbClr val="7F7F7F"/>
                </a:solidFill>
              </a:rPr>
              <a:t> </a:t>
            </a:r>
            <a:r>
              <a:rPr lang="en-US" sz="2400" dirty="0" err="1">
                <a:solidFill>
                  <a:srgbClr val="7F7F7F"/>
                </a:solidFill>
              </a:rPr>
              <a:t>em</a:t>
            </a:r>
            <a:r>
              <a:rPr lang="en-US" sz="2400" dirty="0">
                <a:solidFill>
                  <a:srgbClr val="7F7F7F"/>
                </a:solidFill>
              </a:rPr>
              <a:t> </a:t>
            </a:r>
            <a:r>
              <a:rPr lang="en-US" sz="2400" dirty="0" err="1">
                <a:solidFill>
                  <a:srgbClr val="7F7F7F"/>
                </a:solidFill>
              </a:rPr>
              <a:t>tratamento</a:t>
            </a:r>
            <a:r>
              <a:rPr lang="en-US" sz="2400" dirty="0">
                <a:solidFill>
                  <a:srgbClr val="7F7F7F"/>
                </a:solidFill>
              </a:rPr>
              <a:t> no SUS…. E não tem </a:t>
            </a:r>
            <a:r>
              <a:rPr lang="en-US" sz="2400" dirty="0" err="1">
                <a:solidFill>
                  <a:srgbClr val="7F7F7F"/>
                </a:solidFill>
              </a:rPr>
              <a:t>acesso</a:t>
            </a:r>
            <a:r>
              <a:rPr lang="en-US" sz="2400" dirty="0">
                <a:solidFill>
                  <a:srgbClr val="7F7F7F"/>
                </a:solidFill>
              </a:rPr>
              <a:t> </a:t>
            </a:r>
            <a:r>
              <a:rPr lang="en-US" sz="2400" dirty="0" err="1">
                <a:solidFill>
                  <a:srgbClr val="7F7F7F"/>
                </a:solidFill>
              </a:rPr>
              <a:t>ao</a:t>
            </a:r>
            <a:r>
              <a:rPr lang="en-US" sz="2400" dirty="0">
                <a:solidFill>
                  <a:srgbClr val="7F7F7F"/>
                </a:solidFill>
              </a:rPr>
              <a:t> </a:t>
            </a:r>
            <a:r>
              <a:rPr lang="en-US" sz="2400" dirty="0" err="1">
                <a:solidFill>
                  <a:srgbClr val="7F7F7F"/>
                </a:solidFill>
              </a:rPr>
              <a:t>melhor</a:t>
            </a:r>
            <a:r>
              <a:rPr lang="en-US" sz="2400" dirty="0">
                <a:solidFill>
                  <a:srgbClr val="7F7F7F"/>
                </a:solidFill>
              </a:rPr>
              <a:t> </a:t>
            </a:r>
            <a:r>
              <a:rPr lang="en-US" sz="2400" dirty="0" err="1">
                <a:solidFill>
                  <a:srgbClr val="7F7F7F"/>
                </a:solidFill>
              </a:rPr>
              <a:t>tratamento</a:t>
            </a:r>
            <a:r>
              <a:rPr lang="en-US" sz="2400" dirty="0">
                <a:solidFill>
                  <a:srgbClr val="7F7F7F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30332634"/>
      </p:ext>
    </p:extLst>
  </p:cSld>
  <p:clrMapOvr>
    <a:masterClrMapping/>
  </p:clrMapOvr>
  <p:transition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115" y="184679"/>
            <a:ext cx="8229600" cy="800100"/>
          </a:xfrm>
        </p:spPr>
        <p:txBody>
          <a:bodyPr/>
          <a:lstStyle/>
          <a:p>
            <a:pPr algn="l"/>
            <a:r>
              <a:rPr lang="en-US" sz="3600" dirty="0"/>
              <a:t>Se ELES </a:t>
            </a:r>
            <a:r>
              <a:rPr lang="en-US" sz="3600" dirty="0" err="1"/>
              <a:t>tivessem</a:t>
            </a:r>
            <a:r>
              <a:rPr lang="en-US" sz="3600" dirty="0"/>
              <a:t> ACESSO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749" y="1237395"/>
            <a:ext cx="8229600" cy="3243834"/>
          </a:xfrm>
        </p:spPr>
        <p:txBody>
          <a:bodyPr/>
          <a:lstStyle/>
          <a:p>
            <a:r>
              <a:rPr lang="en-US" sz="2800" dirty="0">
                <a:solidFill>
                  <a:srgbClr val="7F7F7F"/>
                </a:solidFill>
              </a:rPr>
              <a:t>A </a:t>
            </a:r>
            <a:r>
              <a:rPr lang="en-US" sz="2800" dirty="0" err="1">
                <a:solidFill>
                  <a:srgbClr val="7F7F7F"/>
                </a:solidFill>
              </a:rPr>
              <a:t>informação</a:t>
            </a:r>
            <a:r>
              <a:rPr lang="en-US" sz="2800" dirty="0">
                <a:solidFill>
                  <a:srgbClr val="7F7F7F"/>
                </a:solidFill>
              </a:rPr>
              <a:t> </a:t>
            </a:r>
            <a:r>
              <a:rPr lang="en-US" sz="2800" dirty="0" err="1">
                <a:solidFill>
                  <a:srgbClr val="7F7F7F"/>
                </a:solidFill>
              </a:rPr>
              <a:t>sobre</a:t>
            </a:r>
            <a:r>
              <a:rPr lang="en-US" sz="2800" dirty="0">
                <a:solidFill>
                  <a:srgbClr val="7F7F7F"/>
                </a:solidFill>
              </a:rPr>
              <a:t> o </a:t>
            </a:r>
            <a:r>
              <a:rPr lang="en-US" sz="2800" dirty="0" err="1">
                <a:solidFill>
                  <a:srgbClr val="7F7F7F"/>
                </a:solidFill>
              </a:rPr>
              <a:t>câncer</a:t>
            </a:r>
            <a:r>
              <a:rPr lang="en-US" sz="2800" dirty="0">
                <a:solidFill>
                  <a:srgbClr val="7F7F7F"/>
                </a:solidFill>
              </a:rPr>
              <a:t> de </a:t>
            </a:r>
            <a:r>
              <a:rPr lang="en-US" sz="2800" dirty="0" err="1">
                <a:solidFill>
                  <a:srgbClr val="7F7F7F"/>
                </a:solidFill>
              </a:rPr>
              <a:t>intestino</a:t>
            </a:r>
            <a:r>
              <a:rPr lang="en-US" sz="2800" dirty="0">
                <a:solidFill>
                  <a:srgbClr val="7F7F7F"/>
                </a:solidFill>
              </a:rPr>
              <a:t> e </a:t>
            </a:r>
            <a:r>
              <a:rPr lang="en-US" sz="2800" dirty="0" err="1">
                <a:solidFill>
                  <a:srgbClr val="7F7F7F"/>
                </a:solidFill>
              </a:rPr>
              <a:t>seus</a:t>
            </a:r>
            <a:r>
              <a:rPr lang="en-US" sz="2800" dirty="0">
                <a:solidFill>
                  <a:srgbClr val="7F7F7F"/>
                </a:solidFill>
              </a:rPr>
              <a:t> </a:t>
            </a:r>
            <a:r>
              <a:rPr lang="en-US" sz="2800" dirty="0" err="1">
                <a:solidFill>
                  <a:srgbClr val="7F7F7F"/>
                </a:solidFill>
              </a:rPr>
              <a:t>exames</a:t>
            </a:r>
            <a:r>
              <a:rPr lang="en-US" sz="2800" dirty="0">
                <a:solidFill>
                  <a:srgbClr val="7F7F7F"/>
                </a:solidFill>
              </a:rPr>
              <a:t> </a:t>
            </a:r>
            <a:r>
              <a:rPr lang="en-US" sz="2800" dirty="0" err="1">
                <a:solidFill>
                  <a:srgbClr val="7F7F7F"/>
                </a:solidFill>
              </a:rPr>
              <a:t>preventivos</a:t>
            </a:r>
            <a:r>
              <a:rPr lang="en-US" sz="2800" dirty="0">
                <a:solidFill>
                  <a:srgbClr val="7F7F7F"/>
                </a:solidFill>
              </a:rPr>
              <a:t>: </a:t>
            </a:r>
            <a:r>
              <a:rPr lang="en-US" sz="2800" dirty="0" err="1">
                <a:solidFill>
                  <a:srgbClr val="7F7F7F"/>
                </a:solidFill>
              </a:rPr>
              <a:t>sangue</a:t>
            </a:r>
            <a:r>
              <a:rPr lang="en-US" sz="2800" dirty="0">
                <a:solidFill>
                  <a:srgbClr val="7F7F7F"/>
                </a:solidFill>
              </a:rPr>
              <a:t> </a:t>
            </a:r>
            <a:r>
              <a:rPr lang="en-US" sz="2800" dirty="0" err="1">
                <a:solidFill>
                  <a:srgbClr val="7F7F7F"/>
                </a:solidFill>
              </a:rPr>
              <a:t>oculto</a:t>
            </a:r>
            <a:r>
              <a:rPr lang="en-US" sz="2800" dirty="0">
                <a:solidFill>
                  <a:srgbClr val="7F7F7F"/>
                </a:solidFill>
              </a:rPr>
              <a:t> e </a:t>
            </a:r>
            <a:r>
              <a:rPr lang="en-US" sz="2800" dirty="0" err="1">
                <a:solidFill>
                  <a:srgbClr val="7F7F7F"/>
                </a:solidFill>
              </a:rPr>
              <a:t>colonoscopia</a:t>
            </a:r>
            <a:endParaRPr lang="en-US" sz="2800" dirty="0">
              <a:solidFill>
                <a:srgbClr val="7F7F7F"/>
              </a:solidFill>
            </a:endParaRPr>
          </a:p>
          <a:p>
            <a:r>
              <a:rPr lang="en-US" sz="2800" dirty="0">
                <a:solidFill>
                  <a:srgbClr val="7F7F7F"/>
                </a:solidFill>
              </a:rPr>
              <a:t>A </a:t>
            </a:r>
            <a:r>
              <a:rPr lang="en-US" sz="2800" dirty="0" err="1">
                <a:solidFill>
                  <a:srgbClr val="7F7F7F"/>
                </a:solidFill>
              </a:rPr>
              <a:t>programas</a:t>
            </a:r>
            <a:r>
              <a:rPr lang="en-US" sz="2800" dirty="0">
                <a:solidFill>
                  <a:srgbClr val="7F7F7F"/>
                </a:solidFill>
              </a:rPr>
              <a:t> de </a:t>
            </a:r>
            <a:r>
              <a:rPr lang="en-US" sz="2800" dirty="0" err="1">
                <a:solidFill>
                  <a:srgbClr val="7F7F7F"/>
                </a:solidFill>
              </a:rPr>
              <a:t>atividade</a:t>
            </a:r>
            <a:r>
              <a:rPr lang="en-US" sz="2800" dirty="0">
                <a:solidFill>
                  <a:srgbClr val="7F7F7F"/>
                </a:solidFill>
              </a:rPr>
              <a:t> </a:t>
            </a:r>
            <a:r>
              <a:rPr lang="en-US" sz="2800" dirty="0" err="1">
                <a:solidFill>
                  <a:srgbClr val="7F7F7F"/>
                </a:solidFill>
              </a:rPr>
              <a:t>física</a:t>
            </a:r>
            <a:r>
              <a:rPr lang="en-US" sz="2800" dirty="0">
                <a:solidFill>
                  <a:srgbClr val="7F7F7F"/>
                </a:solidFill>
              </a:rPr>
              <a:t>, </a:t>
            </a:r>
            <a:r>
              <a:rPr lang="en-US" sz="2800" dirty="0" err="1">
                <a:solidFill>
                  <a:srgbClr val="7F7F7F"/>
                </a:solidFill>
              </a:rPr>
              <a:t>nutrição</a:t>
            </a:r>
            <a:r>
              <a:rPr lang="en-US" sz="2800" dirty="0">
                <a:solidFill>
                  <a:srgbClr val="7F7F7F"/>
                </a:solidFill>
              </a:rPr>
              <a:t> e </a:t>
            </a:r>
            <a:r>
              <a:rPr lang="en-US" sz="2800" dirty="0" err="1">
                <a:solidFill>
                  <a:srgbClr val="7F7F7F"/>
                </a:solidFill>
              </a:rPr>
              <a:t>alimentação</a:t>
            </a:r>
            <a:r>
              <a:rPr lang="en-US" sz="2800" dirty="0">
                <a:solidFill>
                  <a:srgbClr val="7F7F7F"/>
                </a:solidFill>
              </a:rPr>
              <a:t> </a:t>
            </a:r>
            <a:r>
              <a:rPr lang="en-US" sz="2800" dirty="0" err="1">
                <a:solidFill>
                  <a:srgbClr val="7F7F7F"/>
                </a:solidFill>
              </a:rPr>
              <a:t>saudavel</a:t>
            </a:r>
            <a:r>
              <a:rPr lang="en-US" sz="2800" dirty="0">
                <a:solidFill>
                  <a:srgbClr val="7F7F7F"/>
                </a:solidFill>
              </a:rPr>
              <a:t> (“</a:t>
            </a:r>
            <a:r>
              <a:rPr lang="en-US" sz="2800" dirty="0" err="1">
                <a:solidFill>
                  <a:srgbClr val="7F7F7F"/>
                </a:solidFill>
              </a:rPr>
              <a:t>sedentarismo</a:t>
            </a:r>
            <a:r>
              <a:rPr lang="en-US" sz="2800" dirty="0">
                <a:solidFill>
                  <a:srgbClr val="7F7F7F"/>
                </a:solidFill>
              </a:rPr>
              <a:t> e </a:t>
            </a:r>
            <a:r>
              <a:rPr lang="en-US" sz="2800" dirty="0" err="1">
                <a:solidFill>
                  <a:srgbClr val="7F7F7F"/>
                </a:solidFill>
              </a:rPr>
              <a:t>odesidade</a:t>
            </a:r>
            <a:r>
              <a:rPr lang="en-US" sz="2800" dirty="0">
                <a:solidFill>
                  <a:srgbClr val="7F7F7F"/>
                </a:solidFill>
              </a:rPr>
              <a:t> </a:t>
            </a:r>
            <a:r>
              <a:rPr lang="en-US" sz="2800" dirty="0" err="1">
                <a:solidFill>
                  <a:srgbClr val="7F7F7F"/>
                </a:solidFill>
              </a:rPr>
              <a:t>tem</a:t>
            </a:r>
            <a:r>
              <a:rPr lang="en-US" sz="2800" dirty="0">
                <a:solidFill>
                  <a:srgbClr val="7F7F7F"/>
                </a:solidFill>
              </a:rPr>
              <a:t> </a:t>
            </a:r>
            <a:r>
              <a:rPr lang="en-US" sz="2800" dirty="0" err="1">
                <a:solidFill>
                  <a:srgbClr val="7F7F7F"/>
                </a:solidFill>
              </a:rPr>
              <a:t>muita</a:t>
            </a:r>
            <a:r>
              <a:rPr lang="en-US" sz="2800" dirty="0">
                <a:solidFill>
                  <a:srgbClr val="7F7F7F"/>
                </a:solidFill>
              </a:rPr>
              <a:t> </a:t>
            </a:r>
            <a:r>
              <a:rPr lang="en-US" sz="2800" dirty="0" err="1">
                <a:solidFill>
                  <a:srgbClr val="7F7F7F"/>
                </a:solidFill>
              </a:rPr>
              <a:t>relação</a:t>
            </a:r>
            <a:r>
              <a:rPr lang="en-US" sz="2800" dirty="0">
                <a:solidFill>
                  <a:srgbClr val="7F7F7F"/>
                </a:solidFill>
              </a:rPr>
              <a:t> com </a:t>
            </a:r>
            <a:r>
              <a:rPr lang="en-US" sz="2800" dirty="0" err="1">
                <a:solidFill>
                  <a:srgbClr val="7F7F7F"/>
                </a:solidFill>
              </a:rPr>
              <a:t>câncer</a:t>
            </a:r>
            <a:r>
              <a:rPr lang="en-US" sz="2800" dirty="0">
                <a:solidFill>
                  <a:srgbClr val="7F7F7F"/>
                </a:solidFill>
              </a:rPr>
              <a:t> de intestine”)</a:t>
            </a:r>
          </a:p>
          <a:p>
            <a:pPr marL="0" indent="0">
              <a:buNone/>
            </a:pPr>
            <a:endParaRPr lang="en-US" sz="2800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8157298"/>
      </p:ext>
    </p:extLst>
  </p:cSld>
  <p:clrMapOvr>
    <a:masterClrMapping/>
  </p:clrMapOvr>
  <p:transition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115" y="184679"/>
            <a:ext cx="8229600" cy="800100"/>
          </a:xfrm>
        </p:spPr>
        <p:txBody>
          <a:bodyPr/>
          <a:lstStyle/>
          <a:p>
            <a:pPr algn="l"/>
            <a:r>
              <a:rPr lang="en-US" sz="3600" dirty="0"/>
              <a:t>Se ELES </a:t>
            </a:r>
            <a:r>
              <a:rPr lang="en-US" sz="3600" dirty="0" err="1"/>
              <a:t>tivessem</a:t>
            </a:r>
            <a:r>
              <a:rPr lang="en-US" sz="3600" dirty="0"/>
              <a:t> ACESSO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5429" y="1369475"/>
            <a:ext cx="8229600" cy="3243834"/>
          </a:xfrm>
        </p:spPr>
        <p:txBody>
          <a:bodyPr/>
          <a:lstStyle/>
          <a:p>
            <a:r>
              <a:rPr lang="en-US" sz="2800" dirty="0" err="1">
                <a:solidFill>
                  <a:srgbClr val="7F7F7F"/>
                </a:solidFill>
              </a:rPr>
              <a:t>Aos</a:t>
            </a:r>
            <a:r>
              <a:rPr lang="en-US" sz="2800" dirty="0">
                <a:solidFill>
                  <a:srgbClr val="7F7F7F"/>
                </a:solidFill>
              </a:rPr>
              <a:t> 50 </a:t>
            </a:r>
            <a:r>
              <a:rPr lang="en-US" sz="2800" dirty="0" err="1">
                <a:solidFill>
                  <a:srgbClr val="7F7F7F"/>
                </a:solidFill>
              </a:rPr>
              <a:t>anos</a:t>
            </a:r>
            <a:r>
              <a:rPr lang="en-US" sz="2800" dirty="0">
                <a:solidFill>
                  <a:srgbClr val="7F7F7F"/>
                </a:solidFill>
              </a:rPr>
              <a:t> – SO </a:t>
            </a:r>
            <a:r>
              <a:rPr lang="en-US" sz="2800" dirty="0" err="1">
                <a:solidFill>
                  <a:srgbClr val="7F7F7F"/>
                </a:solidFill>
              </a:rPr>
              <a:t>Imunoquímico</a:t>
            </a:r>
            <a:r>
              <a:rPr lang="en-US" sz="2800" dirty="0">
                <a:solidFill>
                  <a:srgbClr val="7F7F7F"/>
                </a:solidFill>
              </a:rPr>
              <a:t> – e se </a:t>
            </a:r>
            <a:r>
              <a:rPr lang="en-US" sz="2800" dirty="0" err="1">
                <a:solidFill>
                  <a:srgbClr val="7F7F7F"/>
                </a:solidFill>
              </a:rPr>
              <a:t>alterado</a:t>
            </a:r>
            <a:r>
              <a:rPr lang="en-US" sz="2800" dirty="0">
                <a:solidFill>
                  <a:srgbClr val="7F7F7F"/>
                </a:solidFill>
              </a:rPr>
              <a:t> – </a:t>
            </a:r>
            <a:r>
              <a:rPr lang="en-US" sz="2800" dirty="0" err="1">
                <a:solidFill>
                  <a:srgbClr val="7F7F7F"/>
                </a:solidFill>
              </a:rPr>
              <a:t>colono</a:t>
            </a:r>
            <a:r>
              <a:rPr lang="en-US" sz="2800" dirty="0">
                <a:solidFill>
                  <a:srgbClr val="7F7F7F"/>
                </a:solidFill>
              </a:rPr>
              <a:t> </a:t>
            </a:r>
            <a:r>
              <a:rPr lang="en-US" sz="2800" dirty="0" err="1">
                <a:solidFill>
                  <a:srgbClr val="7F7F7F"/>
                </a:solidFill>
              </a:rPr>
              <a:t>em</a:t>
            </a:r>
            <a:r>
              <a:rPr lang="en-US" sz="2800" dirty="0">
                <a:solidFill>
                  <a:srgbClr val="7F7F7F"/>
                </a:solidFill>
              </a:rPr>
              <a:t> 1 </a:t>
            </a:r>
            <a:r>
              <a:rPr lang="en-US" sz="2800" dirty="0" err="1">
                <a:solidFill>
                  <a:srgbClr val="7F7F7F"/>
                </a:solidFill>
              </a:rPr>
              <a:t>mês</a:t>
            </a:r>
            <a:endParaRPr lang="en-US" sz="2800" dirty="0">
              <a:solidFill>
                <a:srgbClr val="7F7F7F"/>
              </a:solidFill>
            </a:endParaRPr>
          </a:p>
          <a:p>
            <a:r>
              <a:rPr lang="en-US" sz="2800" dirty="0">
                <a:solidFill>
                  <a:srgbClr val="7F7F7F"/>
                </a:solidFill>
              </a:rPr>
              <a:t>Se com </a:t>
            </a:r>
            <a:r>
              <a:rPr lang="en-US" sz="2800" dirty="0" err="1">
                <a:solidFill>
                  <a:srgbClr val="7F7F7F"/>
                </a:solidFill>
              </a:rPr>
              <a:t>sintomas</a:t>
            </a:r>
            <a:r>
              <a:rPr lang="en-US" sz="2800" dirty="0">
                <a:solidFill>
                  <a:srgbClr val="7F7F7F"/>
                </a:solidFill>
              </a:rPr>
              <a:t> – </a:t>
            </a:r>
            <a:r>
              <a:rPr lang="en-US" sz="2800" dirty="0" err="1">
                <a:solidFill>
                  <a:srgbClr val="7F7F7F"/>
                </a:solidFill>
              </a:rPr>
              <a:t>colonoscopia</a:t>
            </a:r>
            <a:r>
              <a:rPr lang="en-US" sz="2800" dirty="0">
                <a:solidFill>
                  <a:srgbClr val="7F7F7F"/>
                </a:solidFill>
              </a:rPr>
              <a:t> </a:t>
            </a:r>
            <a:r>
              <a:rPr lang="en-US" sz="2800" dirty="0" err="1">
                <a:solidFill>
                  <a:srgbClr val="7F7F7F"/>
                </a:solidFill>
              </a:rPr>
              <a:t>urgente</a:t>
            </a:r>
            <a:r>
              <a:rPr lang="en-US" sz="2800" dirty="0">
                <a:solidFill>
                  <a:srgbClr val="7F7F7F"/>
                </a:solidFill>
              </a:rPr>
              <a:t>!</a:t>
            </a:r>
          </a:p>
          <a:p>
            <a:r>
              <a:rPr lang="en-US" sz="2800" dirty="0">
                <a:solidFill>
                  <a:srgbClr val="7F7F7F"/>
                </a:solidFill>
              </a:rPr>
              <a:t>Se com </a:t>
            </a:r>
            <a:r>
              <a:rPr lang="en-US" sz="2800" dirty="0" err="1">
                <a:solidFill>
                  <a:srgbClr val="7F7F7F"/>
                </a:solidFill>
              </a:rPr>
              <a:t>câncer</a:t>
            </a:r>
            <a:r>
              <a:rPr lang="en-US" sz="2800" dirty="0">
                <a:solidFill>
                  <a:srgbClr val="7F7F7F"/>
                </a:solidFill>
              </a:rPr>
              <a:t> – </a:t>
            </a:r>
            <a:r>
              <a:rPr lang="en-US" sz="2800" dirty="0" err="1">
                <a:solidFill>
                  <a:srgbClr val="7F7F7F"/>
                </a:solidFill>
              </a:rPr>
              <a:t>tratamento</a:t>
            </a:r>
            <a:r>
              <a:rPr lang="en-US" sz="2800" dirty="0">
                <a:solidFill>
                  <a:srgbClr val="7F7F7F"/>
                </a:solidFill>
              </a:rPr>
              <a:t> </a:t>
            </a:r>
            <a:r>
              <a:rPr lang="en-US" sz="2800" dirty="0" err="1">
                <a:solidFill>
                  <a:srgbClr val="7F7F7F"/>
                </a:solidFill>
              </a:rPr>
              <a:t>em</a:t>
            </a:r>
            <a:r>
              <a:rPr lang="en-US" sz="2800" dirty="0">
                <a:solidFill>
                  <a:srgbClr val="7F7F7F"/>
                </a:solidFill>
              </a:rPr>
              <a:t> no </a:t>
            </a:r>
            <a:r>
              <a:rPr lang="en-US" sz="2800" dirty="0" err="1">
                <a:solidFill>
                  <a:srgbClr val="7F7F7F"/>
                </a:solidFill>
              </a:rPr>
              <a:t>máximo</a:t>
            </a:r>
            <a:r>
              <a:rPr lang="en-US" sz="2800" dirty="0">
                <a:solidFill>
                  <a:srgbClr val="7F7F7F"/>
                </a:solidFill>
              </a:rPr>
              <a:t> 60 </a:t>
            </a:r>
            <a:r>
              <a:rPr lang="en-US" sz="2800" dirty="0" err="1">
                <a:solidFill>
                  <a:srgbClr val="7F7F7F"/>
                </a:solidFill>
              </a:rPr>
              <a:t>dias</a:t>
            </a:r>
            <a:r>
              <a:rPr lang="en-US" sz="2800" dirty="0">
                <a:solidFill>
                  <a:srgbClr val="7F7F7F"/>
                </a:solidFill>
              </a:rPr>
              <a:t> (</a:t>
            </a:r>
            <a:r>
              <a:rPr lang="en-US" sz="2800" dirty="0" err="1">
                <a:solidFill>
                  <a:srgbClr val="7F7F7F"/>
                </a:solidFill>
              </a:rPr>
              <a:t>atuais</a:t>
            </a:r>
            <a:r>
              <a:rPr lang="en-US" sz="2800" dirty="0">
                <a:solidFill>
                  <a:srgbClr val="7F7F7F"/>
                </a:solidFill>
              </a:rPr>
              <a:t> e </a:t>
            </a:r>
            <a:r>
              <a:rPr lang="en-US" sz="2800" dirty="0" err="1">
                <a:solidFill>
                  <a:srgbClr val="7F7F7F"/>
                </a:solidFill>
              </a:rPr>
              <a:t>efetivos</a:t>
            </a:r>
            <a:r>
              <a:rPr lang="en-US" sz="2800" dirty="0">
                <a:solidFill>
                  <a:srgbClr val="7F7F7F"/>
                </a:solidFill>
              </a:rPr>
              <a:t>)</a:t>
            </a:r>
            <a:endParaRPr lang="en-US" sz="2800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550658"/>
      </p:ext>
    </p:extLst>
  </p:cSld>
  <p:clrMapOvr>
    <a:masterClrMapping/>
  </p:clrMapOvr>
  <p:transition>
    <p:zoom/>
  </p:transition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16457</TotalTime>
  <Words>442</Words>
  <Application>Microsoft Macintosh PowerPoint</Application>
  <PresentationFormat>Apresentação na tela (16:9)</PresentationFormat>
  <Paragraphs>59</Paragraphs>
  <Slides>15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6</vt:i4>
      </vt:variant>
      <vt:variant>
        <vt:lpstr>Títulos de slides</vt:lpstr>
      </vt:variant>
      <vt:variant>
        <vt:i4>15</vt:i4>
      </vt:variant>
    </vt:vector>
  </HeadingPairs>
  <TitlesOfParts>
    <vt:vector size="24" baseType="lpstr">
      <vt:lpstr>Arial</vt:lpstr>
      <vt:lpstr>Calibri</vt:lpstr>
      <vt:lpstr>Lucida Sans</vt:lpstr>
      <vt:lpstr>Tema do Office</vt:lpstr>
      <vt:lpstr>1_Tema do Office</vt:lpstr>
      <vt:lpstr>2_Tema do Office</vt:lpstr>
      <vt:lpstr>3_Tema do Office</vt:lpstr>
      <vt:lpstr>4_Tema do Office</vt:lpstr>
      <vt:lpstr>5_Tema do Office</vt:lpstr>
      <vt:lpstr>Apresentação do PowerPoint</vt:lpstr>
      <vt:lpstr>Apresentação do PowerPoint</vt:lpstr>
      <vt:lpstr>Apresentação do PowerPoint</vt:lpstr>
      <vt:lpstr>Da Prevenção ao Vivendo com  câncer de intestino:  qual o caminho? Qual o prazo? Quem é o medico? </vt:lpstr>
      <vt:lpstr>Apresentação do PowerPoint</vt:lpstr>
      <vt:lpstr>Apresentação do PowerPoint</vt:lpstr>
      <vt:lpstr>Apresentação do PowerPoint</vt:lpstr>
      <vt:lpstr>Se ELES tivessem ACESSO</vt:lpstr>
      <vt:lpstr>Se ELES tivessem ACESSO</vt:lpstr>
      <vt:lpstr>Apresentação do PowerPoint</vt:lpstr>
      <vt:lpstr>Março 2019</vt:lpstr>
      <vt:lpstr>2019... </vt:lpstr>
      <vt:lpstr>O que queremos</vt:lpstr>
      <vt:lpstr>Apresentação do PowerPoint</vt:lpstr>
      <vt:lpstr>Apresentação do PowerPoint</vt:lpstr>
    </vt:vector>
  </TitlesOfParts>
  <Company>Microsoft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Designer Chefe</dc:creator>
  <cp:lastModifiedBy>Microsoft Office User</cp:lastModifiedBy>
  <cp:revision>728</cp:revision>
  <dcterms:created xsi:type="dcterms:W3CDTF">2011-12-08T13:08:19Z</dcterms:created>
  <dcterms:modified xsi:type="dcterms:W3CDTF">2019-03-26T17:01:14Z</dcterms:modified>
</cp:coreProperties>
</file>