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0" r:id="rId7"/>
    <p:sldId id="265" r:id="rId8"/>
    <p:sldId id="264" r:id="rId9"/>
    <p:sldId id="266" r:id="rId10"/>
    <p:sldId id="267" r:id="rId11"/>
    <p:sldId id="259" r:id="rId12"/>
    <p:sldId id="268" r:id="rId13"/>
    <p:sldId id="272" r:id="rId14"/>
    <p:sldId id="273" r:id="rId15"/>
    <p:sldId id="270" r:id="rId16"/>
    <p:sldId id="271" r:id="rId17"/>
    <p:sldId id="274" r:id="rId18"/>
    <p:sldId id="275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00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7B3D5A-8CC9-F078-EFBA-0CBCDA73E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/>
              <a:t>Atuação do</a:t>
            </a:r>
            <a:r>
              <a:rPr lang="pt-BR" dirty="0">
                <a:solidFill>
                  <a:schemeClr val="bg1"/>
                </a:solidFill>
              </a:rPr>
              <a:t> MP</a:t>
            </a:r>
            <a:r>
              <a:rPr lang="pt-BR" dirty="0">
                <a:solidFill>
                  <a:srgbClr val="FF0000"/>
                </a:solidFill>
              </a:rPr>
              <a:t>SP </a:t>
            </a:r>
            <a:r>
              <a:rPr lang="pt-BR" dirty="0"/>
              <a:t>no sistema de justiça criminal e na segurança pública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DE2987-433B-9829-5551-26EF5D8C1E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t-BR" sz="2600" dirty="0"/>
          </a:p>
          <a:p>
            <a:r>
              <a:rPr lang="pt-BR" sz="2600" dirty="0"/>
              <a:t>Senado Federal – Comissão de Segurança Pública</a:t>
            </a:r>
          </a:p>
          <a:p>
            <a:r>
              <a:rPr lang="pt-BR" sz="2600" dirty="0"/>
              <a:t>Requerimento n.º 9/2023</a:t>
            </a:r>
          </a:p>
        </p:txBody>
      </p:sp>
    </p:spTree>
    <p:extLst>
      <p:ext uri="{BB962C8B-B14F-4D97-AF65-F5344CB8AC3E}">
        <p14:creationId xmlns:p14="http://schemas.microsoft.com/office/powerpoint/2010/main" val="1325468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ABDA79-B6C2-3795-8CB3-7D0FA4F22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Sonegação fiscal - CIRA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AA7675-CC7F-98D7-63B1-4F9AD6A1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25600"/>
            <a:ext cx="10353762" cy="4470400"/>
          </a:xfrm>
        </p:spPr>
        <p:txBody>
          <a:bodyPr>
            <a:normAutofit fontScale="92500"/>
          </a:bodyPr>
          <a:lstStyle/>
          <a:p>
            <a:r>
              <a:rPr lang="pt-BR" sz="2900" dirty="0">
                <a:latin typeface="+mj-lt"/>
              </a:rPr>
              <a:t>Ações em 51 empresas: constituição de crédito: R$ </a:t>
            </a:r>
            <a:r>
              <a:rPr lang="pt-BR" sz="2900" b="1" dirty="0">
                <a:latin typeface="+mj-lt"/>
              </a:rPr>
              <a:t>14bi</a:t>
            </a:r>
            <a:r>
              <a:rPr lang="pt-BR" sz="2900" dirty="0">
                <a:latin typeface="+mj-lt"/>
              </a:rPr>
              <a:t>.</a:t>
            </a:r>
          </a:p>
          <a:p>
            <a:r>
              <a:rPr lang="pt-BR" sz="2900" dirty="0">
                <a:latin typeface="+mj-lt"/>
              </a:rPr>
              <a:t>Para garantia desses créditos, constrição patrimonial sobre 267 bens e direitos. </a:t>
            </a:r>
          </a:p>
          <a:p>
            <a:r>
              <a:rPr lang="pt-BR" sz="2900" dirty="0">
                <a:latin typeface="+mj-lt"/>
              </a:rPr>
              <a:t>161 imóveis;</a:t>
            </a:r>
          </a:p>
          <a:p>
            <a:r>
              <a:rPr lang="pt-BR" sz="2900" dirty="0">
                <a:latin typeface="+mj-lt"/>
              </a:rPr>
              <a:t>73 veículos; </a:t>
            </a:r>
          </a:p>
          <a:p>
            <a:r>
              <a:rPr lang="pt-BR" sz="2900" dirty="0">
                <a:latin typeface="+mj-lt"/>
              </a:rPr>
              <a:t>Embarcação;</a:t>
            </a:r>
          </a:p>
          <a:p>
            <a:r>
              <a:rPr lang="pt-BR" sz="2900" dirty="0">
                <a:latin typeface="+mj-lt"/>
              </a:rPr>
              <a:t>32 direitos diversos (cotas, ações, marcas etc.). </a:t>
            </a:r>
          </a:p>
        </p:txBody>
      </p:sp>
    </p:spTree>
    <p:extLst>
      <p:ext uri="{BB962C8B-B14F-4D97-AF65-F5344CB8AC3E}">
        <p14:creationId xmlns:p14="http://schemas.microsoft.com/office/powerpoint/2010/main" val="3071082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FBB61A-67FC-B9CE-D60B-CCCF92F0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Delitos econômicos - GEDEC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93B40A-0C24-6C8B-F778-92375A9E1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27200"/>
            <a:ext cx="10353762" cy="4064000"/>
          </a:xfrm>
        </p:spPr>
        <p:txBody>
          <a:bodyPr>
            <a:normAutofit/>
          </a:bodyPr>
          <a:lstStyle/>
          <a:p>
            <a:pPr algn="just"/>
            <a:r>
              <a:rPr lang="pt-BR" sz="2700" b="1" dirty="0">
                <a:latin typeface="+mj-lt"/>
              </a:rPr>
              <a:t>GEDEC</a:t>
            </a:r>
            <a:r>
              <a:rPr lang="pt-BR" sz="2700" dirty="0">
                <a:latin typeface="+mj-lt"/>
              </a:rPr>
              <a:t> - Grupo Especial de Repressão aos Delitos Econômicos;</a:t>
            </a:r>
          </a:p>
          <a:p>
            <a:pPr algn="just"/>
            <a:r>
              <a:rPr lang="pt-BR" sz="2700" dirty="0">
                <a:latin typeface="+mj-lt"/>
              </a:rPr>
              <a:t>Foco em crimes contra a ordem econômica, notadamente crimes de cartel e de “lavagem de dinheiro”. </a:t>
            </a:r>
          </a:p>
          <a:p>
            <a:pPr algn="just"/>
            <a:r>
              <a:rPr lang="pt-BR" sz="2700" dirty="0">
                <a:latin typeface="+mj-lt"/>
              </a:rPr>
              <a:t>No biênio de 2021/2022, a soma dos valores recuperados aos patrimônio “bloqueado” alcançou o montante aproximado de </a:t>
            </a:r>
            <a:r>
              <a:rPr lang="pt-BR" sz="2700" b="1" dirty="0">
                <a:latin typeface="+mj-lt"/>
              </a:rPr>
              <a:t>R$ 30mi. </a:t>
            </a:r>
          </a:p>
          <a:p>
            <a:pPr algn="just"/>
            <a:endParaRPr lang="pt-BR" sz="2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4785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FBB61A-67FC-B9CE-D60B-CCCF92F0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CRIMES CIBERNÉTICOS – CYBER GAECO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93B40A-0C24-6C8B-F778-92375A9E1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87500"/>
            <a:ext cx="10353762" cy="443230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700" dirty="0">
                <a:latin typeface="+mj-lt"/>
              </a:rPr>
              <a:t>Atuação preventiva e repressiva. </a:t>
            </a:r>
          </a:p>
          <a:p>
            <a:pPr algn="just"/>
            <a:r>
              <a:rPr lang="pt-BR" sz="2700" dirty="0">
                <a:latin typeface="+mj-lt"/>
              </a:rPr>
              <a:t>Pornografia infantil / pedofilia;</a:t>
            </a:r>
          </a:p>
          <a:p>
            <a:pPr algn="just"/>
            <a:r>
              <a:rPr lang="pt-BR" sz="2700" dirty="0">
                <a:latin typeface="+mj-lt"/>
              </a:rPr>
              <a:t>Pirataria; </a:t>
            </a:r>
          </a:p>
          <a:p>
            <a:pPr algn="just"/>
            <a:r>
              <a:rPr lang="pt-BR" sz="2700" dirty="0">
                <a:latin typeface="+mj-lt"/>
              </a:rPr>
              <a:t>Fraudes digitais;</a:t>
            </a:r>
          </a:p>
          <a:p>
            <a:pPr algn="just"/>
            <a:r>
              <a:rPr lang="pt-BR" sz="2700" dirty="0">
                <a:latin typeface="+mj-lt"/>
              </a:rPr>
              <a:t>Monitoramento de atividades criminais em fóruns de “</a:t>
            </a:r>
            <a:r>
              <a:rPr lang="pt-BR" sz="2700" dirty="0" err="1">
                <a:latin typeface="+mj-lt"/>
              </a:rPr>
              <a:t>dark</a:t>
            </a:r>
            <a:r>
              <a:rPr lang="pt-BR" sz="2700" dirty="0">
                <a:latin typeface="+mj-lt"/>
              </a:rPr>
              <a:t> web”: discurso de ódio, atentados, etc. </a:t>
            </a:r>
          </a:p>
          <a:p>
            <a:pPr algn="just"/>
            <a:r>
              <a:rPr lang="pt-BR" sz="2700" dirty="0">
                <a:latin typeface="+mj-lt"/>
              </a:rPr>
              <a:t>Necessidade de contínuo aprimoramento e investimentos em tecnologia. </a:t>
            </a:r>
          </a:p>
          <a:p>
            <a:pPr algn="just"/>
            <a:endParaRPr lang="pt-BR" sz="2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4755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CFC46-703B-21F5-1489-1EE55639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CRIMES CIBERNÉTICOS – CYBER GAECO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1EFC32-2F57-8BF0-3372-90DFD9EE4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90700"/>
            <a:ext cx="10353762" cy="4267200"/>
          </a:xfrm>
        </p:spPr>
        <p:txBody>
          <a:bodyPr>
            <a:normAutofit/>
          </a:bodyPr>
          <a:lstStyle/>
          <a:p>
            <a:r>
              <a:rPr lang="pt-BR" sz="2700" dirty="0">
                <a:latin typeface="+mj-lt"/>
              </a:rPr>
              <a:t>Foco em ações disruptivas;</a:t>
            </a:r>
          </a:p>
          <a:p>
            <a:pPr algn="just"/>
            <a:r>
              <a:rPr lang="pt-BR" sz="2700" dirty="0">
                <a:latin typeface="+mj-lt"/>
              </a:rPr>
              <a:t>Foco em monitoramento de atividades ilícitas: monitoramento de circulação de </a:t>
            </a:r>
            <a:r>
              <a:rPr lang="pt-BR" sz="2700" i="1" dirty="0" err="1">
                <a:latin typeface="+mj-lt"/>
              </a:rPr>
              <a:t>criptoativos</a:t>
            </a:r>
            <a:r>
              <a:rPr lang="pt-BR" sz="2700" dirty="0">
                <a:latin typeface="+mj-lt"/>
              </a:rPr>
              <a:t> e de associações ilícitas ou movimentos violentos;</a:t>
            </a:r>
          </a:p>
          <a:p>
            <a:r>
              <a:rPr lang="pt-BR" sz="2700" dirty="0">
                <a:latin typeface="+mj-lt"/>
              </a:rPr>
              <a:t>Bloqueios de DNS entre 2019-2022: 1605. </a:t>
            </a:r>
          </a:p>
          <a:p>
            <a:r>
              <a:rPr lang="pt-BR" sz="2700" dirty="0">
                <a:latin typeface="+mj-lt"/>
              </a:rPr>
              <a:t>Sellers desativados: 19.575. </a:t>
            </a:r>
          </a:p>
          <a:p>
            <a:r>
              <a:rPr lang="pt-BR" sz="2700" dirty="0">
                <a:latin typeface="+mj-lt"/>
              </a:rPr>
              <a:t>Carteiras de </a:t>
            </a:r>
            <a:r>
              <a:rPr lang="pt-BR" sz="2700" i="1" dirty="0" err="1">
                <a:latin typeface="+mj-lt"/>
              </a:rPr>
              <a:t>criptoativos</a:t>
            </a:r>
            <a:r>
              <a:rPr lang="pt-BR" sz="2700" dirty="0">
                <a:latin typeface="+mj-lt"/>
              </a:rPr>
              <a:t> monitorados: + 2.500. </a:t>
            </a:r>
          </a:p>
        </p:txBody>
      </p:sp>
    </p:spTree>
    <p:extLst>
      <p:ext uri="{BB962C8B-B14F-4D97-AF65-F5344CB8AC3E}">
        <p14:creationId xmlns:p14="http://schemas.microsoft.com/office/powerpoint/2010/main" val="496755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CFC46-703B-21F5-1489-1EE55639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CRIMES CIBERNÉTICOS – CYBER GAECO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1EFC32-2F57-8BF0-3372-90DFD9EE4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90700"/>
            <a:ext cx="10353762" cy="4267200"/>
          </a:xfrm>
        </p:spPr>
        <p:txBody>
          <a:bodyPr>
            <a:normAutofit/>
          </a:bodyPr>
          <a:lstStyle/>
          <a:p>
            <a:r>
              <a:rPr lang="pt-BR" sz="2700" dirty="0">
                <a:latin typeface="+mj-lt"/>
              </a:rPr>
              <a:t>Atuação repressiva em pedofilia: </a:t>
            </a:r>
          </a:p>
          <a:p>
            <a:r>
              <a:rPr lang="pt-BR" sz="2700" dirty="0">
                <a:latin typeface="+mj-lt"/>
              </a:rPr>
              <a:t>40 prisões em flagrante;</a:t>
            </a:r>
          </a:p>
          <a:p>
            <a:r>
              <a:rPr lang="pt-BR" sz="2700" dirty="0">
                <a:latin typeface="+mj-lt"/>
              </a:rPr>
              <a:t>39 denúncias;</a:t>
            </a:r>
          </a:p>
          <a:p>
            <a:r>
              <a:rPr lang="pt-BR" sz="2700" dirty="0">
                <a:latin typeface="+mj-lt"/>
              </a:rPr>
              <a:t>11 condenações.</a:t>
            </a:r>
          </a:p>
        </p:txBody>
      </p:sp>
    </p:spTree>
    <p:extLst>
      <p:ext uri="{BB962C8B-B14F-4D97-AF65-F5344CB8AC3E}">
        <p14:creationId xmlns:p14="http://schemas.microsoft.com/office/powerpoint/2010/main" val="209503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AD06FD-887D-1C80-C535-5AC8B859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Eixos de atuação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D5DDD4-3C7E-97A7-98AF-3196F8CF2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76400"/>
            <a:ext cx="10353762" cy="4114800"/>
          </a:xfrm>
        </p:spPr>
        <p:txBody>
          <a:bodyPr>
            <a:normAutofit/>
          </a:bodyPr>
          <a:lstStyle/>
          <a:p>
            <a:pPr algn="just"/>
            <a:r>
              <a:rPr lang="pt-BR" sz="2900" b="1" dirty="0">
                <a:latin typeface="+mj-lt"/>
                <a:cs typeface="Arial" panose="020B0604020202020204" pitchFamily="34" charset="0"/>
              </a:rPr>
              <a:t>2) CRIMINALIDADE DE MASSA</a:t>
            </a:r>
          </a:p>
          <a:p>
            <a:pPr algn="just"/>
            <a:r>
              <a:rPr lang="pt-BR" sz="2900" dirty="0">
                <a:latin typeface="+mj-lt"/>
                <a:cs typeface="Arial" panose="020B0604020202020204" pitchFamily="34" charset="0"/>
              </a:rPr>
              <a:t> Roubos, furtos, tráfico de entorpecentes, homicídios etc. </a:t>
            </a:r>
          </a:p>
          <a:p>
            <a:pPr algn="just"/>
            <a:r>
              <a:rPr lang="pt-BR" sz="2900" dirty="0">
                <a:latin typeface="+mj-lt"/>
                <a:cs typeface="Arial" panose="020B0604020202020204" pitchFamily="34" charset="0"/>
              </a:rPr>
              <a:t>Emprego estratégico de recursos pelo direcionamento dos instrumentos de justiça negociada. </a:t>
            </a:r>
          </a:p>
          <a:p>
            <a:pPr algn="just"/>
            <a:r>
              <a:rPr lang="pt-BR" sz="2900" dirty="0">
                <a:latin typeface="+mj-lt"/>
                <a:cs typeface="Arial" panose="020B0604020202020204" pitchFamily="34" charset="0"/>
              </a:rPr>
              <a:t>Institutos </a:t>
            </a:r>
            <a:r>
              <a:rPr lang="pt-BR" sz="2900" dirty="0" err="1">
                <a:latin typeface="+mj-lt"/>
                <a:cs typeface="Arial" panose="020B0604020202020204" pitchFamily="34" charset="0"/>
              </a:rPr>
              <a:t>despenalizadores</a:t>
            </a:r>
            <a:r>
              <a:rPr lang="pt-BR" sz="2900" dirty="0">
                <a:latin typeface="+mj-lt"/>
                <a:cs typeface="Arial" panose="020B0604020202020204" pitchFamily="34" charset="0"/>
              </a:rPr>
              <a:t>, ANPP.</a:t>
            </a:r>
          </a:p>
        </p:txBody>
      </p:sp>
    </p:spTree>
    <p:extLst>
      <p:ext uri="{BB962C8B-B14F-4D97-AF65-F5344CB8AC3E}">
        <p14:creationId xmlns:p14="http://schemas.microsoft.com/office/powerpoint/2010/main" val="682777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8A04B0-387E-A8AC-88A6-64D3ED94A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CRIMINALIDADE DE MASSA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267C6D0-A112-E9BA-779F-49B29817D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795" y="1764470"/>
            <a:ext cx="10430641" cy="4845880"/>
          </a:xfrm>
        </p:spPr>
      </p:pic>
    </p:spTree>
    <p:extLst>
      <p:ext uri="{BB962C8B-B14F-4D97-AF65-F5344CB8AC3E}">
        <p14:creationId xmlns:p14="http://schemas.microsoft.com/office/powerpoint/2010/main" val="3862609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6E4987-5D77-6B13-D010-11FFE3C1B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CRIMINALIDADE DE MASSA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FC576E-DDE2-F39C-80D3-A3D3F2B4C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35921"/>
            <a:ext cx="10353762" cy="3855279"/>
          </a:xfrm>
        </p:spPr>
        <p:txBody>
          <a:bodyPr/>
          <a:lstStyle/>
          <a:p>
            <a:pPr algn="just"/>
            <a:r>
              <a:rPr lang="pt-BR" sz="2700" dirty="0">
                <a:latin typeface="+mj-lt"/>
              </a:rPr>
              <a:t>Recursos dedicados ao incremento da qualidade na atividade probatória – Ex. Sistema </a:t>
            </a:r>
            <a:r>
              <a:rPr lang="pt-BR" sz="2700" dirty="0" err="1">
                <a:latin typeface="+mj-lt"/>
              </a:rPr>
              <a:t>Evidence</a:t>
            </a:r>
            <a:r>
              <a:rPr lang="pt-BR" sz="2700" dirty="0">
                <a:latin typeface="+mj-lt"/>
              </a:rPr>
              <a:t>. </a:t>
            </a:r>
          </a:p>
          <a:p>
            <a:pPr algn="just"/>
            <a:r>
              <a:rPr lang="pt-BR" sz="2700" dirty="0">
                <a:latin typeface="+mj-lt"/>
              </a:rPr>
              <a:t>11.875 câmeras corporais: Capital Paulista, da Região Metropolitana de São Paulo, alguns batalhões da Região de São José dos Campos, Campinas e Guarujá.  </a:t>
            </a:r>
          </a:p>
          <a:p>
            <a:pPr algn="just"/>
            <a:r>
              <a:rPr lang="pt-BR" sz="2700" dirty="0">
                <a:latin typeface="+mj-lt"/>
              </a:rPr>
              <a:t>Maior eficiência no acompanhamento de inquéritos policiais e fiscalização de investigações.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7832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806721-D555-81B0-47CF-7FE3C00D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CRIMINALIDADE DE MASSA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8D4A39-5B9E-3504-C3BB-20773CA06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3550"/>
            <a:ext cx="10353762" cy="4724400"/>
          </a:xfrm>
        </p:spPr>
        <p:txBody>
          <a:bodyPr>
            <a:normAutofit fontScale="77500" lnSpcReduction="20000"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pt-BR" sz="29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 Capital Paulista, os 30 (trinta) batalhões dedicados ao policiamento ostensivo já utilizam as COP; </a:t>
            </a: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pt-BR" sz="29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Dentre os demais batalhões da região metropolitana, 15 (quinze), de um total de 18 (dezoito) batalhões, já foram equipados; </a:t>
            </a: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pt-BR" sz="29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 interior do Estado, funcionam 64 (sessenta e quatro) batalhões, mas apenas 07 (sete) foram equipados; </a:t>
            </a: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pt-BR" sz="29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Foram também contemplados 2 (dois) batalhões de policiamento de choque, 2 batalhões de policiamento rodoviário e o Comando de Aviação da Polícia Militar.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1192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2D9752-15A6-5389-3CB3-64939B56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pode melhorar?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281D4B-D36B-6D0A-CC55-E26F72D50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52600"/>
            <a:ext cx="10353762" cy="4038600"/>
          </a:xfrm>
        </p:spPr>
        <p:txBody>
          <a:bodyPr>
            <a:normAutofit/>
          </a:bodyPr>
          <a:lstStyle/>
          <a:p>
            <a:pPr algn="just"/>
            <a:r>
              <a:rPr lang="pt-BR" sz="2700" dirty="0">
                <a:latin typeface="+mj-lt"/>
              </a:rPr>
              <a:t>Regulamentação das atividades de inteligência para monitoramento contínuo das ações de </a:t>
            </a:r>
            <a:r>
              <a:rPr lang="pt-BR" sz="2700" dirty="0" err="1">
                <a:latin typeface="+mj-lt"/>
              </a:rPr>
              <a:t>macrocriminalidade</a:t>
            </a:r>
            <a:r>
              <a:rPr lang="pt-BR" sz="2700" dirty="0">
                <a:latin typeface="+mj-lt"/>
              </a:rPr>
              <a:t>;</a:t>
            </a:r>
          </a:p>
          <a:p>
            <a:pPr algn="just"/>
            <a:r>
              <a:rPr lang="pt-BR" sz="2700" dirty="0">
                <a:latin typeface="+mj-lt"/>
              </a:rPr>
              <a:t>Uma conscientização mais ampla sobre as necessidades do Estado no enfrentamento à </a:t>
            </a:r>
            <a:r>
              <a:rPr lang="pt-BR" sz="2700" dirty="0" err="1">
                <a:latin typeface="+mj-lt"/>
              </a:rPr>
              <a:t>macrocriminalidade</a:t>
            </a:r>
            <a:r>
              <a:rPr lang="pt-BR" sz="2700" dirty="0">
                <a:latin typeface="+mj-lt"/>
              </a:rPr>
              <a:t>?</a:t>
            </a:r>
          </a:p>
          <a:p>
            <a:pPr algn="just"/>
            <a:r>
              <a:rPr lang="pt-BR" sz="2700" dirty="0">
                <a:latin typeface="+mj-lt"/>
              </a:rPr>
              <a:t>Fluxos de ações originárias em </a:t>
            </a:r>
            <a:r>
              <a:rPr lang="pt-BR" sz="2700">
                <a:latin typeface="+mj-lt"/>
              </a:rPr>
              <a:t>tribunais superiores. </a:t>
            </a:r>
            <a:endParaRPr lang="pt-BR" sz="2700" dirty="0">
              <a:latin typeface="+mj-lt"/>
            </a:endParaRPr>
          </a:p>
          <a:p>
            <a:pPr algn="just"/>
            <a:endParaRPr lang="pt-BR" sz="2700" dirty="0">
              <a:latin typeface="+mj-lt"/>
            </a:endParaRPr>
          </a:p>
          <a:p>
            <a:pPr algn="just"/>
            <a:endParaRPr lang="pt-BR" sz="2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109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AD06FD-887D-1C80-C535-5AC8B859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Eixos de atuação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D5DDD4-3C7E-97A7-98AF-3196F8CF2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76400"/>
            <a:ext cx="10353762" cy="4114800"/>
          </a:xfrm>
        </p:spPr>
        <p:txBody>
          <a:bodyPr>
            <a:normAutofit/>
          </a:bodyPr>
          <a:lstStyle/>
          <a:p>
            <a:pPr algn="just"/>
            <a:r>
              <a:rPr lang="pt-BR" sz="2900" b="1" dirty="0">
                <a:latin typeface="+mj-lt"/>
                <a:cs typeface="Arial" panose="020B0604020202020204" pitchFamily="34" charset="0"/>
              </a:rPr>
              <a:t>1) MACROCRIMINALIDADE</a:t>
            </a:r>
          </a:p>
          <a:p>
            <a:pPr algn="just"/>
            <a:r>
              <a:rPr lang="pt-BR" sz="2900" dirty="0">
                <a:latin typeface="+mj-lt"/>
                <a:cs typeface="Arial" panose="020B0604020202020204" pitchFamily="34" charset="0"/>
              </a:rPr>
              <a:t> Organizações criminosas, sonegação fiscal, lavagem de dinheiro em grande escala, crimes cibernéticos e crimes complexos contra a administração pública. </a:t>
            </a:r>
          </a:p>
          <a:p>
            <a:pPr algn="just"/>
            <a:r>
              <a:rPr lang="pt-BR" sz="2900" dirty="0">
                <a:latin typeface="+mj-lt"/>
                <a:cs typeface="Arial" panose="020B0604020202020204" pitchFamily="34" charset="0"/>
              </a:rPr>
              <a:t>Estratégias especializadas, conforme a peculiaridade do fenômeno criminal. </a:t>
            </a:r>
          </a:p>
        </p:txBody>
      </p:sp>
    </p:spTree>
    <p:extLst>
      <p:ext uri="{BB962C8B-B14F-4D97-AF65-F5344CB8AC3E}">
        <p14:creationId xmlns:p14="http://schemas.microsoft.com/office/powerpoint/2010/main" val="596271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AD06FD-887D-1C80-C535-5AC8B859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Criminalidade Organizada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D5DDD4-3C7E-97A7-98AF-3196F8CF2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76400"/>
            <a:ext cx="10353762" cy="4114800"/>
          </a:xfrm>
        </p:spPr>
        <p:txBody>
          <a:bodyPr>
            <a:normAutofit/>
          </a:bodyPr>
          <a:lstStyle/>
          <a:p>
            <a:pPr algn="just"/>
            <a:r>
              <a:rPr lang="pt-BR" sz="2900" b="1" dirty="0">
                <a:latin typeface="+mj-lt"/>
                <a:cs typeface="Arial" panose="020B0604020202020204" pitchFamily="34" charset="0"/>
              </a:rPr>
              <a:t>GAECO </a:t>
            </a:r>
            <a:r>
              <a:rPr lang="pt-BR" sz="2900" b="1" dirty="0"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 GRUPO DE ATUAÇÃO ESPECIAL DE COMBATE AO CRIME ORGANIZADO </a:t>
            </a:r>
            <a:endParaRPr lang="pt-BR" sz="2900" b="1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pt-BR" sz="2900" dirty="0">
                <a:latin typeface="+mj-lt"/>
                <a:cs typeface="Arial" panose="020B0604020202020204" pitchFamily="34" charset="0"/>
              </a:rPr>
              <a:t> Atuação sistemática em três frentes.</a:t>
            </a:r>
          </a:p>
          <a:p>
            <a:pPr algn="just"/>
            <a:r>
              <a:rPr lang="pt-BR" sz="2900" dirty="0">
                <a:latin typeface="+mj-lt"/>
                <a:cs typeface="Arial" panose="020B0604020202020204" pitchFamily="34" charset="0"/>
              </a:rPr>
              <a:t>1) Atividade ilícita principal;</a:t>
            </a:r>
          </a:p>
          <a:p>
            <a:pPr algn="just"/>
            <a:r>
              <a:rPr lang="pt-BR" sz="2900" dirty="0">
                <a:latin typeface="+mj-lt"/>
                <a:cs typeface="Arial" panose="020B0604020202020204" pitchFamily="34" charset="0"/>
              </a:rPr>
              <a:t>2) Lavagem de dinheiro;</a:t>
            </a:r>
          </a:p>
          <a:p>
            <a:pPr algn="just"/>
            <a:r>
              <a:rPr lang="pt-BR" sz="2900" dirty="0">
                <a:latin typeface="+mj-lt"/>
                <a:cs typeface="Arial" panose="020B0604020202020204" pitchFamily="34" charset="0"/>
              </a:rPr>
              <a:t>3) Corrupção. </a:t>
            </a:r>
          </a:p>
        </p:txBody>
      </p:sp>
    </p:spTree>
    <p:extLst>
      <p:ext uri="{BB962C8B-B14F-4D97-AF65-F5344CB8AC3E}">
        <p14:creationId xmlns:p14="http://schemas.microsoft.com/office/powerpoint/2010/main" val="292730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AD06FD-887D-1C80-C535-5AC8B859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Criminalidade Organizada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D0FAFEB-D932-3CA8-3FCA-AEAB8412A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636" y="1765300"/>
            <a:ext cx="10704077" cy="4660900"/>
          </a:xfrm>
        </p:spPr>
      </p:pic>
    </p:spTree>
    <p:extLst>
      <p:ext uri="{BB962C8B-B14F-4D97-AF65-F5344CB8AC3E}">
        <p14:creationId xmlns:p14="http://schemas.microsoft.com/office/powerpoint/2010/main" val="270965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AD06FD-887D-1C80-C535-5AC8B859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Criminalidade Organizada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0E6ACA4A-2791-AF27-0AB3-5E0091411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706" y="1714500"/>
            <a:ext cx="10487938" cy="4394200"/>
          </a:xfrm>
        </p:spPr>
      </p:pic>
    </p:spTree>
    <p:extLst>
      <p:ext uri="{BB962C8B-B14F-4D97-AF65-F5344CB8AC3E}">
        <p14:creationId xmlns:p14="http://schemas.microsoft.com/office/powerpoint/2010/main" val="2601016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ABDA79-B6C2-3795-8CB3-7D0FA4F22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Criminalidade Organizada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CD63116-14DF-998D-B33E-F41F3FDA4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346" y="1935921"/>
            <a:ext cx="10975610" cy="4129088"/>
          </a:xfrm>
        </p:spPr>
      </p:pic>
    </p:spTree>
    <p:extLst>
      <p:ext uri="{BB962C8B-B14F-4D97-AF65-F5344CB8AC3E}">
        <p14:creationId xmlns:p14="http://schemas.microsoft.com/office/powerpoint/2010/main" val="1037767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ABDA79-B6C2-3795-8CB3-7D0FA4F22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2575" y="628651"/>
            <a:ext cx="3643150" cy="34956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100"/>
              <a:t>Criminalidade Organizada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C51F77-AE74-4F38-B1DC-29475E38C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6696075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787C6FE-0B0E-4673-F6D8-D8FF23CBB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988" r="2" b="2"/>
          <a:stretch/>
        </p:blipFill>
        <p:spPr>
          <a:xfrm>
            <a:off x="1137490" y="1114868"/>
            <a:ext cx="5926045" cy="462826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CE87B8C-E5AA-4044-AB91-DDA3084B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654" y="799817"/>
            <a:ext cx="6565717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95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ABDA79-B6C2-3795-8CB3-7D0FA4F22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Sonegação fiscal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AA7675-CC7F-98D7-63B1-4F9AD6A1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25600"/>
            <a:ext cx="10353762" cy="4165600"/>
          </a:xfrm>
        </p:spPr>
        <p:txBody>
          <a:bodyPr>
            <a:normAutofit/>
          </a:bodyPr>
          <a:lstStyle/>
          <a:p>
            <a:r>
              <a:rPr lang="pt-BR" sz="2900" dirty="0">
                <a:latin typeface="+mj-lt"/>
              </a:rPr>
              <a:t>Identificação pelo GAECO de expressivos montantes de sonegação fiscal. </a:t>
            </a:r>
          </a:p>
          <a:p>
            <a:r>
              <a:rPr lang="pt-BR" sz="2900" dirty="0">
                <a:latin typeface="+mj-lt"/>
              </a:rPr>
              <a:t>Necessidade de maior especialização. </a:t>
            </a:r>
          </a:p>
          <a:p>
            <a:r>
              <a:rPr lang="pt-BR" sz="2900" dirty="0">
                <a:latin typeface="+mj-lt"/>
              </a:rPr>
              <a:t>Constituição do Comitê Integrado de Recuperação de Ativos (CIRA – SP). </a:t>
            </a:r>
          </a:p>
          <a:p>
            <a:r>
              <a:rPr lang="pt-BR" sz="2900" dirty="0">
                <a:latin typeface="+mj-lt"/>
              </a:rPr>
              <a:t>Atuação integrada – MPSP, SEFAZ e PGE. </a:t>
            </a:r>
          </a:p>
        </p:txBody>
      </p:sp>
    </p:spTree>
    <p:extLst>
      <p:ext uri="{BB962C8B-B14F-4D97-AF65-F5344CB8AC3E}">
        <p14:creationId xmlns:p14="http://schemas.microsoft.com/office/powerpoint/2010/main" val="1075184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ABDA79-B6C2-3795-8CB3-7D0FA4F22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Sonegação fiscal - CIRA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AA7675-CC7F-98D7-63B1-4F9AD6A1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25600"/>
            <a:ext cx="10353762" cy="4470400"/>
          </a:xfrm>
        </p:spPr>
        <p:txBody>
          <a:bodyPr>
            <a:normAutofit/>
          </a:bodyPr>
          <a:lstStyle/>
          <a:p>
            <a:r>
              <a:rPr lang="pt-BR" sz="2900" dirty="0">
                <a:latin typeface="+mj-lt"/>
              </a:rPr>
              <a:t>Indicadores de 2022:</a:t>
            </a:r>
          </a:p>
          <a:p>
            <a:r>
              <a:rPr lang="pt-BR" sz="2900" dirty="0">
                <a:latin typeface="+mj-lt"/>
              </a:rPr>
              <a:t>Recuperação </a:t>
            </a:r>
            <a:r>
              <a:rPr lang="pt-BR" sz="2900" b="1" dirty="0">
                <a:latin typeface="+mj-lt"/>
              </a:rPr>
              <a:t>efetiva </a:t>
            </a:r>
            <a:r>
              <a:rPr lang="pt-BR" sz="2900" dirty="0">
                <a:latin typeface="+mj-lt"/>
              </a:rPr>
              <a:t>de </a:t>
            </a:r>
            <a:r>
              <a:rPr lang="pt-BR" sz="2900" b="1" dirty="0">
                <a:latin typeface="+mj-lt"/>
              </a:rPr>
              <a:t>R$ 1.007.663.599,39 </a:t>
            </a:r>
            <a:r>
              <a:rPr lang="pt-BR" sz="2900" dirty="0">
                <a:latin typeface="+mj-lt"/>
              </a:rPr>
              <a:t>(+ de 1 bilhão de reais);</a:t>
            </a:r>
          </a:p>
          <a:p>
            <a:r>
              <a:rPr lang="pt-BR" sz="2900" dirty="0">
                <a:latin typeface="+mj-lt"/>
              </a:rPr>
              <a:t>Consectário das atribuições do MPSP no CIRA. </a:t>
            </a:r>
          </a:p>
          <a:p>
            <a:r>
              <a:rPr lang="pt-BR" sz="2900" dirty="0">
                <a:latin typeface="+mj-lt"/>
              </a:rPr>
              <a:t>Soluções céleres e consensuais para boa parte dos casos: ANPP, transações. </a:t>
            </a:r>
          </a:p>
          <a:p>
            <a:r>
              <a:rPr lang="pt-BR" sz="2900" dirty="0">
                <a:latin typeface="+mj-lt"/>
              </a:rPr>
              <a:t>Monitoramento de setores da economia</a:t>
            </a:r>
          </a:p>
          <a:p>
            <a:endParaRPr lang="pt-BR" sz="2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7670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794</TotalTime>
  <Words>657</Words>
  <Application>Microsoft Office PowerPoint</Application>
  <PresentationFormat>Widescreen</PresentationFormat>
  <Paragraphs>77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Damask</vt:lpstr>
      <vt:lpstr>Atuação do MPSP no sistema de justiça criminal e na segurança pública</vt:lpstr>
      <vt:lpstr>Eixos de atuação</vt:lpstr>
      <vt:lpstr>Criminalidade Organizada</vt:lpstr>
      <vt:lpstr>Criminalidade Organizada</vt:lpstr>
      <vt:lpstr>Criminalidade Organizada</vt:lpstr>
      <vt:lpstr>Criminalidade Organizada</vt:lpstr>
      <vt:lpstr>Criminalidade Organizada</vt:lpstr>
      <vt:lpstr>Sonegação fiscal</vt:lpstr>
      <vt:lpstr>Sonegação fiscal - CIRA</vt:lpstr>
      <vt:lpstr>Sonegação fiscal - CIRA</vt:lpstr>
      <vt:lpstr>Delitos econômicos - GEDEC</vt:lpstr>
      <vt:lpstr>CRIMES CIBERNÉTICOS – CYBER GAECO</vt:lpstr>
      <vt:lpstr>CRIMES CIBERNÉTICOS – CYBER GAECO</vt:lpstr>
      <vt:lpstr>CRIMES CIBERNÉTICOS – CYBER GAECO</vt:lpstr>
      <vt:lpstr>Eixos de atuação</vt:lpstr>
      <vt:lpstr>CRIMINALIDADE DE MASSA</vt:lpstr>
      <vt:lpstr>CRIMINALIDADE DE MASSA</vt:lpstr>
      <vt:lpstr>CRIMINALIDADE DE MASSA</vt:lpstr>
      <vt:lpstr>O que pode melhorar?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Atuação do MPSP no sistema de justiça criminal e na segurança pública</dc:title>
  <dc:creator>Olavo Evangelista Pezzotti</dc:creator>
  <cp:lastModifiedBy>Olavo E Pezzotti</cp:lastModifiedBy>
  <cp:revision>2</cp:revision>
  <dcterms:created xsi:type="dcterms:W3CDTF">2023-06-27T01:55:15Z</dcterms:created>
  <dcterms:modified xsi:type="dcterms:W3CDTF">2023-06-27T17:03:04Z</dcterms:modified>
</cp:coreProperties>
</file>