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64" r:id="rId6"/>
    <p:sldId id="265" r:id="rId7"/>
    <p:sldId id="266" r:id="rId8"/>
    <p:sldId id="267" r:id="rId9"/>
    <p:sldId id="272" r:id="rId10"/>
    <p:sldId id="271" r:id="rId11"/>
    <p:sldId id="274" r:id="rId12"/>
    <p:sldId id="259" r:id="rId13"/>
    <p:sldId id="262" r:id="rId14"/>
    <p:sldId id="26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7787" y="2564904"/>
            <a:ext cx="7988424" cy="1038323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pt-BR" sz="4400" b="1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dirty="0"/>
              <a:t>Título do</a:t>
            </a:r>
            <a:br>
              <a:rPr lang="pt-BR" dirty="0"/>
            </a:br>
            <a:r>
              <a:rPr lang="pt-BR" dirty="0"/>
              <a:t>Separador</a:t>
            </a:r>
          </a:p>
        </p:txBody>
      </p:sp>
    </p:spTree>
    <p:extLst>
      <p:ext uri="{BB962C8B-B14F-4D97-AF65-F5344CB8AC3E}">
        <p14:creationId xmlns:p14="http://schemas.microsoft.com/office/powerpoint/2010/main" val="171656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34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15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732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4978042"/>
            <a:ext cx="8568952" cy="1200329"/>
          </a:xfrm>
          <a:noFill/>
        </p:spPr>
        <p:txBody>
          <a:bodyPr wrap="square" rtlCol="0">
            <a:spAutoFit/>
          </a:bodyPr>
          <a:lstStyle>
            <a:lvl1pPr marL="0" algn="ctr" defTabSz="457200" rtl="0" eaLnBrk="1" latinLnBrk="0" hangingPunct="1">
              <a:defRPr lang="en-US" sz="1800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Trebuchet MS"/>
                <a:cs typeface="Trebuchet MS"/>
              </a:rPr>
              <a:t>Nome do Palestrante</a:t>
            </a:r>
            <a:br>
              <a:rPr lang="pt-BR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Cargo ou Função do Palestrante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e-mail do Palestrante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(61) XXXXX-XXXX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3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DEC-4FF8-4D6E-B5E6-CBAB4A14F386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7AED-F3F4-40E4-B618-44A5E1FC1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122730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4000" b="1" kern="1200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l" defTabSz="457200">
              <a:lnSpc>
                <a:spcPct val="80000"/>
              </a:lnSpc>
            </a:pPr>
            <a:r>
              <a:rPr lang="pt-BR" dirty="0"/>
              <a:t>Audiência Pública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55576" y="2349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000" b="1" i="1" kern="120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pt-BR" dirty="0"/>
              <a:t>Prevenção e Controle de Pragas na Agricultura e Pecuária Brasileira</a:t>
            </a:r>
          </a:p>
        </p:txBody>
      </p:sp>
      <p:sp>
        <p:nvSpPr>
          <p:cNvPr id="6" name="Espaço Reservado para Texto 14"/>
          <p:cNvSpPr txBox="1">
            <a:spLocks/>
          </p:cNvSpPr>
          <p:nvPr/>
        </p:nvSpPr>
        <p:spPr>
          <a:xfrm>
            <a:off x="827088" y="5158061"/>
            <a:ext cx="5761136" cy="431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/>
              <a:t>Rogério Avellar</a:t>
            </a:r>
          </a:p>
          <a:p>
            <a:pPr marL="0" indent="0" defTabSz="45720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Espaço Reservado para Texto 16"/>
          <p:cNvSpPr txBox="1">
            <a:spLocks/>
          </p:cNvSpPr>
          <p:nvPr/>
        </p:nvSpPr>
        <p:spPr>
          <a:xfrm>
            <a:off x="827584" y="5517232"/>
            <a:ext cx="5760640" cy="43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baseline="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/>
              <a:t>Assessor Técnico</a:t>
            </a:r>
          </a:p>
        </p:txBody>
      </p:sp>
      <p:sp>
        <p:nvSpPr>
          <p:cNvPr id="8" name="Espaço Reservado para Texto 19"/>
          <p:cNvSpPr txBox="1">
            <a:spLocks/>
          </p:cNvSpPr>
          <p:nvPr/>
        </p:nvSpPr>
        <p:spPr>
          <a:xfrm>
            <a:off x="827584" y="6093296"/>
            <a:ext cx="5760640" cy="2876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b="1" i="1" kern="1200" baseline="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Brasília-DF, 06 de março de 2018</a:t>
            </a:r>
          </a:p>
        </p:txBody>
      </p:sp>
    </p:spTree>
    <p:extLst>
      <p:ext uri="{BB962C8B-B14F-4D97-AF65-F5344CB8AC3E}">
        <p14:creationId xmlns:p14="http://schemas.microsoft.com/office/powerpoint/2010/main" val="175494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B57B65E-947D-4D81-953D-D16088D90D6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Aperfeiçoar a legislação brasileira e harmonizar o processo de registro de agrotóxicos, baseando-se nas melhores praticas regulatórias dos outros países de importância agrícola.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Melhorar a estrutura administrativa e contratar técnicos especialistas para os órgãos de Registro.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Ter o MAPA como órgão protagonista dos processos de registro de insumos agrícolas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D6287A9-DFE8-4D65-AFED-5E49F9CA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5828840" cy="523220"/>
          </a:xfrm>
        </p:spPr>
        <p:txBody>
          <a:bodyPr/>
          <a:lstStyle/>
          <a:p>
            <a:r>
              <a:rPr lang="pt-BR" dirty="0"/>
              <a:t>Sugestões para 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272813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B57B65E-947D-4D81-953D-D16088D90D6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  Modernização e Fortalecimento da Defesa Agropecuária </a:t>
            </a:r>
          </a:p>
          <a:p>
            <a:pPr marL="0" indent="0">
              <a:buNone/>
            </a:pPr>
            <a:endParaRPr lang="pt-BR" dirty="0"/>
          </a:p>
          <a:p>
            <a:pPr marL="457200" indent="-457200">
              <a:buAutoNum type="arabicPeriod" startAt="5"/>
            </a:pPr>
            <a:r>
              <a:rPr lang="pt-BR" dirty="0"/>
              <a:t>Incentivar e promover a pesquisa de métodos de prevenção e controle de pragas e doenças com utilização de manejo integrado e biológicos; e desenvolvimento de plantas tolerantes/resistentes a pragas, doenças e mudanças climáticas.</a:t>
            </a:r>
          </a:p>
          <a:p>
            <a:pPr marL="457200" indent="-457200">
              <a:buAutoNum type="arabicPeriod" startAt="5"/>
            </a:pPr>
            <a:endParaRPr lang="pt-BR" dirty="0"/>
          </a:p>
          <a:p>
            <a:pPr marL="457200" indent="-457200">
              <a:buAutoNum type="arabicPeriod" startAt="5"/>
            </a:pPr>
            <a:r>
              <a:rPr lang="pt-BR" dirty="0"/>
              <a:t>Priorizar a reestruturação da Assistência Técnica e Extensão Rural no Brasil.</a:t>
            </a:r>
          </a:p>
          <a:p>
            <a:pPr marL="457200" indent="-457200">
              <a:buAutoNum type="arabicPeriod" startAt="5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7200" indent="-457200">
              <a:buAutoNum type="arabicPeriod" startAt="6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D6287A9-DFE8-4D65-AFED-5E49F9CA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5828840" cy="523220"/>
          </a:xfrm>
        </p:spPr>
        <p:txBody>
          <a:bodyPr/>
          <a:lstStyle/>
          <a:p>
            <a:r>
              <a:rPr lang="pt-BR" dirty="0"/>
              <a:t>Sugestões para 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48173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Rogério Avellar</a:t>
            </a:r>
            <a:br>
              <a:rPr lang="pt-BR" b="1" dirty="0"/>
            </a:br>
            <a:r>
              <a:rPr lang="pt-BR" b="1" dirty="0"/>
              <a:t>Assessor Técnico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rogerio.avellar@cna.org.br</a:t>
            </a:r>
            <a:br>
              <a:rPr lang="pt-BR" dirty="0"/>
            </a:br>
            <a:r>
              <a:rPr lang="pt-BR" dirty="0"/>
              <a:t>(61) 2109-1456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0C32442-4263-46CE-A143-03C46D5C6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62" y="1772444"/>
            <a:ext cx="7762875" cy="418147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C92937A-5156-442E-A4E6-120D44B3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5412059" cy="523220"/>
          </a:xfrm>
        </p:spPr>
        <p:txBody>
          <a:bodyPr/>
          <a:lstStyle/>
          <a:p>
            <a:r>
              <a:rPr lang="pt-BR" dirty="0"/>
              <a:t>Evolução do Mercado Brasileiro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CFDCAB-2451-428F-B2B2-22A85FA06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5972591"/>
            <a:ext cx="74390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578186C-0E4E-41B8-865D-E17E1E4654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429000"/>
            <a:ext cx="4038600" cy="2697163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5B1BA443-66FE-4904-9722-17D8B7A89E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535090"/>
            <a:ext cx="4038600" cy="259107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Mercado brasileiro - Vendas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FE2882B-7008-43A4-B853-7FA30E487FE9}"/>
              </a:ext>
            </a:extLst>
          </p:cNvPr>
          <p:cNvSpPr txBox="1"/>
          <p:nvPr/>
        </p:nvSpPr>
        <p:spPr>
          <a:xfrm>
            <a:off x="467544" y="23488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VENDAS POR CULTURA  - 2016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5307333-614C-42CF-9908-C74048D5B31B}"/>
              </a:ext>
            </a:extLst>
          </p:cNvPr>
          <p:cNvSpPr txBox="1"/>
          <p:nvPr/>
        </p:nvSpPr>
        <p:spPr>
          <a:xfrm>
            <a:off x="5292080" y="23488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VENDAS POR CLASSE DE PRODUTOS - 2016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A0E537B-EAC2-488F-92FA-00F4B6AC6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381328"/>
            <a:ext cx="33051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79B758E-61C4-4CF2-8B92-A3CFC092F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91" y="1600200"/>
            <a:ext cx="3596209" cy="163256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6A2C821-57BB-425E-A26E-A10BF70AF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45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pt-BR" dirty="0"/>
              <a:t>Dimensão territorial do país</a:t>
            </a:r>
          </a:p>
          <a:p>
            <a:r>
              <a:rPr lang="pt-BR" dirty="0"/>
              <a:t>Diversidade de:</a:t>
            </a:r>
          </a:p>
          <a:p>
            <a:pPr lvl="1"/>
            <a:r>
              <a:rPr lang="pt-BR" dirty="0"/>
              <a:t> Condições edafoclimáticas</a:t>
            </a:r>
          </a:p>
          <a:p>
            <a:pPr lvl="1"/>
            <a:r>
              <a:rPr lang="pt-BR" dirty="0"/>
              <a:t> Produtos agrícolas</a:t>
            </a:r>
          </a:p>
          <a:p>
            <a:pPr lvl="1"/>
            <a:r>
              <a:rPr lang="pt-BR" dirty="0"/>
              <a:t>Produtos pecuários</a:t>
            </a:r>
          </a:p>
          <a:p>
            <a:pPr lvl="1"/>
            <a:r>
              <a:rPr lang="pt-BR" dirty="0"/>
              <a:t>Sistemas produtivos</a:t>
            </a:r>
          </a:p>
          <a:p>
            <a:pPr lvl="1"/>
            <a:r>
              <a:rPr lang="pt-BR" dirty="0"/>
              <a:t>Níveis tecnológicos</a:t>
            </a:r>
          </a:p>
          <a:p>
            <a:pPr lvl="1"/>
            <a:r>
              <a:rPr lang="pt-BR" dirty="0"/>
              <a:t>Formação educacional</a:t>
            </a:r>
          </a:p>
          <a:p>
            <a:pPr lvl="1"/>
            <a:r>
              <a:rPr lang="pt-BR" dirty="0"/>
              <a:t>Formação profissional</a:t>
            </a:r>
          </a:p>
          <a:p>
            <a:pPr lvl="1"/>
            <a:r>
              <a:rPr lang="pt-BR" dirty="0"/>
              <a:t>Assistência técnica e extensão rural</a:t>
            </a:r>
          </a:p>
          <a:p>
            <a:pPr lvl="1"/>
            <a:r>
              <a:rPr lang="pt-BR" dirty="0"/>
              <a:t>Tradição cultural regional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9FD63CB-9A17-43D2-B3F3-F7C44A7D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79"/>
            <a:ext cx="6907660" cy="523220"/>
          </a:xfrm>
        </p:spPr>
        <p:txBody>
          <a:bodyPr/>
          <a:lstStyle/>
          <a:p>
            <a:r>
              <a:rPr lang="pt-BR" dirty="0"/>
              <a:t>O Universo do Produtor Rural  Brasileiro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6367B50-7FB9-4932-87B5-3CB77B66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32768"/>
            <a:ext cx="3596208" cy="17313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E005E1F-0B72-49B6-BDA9-5ED216906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42" y="4964085"/>
            <a:ext cx="361525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6797E556-E6F8-40B3-9146-4A3B09CE3F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626588"/>
            <a:ext cx="3805400" cy="180241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9B6EA7-429C-4682-9367-4AD41AB54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6104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t-BR" dirty="0"/>
              <a:t>Métodos:</a:t>
            </a:r>
          </a:p>
          <a:p>
            <a:pPr lvl="1"/>
            <a:r>
              <a:rPr lang="pt-BR" dirty="0"/>
              <a:t>Cultural</a:t>
            </a:r>
          </a:p>
          <a:p>
            <a:pPr lvl="1"/>
            <a:r>
              <a:rPr lang="pt-BR" dirty="0"/>
              <a:t>Químico</a:t>
            </a:r>
          </a:p>
          <a:p>
            <a:pPr lvl="1"/>
            <a:r>
              <a:rPr lang="pt-BR" dirty="0"/>
              <a:t>Biológico</a:t>
            </a:r>
          </a:p>
          <a:p>
            <a:pPr lvl="1"/>
            <a:endParaRPr lang="pt-BR" dirty="0"/>
          </a:p>
          <a:p>
            <a:r>
              <a:rPr lang="pt-BR" dirty="0"/>
              <a:t>MIP – Manejo Integrado de Pragas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Ações de fiscalização e controle do transito de vegetais e prospecção de pragas e doenças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Vacinação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EF8F2E4-2638-4179-9EBB-D7691939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3810659" cy="523220"/>
          </a:xfrm>
        </p:spPr>
        <p:txBody>
          <a:bodyPr/>
          <a:lstStyle/>
          <a:p>
            <a:r>
              <a:rPr lang="pt-BR" dirty="0"/>
              <a:t>Prevenção e Controle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6749B44-1FAD-4F8B-9226-A8B381AF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3812233" cy="18478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7B3BD9B-7471-44F0-8AB8-4FDC83575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255514"/>
            <a:ext cx="381223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3774"/>
            <a:ext cx="4905510" cy="523220"/>
          </a:xfrm>
        </p:spPr>
        <p:txBody>
          <a:bodyPr/>
          <a:lstStyle/>
          <a:p>
            <a:pPr algn="l"/>
            <a:r>
              <a:rPr lang="pt-BR" dirty="0"/>
              <a:t>Mercado Global - Defensivos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8D625280-627B-420C-AEB9-C6110FD59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2" y="1848644"/>
            <a:ext cx="7991475" cy="40290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1799704-091F-4E93-A99C-50D0399389C6}"/>
              </a:ext>
            </a:extLst>
          </p:cNvPr>
          <p:cNvSpPr txBox="1"/>
          <p:nvPr/>
        </p:nvSpPr>
        <p:spPr>
          <a:xfrm>
            <a:off x="2339752" y="98028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VENDAS X PAÍSES  - US$ BI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2FF44A2-EE59-4B65-9BC6-2099733DB08C}"/>
              </a:ext>
            </a:extLst>
          </p:cNvPr>
          <p:cNvSpPr txBox="1"/>
          <p:nvPr/>
        </p:nvSpPr>
        <p:spPr>
          <a:xfrm>
            <a:off x="899592" y="60932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Kleffmann</a:t>
            </a:r>
            <a:r>
              <a:rPr lang="pt-BR" sz="1100" dirty="0"/>
              <a:t> </a:t>
            </a:r>
            <a:r>
              <a:rPr lang="pt-BR" sz="1100" dirty="0" err="1"/>
              <a:t>Group</a:t>
            </a:r>
            <a:r>
              <a:rPr lang="pt-BR" sz="11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89807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25F20E90-E9E9-46A0-8BE1-5D81EF57A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090" y="1600200"/>
            <a:ext cx="7625820" cy="452596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566DFB5-543D-4105-B3EA-076D1BA4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4905510" cy="523220"/>
          </a:xfrm>
        </p:spPr>
        <p:txBody>
          <a:bodyPr/>
          <a:lstStyle/>
          <a:p>
            <a:r>
              <a:rPr lang="pt-BR" dirty="0"/>
              <a:t>Mercado Global - Defensivos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10BED65-90C6-4957-A2FD-A89E6F695EA3}"/>
              </a:ext>
            </a:extLst>
          </p:cNvPr>
          <p:cNvSpPr txBox="1"/>
          <p:nvPr/>
        </p:nvSpPr>
        <p:spPr>
          <a:xfrm>
            <a:off x="1331640" y="908720"/>
            <a:ext cx="705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BRASIL – Maior consumidor mundial de agrotóxicos?</a:t>
            </a:r>
          </a:p>
        </p:txBody>
      </p:sp>
    </p:spTree>
    <p:extLst>
      <p:ext uri="{BB962C8B-B14F-4D97-AF65-F5344CB8AC3E}">
        <p14:creationId xmlns:p14="http://schemas.microsoft.com/office/powerpoint/2010/main" val="25468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F891556E-A6F8-4E88-8B24-C0FF54981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12" y="1643856"/>
            <a:ext cx="7419975" cy="443865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8F7EE8D-F425-45BF-BCA8-AF5F0CA2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5445145" cy="523220"/>
          </a:xfrm>
        </p:spPr>
        <p:txBody>
          <a:bodyPr/>
          <a:lstStyle/>
          <a:p>
            <a:r>
              <a:rPr lang="pt-BR" dirty="0"/>
              <a:t>Eficiência na Produção Agrícola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E444F74-0FAA-416A-96DD-34529CBED306}"/>
              </a:ext>
            </a:extLst>
          </p:cNvPr>
          <p:cNvSpPr txBox="1"/>
          <p:nvPr/>
        </p:nvSpPr>
        <p:spPr>
          <a:xfrm>
            <a:off x="862012" y="6381328"/>
            <a:ext cx="2197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FAO - </a:t>
            </a:r>
            <a:r>
              <a:rPr lang="pt-BR" sz="1100" dirty="0" err="1"/>
              <a:t>Kleffmann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6132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FDD1BEE3-FB6C-4136-8664-0A9D1E332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793" y="1600200"/>
            <a:ext cx="7238414" cy="452596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FBC5CC8-B218-4D2D-84CB-5D443471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5663153" cy="523220"/>
          </a:xfrm>
        </p:spPr>
        <p:txBody>
          <a:bodyPr/>
          <a:lstStyle/>
          <a:p>
            <a:r>
              <a:rPr lang="pt-BR" dirty="0"/>
              <a:t>Custo de produção x Agrotóxicos</a:t>
            </a:r>
          </a:p>
        </p:txBody>
      </p:sp>
    </p:spTree>
    <p:extLst>
      <p:ext uri="{BB962C8B-B14F-4D97-AF65-F5344CB8AC3E}">
        <p14:creationId xmlns:p14="http://schemas.microsoft.com/office/powerpoint/2010/main" val="213451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095A9CC9-D9CB-4547-ADC7-3CC3AF746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7284"/>
            <a:ext cx="8229600" cy="379179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62D113A-99B8-4BCC-864D-9F2B7306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7233262" cy="523220"/>
          </a:xfrm>
        </p:spPr>
        <p:txBody>
          <a:bodyPr/>
          <a:lstStyle/>
          <a:p>
            <a:r>
              <a:rPr lang="pt-BR" dirty="0"/>
              <a:t>Gargalo - Tempo de registro de defensivos</a:t>
            </a:r>
          </a:p>
        </p:txBody>
      </p:sp>
    </p:spTree>
    <p:extLst>
      <p:ext uri="{BB962C8B-B14F-4D97-AF65-F5344CB8AC3E}">
        <p14:creationId xmlns:p14="http://schemas.microsoft.com/office/powerpoint/2010/main" val="8945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B27DB9E-6843-4F70-908C-EBBADEFF05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585" y="1600200"/>
            <a:ext cx="3429000" cy="210502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49BC0E-E789-4E0C-9A57-0753E234B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34096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Educação Profissional, a Assistência Técnica e as atividades de Promoção Social</a:t>
            </a:r>
          </a:p>
          <a:p>
            <a:r>
              <a:rPr lang="pt-BR" dirty="0"/>
              <a:t>Acesso a informação e a prática</a:t>
            </a:r>
          </a:p>
          <a:p>
            <a:r>
              <a:rPr lang="pt-BR" dirty="0"/>
              <a:t>Diferencial para as políticas públicas</a:t>
            </a: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A48DBA-8FB7-4EBA-9723-CD74876A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079"/>
            <a:ext cx="6341736" cy="523220"/>
          </a:xfrm>
        </p:spPr>
        <p:txBody>
          <a:bodyPr/>
          <a:lstStyle/>
          <a:p>
            <a:r>
              <a:rPr lang="pt-BR" dirty="0"/>
              <a:t>Assistência Técnica e Extensão Rural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5A02E41-ACBE-4D02-882E-F1454DE2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5" y="3707458"/>
            <a:ext cx="3429000" cy="24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95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303</Words>
  <Application>Microsoft Office PowerPoint</Application>
  <PresentationFormat>Apresentação na tela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Tema do Office</vt:lpstr>
      <vt:lpstr>Apresentação do PowerPoint</vt:lpstr>
      <vt:lpstr>O Universo do Produtor Rural  Brasileiro</vt:lpstr>
      <vt:lpstr>Prevenção e Controle</vt:lpstr>
      <vt:lpstr>Mercado Global - Defensivos</vt:lpstr>
      <vt:lpstr>Mercado Global - Defensivos</vt:lpstr>
      <vt:lpstr>Eficiência na Produção Agrícola</vt:lpstr>
      <vt:lpstr>Custo de produção x Agrotóxicos</vt:lpstr>
      <vt:lpstr>Gargalo - Tempo de registro de defensivos</vt:lpstr>
      <vt:lpstr>Assistência Técnica e Extensão Rural</vt:lpstr>
      <vt:lpstr>Sugestões para encaminhamentos</vt:lpstr>
      <vt:lpstr>Sugestões para encaminhamentos</vt:lpstr>
      <vt:lpstr>Rogério Avellar Assessor Técnico rogerio.avellar@cna.org.br (61) 2109-1456</vt:lpstr>
      <vt:lpstr>Evolução do Mercado Brasileiro</vt:lpstr>
      <vt:lpstr>Mercado brasileiro - Vendas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Pereira Lopes</dc:creator>
  <cp:lastModifiedBy>Leomar Diniz</cp:lastModifiedBy>
  <cp:revision>52</cp:revision>
  <dcterms:created xsi:type="dcterms:W3CDTF">2017-06-06T13:19:59Z</dcterms:created>
  <dcterms:modified xsi:type="dcterms:W3CDTF">2018-03-06T12:52:00Z</dcterms:modified>
</cp:coreProperties>
</file>