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82" r:id="rId3"/>
    <p:sldId id="279" r:id="rId4"/>
    <p:sldId id="280" r:id="rId5"/>
    <p:sldId id="281" r:id="rId6"/>
    <p:sldId id="285" r:id="rId7"/>
    <p:sldId id="273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95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95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95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95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95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95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95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95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9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88F"/>
    <a:srgbClr val="032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90" d="100"/>
          <a:sy n="90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3489F-E655-4114-A87E-781B669F5BEE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24340-7D99-4806-AC8C-EBABEC0802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6248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Organização Social supervisionada pelo Ministério da Ciência, Tecnologia e Inovação - MCTI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24340-7D99-4806-AC8C-EBABEC0802A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798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224" y="497381"/>
            <a:ext cx="4983212" cy="1707469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41" b="10042"/>
          <a:stretch/>
        </p:blipFill>
        <p:spPr>
          <a:xfrm>
            <a:off x="0" y="4969001"/>
            <a:ext cx="9144000" cy="19163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52634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41255"/>
            <a:ext cx="8229600" cy="807248"/>
          </a:xfrm>
          <a:prstGeom prst="rect">
            <a:avLst/>
          </a:prstGeom>
        </p:spPr>
        <p:txBody>
          <a:bodyPr anchor="ctr" anchorCtr="0"/>
          <a:lstStyle>
            <a:lvl1pPr algn="l">
              <a:defRPr sz="2800" b="1">
                <a:solidFill>
                  <a:srgbClr val="0E488F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0E488F"/>
              </a:buClr>
              <a:defRPr>
                <a:solidFill>
                  <a:srgbClr val="0E488F"/>
                </a:solidFill>
              </a:defRPr>
            </a:lvl1pPr>
            <a:lvl2pPr>
              <a:buClr>
                <a:srgbClr val="0E488F"/>
              </a:buClr>
              <a:defRPr>
                <a:solidFill>
                  <a:srgbClr val="0E488F"/>
                </a:solidFill>
              </a:defRPr>
            </a:lvl2pPr>
            <a:lvl3pPr>
              <a:buClr>
                <a:srgbClr val="0E488F"/>
              </a:buClr>
              <a:defRPr>
                <a:solidFill>
                  <a:srgbClr val="0E488F"/>
                </a:solidFill>
              </a:defRPr>
            </a:lvl3pPr>
            <a:lvl4pPr>
              <a:buClr>
                <a:srgbClr val="0E488F"/>
              </a:buClr>
              <a:defRPr>
                <a:solidFill>
                  <a:srgbClr val="0E488F"/>
                </a:solidFill>
              </a:defRPr>
            </a:lvl4pPr>
            <a:lvl5pPr>
              <a:buClr>
                <a:srgbClr val="0E488F"/>
              </a:buClr>
              <a:defRPr>
                <a:solidFill>
                  <a:srgbClr val="0E488F"/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356350"/>
            <a:ext cx="467072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08EEE9C-B573-4340-82ED-F1935C99101A}" type="slidenum">
              <a:rPr lang="en-US" altLang="pt-BR" smtClean="0"/>
              <a:pPr>
                <a:defRPr/>
              </a:pPr>
              <a:t>‹nº›</a:t>
            </a:fld>
            <a:endParaRPr lang="en-US" altLang="pt-BR" dirty="0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0" y="948503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102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75684"/>
            <a:ext cx="9144000" cy="140970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31" r="11494"/>
          <a:stretch/>
        </p:blipFill>
        <p:spPr>
          <a:xfrm rot="10800000">
            <a:off x="0" y="-27383"/>
            <a:ext cx="9144000" cy="14097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87500" r="11967" b="-2"/>
          <a:stretch/>
        </p:blipFill>
        <p:spPr>
          <a:xfrm rot="10800000">
            <a:off x="0" y="-27383"/>
            <a:ext cx="9144000" cy="17623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95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95" charset="0"/>
          <a:ea typeface="ＭＳ Ｐゴシック" pitchFamily="-9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95" charset="0"/>
          <a:ea typeface="ＭＳ Ｐゴシック" pitchFamily="-9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95" charset="0"/>
          <a:ea typeface="ＭＳ Ｐゴシック" pitchFamily="-9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95" charset="0"/>
          <a:ea typeface="ＭＳ Ｐゴシック" pitchFamily="-9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95" charset="0"/>
          <a:ea typeface="ＭＳ Ｐゴシック" pitchFamily="-9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95" charset="0"/>
          <a:ea typeface="ＭＳ Ｐゴシック" pitchFamily="-9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95" charset="0"/>
          <a:ea typeface="ＭＳ Ｐゴシック" pitchFamily="-9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95" charset="0"/>
          <a:ea typeface="ＭＳ Ｐゴシック" pitchFamily="-9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95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9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9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9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9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ine.com.br/" TargetMode="External"/><Relationship Id="rId2" Type="http://schemas.openxmlformats.org/officeDocument/2006/relationships/hyperlink" Target="mailto:apine@apine.com.b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youtube.com/apinevideos" TargetMode="External"/><Relationship Id="rId4" Type="http://schemas.openxmlformats.org/officeDocument/2006/relationships/hyperlink" Target="http://facebook.com/apineenerg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2154609"/>
            <a:ext cx="9144000" cy="165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3600" b="1" dirty="0" smtClean="0">
                <a:solidFill>
                  <a:srgbClr val="0E488F"/>
                </a:solidFill>
                <a:ea typeface="ＭＳ Ｐゴシック" pitchFamily="-95" charset="-128"/>
                <a:cs typeface="Arial" charset="0"/>
              </a:rPr>
              <a:t>Audiência Publica para 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3600" b="1" dirty="0" smtClean="0">
                <a:solidFill>
                  <a:srgbClr val="0E488F"/>
                </a:solidFill>
                <a:ea typeface="ＭＳ Ｐゴシック" pitchFamily="-95" charset="-128"/>
                <a:cs typeface="Arial" charset="0"/>
              </a:rPr>
              <a:t>Instrução do PLS 696/2015</a:t>
            </a:r>
            <a:endParaRPr lang="pt-BR" altLang="pt-BR" sz="3600" b="1" dirty="0">
              <a:solidFill>
                <a:srgbClr val="0E488F"/>
              </a:solidFill>
              <a:ea typeface="ＭＳ Ｐゴシック" pitchFamily="-95" charset="-128"/>
              <a:cs typeface="Arial" charset="0"/>
            </a:endParaRP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5562600" y="4293096"/>
            <a:ext cx="32400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endParaRPr lang="pt-BR" altLang="pt-BR" sz="1400" i="1" dirty="0" smtClean="0">
              <a:solidFill>
                <a:srgbClr val="0E488F"/>
              </a:solidFill>
              <a:latin typeface="Calibri" pitchFamily="-95" charset="0"/>
            </a:endParaRPr>
          </a:p>
          <a:p>
            <a:pPr algn="r" eaLnBrk="1" hangingPunct="1"/>
            <a:r>
              <a:rPr lang="pt-BR" altLang="pt-BR" sz="1400" i="1" dirty="0" smtClean="0">
                <a:solidFill>
                  <a:srgbClr val="0E488F"/>
                </a:solidFill>
                <a:latin typeface="Calibri" pitchFamily="-95" charset="0"/>
              </a:rPr>
              <a:t>Brasília, 04 de outubro 2016</a:t>
            </a:r>
            <a:endParaRPr lang="pt-BR" altLang="pt-BR" sz="1400" i="1" dirty="0">
              <a:solidFill>
                <a:srgbClr val="0E488F"/>
              </a:solidFill>
              <a:latin typeface="Calibri" pitchFamily="-9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PLS 696/2015 - Síntese das Proposições para Alocação de Recursos de P&amp;D do Setor Elétrico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/>
              <a:t>Projeto Original do Senador Cristovam Buarque</a:t>
            </a:r>
          </a:p>
          <a:p>
            <a:pPr lvl="1"/>
            <a:r>
              <a:rPr lang="pt-BR" sz="2000" dirty="0"/>
              <a:t>Determina que, até 31 de dezembro de 2039, 62,5% dos recursos de P&amp;D das atividades de: Geração, Transmissão e Distribuição sejam destinados às seguintes fontes de geração: eólica, solar, biomassa, pequenas centrais hidroelétricas, cogeração qualificada e </a:t>
            </a:r>
            <a:r>
              <a:rPr lang="pt-BR" sz="2000" dirty="0" err="1" smtClean="0"/>
              <a:t>maremotriz</a:t>
            </a:r>
            <a:r>
              <a:rPr lang="pt-BR" sz="2000" dirty="0" smtClean="0"/>
              <a:t>.</a:t>
            </a:r>
          </a:p>
          <a:p>
            <a:pPr marL="457200" lvl="1" indent="0">
              <a:buNone/>
            </a:pPr>
            <a:endParaRPr lang="pt-BR" sz="2000" dirty="0"/>
          </a:p>
          <a:p>
            <a:pPr marL="400050"/>
            <a:r>
              <a:rPr lang="pt-BR" sz="2400" dirty="0"/>
              <a:t>Emenda do Senador Hélio José(*)</a:t>
            </a:r>
          </a:p>
          <a:p>
            <a:pPr lvl="1"/>
            <a:r>
              <a:rPr lang="pt-BR" sz="2000" dirty="0"/>
              <a:t>I: 25%, de 1º de janeiro de 2018 a 31 de dezembro de 2020; </a:t>
            </a:r>
          </a:p>
          <a:p>
            <a:pPr lvl="1"/>
            <a:r>
              <a:rPr lang="pt-BR" sz="2000" dirty="0"/>
              <a:t>II: 30%, de 1º de janeiro de 2021 a 31 de dezembro de 2025; </a:t>
            </a:r>
          </a:p>
          <a:p>
            <a:pPr lvl="1"/>
            <a:r>
              <a:rPr lang="pt-BR" sz="2000" dirty="0"/>
              <a:t>III: 35%, 1º de janeiro de 2026 a 31 de dezembro de 2030;</a:t>
            </a:r>
          </a:p>
          <a:p>
            <a:pPr lvl="1"/>
            <a:r>
              <a:rPr lang="pt-BR" sz="2000" dirty="0"/>
              <a:t>IV: 40%, de 1º de janeiro de 2031 a 31 de dezembro de 2039</a:t>
            </a:r>
            <a:r>
              <a:rPr lang="pt-BR" sz="2000" dirty="0" smtClean="0"/>
              <a:t>.</a:t>
            </a:r>
          </a:p>
          <a:p>
            <a:pPr marL="457200" lvl="1" indent="0">
              <a:buNone/>
            </a:pPr>
            <a:r>
              <a:rPr lang="pt-BR" sz="2400" dirty="0" smtClean="0"/>
              <a:t>(*) </a:t>
            </a:r>
            <a:r>
              <a:rPr lang="pt-BR" sz="2000" dirty="0"/>
              <a:t>inclui entre as fontes de geração resíduos </a:t>
            </a:r>
            <a:r>
              <a:rPr lang="pt-BR" sz="2000" dirty="0" smtClean="0"/>
              <a:t>sólidos urbanos </a:t>
            </a:r>
            <a:r>
              <a:rPr lang="pt-BR" sz="2000" dirty="0"/>
              <a:t>e rurais</a:t>
            </a:r>
          </a:p>
          <a:p>
            <a:pPr lvl="1"/>
            <a:endParaRPr lang="pt-BR" sz="20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178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41255"/>
            <a:ext cx="8686800" cy="807248"/>
          </a:xfrm>
        </p:spPr>
        <p:txBody>
          <a:bodyPr/>
          <a:lstStyle/>
          <a:p>
            <a:r>
              <a:rPr lang="pt-BR" dirty="0" smtClean="0"/>
              <a:t>Resumo de Investimentos de P&amp;D em Fontes Alternativas no Setor Elétrico Brasileiro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</p:spPr>
        <p:txBody>
          <a:bodyPr/>
          <a:lstStyle/>
          <a:p>
            <a:r>
              <a:rPr lang="pt-BR" sz="2400" dirty="0" smtClean="0"/>
              <a:t>O Brasil é destaque mundial em Fontes Renováveis (84% da capacidade de geração), incluindo Fontes Alternativas: Eólica, Solar, Biomassa, Pequenas Centrais Hidroelétricas e Resíduos Sólidos Urbanos e Rurais;</a:t>
            </a:r>
          </a:p>
          <a:p>
            <a:r>
              <a:rPr lang="pt-BR" sz="2400" dirty="0" smtClean="0"/>
              <a:t>A Aneel já vem priorizando investimentos de P&amp;D em Fontes Alternativas, conforme exemplificado nas Chamadas abaixo:</a:t>
            </a:r>
          </a:p>
          <a:p>
            <a:pPr lvl="1"/>
            <a:r>
              <a:rPr lang="pt-BR" sz="2000" dirty="0" smtClean="0"/>
              <a:t>013/2011 – Energia Solar;</a:t>
            </a:r>
          </a:p>
          <a:p>
            <a:pPr lvl="1"/>
            <a:r>
              <a:rPr lang="pt-BR" sz="2000" dirty="0" smtClean="0"/>
              <a:t>014/2012 – Geração a partir do Biogás;</a:t>
            </a:r>
          </a:p>
          <a:p>
            <a:pPr lvl="1"/>
            <a:r>
              <a:rPr lang="pt-BR" sz="2000" dirty="0" smtClean="0"/>
              <a:t>017/2013 – Tecnologia Nacional de Geração Eólica; </a:t>
            </a:r>
          </a:p>
          <a:p>
            <a:pPr lvl="1"/>
            <a:r>
              <a:rPr lang="pt-BR" sz="2000" dirty="0" smtClean="0"/>
              <a:t>019/2015 – Tecnologia Nacional de Geração </a:t>
            </a:r>
            <a:r>
              <a:rPr lang="pt-BR" sz="2000" dirty="0" err="1" smtClean="0"/>
              <a:t>Heliotérmica</a:t>
            </a:r>
            <a:r>
              <a:rPr lang="pt-BR" sz="2000" dirty="0" smtClean="0"/>
              <a:t>.</a:t>
            </a:r>
          </a:p>
          <a:p>
            <a:r>
              <a:rPr lang="pt-BR" sz="2400" dirty="0" smtClean="0"/>
              <a:t>Desde 2008, o investimento de P&amp;D em Fontes Alternativas superou R$ 1 bilhão (tema de maior aporte do Setor </a:t>
            </a:r>
            <a:r>
              <a:rPr lang="pt-BR" sz="2400" dirty="0"/>
              <a:t>E</a:t>
            </a:r>
            <a:r>
              <a:rPr lang="pt-BR" sz="2400" dirty="0" smtClean="0"/>
              <a:t>létrico)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Inconvenientes da Excessiva Concentração de Recursos de </a:t>
            </a:r>
            <a:r>
              <a:rPr lang="pt-BR" dirty="0" err="1" smtClean="0"/>
              <a:t>P&amp;D</a:t>
            </a:r>
            <a:r>
              <a:rPr lang="pt-BR" dirty="0" smtClean="0"/>
              <a:t> em Fontes Alternativas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dirty="0" smtClean="0"/>
              <a:t>A Aneel liberou o uso de recursos de P&amp;D para estudos do Centro de Gestão de Estudos Estratégicos – CGEE/MCTI para definição dos temas prioritários de P&amp;D do Setor Elétrico </a:t>
            </a:r>
          </a:p>
          <a:p>
            <a:pPr algn="just"/>
            <a:r>
              <a:rPr lang="pt-BR" sz="2400" dirty="0" smtClean="0"/>
              <a:t>Exemplo de outras linhas de pesquisa importantes:</a:t>
            </a:r>
          </a:p>
          <a:p>
            <a:pPr lvl="1" algn="just"/>
            <a:r>
              <a:rPr lang="pt-BR" sz="2000" dirty="0" smtClean="0"/>
              <a:t>Inserção ambiental de projetos;</a:t>
            </a:r>
          </a:p>
          <a:p>
            <a:pPr lvl="1" algn="just"/>
            <a:r>
              <a:rPr lang="pt-BR" sz="2000" dirty="0" smtClean="0"/>
              <a:t>Procedimentos operativos considerando fontes intermitentes;</a:t>
            </a:r>
          </a:p>
          <a:p>
            <a:pPr lvl="1" algn="just"/>
            <a:r>
              <a:rPr lang="pt-BR" sz="2000" dirty="0" smtClean="0"/>
              <a:t>Segurança do suprimento de energia;</a:t>
            </a:r>
          </a:p>
          <a:p>
            <a:pPr lvl="1" algn="just"/>
            <a:r>
              <a:rPr lang="pt-BR" sz="2000" dirty="0" smtClean="0"/>
              <a:t>Captura de carbono;</a:t>
            </a:r>
          </a:p>
          <a:p>
            <a:pPr lvl="1" algn="just"/>
            <a:r>
              <a:rPr lang="pt-BR" sz="2000" dirty="0" smtClean="0"/>
              <a:t>Novas fontes de geração: Hidrogênio, Fotossíntese, Empuxo, </a:t>
            </a:r>
            <a:r>
              <a:rPr lang="pt-BR" sz="2000" dirty="0" err="1" smtClean="0"/>
              <a:t>etc</a:t>
            </a:r>
            <a:endParaRPr lang="pt-BR" sz="2000" dirty="0" smtClean="0"/>
          </a:p>
          <a:p>
            <a:pPr lvl="1" algn="just"/>
            <a:r>
              <a:rPr lang="pt-BR" sz="2000" dirty="0" smtClean="0"/>
              <a:t>Armazenamento de energia</a:t>
            </a:r>
          </a:p>
          <a:p>
            <a:pPr algn="just"/>
            <a:r>
              <a:rPr lang="pt-BR" sz="2400" dirty="0" smtClean="0"/>
              <a:t>A progressiva maturidade dificulta a originalidade </a:t>
            </a:r>
          </a:p>
          <a:p>
            <a:pPr lvl="1" algn="just"/>
            <a:r>
              <a:rPr lang="pt-BR" sz="2000" dirty="0" smtClean="0"/>
              <a:t>Consequente risco de represamento de recursos de </a:t>
            </a:r>
            <a:r>
              <a:rPr lang="pt-BR" sz="2000" dirty="0" err="1" smtClean="0"/>
              <a:t>P&amp;D</a:t>
            </a:r>
            <a:endParaRPr lang="pt-BR" sz="2000" dirty="0" smtClean="0"/>
          </a:p>
          <a:p>
            <a:pPr lvl="1" algn="just"/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Proposta para Alocação de Recursos (1)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err="1" smtClean="0"/>
              <a:t>Entendemos</a:t>
            </a:r>
            <a:r>
              <a:rPr lang="en-US" sz="2400" dirty="0" smtClean="0"/>
              <a:t> que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atuais</a:t>
            </a:r>
            <a:r>
              <a:rPr lang="en-US" sz="2400" dirty="0" smtClean="0"/>
              <a:t> </a:t>
            </a:r>
            <a:r>
              <a:rPr lang="en-US" sz="2400" dirty="0" err="1" smtClean="0"/>
              <a:t>critérios</a:t>
            </a:r>
            <a:r>
              <a:rPr lang="en-US" sz="2400" dirty="0" smtClean="0"/>
              <a:t> para </a:t>
            </a:r>
            <a:r>
              <a:rPr lang="en-US" sz="2400" dirty="0" err="1" smtClean="0"/>
              <a:t>alocaçao</a:t>
            </a:r>
            <a:r>
              <a:rPr lang="en-US" sz="2400" dirty="0" smtClean="0"/>
              <a:t> dos </a:t>
            </a:r>
            <a:r>
              <a:rPr lang="en-US" sz="2400" dirty="0" err="1" smtClean="0"/>
              <a:t>recursos</a:t>
            </a:r>
            <a:r>
              <a:rPr lang="en-US" sz="2400" dirty="0" smtClean="0"/>
              <a:t> de P&amp;D do </a:t>
            </a:r>
            <a:r>
              <a:rPr lang="en-US" sz="2400" dirty="0" err="1" smtClean="0"/>
              <a:t>Setor</a:t>
            </a:r>
            <a:r>
              <a:rPr lang="en-US" sz="2400" dirty="0" smtClean="0"/>
              <a:t> </a:t>
            </a:r>
            <a:r>
              <a:rPr lang="en-US" sz="2400" dirty="0" err="1" smtClean="0"/>
              <a:t>Eletrico</a:t>
            </a:r>
            <a:r>
              <a:rPr lang="en-US" sz="2400" dirty="0" smtClean="0"/>
              <a:t> </a:t>
            </a:r>
            <a:r>
              <a:rPr lang="en-US" sz="2400" dirty="0" err="1" smtClean="0"/>
              <a:t>são</a:t>
            </a:r>
            <a:r>
              <a:rPr lang="en-US" sz="2400" dirty="0" smtClean="0"/>
              <a:t> </a:t>
            </a:r>
            <a:r>
              <a:rPr lang="en-US" sz="2400" dirty="0" err="1" smtClean="0"/>
              <a:t>adequados</a:t>
            </a:r>
            <a:r>
              <a:rPr lang="en-US" sz="2400" dirty="0" smtClean="0"/>
              <a:t>.  </a:t>
            </a:r>
          </a:p>
          <a:p>
            <a:pPr algn="just"/>
            <a:r>
              <a:rPr lang="pt-BR" sz="2400" dirty="0"/>
              <a:t>Caso </a:t>
            </a:r>
            <a:r>
              <a:rPr lang="pt-BR" sz="2400" dirty="0" smtClean="0"/>
              <a:t>se entenda necessário alterar os atuais critérios, propomos </a:t>
            </a:r>
            <a:r>
              <a:rPr lang="pt-BR" sz="2400" dirty="0"/>
              <a:t>i</a:t>
            </a:r>
            <a:r>
              <a:rPr lang="en-US" sz="2400" dirty="0" err="1"/>
              <a:t>ncluir</a:t>
            </a:r>
            <a:r>
              <a:rPr lang="en-US" sz="2400" dirty="0"/>
              <a:t> </a:t>
            </a:r>
            <a:r>
              <a:rPr lang="en-US" sz="2400" dirty="0" err="1"/>
              <a:t>como</a:t>
            </a:r>
            <a:r>
              <a:rPr lang="en-US" sz="2400" dirty="0"/>
              <a:t> </a:t>
            </a:r>
            <a:r>
              <a:rPr lang="en-US" sz="2400" dirty="0" err="1"/>
              <a:t>fontes</a:t>
            </a:r>
            <a:r>
              <a:rPr lang="en-US" sz="2400" dirty="0"/>
              <a:t> a </a:t>
            </a:r>
            <a:r>
              <a:rPr lang="en-US" sz="2400" dirty="0" err="1"/>
              <a:t>serem</a:t>
            </a:r>
            <a:r>
              <a:rPr lang="en-US" sz="2400" dirty="0"/>
              <a:t> </a:t>
            </a:r>
            <a:r>
              <a:rPr lang="en-US" sz="2400" dirty="0" err="1"/>
              <a:t>contempladas</a:t>
            </a:r>
            <a:r>
              <a:rPr lang="en-US" sz="2400" dirty="0"/>
              <a:t> </a:t>
            </a:r>
            <a:r>
              <a:rPr lang="en-US" sz="2400" dirty="0" err="1"/>
              <a:t>pelo</a:t>
            </a:r>
            <a:r>
              <a:rPr lang="en-US" sz="2400" dirty="0"/>
              <a:t> </a:t>
            </a:r>
            <a:r>
              <a:rPr lang="en-US" sz="2400" dirty="0" err="1"/>
              <a:t>projeto</a:t>
            </a:r>
            <a:r>
              <a:rPr lang="en-US" sz="2400" dirty="0"/>
              <a:t> de lei </a:t>
            </a:r>
            <a:r>
              <a:rPr lang="en-US" sz="2400" dirty="0" err="1"/>
              <a:t>aquelas</a:t>
            </a:r>
            <a:r>
              <a:rPr lang="en-US" sz="2400" dirty="0"/>
              <a:t> que </a:t>
            </a:r>
            <a:r>
              <a:rPr lang="en-US" sz="2400" dirty="0" err="1"/>
              <a:t>sejam</a:t>
            </a:r>
            <a:r>
              <a:rPr lang="en-US" sz="2400" dirty="0"/>
              <a:t> </a:t>
            </a:r>
            <a:r>
              <a:rPr lang="en-US" sz="2400" dirty="0" err="1"/>
              <a:t>classificadas</a:t>
            </a:r>
            <a:r>
              <a:rPr lang="en-US" sz="2400" dirty="0"/>
              <a:t> </a:t>
            </a:r>
            <a:r>
              <a:rPr lang="en-US" sz="2400" dirty="0" err="1"/>
              <a:t>como</a:t>
            </a:r>
            <a:r>
              <a:rPr lang="en-US" sz="2400" dirty="0"/>
              <a:t> </a:t>
            </a:r>
            <a:r>
              <a:rPr lang="en-US" sz="2400" dirty="0" err="1"/>
              <a:t>Fontes</a:t>
            </a:r>
            <a:r>
              <a:rPr lang="en-US" sz="2400" dirty="0"/>
              <a:t> </a:t>
            </a:r>
            <a:r>
              <a:rPr lang="en-US" sz="2400" dirty="0" err="1"/>
              <a:t>Alternativas</a:t>
            </a:r>
            <a:r>
              <a:rPr lang="en-US" sz="2400" dirty="0"/>
              <a:t> pela </a:t>
            </a:r>
            <a:r>
              <a:rPr lang="en-US" sz="2400" dirty="0" err="1" smtClean="0"/>
              <a:t>Aneel</a:t>
            </a:r>
            <a:r>
              <a:rPr lang="en-US" sz="2400" dirty="0" smtClean="0"/>
              <a:t>.</a:t>
            </a:r>
            <a:endParaRPr lang="en-US" sz="2400" dirty="0"/>
          </a:p>
          <a:p>
            <a:pPr algn="just"/>
            <a:r>
              <a:rPr lang="en-US" sz="2400" dirty="0" err="1" smtClean="0"/>
              <a:t>Adicionalmente</a:t>
            </a:r>
            <a:r>
              <a:rPr lang="en-US" sz="2400" dirty="0" smtClean="0"/>
              <a:t>, de forma </a:t>
            </a:r>
            <a:r>
              <a:rPr lang="en-US" sz="2400" dirty="0" err="1" smtClean="0"/>
              <a:t>compativel</a:t>
            </a:r>
            <a:r>
              <a:rPr lang="en-US" sz="2400" dirty="0" smtClean="0"/>
              <a:t> </a:t>
            </a:r>
            <a:r>
              <a:rPr lang="en-US" sz="2400" dirty="0"/>
              <a:t>com a </a:t>
            </a:r>
            <a:r>
              <a:rPr lang="en-US" sz="2400" dirty="0" err="1" smtClean="0"/>
              <a:t>demanda</a:t>
            </a:r>
            <a:r>
              <a:rPr lang="en-US" sz="2400" dirty="0" smtClean="0"/>
              <a:t> </a:t>
            </a:r>
            <a:r>
              <a:rPr lang="en-US" sz="2400" dirty="0" err="1" smtClean="0"/>
              <a:t>diversificada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 smtClean="0"/>
              <a:t>recursos</a:t>
            </a:r>
            <a:r>
              <a:rPr lang="en-US" sz="2400" dirty="0" smtClean="0"/>
              <a:t> de P&amp;D e </a:t>
            </a:r>
            <a:r>
              <a:rPr lang="pt-BR" sz="2400" dirty="0" smtClean="0"/>
              <a:t>a </a:t>
            </a:r>
            <a:r>
              <a:rPr lang="pt-BR" sz="2400" dirty="0"/>
              <a:t>progressiva maturidade das fontes alternativas, propomos </a:t>
            </a:r>
            <a:r>
              <a:rPr lang="pt-BR" sz="2400" dirty="0" smtClean="0"/>
              <a:t>uma alocação decrescente de recursos para essas fontes.</a:t>
            </a:r>
            <a:endParaRPr lang="en-US" sz="2400" dirty="0" smtClean="0"/>
          </a:p>
          <a:p>
            <a:pPr algn="just"/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964488" cy="5805264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“Art. 1º O art. 4º da Lei nº 9.991, de 24 de julho de 2000, passa a vigorar com a seguinte redação: </a:t>
            </a:r>
            <a:endParaRPr lang="pt-BR" sz="2000" dirty="0" smtClean="0"/>
          </a:p>
          <a:p>
            <a:pPr marL="0" indent="0">
              <a:buNone/>
            </a:pPr>
            <a:r>
              <a:rPr lang="pt-BR" sz="2000" dirty="0" smtClean="0"/>
              <a:t>Art</a:t>
            </a:r>
            <a:r>
              <a:rPr lang="pt-BR" sz="2000" dirty="0"/>
              <a:t>. 4º </a:t>
            </a:r>
            <a:r>
              <a:rPr lang="pt-BR" sz="2000" dirty="0" smtClean="0"/>
              <a:t>..........................................................................</a:t>
            </a:r>
          </a:p>
          <a:p>
            <a:pPr marL="0" indent="0" algn="just">
              <a:buNone/>
            </a:pPr>
            <a:r>
              <a:rPr lang="pt-BR" sz="2000" dirty="0"/>
              <a:t>§ 5º Observado o disposto no § 3º, na aplicação dos recursos de que tratam os incisos I e II, deverão ser destinados para investimentos em pesquisa, desenvolvimento tecnológico e inovação em projetos </a:t>
            </a:r>
            <a:r>
              <a:rPr lang="pt-BR" sz="2000" strike="sngStrike" dirty="0">
                <a:solidFill>
                  <a:srgbClr val="FF0000"/>
                </a:solidFill>
              </a:rPr>
              <a:t>relacionados a fontes eólica, solar, biomassa, pequenas centrais hidrelétricas, cogeração qualificada, reaproveitamento de resíduos sólidos urbanos e rurais e </a:t>
            </a:r>
            <a:r>
              <a:rPr lang="pt-BR" sz="2000" strike="sngStrike" dirty="0" err="1" smtClean="0">
                <a:solidFill>
                  <a:srgbClr val="FF0000"/>
                </a:solidFill>
              </a:rPr>
              <a:t>maremotriz</a:t>
            </a:r>
            <a:r>
              <a:rPr lang="pt-BR" sz="2000" dirty="0"/>
              <a:t>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</a:rPr>
              <a:t>classificados como Fontes Alternativas  pela Agencia  Nacional de Energia Elétrica – Aneel</a:t>
            </a:r>
            <a:r>
              <a:rPr lang="pt-BR" sz="2000" dirty="0" smtClean="0">
                <a:solidFill>
                  <a:schemeClr val="accent3">
                    <a:lumMod val="75000"/>
                  </a:schemeClr>
                </a:solidFill>
              </a:rPr>
              <a:t>,</a:t>
            </a:r>
            <a:r>
              <a:rPr lang="pt-BR" sz="2000" dirty="0" smtClean="0"/>
              <a:t> no </a:t>
            </a:r>
            <a:r>
              <a:rPr lang="pt-BR" sz="2000" dirty="0"/>
              <a:t>mínimo: </a:t>
            </a:r>
            <a:endParaRPr lang="pt-BR" sz="2000" dirty="0" smtClean="0"/>
          </a:p>
          <a:p>
            <a:pPr marL="0" indent="0">
              <a:buNone/>
            </a:pPr>
            <a:r>
              <a:rPr lang="pt-BR" sz="2000" dirty="0" smtClean="0"/>
              <a:t> </a:t>
            </a:r>
            <a:r>
              <a:rPr lang="pt-BR" sz="2000" dirty="0"/>
              <a:t>I –</a:t>
            </a:r>
            <a:r>
              <a:rPr lang="pt-BR" sz="2000" dirty="0" smtClean="0"/>
              <a:t>25%, de </a:t>
            </a:r>
            <a:r>
              <a:rPr lang="pt-BR" sz="2000" dirty="0"/>
              <a:t>1º de janeiro de 2018 a 31 de dezembro de 2020; </a:t>
            </a:r>
            <a:endParaRPr lang="pt-BR" sz="2000" dirty="0" smtClean="0"/>
          </a:p>
          <a:p>
            <a:pPr marL="0" indent="0">
              <a:buNone/>
            </a:pPr>
            <a:r>
              <a:rPr lang="pt-BR" sz="2000" dirty="0" smtClean="0"/>
              <a:t>II </a:t>
            </a:r>
            <a:r>
              <a:rPr lang="pt-BR" sz="2000" dirty="0"/>
              <a:t>– </a:t>
            </a:r>
            <a:r>
              <a:rPr lang="pt-BR" sz="2000" strike="sngStrike" dirty="0">
                <a:solidFill>
                  <a:srgbClr val="FF0000"/>
                </a:solidFill>
              </a:rPr>
              <a:t>30</a:t>
            </a:r>
            <a:r>
              <a:rPr lang="pt-BR" sz="2000" strike="sngStrike" dirty="0" smtClean="0">
                <a:solidFill>
                  <a:srgbClr val="FF0000"/>
                </a:solidFill>
              </a:rPr>
              <a:t>% 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</a:rPr>
              <a:t>20%, </a:t>
            </a:r>
            <a:r>
              <a:rPr lang="pt-BR" sz="2000" dirty="0" smtClean="0"/>
              <a:t>de </a:t>
            </a:r>
            <a:r>
              <a:rPr lang="pt-BR" sz="2000" dirty="0"/>
              <a:t>1º de janeiro de 2021 a 31 de dezembro de 2025;  </a:t>
            </a:r>
            <a:endParaRPr lang="pt-BR" sz="2000" dirty="0" smtClean="0"/>
          </a:p>
          <a:p>
            <a:pPr marL="0" indent="0">
              <a:buNone/>
            </a:pPr>
            <a:r>
              <a:rPr lang="pt-BR" sz="2000" dirty="0" smtClean="0"/>
              <a:t>III </a:t>
            </a:r>
            <a:r>
              <a:rPr lang="pt-BR" sz="2000" dirty="0"/>
              <a:t>– </a:t>
            </a:r>
            <a:r>
              <a:rPr lang="pt-BR" sz="2000" strike="sngStrike" dirty="0" smtClean="0">
                <a:solidFill>
                  <a:srgbClr val="FF0000"/>
                </a:solidFill>
              </a:rPr>
              <a:t>35% 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</a:rPr>
              <a:t>15%, </a:t>
            </a:r>
            <a:r>
              <a:rPr lang="pt-BR" sz="2000" dirty="0" smtClean="0"/>
              <a:t>1º </a:t>
            </a:r>
            <a:r>
              <a:rPr lang="pt-BR" sz="2000" dirty="0"/>
              <a:t>de janeiro de 2026 a 31 de dezembro de 2030 </a:t>
            </a:r>
            <a:endParaRPr lang="pt-BR" sz="2000" dirty="0" smtClean="0"/>
          </a:p>
          <a:p>
            <a:pPr marL="0" indent="0">
              <a:buNone/>
            </a:pPr>
            <a:r>
              <a:rPr lang="pt-BR" sz="2000" dirty="0" smtClean="0"/>
              <a:t> </a:t>
            </a:r>
            <a:r>
              <a:rPr lang="pt-BR" sz="2000" dirty="0"/>
              <a:t>IV – </a:t>
            </a:r>
            <a:r>
              <a:rPr lang="pt-BR" sz="2000" strike="sngStrike" dirty="0" smtClean="0">
                <a:solidFill>
                  <a:srgbClr val="FF0000"/>
                </a:solidFill>
              </a:rPr>
              <a:t>40</a:t>
            </a:r>
            <a:r>
              <a:rPr lang="pt-BR" sz="2000" strike="sngStrike" dirty="0">
                <a:solidFill>
                  <a:srgbClr val="FF0000"/>
                </a:solidFill>
              </a:rPr>
              <a:t>% 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</a:rPr>
              <a:t>10%, </a:t>
            </a:r>
            <a:r>
              <a:rPr lang="pt-BR" sz="2000" dirty="0" smtClean="0"/>
              <a:t>de </a:t>
            </a:r>
            <a:r>
              <a:rPr lang="pt-BR" sz="2000" dirty="0"/>
              <a:t>1º de janeiro de 2031 a 31 de dezembro de 2039</a:t>
            </a:r>
            <a:r>
              <a:rPr lang="pt-BR" sz="2000" dirty="0" smtClean="0"/>
              <a:t>.”</a:t>
            </a:r>
            <a:endParaRPr lang="pt-BR" sz="20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Proposta para Alocação de Recursos (2)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6791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pt-BR" dirty="0" smtClean="0"/>
              <a:t>Obrigado!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2411352" y="5581689"/>
            <a:ext cx="4380302" cy="10156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pt-BR" altLang="pt-BR" sz="1200" dirty="0"/>
              <a:t>SHS </a:t>
            </a:r>
            <a:r>
              <a:rPr lang="pt-BR" altLang="pt-BR" sz="1200" dirty="0" smtClean="0"/>
              <a:t>Quadra 6, Ed. </a:t>
            </a:r>
            <a:r>
              <a:rPr lang="pt-BR" altLang="pt-BR" sz="1200" dirty="0" err="1" smtClean="0"/>
              <a:t>Bussiness</a:t>
            </a:r>
            <a:r>
              <a:rPr lang="pt-BR" altLang="pt-BR" sz="1200" dirty="0" smtClean="0"/>
              <a:t> Center Tower </a:t>
            </a:r>
            <a:r>
              <a:rPr lang="pt-BR" altLang="pt-BR" sz="1200" dirty="0"/>
              <a:t>– Ed. Brasil </a:t>
            </a:r>
            <a:r>
              <a:rPr lang="pt-BR" altLang="pt-BR" sz="1200" dirty="0" smtClean="0"/>
              <a:t>21,</a:t>
            </a:r>
          </a:p>
          <a:p>
            <a:pPr algn="ctr"/>
            <a:r>
              <a:rPr lang="pt-BR" altLang="pt-BR" sz="1200" dirty="0" smtClean="0"/>
              <a:t>Bloco “C”  –  Sala 212.  CEP:  70322-915  </a:t>
            </a:r>
            <a:r>
              <a:rPr lang="pt-BR" altLang="pt-BR" sz="1200" dirty="0"/>
              <a:t>– </a:t>
            </a:r>
            <a:r>
              <a:rPr lang="pt-BR" altLang="pt-BR" sz="1200" dirty="0" smtClean="0"/>
              <a:t> Brasília  -  DF</a:t>
            </a:r>
          </a:p>
          <a:p>
            <a:pPr algn="ctr"/>
            <a:r>
              <a:rPr lang="pt-BR" altLang="pt-BR" sz="1200" dirty="0" smtClean="0"/>
              <a:t>Tel.: +55 61 3224-6731 / 3226-3130 – Fax: +55 61 3202-2616</a:t>
            </a:r>
          </a:p>
          <a:p>
            <a:pPr algn="ctr"/>
            <a:r>
              <a:rPr lang="pt-BR" altLang="pt-BR" sz="1200" dirty="0" smtClean="0">
                <a:hlinkClick r:id="rId2"/>
              </a:rPr>
              <a:t>apine@apine.com.br</a:t>
            </a:r>
            <a:r>
              <a:rPr lang="pt-BR" altLang="pt-BR" sz="1200" dirty="0" smtClean="0"/>
              <a:t> – </a:t>
            </a:r>
            <a:r>
              <a:rPr lang="pt-BR" altLang="pt-BR" sz="1200" dirty="0" smtClean="0">
                <a:hlinkClick r:id="rId3"/>
              </a:rPr>
              <a:t>www.apine.com.br</a:t>
            </a:r>
            <a:r>
              <a:rPr lang="pt-BR" altLang="pt-BR" sz="1200" dirty="0" smtClean="0"/>
              <a:t>  </a:t>
            </a:r>
          </a:p>
          <a:p>
            <a:pPr algn="ctr"/>
            <a:r>
              <a:rPr lang="pt-BR" altLang="pt-BR" sz="1200" dirty="0" smtClean="0">
                <a:hlinkClick r:id="rId4"/>
              </a:rPr>
              <a:t>facebook.com/</a:t>
            </a:r>
            <a:r>
              <a:rPr lang="pt-BR" altLang="pt-BR" sz="1200" dirty="0" err="1" smtClean="0">
                <a:hlinkClick r:id="rId4"/>
              </a:rPr>
              <a:t>apineenergia</a:t>
            </a:r>
            <a:r>
              <a:rPr lang="pt-BR" altLang="pt-BR" sz="1200" dirty="0" smtClean="0"/>
              <a:t> – </a:t>
            </a:r>
            <a:r>
              <a:rPr lang="pt-BR" altLang="pt-BR" sz="1200" dirty="0" smtClean="0">
                <a:hlinkClick r:id="rId5"/>
              </a:rPr>
              <a:t>youtube.com/</a:t>
            </a:r>
            <a:r>
              <a:rPr lang="pt-BR" altLang="pt-BR" sz="1200" dirty="0" err="1" smtClean="0">
                <a:hlinkClick r:id="rId5"/>
              </a:rPr>
              <a:t>apinevideos</a:t>
            </a:r>
            <a:endParaRPr lang="pt-BR" altLang="pt-BR" sz="12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050" y="2060848"/>
            <a:ext cx="6819900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02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730</Words>
  <Application>Microsoft Office PowerPoint</Application>
  <PresentationFormat>Apresentação na tela (4:3)</PresentationFormat>
  <Paragraphs>53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Office Theme</vt:lpstr>
      <vt:lpstr>Apresentação do PowerPoint</vt:lpstr>
      <vt:lpstr>PLS 696/2015 - Síntese das Proposições para Alocação de Recursos de P&amp;D do Setor Elétrico</vt:lpstr>
      <vt:lpstr>Resumo de Investimentos de P&amp;D em Fontes Alternativas no Setor Elétrico Brasileiro  </vt:lpstr>
      <vt:lpstr>Inconvenientes da Excessiva Concentração de Recursos de P&amp;D em Fontes Alternativas</vt:lpstr>
      <vt:lpstr>Proposta para Alocação de Recursos (1)</vt:lpstr>
      <vt:lpstr>Proposta para Alocação de Recursos (2)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Matheus Belli</dc:creator>
  <cp:lastModifiedBy>stquicu</cp:lastModifiedBy>
  <cp:revision>105</cp:revision>
  <dcterms:created xsi:type="dcterms:W3CDTF">2015-04-02T23:36:11Z</dcterms:created>
  <dcterms:modified xsi:type="dcterms:W3CDTF">2016-10-04T01:48:00Z</dcterms:modified>
</cp:coreProperties>
</file>