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60" r:id="rId2"/>
  </p:sldMasterIdLst>
  <p:notesMasterIdLst>
    <p:notesMasterId r:id="rId17"/>
  </p:notesMasterIdLst>
  <p:handoutMasterIdLst>
    <p:handoutMasterId r:id="rId18"/>
  </p:handoutMasterIdLst>
  <p:sldIdLst>
    <p:sldId id="323" r:id="rId3"/>
    <p:sldId id="325" r:id="rId4"/>
    <p:sldId id="326" r:id="rId5"/>
    <p:sldId id="327" r:id="rId6"/>
    <p:sldId id="328" r:id="rId7"/>
    <p:sldId id="329" r:id="rId8"/>
    <p:sldId id="331" r:id="rId9"/>
    <p:sldId id="332" r:id="rId10"/>
    <p:sldId id="330" r:id="rId11"/>
    <p:sldId id="333" r:id="rId12"/>
    <p:sldId id="334" r:id="rId13"/>
    <p:sldId id="335" r:id="rId14"/>
    <p:sldId id="336" r:id="rId15"/>
    <p:sldId id="337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923" autoAdjust="0"/>
  </p:normalViewPr>
  <p:slideViewPr>
    <p:cSldViewPr>
      <p:cViewPr varScale="1">
        <p:scale>
          <a:sx n="67" d="100"/>
          <a:sy n="67" d="100"/>
        </p:scale>
        <p:origin x="132" y="66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141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pt-BR"/>
              <a:pPr/>
              <a:t>21/05/2019</a:t>
            </a:fld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pt-BR"/>
              <a:pPr/>
              <a:t>21/05/2019</a:t>
            </a:fld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Clique para editar o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v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58" name="Forma liv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59" name="Forma liv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0" name="Forma liv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1" name="Forma liv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2" name="Forma liv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3" name="Forma liv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4" name="Forma liv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5" name="Forma liv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6" name="Forma liv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7" name="Forma liv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8" name="Forma liv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9" name="Forma liv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0" name="Forma liv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1" name="Forma liv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2" name="Forma liv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3" name="Forma liv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4" name="Forma liv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5" name="Forma liv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6" name="Forma liv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7" name="Forma liv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8" name="Forma liv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9" name="Forma liv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0" name="Forma liv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1" name="Forma liv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2" name="Forma liv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3" name="Forma liv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4" name="Forma liv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5" name="Forma liv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6" name="Forma liv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7" name="Forma liv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8" name="Forma liv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9" name="Forma liv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0" name="Forma liv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1" name="Forma liv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2" name="Forma liv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3" name="Forma liv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4" name="Forma liv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5" name="Forma liv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6" name="Forma liv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7" name="Forma liv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8" name="Forma liv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9" name="Forma liv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0" name="Forma liv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1" name="Forma liv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2" name="Forma liv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3" name="Forma liv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4" name="Forma liv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5" name="Forma liv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6" name="Forma liv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7" name="Forma liv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8" name="Forma liv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9" name="Forma liv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0" name="Forma liv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1" name="Forma liv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2" name="Forma liv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3" name="Forma liv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4" name="Forma liv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5" name="Forma liv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6" name="Forma liv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7" name="Forma liv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8" name="Forma liv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9" name="Forma liv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0" name="Forma liv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1" name="Forma liv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2" name="Forma liv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3" name="Forma liv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4" name="Forma liv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5" name="Forma liv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6" name="Forma liv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7" name="Forma liv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8" name="Forma liv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9" name="Forma liv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0" name="Forma liv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1" name="Forma liv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2" name="Forma liv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3" name="Forma liv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4" name="Forma liv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5" name="Forma liv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6" name="Forma liv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7" name="Forma liv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8" name="Forma liv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9" name="Forma liv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0" name="Forma liv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1" name="Forma liv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2" name="Forma liv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3" name="Forma liv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4" name="Forma liv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5" name="Forma liv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6" name="Forma liv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7" name="Forma liv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8" name="Forma liv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9" name="Forma liv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0" name="Forma liv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1" name="Forma liv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2" name="Forma liv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3" name="Forma liv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4" name="Forma liv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5" name="Forma liv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6" name="Forma liv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7" name="Forma liv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8" name="Forma liv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9" name="Forma liv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0" name="Forma liv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1" name="Forma liv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2" name="Forma liv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3" name="Forma liv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4" name="Forma liv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5" name="Forma liv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6" name="Forma liv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7" name="Forma liv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8" name="Forma liv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9" name="Forma liv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0" name="Forma liv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1" name="Forma liv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2" name="Forma liv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3" name="Forma liv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4" name="Forma liv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5" name="Forma liv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6" name="Forma liv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7" name="Forma liv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8" name="Forma liv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9" name="Forma liv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v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9" name="Forma liv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0" name="Forma liv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1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2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3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4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5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4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5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6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7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8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9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0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1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2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3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4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5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6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7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8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9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0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1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2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3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4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5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6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7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8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9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0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1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2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3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4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5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6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7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8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9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0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1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2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3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4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5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6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7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8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9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0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1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2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3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4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5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6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7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8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9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80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81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v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9" name="Forma liv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0" name="Forma liv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1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2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3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4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5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4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5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6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7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8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9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0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1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2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3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4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5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6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7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8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39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0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1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2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3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4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5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6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7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8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49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0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1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2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3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4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5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6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7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8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59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0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1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2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3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4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5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6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7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8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69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0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1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2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3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4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5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6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7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8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79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80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81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v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9" name="Forma liv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0" name="Forma liv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1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2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3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4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5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6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7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8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9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0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1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2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3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4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5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6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7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8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9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0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1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2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3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4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5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6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7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8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9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0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1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2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3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4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5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6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7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8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9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0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1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2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3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4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5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6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7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8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9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0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1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2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3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4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5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6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7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8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9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0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1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2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3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4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5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6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7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8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9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40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41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v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57" name="Forma liv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58" name="Forma liv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59" name="Forma liv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0" name="Forma liv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1" name="Forma liv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2" name="Forma liv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3" name="Forma liv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4" name="Forma liv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5" name="Forma liv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6" name="Forma liv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7" name="Forma liv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8" name="Forma liv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69" name="Forma liv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0" name="Forma liv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1" name="Forma liv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2" name="Forma liv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3" name="Forma liv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4" name="Forma liv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5" name="Forma liv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6" name="Forma liv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7" name="Forma liv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8" name="Forma liv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79" name="Forma liv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0" name="Forma liv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1" name="Forma liv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2" name="Forma liv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3" name="Forma liv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4" name="Forma liv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5" name="Forma liv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6" name="Forma liv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7" name="Forma liv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8" name="Forma liv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89" name="Forma liv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0" name="Forma liv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1" name="Forma liv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2" name="Forma liv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3" name="Forma liv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4" name="Forma liv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5" name="Forma liv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6" name="Forma liv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7" name="Forma liv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8" name="Forma liv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299" name="Forma liv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0" name="Forma liv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1" name="Forma liv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2" name="Forma liv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3" name="Forma liv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4" name="Forma liv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5" name="Forma liv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6" name="Forma liv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7" name="Forma liv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8" name="Forma liv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09" name="Forma liv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0" name="Forma liv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1" name="Forma liv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2" name="Forma liv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3" name="Forma liv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4" name="Forma liv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5" name="Forma liv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6" name="Forma liv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7" name="Forma liv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8" name="Forma liv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19" name="Forma liv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0" name="Forma liv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1" name="Forma liv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2" name="Forma liv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3" name="Forma liv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4" name="Forma liv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5" name="Forma liv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6" name="Forma liv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7" name="Forma liv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8" name="Forma liv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29" name="Forma liv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0" name="Forma liv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1" name="Forma liv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2" name="Forma liv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3" name="Forma liv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4" name="Forma liv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5" name="Forma liv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6" name="Forma liv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7" name="Forma liv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8" name="Forma liv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39" name="Forma liv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0" name="Forma liv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1" name="Forma liv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2" name="Forma liv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3" name="Forma liv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4" name="Forma liv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5" name="Forma liv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6" name="Forma liv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7" name="Forma liv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8" name="Forma liv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49" name="Forma liv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0" name="Forma liv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1" name="Forma liv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2" name="Forma liv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3" name="Forma liv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4" name="Forma liv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5" name="Forma liv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6" name="Forma liv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7" name="Forma liv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8" name="Forma liv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59" name="Forma liv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0" name="Forma liv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1" name="Forma liv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2" name="Forma liv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3" name="Forma liv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4" name="Forma liv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5" name="Forma liv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6" name="Forma liv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7" name="Forma liv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8" name="Forma liv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69" name="Forma liv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0" name="Forma liv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1" name="Forma liv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2" name="Forma liv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3" name="Forma liv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4" name="Forma liv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5" name="Forma liv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6" name="Forma liv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7" name="Forma liv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  <p:sp>
          <p:nvSpPr>
            <p:cNvPr id="378" name="Forma liv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noProof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v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0" name="Forma liv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1" name="Forma liv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2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3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4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5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6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7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8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9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0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1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2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3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4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5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6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7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8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9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0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1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2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3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4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5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6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7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8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9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0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1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2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3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4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5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6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7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8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9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0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1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2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3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4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5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6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7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8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9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0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1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2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3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4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5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6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7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8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9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0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1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2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3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4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5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6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7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8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9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0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1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2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v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2" name="Forma liv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3" name="Forma liv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4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5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6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7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8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9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0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1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2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3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4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5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6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7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8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9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0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1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2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3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4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5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6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7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8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9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0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1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2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3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4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5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6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7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8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9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0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1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2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3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4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5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6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7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8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9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0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1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2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3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4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5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6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7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8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9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0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1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2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3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4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5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6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7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8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9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0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1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2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3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4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noProof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noProof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v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58" name="Forma liv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59" name="Forma liv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0" name="Forma liv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1" name="Forma liv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2" name="Forma liv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3" name="Forma liv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4" name="Forma liv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5" name="Forma liv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6" name="Forma liv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7" name="Forma liv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8" name="Forma liv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69" name="Forma liv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0" name="Forma liv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1" name="Forma liv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2" name="Forma liv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3" name="Forma liv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4" name="Forma liv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5" name="Forma liv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6" name="Forma liv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7" name="Forma liv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8" name="Forma liv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79" name="Forma liv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0" name="Forma liv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1" name="Forma liv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2" name="Forma liv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3" name="Forma liv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4" name="Forma liv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5" name="Forma liv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6" name="Forma liv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7" name="Forma liv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8" name="Forma liv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89" name="Forma liv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0" name="Forma liv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1" name="Forma liv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2" name="Forma liv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3" name="Forma liv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4" name="Forma liv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5" name="Forma liv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6" name="Forma liv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7" name="Forma liv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8" name="Forma liv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199" name="Forma liv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0" name="Forma liv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1" name="Forma liv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2" name="Forma liv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3" name="Forma liv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4" name="Forma liv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5" name="Forma liv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6" name="Forma liv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7" name="Forma liv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8" name="Forma liv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09" name="Forma liv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0" name="Forma liv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1" name="Forma liv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2" name="Forma liv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3" name="Forma liv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4" name="Forma liv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5" name="Forma liv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6" name="Forma liv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7" name="Forma liv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8" name="Forma liv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19" name="Forma liv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0" name="Forma liv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1" name="Forma liv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2" name="Forma liv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3" name="Forma liv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4" name="Forma liv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5" name="Forma liv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6" name="Forma liv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7" name="Forma liv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8" name="Forma liv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29" name="Forma liv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  <p:sp>
          <p:nvSpPr>
            <p:cNvPr id="230" name="Forma liv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noProof="0" dirty="0">
                <a:ln>
                  <a:noFill/>
                </a:ln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v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v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v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v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v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v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v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v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v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v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v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v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noProof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v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v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v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v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v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v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v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v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v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v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v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v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v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v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v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v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v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v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v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v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v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v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v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v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v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v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v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v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v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v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v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v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v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v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v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v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v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v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v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v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v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v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v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v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v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v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v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v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v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v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v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v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v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v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v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v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v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v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v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v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v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v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v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v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v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v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v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v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v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v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v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v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v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v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v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v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v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v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v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v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v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v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v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v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v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v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v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v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v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v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v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v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v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v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v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v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v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v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v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v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v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v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v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v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v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v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v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v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v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v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v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v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v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v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v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v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v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v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v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v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v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v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v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v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v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v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v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v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v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v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v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v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v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v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v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v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v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v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v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v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v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v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v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v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v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v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v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v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v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v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v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v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v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v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noProof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noProof="0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dirty="0"/>
              <a:t>Clique para editar o texto mestre</a:t>
            </a:r>
          </a:p>
          <a:p>
            <a:pPr lvl="1"/>
            <a:r>
              <a:rPr lang="pt-BR" noProof="0" dirty="0"/>
              <a:t>Segundo nível</a:t>
            </a:r>
          </a:p>
          <a:p>
            <a:pPr lvl="2"/>
            <a:r>
              <a:rPr lang="pt-BR" noProof="0" dirty="0"/>
              <a:t>Terceiro nível</a:t>
            </a:r>
          </a:p>
          <a:p>
            <a:pPr lvl="3"/>
            <a:r>
              <a:rPr lang="pt-BR" noProof="0" dirty="0"/>
              <a:t>Quarto nível</a:t>
            </a:r>
          </a:p>
          <a:p>
            <a:pPr lvl="4"/>
            <a:r>
              <a:rPr lang="pt-BR" noProof="0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pt-BR" noProof="0" smtClean="0"/>
              <a:pPr/>
              <a:t>21/05/2019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24C150B-E445-4C1C-9050-B2BDE780C40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8874" y="1036848"/>
            <a:ext cx="12071076" cy="239215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61764" y="4725144"/>
            <a:ext cx="1186818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Ampliar o rol de atividade abrangidas, não se limitando às prestadoras de serviços públicos</a:t>
            </a:r>
          </a:p>
        </p:txBody>
      </p:sp>
    </p:spTree>
    <p:extLst>
      <p:ext uri="{BB962C8B-B14F-4D97-AF65-F5344CB8AC3E}">
        <p14:creationId xmlns:p14="http://schemas.microsoft.com/office/powerpoint/2010/main" val="106101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0" y="4293096"/>
            <a:ext cx="1212590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Não basta condenação judicial: há necessidade do pagamento ou expedição do precatório.</a:t>
            </a:r>
          </a:p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Como a denunciação está prevista apenas neste dispositivo, parece que só cabe na ação de regresso.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065D779-0B9A-4F2D-8228-B290BE6C673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49796" y="309432"/>
            <a:ext cx="11449272" cy="351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37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9103" y="5049427"/>
            <a:ext cx="1212590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Mas se houver ação em curso, convém aguardar o seu desfecho antes de concluir o processo administrativo. </a:t>
            </a:r>
          </a:p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De quem é o dever de comunicar? Juiz ou advogado público?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BBC11A3-775C-4A67-B4E4-68553F934B8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735131" y="80380"/>
            <a:ext cx="10718562" cy="496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9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9160" y="3861048"/>
            <a:ext cx="1212590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As hipóteses são mais abrangentes que apenas estas, por exemplo, descumprimento a Súmula Vinculante, julgado em Repercussão Geral etc.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7C27801-94C7-43F1-97C8-E3337760926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693813" y="308169"/>
            <a:ext cx="11305256" cy="153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88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3943" y="764704"/>
            <a:ext cx="1212590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(i) responsabilidade por ação do Poder Legislativo, nos casos de lei declarada ilegal ou inconstitucional; </a:t>
            </a:r>
          </a:p>
          <a:p>
            <a:endParaRPr lang="pt-BR" sz="3400" dirty="0">
              <a:solidFill>
                <a:srgbClr val="FFC000"/>
              </a:solidFill>
              <a:latin typeface="Arial Narrow" panose="020B0606020202030204" pitchFamily="34" charset="0"/>
            </a:endParaRPr>
          </a:p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(</a:t>
            </a:r>
            <a:r>
              <a:rPr lang="pt-BR" sz="3400" dirty="0" err="1">
                <a:solidFill>
                  <a:srgbClr val="FFC000"/>
                </a:solidFill>
                <a:latin typeface="Arial Narrow" panose="020B0606020202030204" pitchFamily="34" charset="0"/>
              </a:rPr>
              <a:t>ii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) responsabilidade por omissão do Poder Legislativo, declarada pelo STF; </a:t>
            </a:r>
          </a:p>
          <a:p>
            <a:endParaRPr lang="pt-BR" sz="3400" dirty="0">
              <a:solidFill>
                <a:srgbClr val="FFC000"/>
              </a:solidFill>
              <a:latin typeface="Arial Narrow" panose="020B0606020202030204" pitchFamily="34" charset="0"/>
            </a:endParaRPr>
          </a:p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(</a:t>
            </a:r>
            <a:r>
              <a:rPr lang="pt-BR" sz="3400" dirty="0" err="1">
                <a:solidFill>
                  <a:srgbClr val="FFC000"/>
                </a:solidFill>
                <a:latin typeface="Arial Narrow" panose="020B0606020202030204" pitchFamily="34" charset="0"/>
              </a:rPr>
              <a:t>iii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) responsabilidade dos atos legislativos constitucionais, que onerem especial e anormalmente uma classe de pessoas em prol do bem </a:t>
            </a:r>
            <a:r>
              <a:rPr lang="pt-BR" sz="3400" err="1">
                <a:solidFill>
                  <a:srgbClr val="FFC000"/>
                </a:solidFill>
                <a:latin typeface="Arial Narrow" panose="020B0606020202030204" pitchFamily="34" charset="0"/>
              </a:rPr>
              <a:t>comum</a:t>
            </a:r>
            <a:r>
              <a:rPr lang="pt-BR" sz="3400">
                <a:solidFill>
                  <a:srgbClr val="FFC000"/>
                </a:solidFill>
                <a:latin typeface="Arial Narrow" panose="020B0606020202030204" pitchFamily="34" charset="0"/>
              </a:rPr>
              <a:t>, devem 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ser objeto de prévia indenização, sem o que o ato normativo não irradiará os seus efeitos. </a:t>
            </a:r>
          </a:p>
        </p:txBody>
      </p:sp>
    </p:spTree>
    <p:extLst>
      <p:ext uri="{BB962C8B-B14F-4D97-AF65-F5344CB8AC3E}">
        <p14:creationId xmlns:p14="http://schemas.microsoft.com/office/powerpoint/2010/main" val="112492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9160" y="3861048"/>
            <a:ext cx="1212590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As hipóteses são mais abrangentes que apenas estas, por exemplo, descumprimento a Súmula Vinculante, julgado em Repercussão Geral etc.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7C27801-94C7-43F1-97C8-E3337760926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693813" y="308169"/>
            <a:ext cx="11305256" cy="153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76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24C150B-E445-4C1C-9050-B2BDE780C40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4829" y="0"/>
            <a:ext cx="12071076" cy="239215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61764" y="4725144"/>
            <a:ext cx="1186818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Casos de concessão administrativa, como tratar?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08D0AAF-9E18-47A2-AF69-EB25CC5A292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54830" y="3269641"/>
            <a:ext cx="12133996" cy="119620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8F593DA-6F8D-4CCE-8DE8-3D40E4119758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0" y="2492732"/>
            <a:ext cx="12188825" cy="64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3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24C150B-E445-4C1C-9050-B2BDE780C40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4829" y="0"/>
            <a:ext cx="12071076" cy="239215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57720" y="5301208"/>
            <a:ext cx="1186818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Os danos causados ao poder concedente devem ser alheios à relação contratual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86E341-CCD0-4EAE-8D3A-C0862E2B283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54829" y="2716402"/>
            <a:ext cx="12071076" cy="215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4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24C150B-E445-4C1C-9050-B2BDE780C40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4829" y="0"/>
            <a:ext cx="12071076" cy="239215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57720" y="5301208"/>
            <a:ext cx="1186818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Subsidiária e, portanto, subjetiva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8776BA1-0DD0-4FDE-9B35-A8C4426E5E7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21585" y="2635587"/>
            <a:ext cx="12071076" cy="223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2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24C150B-E445-4C1C-9050-B2BDE780C40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4829" y="0"/>
            <a:ext cx="12071076" cy="2392152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257720" y="5301208"/>
            <a:ext cx="1186818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Suprimir, por força do RE-RG 842.846, julgado pelo STF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62C04DC-2647-4E61-8CD9-4999F1C8FA1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0" y="2524028"/>
            <a:ext cx="12188826" cy="162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6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0" y="5007367"/>
            <a:ext cx="1212590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Como respondem as pessoas naturais prestadoras que desempenham atividade pública? Efeito decorrente do RE-RG 842.846, julgado pelo STF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4AF213D-4BB0-47CE-A90A-D5F1E6F1AE4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58541" y="1556792"/>
            <a:ext cx="11808821" cy="220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3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30757" y="3429000"/>
            <a:ext cx="1212590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Não seria o caso de já indicar qual a ideia de nexo causal, como sendo a circunstância causadora, direta e imediatamente, do dano</a:t>
            </a:r>
          </a:p>
          <a:p>
            <a:endParaRPr lang="pt-BR" sz="3400" dirty="0">
              <a:solidFill>
                <a:srgbClr val="FFC000"/>
              </a:solidFill>
              <a:latin typeface="Arial Narrow" panose="020B0606020202030204" pitchFamily="34" charset="0"/>
            </a:endParaRPr>
          </a:p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Quando se menciona “agente no exercício de suas funções” já possibilidade de se entender que danos proporcionados por situações causadas pelo Estadão são excepcionadas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736BD39-68D7-4A95-A158-62FBB7F3E71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17748" y="351047"/>
            <a:ext cx="12008158" cy="27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37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31459" y="6021288"/>
            <a:ext cx="1212590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Aplicação da Lei 13.140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F2F3495-4B82-4B3F-B6C0-9342075D3AA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634938" y="120203"/>
            <a:ext cx="10918948" cy="424338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6BAF66CC-BA55-430A-956C-7FCC7AD6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634938" y="4500654"/>
            <a:ext cx="10918948" cy="152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0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DCBC3DDB-6F5C-43F7-94A0-05A9F5A9AB46}"/>
              </a:ext>
            </a:extLst>
          </p:cNvPr>
          <p:cNvSpPr/>
          <p:nvPr/>
        </p:nvSpPr>
        <p:spPr>
          <a:xfrm>
            <a:off x="15949" y="5229200"/>
            <a:ext cx="1212590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u="sng" dirty="0">
                <a:solidFill>
                  <a:srgbClr val="FFC000"/>
                </a:solidFill>
                <a:latin typeface="Arial Narrow" panose="020B0606020202030204" pitchFamily="34" charset="0"/>
              </a:rPr>
              <a:t>Sugestão</a:t>
            </a:r>
            <a:r>
              <a:rPr lang="pt-BR" sz="3400" dirty="0">
                <a:solidFill>
                  <a:srgbClr val="FFC000"/>
                </a:solidFill>
                <a:latin typeface="Arial Narrow" panose="020B0606020202030204" pitchFamily="34" charset="0"/>
              </a:rPr>
              <a:t>: Não seria o caso exigir este pleito, pode ser esta uma das condições da ação (pretensão resistida)?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F2F3495-4B82-4B3F-B6C0-9342075D3AA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0" y="132270"/>
            <a:ext cx="12188826" cy="473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3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_16x9_TP102804845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52A3FD3-55CD-46EE-9FBE-035F46FD46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de quadro negro (widescreen)</Template>
  <TotalTime>0</TotalTime>
  <Words>372</Words>
  <Application>Microsoft Office PowerPoint</Application>
  <PresentationFormat>Personalizar</PresentationFormat>
  <Paragraphs>22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 Narrow</vt:lpstr>
      <vt:lpstr>Consolas</vt:lpstr>
      <vt:lpstr>Corbel</vt:lpstr>
      <vt:lpstr>Wingdings</vt:lpstr>
      <vt:lpstr>Chalkboard_16x9_TP102804845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2015-02-08T01:14:55Z</dcterms:created>
  <dcterms:modified xsi:type="dcterms:W3CDTF">2019-05-21T17:04:56Z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