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646" r:id="rId2"/>
    <p:sldId id="647" r:id="rId3"/>
    <p:sldId id="649" r:id="rId4"/>
    <p:sldId id="650" r:id="rId5"/>
    <p:sldId id="651" r:id="rId6"/>
    <p:sldId id="746" r:id="rId7"/>
    <p:sldId id="750" r:id="rId8"/>
    <p:sldId id="747" r:id="rId9"/>
    <p:sldId id="748" r:id="rId10"/>
    <p:sldId id="749" r:id="rId11"/>
    <p:sldId id="751" r:id="rId12"/>
    <p:sldId id="752" r:id="rId13"/>
    <p:sldId id="753" r:id="rId14"/>
    <p:sldId id="754" r:id="rId15"/>
    <p:sldId id="755" r:id="rId16"/>
    <p:sldId id="756" r:id="rId17"/>
    <p:sldId id="758" r:id="rId18"/>
    <p:sldId id="759" r:id="rId19"/>
    <p:sldId id="760" r:id="rId20"/>
    <p:sldId id="763" r:id="rId21"/>
    <p:sldId id="767" r:id="rId22"/>
    <p:sldId id="773" r:id="rId23"/>
    <p:sldId id="777" r:id="rId24"/>
    <p:sldId id="782" r:id="rId25"/>
    <p:sldId id="643" r:id="rId26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lrolim" initials="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F8A"/>
    <a:srgbClr val="CE931E"/>
    <a:srgbClr val="D6EB00"/>
    <a:srgbClr val="65D7FF"/>
    <a:srgbClr val="0090C6"/>
    <a:srgbClr val="AAA096"/>
    <a:srgbClr val="AA0000"/>
    <a:srgbClr val="E7EEF5"/>
    <a:srgbClr val="CBE5ED"/>
    <a:srgbClr val="FFF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4705" autoAdjust="0"/>
    <p:restoredTop sz="86377" autoAdjust="0"/>
  </p:normalViewPr>
  <p:slideViewPr>
    <p:cSldViewPr>
      <p:cViewPr>
        <p:scale>
          <a:sx n="90" d="100"/>
          <a:sy n="90" d="100"/>
        </p:scale>
        <p:origin x="-322" y="389"/>
      </p:cViewPr>
      <p:guideLst>
        <p:guide orient="horz" pos="1073"/>
        <p:guide orient="horz" pos="3884"/>
        <p:guide pos="52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pPr>
              <a:defRPr/>
            </a:pPr>
            <a:fld id="{8132EC61-8697-4880-95DF-45D52768BD9E}" type="datetimeFigureOut">
              <a:rPr lang="pt-BR"/>
              <a:pPr>
                <a:defRPr/>
              </a:pPr>
              <a:t>20/11/2013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ADD307E4-6C57-445E-83E3-F7987A94E3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13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549" tIns="45774" rIns="91549" bIns="457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549" tIns="45774" rIns="91549" bIns="457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092B8A-CD23-4C45-8510-B1C1BD6BD576}" type="datetimeFigureOut">
              <a:rPr lang="pt-BR"/>
              <a:pPr>
                <a:defRPr/>
              </a:pPr>
              <a:t>20/11/2013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9" tIns="45774" rIns="91549" bIns="4577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7187" cy="4467225"/>
          </a:xfrm>
          <a:prstGeom prst="rect">
            <a:avLst/>
          </a:prstGeom>
        </p:spPr>
        <p:txBody>
          <a:bodyPr vert="horz" lIns="91549" tIns="45774" rIns="91549" bIns="45774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549" tIns="45774" rIns="91549" bIns="457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549" tIns="45774" rIns="91549" bIns="457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85683A-34E5-4F85-80F2-FC94323138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442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F3C7F-E9EA-4869-9978-CF05D417DF09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3C6A26-1787-499D-974F-8D7B10A33CC8}" type="slidenum">
              <a:rPr lang="pt-BR" smtClean="0"/>
              <a:pPr/>
              <a:t>17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 descr="50anos-cor-gradien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188913"/>
            <a:ext cx="8175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3B72-4573-4A48-88B1-F8B3BECC36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79E54-51DE-46E0-8687-41FC46DBC7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1"/>
          <p:cNvGrpSpPr>
            <a:grpSpLocks/>
          </p:cNvGrpSpPr>
          <p:nvPr userDrawn="1"/>
        </p:nvGrpSpPr>
        <p:grpSpPr bwMode="auto">
          <a:xfrm flipH="1">
            <a:off x="0" y="0"/>
            <a:ext cx="9144000" cy="1357313"/>
            <a:chOff x="0" y="0"/>
            <a:chExt cx="9144000" cy="2214554"/>
          </a:xfrm>
        </p:grpSpPr>
        <p:pic>
          <p:nvPicPr>
            <p:cNvPr id="4" name="Imagem 4" descr="02.png"/>
            <p:cNvPicPr>
              <a:picLocks noChangeAspect="1"/>
            </p:cNvPicPr>
            <p:nvPr/>
          </p:nvPicPr>
          <p:blipFill>
            <a:blip r:embed="rId2" cstate="print"/>
            <a:srcRect l="7246" t="67709"/>
            <a:stretch>
              <a:fillRect/>
            </a:stretch>
          </p:blipFill>
          <p:spPr bwMode="auto">
            <a:xfrm>
              <a:off x="0" y="0"/>
              <a:ext cx="9143999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m 6" descr="03.png"/>
            <p:cNvPicPr>
              <a:picLocks noChangeAspect="1"/>
            </p:cNvPicPr>
            <p:nvPr/>
          </p:nvPicPr>
          <p:blipFill>
            <a:blip r:embed="rId3" cstate="print"/>
            <a:srcRect l="34375" t="69792"/>
            <a:stretch>
              <a:fillRect/>
            </a:stretch>
          </p:blipFill>
          <p:spPr bwMode="auto">
            <a:xfrm>
              <a:off x="3124190" y="0"/>
              <a:ext cx="6019810" cy="207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m 8" descr="04.png"/>
            <p:cNvPicPr>
              <a:picLocks noChangeAspect="1"/>
            </p:cNvPicPr>
            <p:nvPr/>
          </p:nvPicPr>
          <p:blipFill>
            <a:blip r:embed="rId4" cstate="print"/>
            <a:srcRect l="8745" t="73958"/>
            <a:stretch>
              <a:fillRect/>
            </a:stretch>
          </p:blipFill>
          <p:spPr bwMode="auto">
            <a:xfrm>
              <a:off x="0" y="428604"/>
              <a:ext cx="9144000" cy="1785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Imagem 14" descr="50anos-cor-gradient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" y="41275"/>
            <a:ext cx="6842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118123" y="-3001"/>
            <a:ext cx="5940152" cy="345993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61400" y="6500813"/>
            <a:ext cx="503238" cy="369887"/>
          </a:xfrm>
        </p:spPr>
        <p:txBody>
          <a:bodyPr/>
          <a:lstStyle>
            <a:lvl1pPr algn="ctr">
              <a:defRPr sz="1100"/>
            </a:lvl1pPr>
          </a:lstStyle>
          <a:p>
            <a:pPr>
              <a:defRPr/>
            </a:pPr>
            <a:fld id="{F78B038D-8377-4490-B6FD-3BE14D14AC4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1"/>
          <p:cNvGrpSpPr>
            <a:grpSpLocks/>
          </p:cNvGrpSpPr>
          <p:nvPr userDrawn="1"/>
        </p:nvGrpSpPr>
        <p:grpSpPr bwMode="auto">
          <a:xfrm flipH="1">
            <a:off x="0" y="0"/>
            <a:ext cx="9144000" cy="1357313"/>
            <a:chOff x="0" y="0"/>
            <a:chExt cx="9144000" cy="2214554"/>
          </a:xfrm>
        </p:grpSpPr>
        <p:pic>
          <p:nvPicPr>
            <p:cNvPr id="4" name="Imagem 4" descr="02.png"/>
            <p:cNvPicPr>
              <a:picLocks noChangeAspect="1"/>
            </p:cNvPicPr>
            <p:nvPr/>
          </p:nvPicPr>
          <p:blipFill>
            <a:blip r:embed="rId2" cstate="print"/>
            <a:srcRect l="7246" t="67709"/>
            <a:stretch>
              <a:fillRect/>
            </a:stretch>
          </p:blipFill>
          <p:spPr bwMode="auto">
            <a:xfrm>
              <a:off x="0" y="0"/>
              <a:ext cx="9143999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m 6" descr="03.png"/>
            <p:cNvPicPr>
              <a:picLocks noChangeAspect="1"/>
            </p:cNvPicPr>
            <p:nvPr/>
          </p:nvPicPr>
          <p:blipFill>
            <a:blip r:embed="rId3" cstate="print"/>
            <a:srcRect l="34375" t="69792"/>
            <a:stretch>
              <a:fillRect/>
            </a:stretch>
          </p:blipFill>
          <p:spPr bwMode="auto">
            <a:xfrm>
              <a:off x="3124190" y="0"/>
              <a:ext cx="6019810" cy="207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m 8" descr="04.png"/>
            <p:cNvPicPr>
              <a:picLocks noChangeAspect="1"/>
            </p:cNvPicPr>
            <p:nvPr/>
          </p:nvPicPr>
          <p:blipFill>
            <a:blip r:embed="rId4" cstate="print"/>
            <a:srcRect l="8745" t="73958"/>
            <a:stretch>
              <a:fillRect/>
            </a:stretch>
          </p:blipFill>
          <p:spPr bwMode="auto">
            <a:xfrm>
              <a:off x="0" y="428604"/>
              <a:ext cx="9144000" cy="1785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Imagem 14" descr="50anos-cor-gradient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" y="41275"/>
            <a:ext cx="6842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118123" y="-3001"/>
            <a:ext cx="5940152" cy="345993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61400" y="6500813"/>
            <a:ext cx="503238" cy="369887"/>
          </a:xfrm>
        </p:spPr>
        <p:txBody>
          <a:bodyPr/>
          <a:lstStyle>
            <a:lvl1pPr algn="ctr">
              <a:defRPr sz="1100"/>
            </a:lvl1pPr>
          </a:lstStyle>
          <a:p>
            <a:pPr>
              <a:defRPr/>
            </a:pPr>
            <a:fld id="{5A07CC7B-775C-443C-AFA0-9F18D8F1B96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1"/>
          <p:cNvGrpSpPr>
            <a:grpSpLocks/>
          </p:cNvGrpSpPr>
          <p:nvPr userDrawn="1"/>
        </p:nvGrpSpPr>
        <p:grpSpPr bwMode="auto">
          <a:xfrm flipH="1">
            <a:off x="0" y="0"/>
            <a:ext cx="9144000" cy="1357313"/>
            <a:chOff x="0" y="0"/>
            <a:chExt cx="9144000" cy="2214554"/>
          </a:xfrm>
        </p:grpSpPr>
        <p:pic>
          <p:nvPicPr>
            <p:cNvPr id="4" name="Imagem 4" descr="02.png"/>
            <p:cNvPicPr>
              <a:picLocks noChangeAspect="1"/>
            </p:cNvPicPr>
            <p:nvPr/>
          </p:nvPicPr>
          <p:blipFill>
            <a:blip r:embed="rId2" cstate="print"/>
            <a:srcRect l="7246" t="67709"/>
            <a:stretch>
              <a:fillRect/>
            </a:stretch>
          </p:blipFill>
          <p:spPr bwMode="auto">
            <a:xfrm>
              <a:off x="0" y="0"/>
              <a:ext cx="9143999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m 6" descr="03.png"/>
            <p:cNvPicPr>
              <a:picLocks noChangeAspect="1"/>
            </p:cNvPicPr>
            <p:nvPr/>
          </p:nvPicPr>
          <p:blipFill>
            <a:blip r:embed="rId3" cstate="print"/>
            <a:srcRect l="34375" t="69792"/>
            <a:stretch>
              <a:fillRect/>
            </a:stretch>
          </p:blipFill>
          <p:spPr bwMode="auto">
            <a:xfrm>
              <a:off x="3124190" y="0"/>
              <a:ext cx="6019810" cy="207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m 8" descr="04.png"/>
            <p:cNvPicPr>
              <a:picLocks noChangeAspect="1"/>
            </p:cNvPicPr>
            <p:nvPr/>
          </p:nvPicPr>
          <p:blipFill>
            <a:blip r:embed="rId4" cstate="print"/>
            <a:srcRect l="8745" t="73958"/>
            <a:stretch>
              <a:fillRect/>
            </a:stretch>
          </p:blipFill>
          <p:spPr bwMode="auto">
            <a:xfrm>
              <a:off x="0" y="428604"/>
              <a:ext cx="9144000" cy="1785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Imagem 14" descr="50anos-cor-gradient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" y="41275"/>
            <a:ext cx="6842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118123" y="-3001"/>
            <a:ext cx="5940152" cy="345993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61400" y="6500813"/>
            <a:ext cx="503238" cy="369887"/>
          </a:xfrm>
        </p:spPr>
        <p:txBody>
          <a:bodyPr/>
          <a:lstStyle>
            <a:lvl1pPr algn="ctr">
              <a:defRPr sz="1100"/>
            </a:lvl1pPr>
          </a:lstStyle>
          <a:p>
            <a:pPr>
              <a:defRPr/>
            </a:pPr>
            <a:fld id="{6212F1C4-E072-44E6-8D92-B64D15DBB5B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1"/>
          <p:cNvGrpSpPr>
            <a:grpSpLocks/>
          </p:cNvGrpSpPr>
          <p:nvPr userDrawn="1"/>
        </p:nvGrpSpPr>
        <p:grpSpPr bwMode="auto">
          <a:xfrm flipH="1">
            <a:off x="0" y="0"/>
            <a:ext cx="9144000" cy="1357313"/>
            <a:chOff x="0" y="0"/>
            <a:chExt cx="9144000" cy="2214554"/>
          </a:xfrm>
        </p:grpSpPr>
        <p:pic>
          <p:nvPicPr>
            <p:cNvPr id="4" name="Imagem 4" descr="02.png"/>
            <p:cNvPicPr>
              <a:picLocks noChangeAspect="1"/>
            </p:cNvPicPr>
            <p:nvPr/>
          </p:nvPicPr>
          <p:blipFill>
            <a:blip r:embed="rId2" cstate="print"/>
            <a:srcRect l="7246" t="67709"/>
            <a:stretch>
              <a:fillRect/>
            </a:stretch>
          </p:blipFill>
          <p:spPr bwMode="auto">
            <a:xfrm>
              <a:off x="0" y="0"/>
              <a:ext cx="9143999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m 6" descr="03.png"/>
            <p:cNvPicPr>
              <a:picLocks noChangeAspect="1"/>
            </p:cNvPicPr>
            <p:nvPr/>
          </p:nvPicPr>
          <p:blipFill>
            <a:blip r:embed="rId3" cstate="print"/>
            <a:srcRect l="34375" t="69792"/>
            <a:stretch>
              <a:fillRect/>
            </a:stretch>
          </p:blipFill>
          <p:spPr bwMode="auto">
            <a:xfrm>
              <a:off x="3124190" y="0"/>
              <a:ext cx="6019810" cy="207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m 8" descr="04.png"/>
            <p:cNvPicPr>
              <a:picLocks noChangeAspect="1"/>
            </p:cNvPicPr>
            <p:nvPr/>
          </p:nvPicPr>
          <p:blipFill>
            <a:blip r:embed="rId4" cstate="print"/>
            <a:srcRect l="8745" t="73958"/>
            <a:stretch>
              <a:fillRect/>
            </a:stretch>
          </p:blipFill>
          <p:spPr bwMode="auto">
            <a:xfrm>
              <a:off x="0" y="428604"/>
              <a:ext cx="9144000" cy="1785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Imagem 14" descr="50anos-cor-gradient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" y="41275"/>
            <a:ext cx="6842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118123" y="-3001"/>
            <a:ext cx="5940152" cy="345993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61400" y="6500813"/>
            <a:ext cx="503238" cy="369887"/>
          </a:xfrm>
        </p:spPr>
        <p:txBody>
          <a:bodyPr/>
          <a:lstStyle>
            <a:lvl1pPr algn="ctr">
              <a:defRPr sz="1100"/>
            </a:lvl1pPr>
          </a:lstStyle>
          <a:p>
            <a:pPr>
              <a:defRPr/>
            </a:pPr>
            <a:fld id="{DDE6637A-7442-463F-81F0-E79D0ECDC4C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/>
          <p:cNvSpPr txBox="1">
            <a:spLocks/>
          </p:cNvSpPr>
          <p:nvPr userDrawn="1"/>
        </p:nvSpPr>
        <p:spPr>
          <a:xfrm>
            <a:off x="8661400" y="6500813"/>
            <a:ext cx="503238" cy="369887"/>
          </a:xfrm>
          <a:prstGeom prst="rect">
            <a:avLst/>
          </a:prstGeom>
        </p:spPr>
        <p:txBody>
          <a:bodyPr anchor="ctr"/>
          <a:lstStyle>
            <a:lvl1pPr algn="ctr">
              <a:defRPr sz="11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3016C8-8D56-43ED-AB9D-256146675BA3}" type="slidenum">
              <a:rPr lang="pt-BR" smtClean="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dirty="0">
              <a:latin typeface="+mn-lt"/>
            </a:endParaRPr>
          </a:p>
        </p:txBody>
      </p:sp>
      <p:grpSp>
        <p:nvGrpSpPr>
          <p:cNvPr id="4" name="Grupo 11"/>
          <p:cNvGrpSpPr>
            <a:grpSpLocks/>
          </p:cNvGrpSpPr>
          <p:nvPr userDrawn="1"/>
        </p:nvGrpSpPr>
        <p:grpSpPr bwMode="auto">
          <a:xfrm flipH="1">
            <a:off x="0" y="0"/>
            <a:ext cx="9144000" cy="1357313"/>
            <a:chOff x="0" y="0"/>
            <a:chExt cx="9144000" cy="2214554"/>
          </a:xfrm>
        </p:grpSpPr>
        <p:pic>
          <p:nvPicPr>
            <p:cNvPr id="5" name="Imagem 9" descr="02.png"/>
            <p:cNvPicPr>
              <a:picLocks noChangeAspect="1"/>
            </p:cNvPicPr>
            <p:nvPr/>
          </p:nvPicPr>
          <p:blipFill>
            <a:blip r:embed="rId2" cstate="print"/>
            <a:srcRect l="7246" t="67709"/>
            <a:stretch>
              <a:fillRect/>
            </a:stretch>
          </p:blipFill>
          <p:spPr bwMode="auto">
            <a:xfrm>
              <a:off x="0" y="0"/>
              <a:ext cx="9143999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m 6" descr="03.png"/>
            <p:cNvPicPr>
              <a:picLocks noChangeAspect="1"/>
            </p:cNvPicPr>
            <p:nvPr/>
          </p:nvPicPr>
          <p:blipFill>
            <a:blip r:embed="rId3" cstate="print"/>
            <a:srcRect l="34375" t="69792"/>
            <a:stretch>
              <a:fillRect/>
            </a:stretch>
          </p:blipFill>
          <p:spPr bwMode="auto">
            <a:xfrm>
              <a:off x="3124190" y="0"/>
              <a:ext cx="6019810" cy="207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m 8" descr="04.png"/>
            <p:cNvPicPr>
              <a:picLocks noChangeAspect="1"/>
            </p:cNvPicPr>
            <p:nvPr/>
          </p:nvPicPr>
          <p:blipFill>
            <a:blip r:embed="rId4" cstate="print"/>
            <a:srcRect l="8745" t="73958"/>
            <a:stretch>
              <a:fillRect/>
            </a:stretch>
          </p:blipFill>
          <p:spPr bwMode="auto">
            <a:xfrm>
              <a:off x="0" y="428604"/>
              <a:ext cx="9144000" cy="1785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118123" y="-3001"/>
            <a:ext cx="5940152" cy="345993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  <p:transition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DF53-73C4-4328-BC58-1341BD4332DA}" type="datetimeFigureOut">
              <a:rPr lang="pt-BR" smtClean="0"/>
              <a:pPr/>
              <a:t>20/11/2013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CF8-154D-4D9D-86A8-238BD618B25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90FCB-BD0D-424E-9E75-9CC11C0747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18B43-43C1-48EC-9A66-8B67AA6245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BDC5B-3F9B-474B-B920-80ED2C1260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D4A4E-8A8C-4F3C-B8A9-0CE05405EF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A784F-44F3-4ADC-BA3C-833D3887B0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07400-F980-4D66-9548-57377C304E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C969-354D-4D7E-8732-A35A90A577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0BDC0-EB2D-4F0D-AF3E-18C8F2B12D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0" descr="03.jp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0263" y="163513"/>
            <a:ext cx="8099425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título</a:t>
            </a:r>
            <a:endParaRPr lang="pt-BR" dirty="0"/>
          </a:p>
        </p:txBody>
      </p:sp>
      <p:sp>
        <p:nvSpPr>
          <p:cNvPr id="2052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242888" y="1600200"/>
            <a:ext cx="86582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C35C95-D7A9-4F39-8E5B-EE727DC146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</p:sldLayoutIdLst>
  <p:transition advClick="0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6C9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486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486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486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486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pe@eletrobras.com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2" name="Imagem 11" descr="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5888" y="404813"/>
            <a:ext cx="3827462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02.png"/>
          <p:cNvPicPr>
            <a:picLocks noChangeAspect="1"/>
          </p:cNvPicPr>
          <p:nvPr/>
        </p:nvPicPr>
        <p:blipFill>
          <a:blip r:embed="rId4" cstate="print"/>
          <a:srcRect t="43750"/>
          <a:stretch>
            <a:fillRect/>
          </a:stretch>
        </p:blipFill>
        <p:spPr bwMode="auto">
          <a:xfrm>
            <a:off x="0" y="3000375"/>
            <a:ext cx="9144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03.png"/>
          <p:cNvPicPr>
            <a:picLocks noChangeAspect="1"/>
          </p:cNvPicPr>
          <p:nvPr/>
        </p:nvPicPr>
        <p:blipFill>
          <a:blip r:embed="rId5" cstate="print"/>
          <a:srcRect l="34375" t="26042"/>
          <a:stretch>
            <a:fillRect/>
          </a:stretch>
        </p:blipFill>
        <p:spPr bwMode="auto">
          <a:xfrm>
            <a:off x="3124200" y="1785938"/>
            <a:ext cx="60198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04.png"/>
          <p:cNvPicPr>
            <a:picLocks noChangeAspect="1"/>
          </p:cNvPicPr>
          <p:nvPr/>
        </p:nvPicPr>
        <p:blipFill>
          <a:blip r:embed="rId6" cstate="print"/>
          <a:srcRect t="73958"/>
          <a:stretch>
            <a:fillRect/>
          </a:stretch>
        </p:blipFill>
        <p:spPr bwMode="auto">
          <a:xfrm>
            <a:off x="0" y="5072063"/>
            <a:ext cx="91535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Imagem 8" descr="05.png"/>
          <p:cNvPicPr>
            <a:picLocks noChangeAspect="1"/>
          </p:cNvPicPr>
          <p:nvPr/>
        </p:nvPicPr>
        <p:blipFill>
          <a:blip r:embed="rId7" cstate="print"/>
          <a:srcRect r="78906" b="78125"/>
          <a:stretch>
            <a:fillRect/>
          </a:stretch>
        </p:blipFill>
        <p:spPr bwMode="auto">
          <a:xfrm>
            <a:off x="0" y="0"/>
            <a:ext cx="19288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9"/>
          <p:cNvGrpSpPr>
            <a:grpSpLocks/>
          </p:cNvGrpSpPr>
          <p:nvPr/>
        </p:nvGrpSpPr>
        <p:grpSpPr bwMode="auto">
          <a:xfrm>
            <a:off x="798759" y="5551486"/>
            <a:ext cx="8237737" cy="1137619"/>
            <a:chOff x="1498781" y="5367583"/>
            <a:chExt cx="6811565" cy="1138716"/>
          </a:xfrm>
        </p:grpSpPr>
        <p:sp>
          <p:nvSpPr>
            <p:cNvPr id="11" name="CaixaDeTexto 10"/>
            <p:cNvSpPr txBox="1"/>
            <p:nvPr/>
          </p:nvSpPr>
          <p:spPr>
            <a:xfrm>
              <a:off x="1498781" y="5367583"/>
              <a:ext cx="6811565" cy="462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dirty="0" smtClean="0">
                  <a:solidFill>
                    <a:schemeClr val="accent1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rPr>
                <a:t>Seminário sobre Integração no Arco Norte </a:t>
              </a:r>
              <a:endParaRPr lang="pt-BR" sz="2400" dirty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251" name="CaixaDeTexto 11"/>
            <p:cNvSpPr txBox="1">
              <a:spLocks noChangeArrowheads="1"/>
            </p:cNvSpPr>
            <p:nvPr/>
          </p:nvSpPr>
          <p:spPr bwMode="auto">
            <a:xfrm>
              <a:off x="4012692" y="6198225"/>
              <a:ext cx="4253023" cy="308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pt-BR" sz="1400" dirty="0" smtClean="0">
                  <a:solidFill>
                    <a:srgbClr val="0067BB"/>
                  </a:solidFill>
                </a:rPr>
                <a:t>Brasília – 21 </a:t>
              </a:r>
              <a:r>
                <a:rPr lang="pt-BR" sz="1400" dirty="0" smtClean="0">
                  <a:solidFill>
                    <a:srgbClr val="0067BB"/>
                  </a:solidFill>
                </a:rPr>
                <a:t>de novembro de 2013</a:t>
              </a:r>
            </a:p>
          </p:txBody>
        </p:sp>
      </p:grpSp>
      <p:sp>
        <p:nvSpPr>
          <p:cNvPr id="10249" name="Rectangle 1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pt-BR" dirty="0" smtClean="0">
              <a:effectLst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0" y="4653136"/>
            <a:ext cx="5724128" cy="6619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Ciclo de Debates sobre as Perspectivas de Integração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Elétrica na América do Sul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07400-F980-4D66-9548-57377C304EF6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830263" y="188640"/>
            <a:ext cx="8099425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0" hangingPunct="0"/>
            <a:r>
              <a:rPr lang="pt-BR" sz="23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</a:rPr>
              <a:t>Estudos Existentes sobre a Integração Elétrica</a:t>
            </a:r>
            <a:endParaRPr lang="pt-BR" sz="2300" b="1" dirty="0" smtClean="0">
              <a:solidFill>
                <a:schemeClr val="bg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Verdana"/>
              <a:ea typeface="Verdana"/>
              <a:cs typeface="Verdana"/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97" y="1029214"/>
            <a:ext cx="4260528" cy="10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96050" y="1354506"/>
            <a:ext cx="246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Eixo do Escudo Guianês</a:t>
            </a:r>
            <a:endParaRPr lang="es-ES" b="1" dirty="0">
              <a:solidFill>
                <a:srgbClr val="800000"/>
              </a:solidFill>
              <a:latin typeface="Calibri" pitchFamily="34" charset="0"/>
              <a:cs typeface="Arial" charset="0"/>
            </a:endParaRPr>
          </a:p>
          <a:p>
            <a:endParaRPr lang="pt-B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2132856"/>
            <a:ext cx="6728048" cy="454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507850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6"/>
          <p:cNvSpPr>
            <a:spLocks noGrp="1"/>
          </p:cNvSpPr>
          <p:nvPr>
            <p:ph type="ctrTitle" idx="4294967295"/>
          </p:nvPr>
        </p:nvSpPr>
        <p:spPr>
          <a:xfrm>
            <a:off x="685800" y="2362200"/>
            <a:ext cx="7772400" cy="1905000"/>
          </a:xfrm>
        </p:spPr>
        <p:txBody>
          <a:bodyPr/>
          <a:lstStyle/>
          <a:p>
            <a:r>
              <a:rPr lang="pt-BR" sz="3200" b="1" dirty="0" smtClean="0">
                <a:solidFill>
                  <a:srgbClr val="003366"/>
                </a:solidFill>
              </a:rPr>
              <a:t/>
            </a:r>
            <a:br>
              <a:rPr lang="pt-BR" sz="3200" b="1" dirty="0" smtClean="0">
                <a:solidFill>
                  <a:srgbClr val="003366"/>
                </a:solidFill>
              </a:rPr>
            </a:br>
            <a:r>
              <a:rPr lang="pt-BR" sz="3200" b="1" dirty="0" smtClean="0">
                <a:solidFill>
                  <a:srgbClr val="003366"/>
                </a:solidFill>
              </a:rPr>
              <a:t/>
            </a:r>
            <a:br>
              <a:rPr lang="pt-BR" sz="3200" b="1" dirty="0" smtClean="0">
                <a:solidFill>
                  <a:srgbClr val="003366"/>
                </a:solidFill>
              </a:rPr>
            </a:br>
            <a:r>
              <a:rPr lang="pt-BR" sz="3200" b="1" dirty="0" smtClean="0">
                <a:solidFill>
                  <a:srgbClr val="003366"/>
                </a:solidFill>
              </a:rPr>
              <a:t>ESTUDO DO </a:t>
            </a:r>
            <a:r>
              <a:rPr lang="pt-BR" sz="3200" b="1" dirty="0" smtClean="0">
                <a:solidFill>
                  <a:srgbClr val="003366"/>
                </a:solidFill>
              </a:rPr>
              <a:t>ARCO NORTE</a:t>
            </a:r>
            <a:br>
              <a:rPr lang="pt-BR" sz="3200" b="1" dirty="0" smtClean="0">
                <a:solidFill>
                  <a:srgbClr val="003366"/>
                </a:solidFill>
              </a:rPr>
            </a:br>
            <a:r>
              <a:rPr lang="pt-BR" sz="4000" b="1" dirty="0" smtClean="0">
                <a:solidFill>
                  <a:srgbClr val="003366"/>
                </a:solidFill>
              </a:rPr>
              <a:t/>
            </a:r>
            <a:br>
              <a:rPr lang="pt-BR" sz="4000" b="1" dirty="0" smtClean="0">
                <a:solidFill>
                  <a:srgbClr val="003366"/>
                </a:solidFill>
              </a:rPr>
            </a:br>
            <a:endParaRPr lang="pt-BR" sz="4000" b="1" dirty="0" smtClean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78000">
                <a:srgbClr val="FFFFFF"/>
              </a:gs>
              <a:gs pos="100000">
                <a:srgbClr val="86CBE0"/>
              </a:gs>
            </a:gsLst>
            <a:lin ang="5400000"/>
          </a:gradFill>
          <a:ln w="9525">
            <a:solidFill>
              <a:srgbClr val="4F7DA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386" name="Retângulo 7"/>
          <p:cNvSpPr>
            <a:spLocks noChangeArrowheads="1"/>
          </p:cNvSpPr>
          <p:nvPr/>
        </p:nvSpPr>
        <p:spPr bwMode="auto">
          <a:xfrm>
            <a:off x="381000" y="762000"/>
            <a:ext cx="84582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638" indent="-274638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pt-BR" sz="1600" b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Estudo visando a Implantação de um Arco Elétrico de energia interligando Brasil (Amapá e Roraima), Guiana, Suriname e Guiana Francesa, promovendo meios para alavancar o desenvolvimento sustentável, melhorando o perfil da matriz energética dos países envolvidos com o aumento de utilização de energia renovável.</a:t>
            </a:r>
          </a:p>
          <a:p>
            <a:pPr marL="274638" indent="-274638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pt-BR" sz="1600" b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O </a:t>
            </a:r>
            <a:r>
              <a:rPr lang="pt-BR" sz="1600" b="1" dirty="0" smtClean="0">
                <a:solidFill>
                  <a:srgbClr val="000104"/>
                </a:solidFill>
                <a:cs typeface="Arial" pitchFamily="34" charset="0"/>
              </a:rPr>
              <a:t>ESTUDO DO </a:t>
            </a:r>
            <a:r>
              <a:rPr lang="pt-BR" sz="1600" b="1" dirty="0" smtClean="0">
                <a:solidFill>
                  <a:srgbClr val="000104"/>
                </a:solidFill>
                <a:cs typeface="Arial" pitchFamily="34" charset="0"/>
              </a:rPr>
              <a:t>ARCO NORTE </a:t>
            </a:r>
            <a:r>
              <a:rPr lang="pt-BR" sz="1600" b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passou a fazer parte da </a:t>
            </a:r>
            <a:r>
              <a:rPr lang="pt-BR" sz="1600" b="1" i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SUSTAINABLE ENERGY FOR ALL (SE4ALL</a:t>
            </a:r>
            <a:r>
              <a:rPr lang="pt-BR" sz="1600" b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), </a:t>
            </a:r>
            <a:r>
              <a:rPr lang="pt-BR" sz="1600" b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Iniciativa de Energia Sustentável das Nações Unidas (ONU) para Todos na América Latina e no Caribe. que tem como objetivo acabar com a pobreza energética na América Latina e no Caribe, através do acesso universal à energia moderna, ampliando a geração de energia renovável e implementando medidas de eficiência energética.</a:t>
            </a:r>
            <a:r>
              <a:rPr lang="pt-BR" sz="1600" dirty="0" smtClean="0"/>
              <a:t>	</a:t>
            </a:r>
          </a:p>
          <a:p>
            <a:pPr marL="274638" indent="-274638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pt-BR" sz="1600" b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O desenvolvimento do </a:t>
            </a:r>
            <a:r>
              <a:rPr lang="pt-BR" sz="1600" b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ESTUDO DO ARCO </a:t>
            </a:r>
            <a:r>
              <a:rPr lang="pt-BR" sz="1600" b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NORTE está associado  a iniciativas desenvolvidas pela Eletrobras objetivando  a realização de negócios na região das Guianas.</a:t>
            </a:r>
          </a:p>
        </p:txBody>
      </p:sp>
      <p:sp>
        <p:nvSpPr>
          <p:cNvPr id="3" name="Rectangle 4"/>
          <p:cNvSpPr txBox="1">
            <a:spLocks/>
          </p:cNvSpPr>
          <p:nvPr/>
        </p:nvSpPr>
        <p:spPr bwMode="auto">
          <a:xfrm>
            <a:off x="395288" y="152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srgbClr val="000104"/>
                </a:solidFill>
                <a:ea typeface="Verdana" pitchFamily="34" charset="0"/>
                <a:cs typeface="Verdana" pitchFamily="34" charset="0"/>
              </a:rPr>
              <a:t>INTRODUÇÃO</a:t>
            </a:r>
            <a:endParaRPr lang="pt-BR" sz="2400" dirty="0">
              <a:solidFill>
                <a:srgbClr val="000104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4" descr="baci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96950"/>
            <a:ext cx="3887788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tângulo 2"/>
          <p:cNvSpPr>
            <a:spLocks noChangeArrowheads="1"/>
          </p:cNvSpPr>
          <p:nvPr/>
        </p:nvSpPr>
        <p:spPr bwMode="auto">
          <a:xfrm>
            <a:off x="15240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0104"/>
                </a:solidFill>
                <a:latin typeface="Verdana" pitchFamily="34" charset="0"/>
              </a:rPr>
              <a:t>Complementaridade </a:t>
            </a:r>
            <a:r>
              <a:rPr lang="pt-BR" sz="2400" b="1" dirty="0">
                <a:solidFill>
                  <a:srgbClr val="000104"/>
                </a:solidFill>
                <a:latin typeface="Verdana" pitchFamily="34" charset="0"/>
              </a:rPr>
              <a:t>Hidrológica </a:t>
            </a:r>
            <a:r>
              <a:rPr lang="pt-BR" sz="2400" b="1" dirty="0" smtClean="0">
                <a:solidFill>
                  <a:srgbClr val="000104"/>
                </a:solidFill>
                <a:latin typeface="Verdana" pitchFamily="34" charset="0"/>
              </a:rPr>
              <a:t>- </a:t>
            </a:r>
            <a:r>
              <a:rPr lang="pt-BR" sz="2400" b="1" dirty="0">
                <a:solidFill>
                  <a:srgbClr val="000104"/>
                </a:solidFill>
                <a:latin typeface="Verdana" pitchFamily="34" charset="0"/>
              </a:rPr>
              <a:t>América do Sul</a:t>
            </a:r>
          </a:p>
        </p:txBody>
      </p:sp>
      <p:pic>
        <p:nvPicPr>
          <p:cNvPr id="33797" name="Imagem 3" descr="tabela_correlacao_bacia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1175" y="4221163"/>
            <a:ext cx="4673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962025"/>
            <a:ext cx="24384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Rectangle 1"/>
          <p:cNvSpPr>
            <a:spLocks noChangeArrowheads="1"/>
          </p:cNvSpPr>
          <p:nvPr/>
        </p:nvSpPr>
        <p:spPr bwMode="auto">
          <a:xfrm>
            <a:off x="107950" y="6381750"/>
            <a:ext cx="88566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1100">
                <a:ea typeface="Times New Roman" pitchFamily="18" charset="0"/>
                <a:cs typeface="Arial" charset="0"/>
              </a:rPr>
              <a:t>* Damázio J.M., Costa F. S. Ghirardi A. O. (1997) “Análise de Complementariedades Hidrológicas a Nível Continental na América do Sul”, RBRH – Revista Brasileira de Recursos Hidricos, Vol. 2 – Dez 1997.</a:t>
            </a:r>
            <a:endParaRPr lang="pt-BR" sz="2800"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18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aixaDeTexto 45"/>
          <p:cNvSpPr txBox="1">
            <a:spLocks noChangeArrowheads="1"/>
          </p:cNvSpPr>
          <p:nvPr/>
        </p:nvSpPr>
        <p:spPr bwMode="auto">
          <a:xfrm>
            <a:off x="457200" y="147935"/>
            <a:ext cx="8242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104"/>
                </a:solidFill>
                <a:latin typeface="Verdana" pitchFamily="34" charset="0"/>
              </a:rPr>
              <a:t>Sistema </a:t>
            </a:r>
            <a:r>
              <a:rPr lang="pt-BR" sz="2400" b="1" dirty="0">
                <a:solidFill>
                  <a:srgbClr val="000104"/>
                </a:solidFill>
                <a:latin typeface="Verdana" pitchFamily="34" charset="0"/>
              </a:rPr>
              <a:t>Elétrico </a:t>
            </a:r>
            <a:r>
              <a:rPr lang="pt-BR" sz="2400" b="1" dirty="0" smtClean="0">
                <a:solidFill>
                  <a:srgbClr val="000104"/>
                </a:solidFill>
                <a:latin typeface="Verdana" pitchFamily="34" charset="0"/>
              </a:rPr>
              <a:t>Interligado Brasileiro - SIN</a:t>
            </a:r>
            <a:endParaRPr lang="pt-BR" sz="2400" b="1" dirty="0">
              <a:solidFill>
                <a:srgbClr val="000104"/>
              </a:solidFill>
              <a:latin typeface="Verdana" pitchFamily="34" charset="0"/>
            </a:endParaRPr>
          </a:p>
        </p:txBody>
      </p:sp>
      <p:sp>
        <p:nvSpPr>
          <p:cNvPr id="30726" name="CaixaDeTexto 16"/>
          <p:cNvSpPr txBox="1">
            <a:spLocks noChangeArrowheads="1"/>
          </p:cNvSpPr>
          <p:nvPr/>
        </p:nvSpPr>
        <p:spPr bwMode="auto">
          <a:xfrm>
            <a:off x="914400" y="4572000"/>
            <a:ext cx="2943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/>
              <a:t>Source: ONS (</a:t>
            </a:r>
            <a:r>
              <a:rPr lang="pt-BR" sz="800" dirty="0" err="1"/>
              <a:t>Brazilian</a:t>
            </a:r>
            <a:r>
              <a:rPr lang="pt-BR" sz="800" dirty="0"/>
              <a:t> </a:t>
            </a:r>
            <a:r>
              <a:rPr lang="pt-BR" sz="800" dirty="0" err="1"/>
              <a:t>National</a:t>
            </a:r>
            <a:r>
              <a:rPr lang="pt-BR" sz="800" dirty="0"/>
              <a:t> </a:t>
            </a:r>
            <a:r>
              <a:rPr lang="pt-BR" sz="800" dirty="0" err="1"/>
              <a:t>Electrical</a:t>
            </a:r>
            <a:r>
              <a:rPr lang="pt-BR" sz="800" dirty="0"/>
              <a:t> System </a:t>
            </a:r>
            <a:r>
              <a:rPr lang="pt-BR" sz="800" dirty="0" err="1"/>
              <a:t>Operator</a:t>
            </a:r>
            <a:r>
              <a:rPr lang="pt-BR" sz="800" dirty="0"/>
              <a:t>)</a:t>
            </a:r>
          </a:p>
        </p:txBody>
      </p:sp>
      <p:grpSp>
        <p:nvGrpSpPr>
          <p:cNvPr id="17" name="Grupo 16"/>
          <p:cNvGrpSpPr>
            <a:grpSpLocks noChangeAspect="1"/>
          </p:cNvGrpSpPr>
          <p:nvPr/>
        </p:nvGrpSpPr>
        <p:grpSpPr>
          <a:xfrm>
            <a:off x="76200" y="762000"/>
            <a:ext cx="4223479" cy="3733800"/>
            <a:chOff x="-1828800" y="792163"/>
            <a:chExt cx="6184900" cy="6065837"/>
          </a:xfrm>
        </p:grpSpPr>
        <p:grpSp>
          <p:nvGrpSpPr>
            <p:cNvPr id="18" name="Grupo 3"/>
            <p:cNvGrpSpPr>
              <a:grpSpLocks/>
            </p:cNvGrpSpPr>
            <p:nvPr/>
          </p:nvGrpSpPr>
          <p:grpSpPr bwMode="auto">
            <a:xfrm>
              <a:off x="-1828800" y="792163"/>
              <a:ext cx="6184900" cy="6065837"/>
              <a:chOff x="1800677" y="908720"/>
              <a:chExt cx="5435619" cy="5157192"/>
            </a:xfrm>
          </p:grpSpPr>
          <p:pic>
            <p:nvPicPr>
              <p:cNvPr id="21" name="Imagem 1" descr="transmissao_brasil_2012.jp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00677" y="908720"/>
                <a:ext cx="5363611" cy="5157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tângulo 21"/>
              <p:cNvSpPr/>
              <p:nvPr/>
            </p:nvSpPr>
            <p:spPr>
              <a:xfrm>
                <a:off x="5076837" y="908720"/>
                <a:ext cx="2159459" cy="4330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19" name="Forma livre 18"/>
            <p:cNvSpPr/>
            <p:nvPr/>
          </p:nvSpPr>
          <p:spPr>
            <a:xfrm>
              <a:off x="158293" y="1054170"/>
              <a:ext cx="197307" cy="1206430"/>
            </a:xfrm>
            <a:custGeom>
              <a:avLst/>
              <a:gdLst>
                <a:gd name="connsiteX0" fmla="*/ 44907 w 197307"/>
                <a:gd name="connsiteY0" fmla="*/ 63430 h 1206430"/>
                <a:gd name="connsiteX1" fmla="*/ 57607 w 197307"/>
                <a:gd name="connsiteY1" fmla="*/ 152330 h 1206430"/>
                <a:gd name="connsiteX2" fmla="*/ 32207 w 197307"/>
                <a:gd name="connsiteY2" fmla="*/ 342830 h 1206430"/>
                <a:gd name="connsiteX3" fmla="*/ 70307 w 197307"/>
                <a:gd name="connsiteY3" fmla="*/ 368230 h 1206430"/>
                <a:gd name="connsiteX4" fmla="*/ 44907 w 197307"/>
                <a:gd name="connsiteY4" fmla="*/ 723830 h 1206430"/>
                <a:gd name="connsiteX5" fmla="*/ 57607 w 197307"/>
                <a:gd name="connsiteY5" fmla="*/ 761930 h 1206430"/>
                <a:gd name="connsiteX6" fmla="*/ 83007 w 197307"/>
                <a:gd name="connsiteY6" fmla="*/ 800030 h 1206430"/>
                <a:gd name="connsiteX7" fmla="*/ 133807 w 197307"/>
                <a:gd name="connsiteY7" fmla="*/ 914330 h 1206430"/>
                <a:gd name="connsiteX8" fmla="*/ 146507 w 197307"/>
                <a:gd name="connsiteY8" fmla="*/ 977830 h 1206430"/>
                <a:gd name="connsiteX9" fmla="*/ 159207 w 197307"/>
                <a:gd name="connsiteY9" fmla="*/ 1079430 h 1206430"/>
                <a:gd name="connsiteX10" fmla="*/ 184607 w 197307"/>
                <a:gd name="connsiteY10" fmla="*/ 1117530 h 1206430"/>
                <a:gd name="connsiteX11" fmla="*/ 197307 w 197307"/>
                <a:gd name="connsiteY11" fmla="*/ 1155630 h 1206430"/>
                <a:gd name="connsiteX12" fmla="*/ 184607 w 197307"/>
                <a:gd name="connsiteY12" fmla="*/ 1206430 h 120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307" h="1206430">
                  <a:moveTo>
                    <a:pt x="44907" y="63430"/>
                  </a:moveTo>
                  <a:cubicBezTo>
                    <a:pt x="0" y="243057"/>
                    <a:pt x="47452" y="0"/>
                    <a:pt x="57607" y="152330"/>
                  </a:cubicBezTo>
                  <a:cubicBezTo>
                    <a:pt x="64513" y="255918"/>
                    <a:pt x="55586" y="272692"/>
                    <a:pt x="32207" y="342830"/>
                  </a:cubicBezTo>
                  <a:cubicBezTo>
                    <a:pt x="44907" y="351297"/>
                    <a:pt x="69179" y="353008"/>
                    <a:pt x="70307" y="368230"/>
                  </a:cubicBezTo>
                  <a:cubicBezTo>
                    <a:pt x="87954" y="606461"/>
                    <a:pt x="87198" y="596957"/>
                    <a:pt x="44907" y="723830"/>
                  </a:cubicBezTo>
                  <a:cubicBezTo>
                    <a:pt x="49140" y="736530"/>
                    <a:pt x="51620" y="749956"/>
                    <a:pt x="57607" y="761930"/>
                  </a:cubicBezTo>
                  <a:cubicBezTo>
                    <a:pt x="64433" y="775582"/>
                    <a:pt x="76808" y="786082"/>
                    <a:pt x="83007" y="800030"/>
                  </a:cubicBezTo>
                  <a:cubicBezTo>
                    <a:pt x="143460" y="936050"/>
                    <a:pt x="76324" y="828105"/>
                    <a:pt x="133807" y="914330"/>
                  </a:cubicBezTo>
                  <a:cubicBezTo>
                    <a:pt x="138040" y="935497"/>
                    <a:pt x="143225" y="956495"/>
                    <a:pt x="146507" y="977830"/>
                  </a:cubicBezTo>
                  <a:cubicBezTo>
                    <a:pt x="151697" y="1011563"/>
                    <a:pt x="150227" y="1046502"/>
                    <a:pt x="159207" y="1079430"/>
                  </a:cubicBezTo>
                  <a:cubicBezTo>
                    <a:pt x="163223" y="1094156"/>
                    <a:pt x="177781" y="1103878"/>
                    <a:pt x="184607" y="1117530"/>
                  </a:cubicBezTo>
                  <a:cubicBezTo>
                    <a:pt x="190594" y="1129504"/>
                    <a:pt x="193074" y="1142930"/>
                    <a:pt x="197307" y="1155630"/>
                  </a:cubicBezTo>
                  <a:cubicBezTo>
                    <a:pt x="183268" y="1197746"/>
                    <a:pt x="184607" y="1180343"/>
                    <a:pt x="184607" y="1206430"/>
                  </a:cubicBezTo>
                </a:path>
              </a:pathLst>
            </a:custGeom>
            <a:ln w="31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Grupo 21"/>
          <p:cNvGrpSpPr>
            <a:grpSpLocks/>
          </p:cNvGrpSpPr>
          <p:nvPr/>
        </p:nvGrpSpPr>
        <p:grpSpPr bwMode="auto">
          <a:xfrm>
            <a:off x="228600" y="4724400"/>
            <a:ext cx="3670300" cy="1676400"/>
            <a:chOff x="-3348880" y="3265239"/>
            <a:chExt cx="3635896" cy="1800200"/>
          </a:xfrm>
        </p:grpSpPr>
        <p:pic>
          <p:nvPicPr>
            <p:cNvPr id="3073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348880" y="3501008"/>
              <a:ext cx="3635896" cy="1241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CaixaDeTexto 19"/>
            <p:cNvSpPr txBox="1"/>
            <p:nvPr/>
          </p:nvSpPr>
          <p:spPr>
            <a:xfrm>
              <a:off x="-2447444" y="3265239"/>
              <a:ext cx="1834612" cy="2539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050" dirty="0" err="1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Main</a:t>
              </a:r>
              <a:r>
                <a:rPr lang="pt-BR" sz="1050" dirty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pt-BR" sz="1050" dirty="0" err="1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Transmission</a:t>
              </a:r>
              <a:r>
                <a:rPr lang="pt-BR" sz="1050" dirty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pt-BR" sz="1050" dirty="0" err="1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Lines</a:t>
              </a:r>
              <a:endParaRPr lang="pt-BR" sz="1050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733" name="CaixaDeTexto 20"/>
            <p:cNvSpPr txBox="1">
              <a:spLocks noChangeArrowheads="1"/>
            </p:cNvSpPr>
            <p:nvPr/>
          </p:nvSpPr>
          <p:spPr bwMode="auto">
            <a:xfrm>
              <a:off x="-3338892" y="4788440"/>
              <a:ext cx="246413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/>
                <a:t>Source: Plano Nacional de Expansão de Energia 2010-2020</a:t>
              </a:r>
            </a:p>
            <a:p>
              <a:r>
                <a:rPr lang="pt-BR" sz="600"/>
                <a:t>Nucleo de Estudos Estratégicos de Energia – SPE/MME (jul-2011)</a:t>
              </a:r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4191000" y="4598075"/>
            <a:ext cx="48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itchFamily="2" charset="2"/>
              <a:buChar char="ü"/>
            </a:pPr>
            <a:r>
              <a:rPr lang="pt-BR" sz="1400" b="1" dirty="0" smtClean="0">
                <a:solidFill>
                  <a:srgbClr val="000104"/>
                </a:solidFill>
              </a:rPr>
              <a:t>Manaus/AM – </a:t>
            </a:r>
            <a:r>
              <a:rPr lang="pt-BR" sz="1400" dirty="0" smtClean="0">
                <a:solidFill>
                  <a:srgbClr val="000104"/>
                </a:solidFill>
              </a:rPr>
              <a:t>Interconexão Manaus - Xingu –</a:t>
            </a:r>
            <a:r>
              <a:rPr lang="pt-BR" sz="1400" dirty="0" err="1" smtClean="0">
                <a:solidFill>
                  <a:srgbClr val="000104"/>
                </a:solidFill>
              </a:rPr>
              <a:t>Tucurui</a:t>
            </a:r>
            <a:r>
              <a:rPr lang="pt-BR" sz="1400" dirty="0" smtClean="0">
                <a:solidFill>
                  <a:srgbClr val="000104"/>
                </a:solidFill>
              </a:rPr>
              <a:t>/PA (500kV – 1.487 Km ) - Operação;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pt-BR" sz="1400" b="1" dirty="0" smtClean="0">
                <a:solidFill>
                  <a:srgbClr val="000104"/>
                </a:solidFill>
              </a:rPr>
              <a:t>Manaus/AM – </a:t>
            </a:r>
            <a:r>
              <a:rPr lang="pt-BR" sz="1400" dirty="0" smtClean="0">
                <a:solidFill>
                  <a:srgbClr val="000104"/>
                </a:solidFill>
              </a:rPr>
              <a:t>Interconexão Manaus – Pará (500kV - 960 Km) e Pará – Macapá (230kV -  339 Km) - Operação;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pt-BR" sz="1400" b="1" dirty="0" smtClean="0">
                <a:solidFill>
                  <a:srgbClr val="000104"/>
                </a:solidFill>
              </a:rPr>
              <a:t>Manaus/AM </a:t>
            </a:r>
            <a:r>
              <a:rPr lang="pt-BR" sz="1400" dirty="0" smtClean="0">
                <a:solidFill>
                  <a:srgbClr val="000104"/>
                </a:solidFill>
              </a:rPr>
              <a:t>- Interconexão Manaus - Boa Vista (500kV – 716Km) – Construção (previsão  Jan/2015);</a:t>
            </a:r>
          </a:p>
          <a:p>
            <a:pPr marL="180975" lvl="0" indent="-180975">
              <a:buFont typeface="Wingdings" pitchFamily="2" charset="2"/>
              <a:buChar char="ü"/>
            </a:pPr>
            <a:r>
              <a:rPr lang="pt-BR" sz="1400" b="1" dirty="0" err="1" smtClean="0">
                <a:solidFill>
                  <a:srgbClr val="000104"/>
                </a:solidFill>
              </a:rPr>
              <a:t>Macapa</a:t>
            </a:r>
            <a:r>
              <a:rPr lang="pt-BR" sz="1400" b="1" dirty="0" smtClean="0">
                <a:solidFill>
                  <a:srgbClr val="000104"/>
                </a:solidFill>
              </a:rPr>
              <a:t>/AP</a:t>
            </a:r>
            <a:r>
              <a:rPr lang="pt-BR" sz="1400" dirty="0" smtClean="0">
                <a:solidFill>
                  <a:srgbClr val="000104"/>
                </a:solidFill>
              </a:rPr>
              <a:t> – Interconexão Macapá – Jurupari/PA (230kV – 339 Km) - Operação</a:t>
            </a:r>
            <a:r>
              <a:rPr lang="pt-BR" sz="1400" dirty="0" smtClean="0"/>
              <a:t>;</a:t>
            </a:r>
            <a:endParaRPr lang="pt-BR" sz="1400" dirty="0"/>
          </a:p>
        </p:txBody>
      </p:sp>
      <p:pic>
        <p:nvPicPr>
          <p:cNvPr id="16" name="Imagem 14" descr="interlig_sistemas_isolado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4700" y="762000"/>
            <a:ext cx="4254500" cy="355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58185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tângulo 1"/>
          <p:cNvSpPr>
            <a:spLocks noChangeArrowheads="1"/>
          </p:cNvSpPr>
          <p:nvPr/>
        </p:nvSpPr>
        <p:spPr bwMode="auto">
          <a:xfrm>
            <a:off x="323850" y="152400"/>
            <a:ext cx="8569325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104"/>
                </a:solidFill>
                <a:latin typeface="Verdana" pitchFamily="34" charset="0"/>
              </a:rPr>
              <a:t>Integração Regional </a:t>
            </a:r>
            <a:r>
              <a:rPr lang="pt-BR" sz="2400" b="1" dirty="0" smtClean="0">
                <a:solidFill>
                  <a:srgbClr val="00010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400" b="1" dirty="0" smtClean="0">
                <a:solidFill>
                  <a:srgbClr val="00010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400" b="1" dirty="0" smtClean="0">
                <a:solidFill>
                  <a:srgbClr val="000104"/>
                </a:solidFill>
                <a:latin typeface="Verdana" pitchFamily="34" charset="0"/>
              </a:rPr>
              <a:t>Potenciais Benefícios no Brasil </a:t>
            </a:r>
            <a:endParaRPr lang="pt-BR" sz="2400" b="1" dirty="0" smtClean="0">
              <a:solidFill>
                <a:srgbClr val="00010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sz="2000" b="1" u="sng" dirty="0" smtClean="0">
              <a:solidFill>
                <a:srgbClr val="03317B"/>
              </a:solidFill>
              <a:latin typeface="Verdana" pitchFamily="34" charset="0"/>
            </a:endParaRPr>
          </a:p>
          <a:p>
            <a:pPr marL="266700" indent="-1778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Aumento do volume de energia firme para atendimento à Roraima e Amapá e melhor aproveitamento dos recursos hídricos (</a:t>
            </a:r>
            <a:r>
              <a:rPr lang="pt-BR" sz="1600" dirty="0" err="1" smtClean="0">
                <a:solidFill>
                  <a:srgbClr val="000104"/>
                </a:solidFill>
                <a:latin typeface="+mn-lt"/>
                <a:cs typeface="Arial" pitchFamily="34" charset="0"/>
              </a:rPr>
              <a:t>complementariedade</a:t>
            </a: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dos regimes hidráulicos);</a:t>
            </a:r>
          </a:p>
          <a:p>
            <a:pPr marL="266700" indent="-1778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Redução na dependência do fornecimento da Venezuela a partir de novos projetos hidráulicos na região;</a:t>
            </a:r>
          </a:p>
          <a:p>
            <a:pPr marL="266700" indent="-1778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Flexibilidade no atendimento e maior confiabilidade/estabilidade na ocorrência de perturbações e no suprimento de energia às capitais Boa Vista e Macapá (incluindo períodos de manutenção de unidades geradoras);</a:t>
            </a:r>
          </a:p>
          <a:p>
            <a:pPr marL="266700" indent="-1778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Possibilidade de venda de energia, alternando de um sistema com superávit para outro com déficit;</a:t>
            </a:r>
            <a:endParaRPr lang="pt-BR" sz="1600" dirty="0" smtClean="0">
              <a:cs typeface="Arial" charset="0"/>
            </a:endParaRPr>
          </a:p>
          <a:p>
            <a:pPr marL="266700" indent="-1778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Possíveis corredores de acesso a portos no oceano Pacífico, permitindo exportações competitividade no mercado mundial;</a:t>
            </a:r>
          </a:p>
          <a:p>
            <a:pPr marL="266700" indent="-1778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Integração </a:t>
            </a:r>
            <a:r>
              <a:rPr lang="pt-BR" sz="1600" dirty="0">
                <a:solidFill>
                  <a:srgbClr val="000104"/>
                </a:solidFill>
                <a:latin typeface="+mn-lt"/>
                <a:cs typeface="Arial" pitchFamily="34" charset="0"/>
              </a:rPr>
              <a:t>com os cabos ópticos submarinos de telecomunicações existentes em </a:t>
            </a:r>
            <a:r>
              <a:rPr lang="pt-BR" sz="1600" dirty="0" err="1">
                <a:solidFill>
                  <a:srgbClr val="000104"/>
                </a:solidFill>
                <a:latin typeface="+mn-lt"/>
                <a:cs typeface="Arial" pitchFamily="34" charset="0"/>
              </a:rPr>
              <a:t>Cayenne</a:t>
            </a:r>
            <a:r>
              <a:rPr lang="pt-BR" sz="1600" dirty="0">
                <a:solidFill>
                  <a:srgbClr val="000104"/>
                </a:solidFill>
                <a:latin typeface="+mn-lt"/>
                <a:cs typeface="Arial" pitchFamily="34" charset="0"/>
              </a:rPr>
              <a:t> e em </a:t>
            </a: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Paramaribo.</a:t>
            </a:r>
          </a:p>
        </p:txBody>
      </p:sp>
    </p:spTree>
    <p:extLst>
      <p:ext uri="{BB962C8B-B14F-4D97-AF65-F5344CB8AC3E}">
        <p14:creationId xmlns:p14="http://schemas.microsoft.com/office/powerpoint/2010/main" val="45769830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7"/>
          <p:cNvSpPr>
            <a:spLocks noChangeArrowheads="1"/>
          </p:cNvSpPr>
          <p:nvPr/>
        </p:nvSpPr>
        <p:spPr bwMode="auto">
          <a:xfrm>
            <a:off x="395288" y="152400"/>
            <a:ext cx="8353425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srgbClr val="00010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Integração Regional</a:t>
            </a:r>
            <a:br>
              <a:rPr lang="pt-BR" sz="2400" b="1" dirty="0" smtClean="0">
                <a:solidFill>
                  <a:srgbClr val="00010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400" b="1" dirty="0" smtClean="0">
                <a:solidFill>
                  <a:srgbClr val="000104"/>
                </a:solidFill>
                <a:latin typeface="Verdana" pitchFamily="34" charset="0"/>
              </a:rPr>
              <a:t> Potenciais Benefícios nas Guianas</a:t>
            </a:r>
          </a:p>
          <a:p>
            <a:pPr marL="355600" lvl="0" indent="-266700" algn="just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pt-BR" sz="14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Aumento da confiabilidade/estabilidade do fornecimento de energia elétrica; otimização energética; redução da dependência de geração térmica a partir de derivados de petróleo; redução da emissão de CO</a:t>
            </a:r>
            <a:r>
              <a:rPr lang="pt-BR" sz="1400" baseline="300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2</a:t>
            </a:r>
            <a:r>
              <a:rPr lang="pt-BR" sz="14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e melhoria do perfil da matriz energética numa região ambientalmente sensível; </a:t>
            </a:r>
            <a:endParaRPr lang="pt-BR" sz="1400" strike="sngStrike" dirty="0" smtClean="0">
              <a:solidFill>
                <a:srgbClr val="000104"/>
              </a:solidFill>
              <a:latin typeface="+mn-lt"/>
            </a:endParaRPr>
          </a:p>
          <a:p>
            <a:pPr marL="355600" indent="-266700" algn="just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pt-BR" sz="1400" dirty="0" smtClean="0">
                <a:solidFill>
                  <a:srgbClr val="000104"/>
                </a:solidFill>
                <a:cs typeface="Arial" pitchFamily="34" charset="0"/>
              </a:rPr>
              <a:t>Indução ao crescimento econômico a partir do </a:t>
            </a:r>
            <a:r>
              <a:rPr lang="pt-BR" sz="1400" dirty="0" smtClean="0">
                <a:solidFill>
                  <a:srgbClr val="000104"/>
                </a:solidFill>
                <a:latin typeface="+mn-lt"/>
              </a:rPr>
              <a:t>desenvolvimento da infraestrutura, contribuindo na integração sustentável dos países envolvidos, fornecendo uma base de crescimento econômico e bem-estar social da região.</a:t>
            </a:r>
          </a:p>
          <a:p>
            <a:pPr marL="355600" indent="-266700" algn="just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pt-BR" sz="1400" dirty="0" smtClean="0">
                <a:solidFill>
                  <a:srgbClr val="000104"/>
                </a:solidFill>
                <a:latin typeface="+mn-lt"/>
              </a:rPr>
              <a:t>Incrementos na expansão e melhorias nos sistemas viários; </a:t>
            </a:r>
          </a:p>
          <a:p>
            <a:pPr marL="355600" indent="-266700" algn="just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pt-BR" sz="1400" dirty="0" smtClean="0">
                <a:solidFill>
                  <a:srgbClr val="000104"/>
                </a:solidFill>
                <a:latin typeface="+mn-lt"/>
              </a:rPr>
              <a:t>Incremento no comércio regional, desenvolvimento do turismo e consequente geração de empregos diretos e indiretos; </a:t>
            </a:r>
          </a:p>
          <a:p>
            <a:pPr marL="355600" indent="-266700" algn="just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pt-BR" sz="1400" dirty="0" smtClean="0">
                <a:solidFill>
                  <a:srgbClr val="000104"/>
                </a:solidFill>
                <a:latin typeface="+mn-lt"/>
              </a:rPr>
              <a:t>Aumento da arrecadação de impostos provenientes do incremento da atividade econômica.</a:t>
            </a:r>
          </a:p>
          <a:p>
            <a:pPr marL="355600" indent="-266700" algn="just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pt-BR" sz="1400" dirty="0" smtClean="0">
                <a:solidFill>
                  <a:srgbClr val="000104"/>
                </a:solidFill>
                <a:latin typeface="+mn-lt"/>
              </a:rPr>
              <a:t>Possibilidade de obtenção de incentivos de órgãos de fomento; </a:t>
            </a:r>
          </a:p>
          <a:p>
            <a:pPr marL="355600" indent="-266700" algn="just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pt-BR" sz="1400" dirty="0" smtClean="0">
                <a:solidFill>
                  <a:srgbClr val="000104"/>
                </a:solidFill>
                <a:latin typeface="+mn-lt"/>
              </a:rPr>
              <a:t>Possível aliança entre países com reciprocidade multilateral (foros econômicos e políticos mundiais);</a:t>
            </a:r>
          </a:p>
        </p:txBody>
      </p:sp>
    </p:spTree>
    <p:extLst>
      <p:ext uri="{BB962C8B-B14F-4D97-AF65-F5344CB8AC3E}">
        <p14:creationId xmlns:p14="http://schemas.microsoft.com/office/powerpoint/2010/main" val="37277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78000">
                <a:srgbClr val="FFFFFF"/>
              </a:gs>
              <a:gs pos="100000">
                <a:srgbClr val="86CBE0"/>
              </a:gs>
            </a:gsLst>
            <a:lin ang="5400000"/>
          </a:gradFill>
          <a:ln w="9525">
            <a:solidFill>
              <a:srgbClr val="4F7DA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819" name="Rectangle 4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62000"/>
          </a:xfrm>
        </p:spPr>
        <p:txBody>
          <a:bodyPr/>
          <a:lstStyle/>
          <a:p>
            <a:r>
              <a:rPr lang="pt-BR" sz="2400" b="1" dirty="0" smtClean="0">
                <a:solidFill>
                  <a:srgbClr val="00010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Contextualização</a:t>
            </a:r>
          </a:p>
        </p:txBody>
      </p:sp>
      <p:sp>
        <p:nvSpPr>
          <p:cNvPr id="34820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395288" y="762000"/>
            <a:ext cx="8596312" cy="5791200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1400" b="1" dirty="0" smtClean="0">
                <a:solidFill>
                  <a:srgbClr val="000104"/>
                </a:solidFill>
                <a:cs typeface="Arial" pitchFamily="34" charset="0"/>
              </a:rPr>
              <a:t>IDEALIZAÇÃO DO PROJETO</a:t>
            </a:r>
          </a:p>
          <a:p>
            <a:pPr lvl="1">
              <a:spcBef>
                <a:spcPts val="0"/>
              </a:spcBef>
              <a:buFont typeface="Wingdings" pitchFamily="2" charset="2"/>
              <a:buChar char="v"/>
            </a:pPr>
            <a:r>
              <a:rPr lang="pt-BR" sz="1400" dirty="0" smtClean="0">
                <a:solidFill>
                  <a:srgbClr val="000104"/>
                </a:solidFill>
                <a:cs typeface="Arial" pitchFamily="34" charset="0"/>
              </a:rPr>
              <a:t>Paralelamente aos estudos de inventário e de empreendimentos hidrelétricos na </a:t>
            </a:r>
            <a:r>
              <a:rPr lang="pt-BR" sz="1400" b="1" dirty="0" smtClean="0">
                <a:solidFill>
                  <a:srgbClr val="000104"/>
                </a:solidFill>
                <a:cs typeface="Arial" pitchFamily="34" charset="0"/>
              </a:rPr>
              <a:t>Guiana, Suriname e Guiana Francesa</a:t>
            </a:r>
            <a:r>
              <a:rPr lang="pt-BR" sz="1400" dirty="0" smtClean="0">
                <a:solidFill>
                  <a:srgbClr val="000104"/>
                </a:solidFill>
                <a:cs typeface="Arial" pitchFamily="34" charset="0"/>
              </a:rPr>
              <a:t>, a </a:t>
            </a:r>
            <a:r>
              <a:rPr lang="pt-BR" sz="1400" b="1" dirty="0" smtClean="0">
                <a:solidFill>
                  <a:srgbClr val="000104"/>
                </a:solidFill>
                <a:cs typeface="Arial" pitchFamily="34" charset="0"/>
              </a:rPr>
              <a:t>ELETROBRAS</a:t>
            </a:r>
            <a:r>
              <a:rPr lang="pt-BR" sz="1400" dirty="0" smtClean="0">
                <a:solidFill>
                  <a:srgbClr val="000104"/>
                </a:solidFill>
                <a:cs typeface="Arial" pitchFamily="34" charset="0"/>
              </a:rPr>
              <a:t> identificou a possibilidade de realização de um arco energético, inicialmente denominado “</a:t>
            </a:r>
            <a:r>
              <a:rPr lang="pt-BR" sz="1400" b="1" dirty="0" smtClean="0">
                <a:solidFill>
                  <a:srgbClr val="000104"/>
                </a:solidFill>
                <a:cs typeface="Arial" pitchFamily="34" charset="0"/>
              </a:rPr>
              <a:t>ARCO NORTE</a:t>
            </a:r>
            <a:r>
              <a:rPr lang="pt-BR" sz="1400" dirty="0" smtClean="0">
                <a:solidFill>
                  <a:srgbClr val="000104"/>
                </a:solidFill>
                <a:cs typeface="Arial" pitchFamily="34" charset="0"/>
              </a:rPr>
              <a:t>”.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1400" b="1" dirty="0" smtClean="0">
                <a:solidFill>
                  <a:srgbClr val="000104"/>
                </a:solidFill>
                <a:cs typeface="Arial" pitchFamily="34" charset="0"/>
              </a:rPr>
              <a:t>REUNIÃO EM JUNHO DE 2012 - Rio+20  (EBS, EDF e BID)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v"/>
            </a:pPr>
            <a:r>
              <a:rPr lang="pt-BR" sz="1400" dirty="0" smtClean="0">
                <a:solidFill>
                  <a:srgbClr val="000104"/>
                </a:solidFill>
                <a:cs typeface="Arial" pitchFamily="34" charset="0"/>
              </a:rPr>
              <a:t>Discussão dos principais objetivos e diretrizes do Projeto </a:t>
            </a:r>
            <a:r>
              <a:rPr lang="pt-BR" sz="1400" b="1" dirty="0" smtClean="0">
                <a:solidFill>
                  <a:srgbClr val="000104"/>
                </a:solidFill>
                <a:cs typeface="Arial" pitchFamily="34" charset="0"/>
              </a:rPr>
              <a:t>ARCO NORTE. </a:t>
            </a:r>
            <a:endParaRPr lang="pt-BR" sz="1400" dirty="0" smtClean="0">
              <a:solidFill>
                <a:srgbClr val="000104"/>
              </a:solidFill>
              <a:cs typeface="Arial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1400" b="1" dirty="0" smtClean="0">
                <a:solidFill>
                  <a:srgbClr val="000104"/>
                </a:solidFill>
                <a:cs typeface="Arial" pitchFamily="34" charset="0"/>
              </a:rPr>
              <a:t>MEMORANDO DE ENTENDIMENTOS  - ARCO NORTE</a:t>
            </a:r>
          </a:p>
          <a:p>
            <a:pPr lvl="1">
              <a:spcBef>
                <a:spcPts val="0"/>
              </a:spcBef>
              <a:buFont typeface="Wingdings" pitchFamily="2" charset="2"/>
              <a:buChar char="v"/>
            </a:pPr>
            <a:r>
              <a:rPr lang="pt-BR" sz="1400" dirty="0" smtClean="0">
                <a:solidFill>
                  <a:srgbClr val="000104"/>
                </a:solidFill>
                <a:cs typeface="Arial" pitchFamily="34" charset="0"/>
              </a:rPr>
              <a:t>Promover parcerias de cooperação, intercâmbio de informações e busca de oportunidades conjuntas visando avaliar a viabilidade de interconexão entre Brasil, Guiana, Suriname e Guiana Francesa.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1400" b="1" dirty="0" smtClean="0">
                <a:solidFill>
                  <a:srgbClr val="000104"/>
                </a:solidFill>
                <a:cs typeface="Arial" pitchFamily="34" charset="0"/>
              </a:rPr>
              <a:t>ASSINATURA  DO MOU ARCO NORTE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1400" dirty="0" smtClean="0">
                <a:solidFill>
                  <a:srgbClr val="000104"/>
                </a:solidFill>
                <a:cs typeface="Arial" pitchFamily="34" charset="0"/>
              </a:rPr>
              <a:t>Assinado em 15 de março de 2013 entre Eletrobras, EBS, GEA, EDF, AFD e BID, durante evento organizado pelo BID - </a:t>
            </a:r>
            <a:r>
              <a:rPr lang="en-US" sz="1400" dirty="0" smtClean="0">
                <a:solidFill>
                  <a:srgbClr val="000104"/>
                </a:solidFill>
                <a:cs typeface="Arial" pitchFamily="34" charset="0"/>
              </a:rPr>
              <a:t>IIC Annual Meeting no Panamá.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b="1" dirty="0" smtClean="0">
                <a:solidFill>
                  <a:srgbClr val="000104"/>
                </a:solidFill>
                <a:cs typeface="Arial" pitchFamily="34" charset="0"/>
              </a:rPr>
              <a:t>RECURSOS DO BID PARA REALIZAÇÃO DOS ESTUDOS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1400" dirty="0" smtClean="0">
                <a:solidFill>
                  <a:srgbClr val="000104"/>
                </a:solidFill>
                <a:cs typeface="Arial" pitchFamily="34" charset="0"/>
              </a:rPr>
              <a:t>Aprovação de USD 1,9 milhões Em 29 de maio de 2013</a:t>
            </a:r>
            <a:r>
              <a:rPr lang="pt-BR" sz="1400" strike="sngStrike" dirty="0" smtClean="0">
                <a:solidFill>
                  <a:srgbClr val="000104"/>
                </a:solidFill>
                <a:cs typeface="Arial" pitchFamily="34" charset="0"/>
              </a:rPr>
              <a:t>;</a:t>
            </a:r>
          </a:p>
          <a:p>
            <a:pPr lvl="1" algn="just">
              <a:spcBef>
                <a:spcPts val="0"/>
              </a:spcBef>
              <a:buNone/>
            </a:pPr>
            <a:endParaRPr lang="pt-BR" sz="1400" dirty="0" smtClean="0">
              <a:solidFill>
                <a:srgbClr val="000104"/>
              </a:solidFill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1400" b="1" dirty="0" smtClean="0">
                <a:solidFill>
                  <a:srgbClr val="000104"/>
                </a:solidFill>
                <a:cs typeface="Arial" pitchFamily="34" charset="0"/>
              </a:rPr>
              <a:t>PROCESSO DE CONTRATAÇÃO DE CONSULTORIA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1400" dirty="0" smtClean="0">
                <a:solidFill>
                  <a:srgbClr val="000104"/>
                </a:solidFill>
                <a:cs typeface="Arial" pitchFamily="34" charset="0"/>
              </a:rPr>
              <a:t>Contratação em novembro/2013 da empresa que realizará os estudos de pré-viabilidade -</a:t>
            </a:r>
          </a:p>
          <a:p>
            <a:pPr lvl="1" algn="just">
              <a:spcBef>
                <a:spcPts val="0"/>
              </a:spcBef>
              <a:buNone/>
            </a:pPr>
            <a:endParaRPr lang="pt-BR" sz="1400" dirty="0" smtClean="0">
              <a:solidFill>
                <a:srgbClr val="00010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8940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7"/>
          <p:cNvSpPr>
            <a:spLocks noChangeArrowheads="1"/>
          </p:cNvSpPr>
          <p:nvPr/>
        </p:nvSpPr>
        <p:spPr bwMode="auto">
          <a:xfrm>
            <a:off x="395288" y="0"/>
            <a:ext cx="8353425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sz="2400" b="1" dirty="0" smtClean="0">
              <a:solidFill>
                <a:srgbClr val="000104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pt-BR" sz="2400" b="1" dirty="0" smtClean="0">
                <a:solidFill>
                  <a:srgbClr val="000104"/>
                </a:solidFill>
                <a:latin typeface="+mn-lt"/>
                <a:ea typeface="Verdana" pitchFamily="34" charset="0"/>
                <a:cs typeface="Verdana" pitchFamily="34" charset="0"/>
              </a:rPr>
              <a:t>Empresas Participantes</a:t>
            </a:r>
          </a:p>
          <a:p>
            <a:pPr algn="just">
              <a:defRPr/>
            </a:pPr>
            <a:endParaRPr lang="en-US" sz="1600" dirty="0" smtClean="0">
              <a:solidFill>
                <a:srgbClr val="000104"/>
              </a:solidFill>
              <a:latin typeface="+mn-lt"/>
              <a:cs typeface="Arial" pitchFamily="34" charset="0"/>
            </a:endParaRPr>
          </a:p>
          <a:p>
            <a:pPr algn="just">
              <a:defRPr/>
            </a:pPr>
            <a:endParaRPr lang="en-US" sz="1600" dirty="0" smtClean="0">
              <a:solidFill>
                <a:srgbClr val="000104"/>
              </a:solidFill>
              <a:latin typeface="+mn-lt"/>
              <a:cs typeface="Arial" pitchFamily="34" charset="0"/>
            </a:endParaRPr>
          </a:p>
          <a:p>
            <a:pPr marL="354013" indent="-268288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600" b="1" dirty="0" err="1" smtClean="0">
                <a:solidFill>
                  <a:srgbClr val="000104"/>
                </a:solidFill>
                <a:latin typeface="+mn-lt"/>
                <a:cs typeface="Arial" pitchFamily="34" charset="0"/>
              </a:rPr>
              <a:t>Banco</a:t>
            </a:r>
            <a:r>
              <a:rPr lang="en-US" sz="1600" b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104"/>
                </a:solidFill>
                <a:latin typeface="+mn-lt"/>
                <a:cs typeface="Arial" pitchFamily="34" charset="0"/>
              </a:rPr>
              <a:t>Interamericano</a:t>
            </a:r>
            <a:r>
              <a:rPr lang="en-US" sz="1600" b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de Desenvolvimento – BID</a:t>
            </a:r>
            <a:r>
              <a:rPr lang="en-US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104"/>
                </a:solidFill>
                <a:latin typeface="+mn-lt"/>
                <a:cs typeface="Arial" pitchFamily="34" charset="0"/>
              </a:rPr>
              <a:t>organização</a:t>
            </a:r>
            <a:r>
              <a:rPr lang="en-US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104"/>
                </a:solidFill>
                <a:latin typeface="+mn-lt"/>
                <a:cs typeface="Arial" pitchFamily="34" charset="0"/>
              </a:rPr>
              <a:t>financeira</a:t>
            </a:r>
            <a:r>
              <a:rPr lang="en-US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104"/>
                </a:solidFill>
                <a:latin typeface="+mn-lt"/>
                <a:cs typeface="Arial" pitchFamily="34" charset="0"/>
              </a:rPr>
              <a:t>internacional</a:t>
            </a:r>
            <a:r>
              <a:rPr lang="en-US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;</a:t>
            </a:r>
          </a:p>
          <a:p>
            <a:pPr marL="354013" indent="-268288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1600" b="1" i="1" dirty="0" err="1" smtClean="0">
                <a:solidFill>
                  <a:srgbClr val="000104"/>
                </a:solidFill>
                <a:latin typeface="+mn-lt"/>
                <a:cs typeface="Arial" pitchFamily="34" charset="0"/>
              </a:rPr>
              <a:t>Agence</a:t>
            </a:r>
            <a:r>
              <a:rPr lang="pt-BR" sz="1600" b="1" i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</a:t>
            </a:r>
            <a:r>
              <a:rPr lang="pt-BR" sz="1600" b="1" i="1" dirty="0" err="1" smtClean="0">
                <a:solidFill>
                  <a:srgbClr val="000104"/>
                </a:solidFill>
                <a:latin typeface="+mn-lt"/>
                <a:cs typeface="Arial" pitchFamily="34" charset="0"/>
              </a:rPr>
              <a:t>Française</a:t>
            </a:r>
            <a:r>
              <a:rPr lang="pt-BR" sz="1600" b="1" i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de </a:t>
            </a:r>
            <a:r>
              <a:rPr lang="pt-BR" sz="1600" b="1" i="1" dirty="0" err="1" smtClean="0">
                <a:solidFill>
                  <a:srgbClr val="000104"/>
                </a:solidFill>
                <a:latin typeface="+mn-lt"/>
                <a:cs typeface="Arial" pitchFamily="34" charset="0"/>
              </a:rPr>
              <a:t>Développement</a:t>
            </a:r>
            <a:r>
              <a:rPr lang="pt-BR" sz="1600" b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- AFD</a:t>
            </a: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, agência de cooperação financeira do governo francês;</a:t>
            </a:r>
          </a:p>
          <a:p>
            <a:pPr marL="354013" indent="-268288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1600" b="1" i="1" dirty="0" err="1" smtClean="0">
                <a:solidFill>
                  <a:srgbClr val="000104"/>
                </a:solidFill>
                <a:latin typeface="+mn-lt"/>
                <a:cs typeface="Arial" pitchFamily="34" charset="0"/>
              </a:rPr>
              <a:t>Guyana</a:t>
            </a:r>
            <a:r>
              <a:rPr lang="pt-BR" sz="1600" b="1" i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Energy </a:t>
            </a:r>
            <a:r>
              <a:rPr lang="pt-BR" sz="1600" b="1" i="1" dirty="0" err="1" smtClean="0">
                <a:solidFill>
                  <a:srgbClr val="000104"/>
                </a:solidFill>
                <a:latin typeface="+mn-lt"/>
                <a:cs typeface="Arial" pitchFamily="34" charset="0"/>
              </a:rPr>
              <a:t>Agency</a:t>
            </a:r>
            <a:r>
              <a:rPr lang="pt-BR" sz="1600" b="1" i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– GEA</a:t>
            </a: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, agência setorial de energia atuante na Guiana;</a:t>
            </a:r>
          </a:p>
          <a:p>
            <a:pPr marL="354013" indent="-268288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1600" b="1" i="1" dirty="0" err="1" smtClean="0">
                <a:solidFill>
                  <a:srgbClr val="000104"/>
                </a:solidFill>
                <a:latin typeface="+mn-lt"/>
                <a:cs typeface="Arial" pitchFamily="34" charset="0"/>
              </a:rPr>
              <a:t>N.V.Energiebedrijven</a:t>
            </a:r>
            <a:r>
              <a:rPr lang="pt-BR" sz="1600" b="1" i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Suriname – EBS</a:t>
            </a:r>
            <a:r>
              <a:rPr lang="pt-BR" sz="1600" b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, </a:t>
            </a: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empresa  de energia estatal do Suriname;</a:t>
            </a:r>
            <a:endParaRPr lang="pt-BR" sz="1600" i="1" dirty="0" smtClean="0">
              <a:solidFill>
                <a:srgbClr val="000104"/>
              </a:solidFill>
              <a:latin typeface="+mn-lt"/>
              <a:cs typeface="Arial" pitchFamily="34" charset="0"/>
            </a:endParaRPr>
          </a:p>
          <a:p>
            <a:pPr marL="354013" indent="-268288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1600" b="1" i="1" dirty="0" err="1" smtClean="0">
                <a:solidFill>
                  <a:srgbClr val="000104"/>
                </a:solidFill>
                <a:latin typeface="+mn-lt"/>
                <a:cs typeface="Arial" pitchFamily="34" charset="0"/>
              </a:rPr>
              <a:t>Electricité</a:t>
            </a:r>
            <a:r>
              <a:rPr lang="pt-BR" sz="1600" b="1" i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de France S.A – EDF, </a:t>
            </a: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empresa de energia atuante na Guiana Francesa;</a:t>
            </a:r>
          </a:p>
          <a:p>
            <a:pPr marL="354013" indent="-268288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1600" b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Centrais Elétricas Brasileiras S.A - ELETROBRAS , </a:t>
            </a: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empresa de geração, transmissão e distribuição de energia elétrica controlada pelo governo brasileiro.</a:t>
            </a:r>
            <a:endParaRPr lang="pt-BR" sz="1600" dirty="0" smtClean="0">
              <a:solidFill>
                <a:srgbClr val="00010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20"/>
          <p:cNvSpPr txBox="1">
            <a:spLocks noChangeArrowheads="1"/>
          </p:cNvSpPr>
          <p:nvPr/>
        </p:nvSpPr>
        <p:spPr bwMode="auto">
          <a:xfrm>
            <a:off x="685800" y="159603"/>
            <a:ext cx="770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104"/>
                </a:solidFill>
                <a:latin typeface="Verdana" pitchFamily="34" charset="0"/>
              </a:rPr>
              <a:t>ARCO NORTE</a:t>
            </a:r>
            <a:br>
              <a:rPr lang="pt-BR" sz="2400" b="1" dirty="0" smtClean="0">
                <a:solidFill>
                  <a:srgbClr val="000104"/>
                </a:solidFill>
                <a:latin typeface="Verdana" pitchFamily="34" charset="0"/>
              </a:rPr>
            </a:br>
            <a:r>
              <a:rPr lang="pt-BR" sz="2400" b="1" dirty="0" smtClean="0">
                <a:solidFill>
                  <a:srgbClr val="000104"/>
                </a:solidFill>
                <a:latin typeface="Verdana" pitchFamily="34" charset="0"/>
              </a:rPr>
              <a:t>Eixo </a:t>
            </a:r>
            <a:r>
              <a:rPr lang="pt-BR" sz="2400" b="1" dirty="0">
                <a:solidFill>
                  <a:srgbClr val="000104"/>
                </a:solidFill>
                <a:latin typeface="Verdana" pitchFamily="34" charset="0"/>
              </a:rPr>
              <a:t>de Transmissão </a:t>
            </a:r>
            <a:r>
              <a:rPr lang="pt-BR" sz="2400" b="1" dirty="0" smtClean="0">
                <a:solidFill>
                  <a:srgbClr val="000104"/>
                </a:solidFill>
                <a:latin typeface="Verdana" pitchFamily="34" charset="0"/>
              </a:rPr>
              <a:t>Idealizado</a:t>
            </a:r>
            <a:endParaRPr lang="pt-BR" sz="2400" b="1" dirty="0">
              <a:solidFill>
                <a:srgbClr val="000104"/>
              </a:solidFill>
              <a:latin typeface="Verdana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46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5452646"/>
            <a:ext cx="7467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Fonte: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Eletrobras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Superintendência de Operações no Exterior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7"/>
          <p:cNvSpPr>
            <a:spLocks noChangeArrowheads="1"/>
          </p:cNvSpPr>
          <p:nvPr/>
        </p:nvSpPr>
        <p:spPr bwMode="auto">
          <a:xfrm>
            <a:off x="395288" y="6044625"/>
            <a:ext cx="8353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3888" lvl="1" indent="-266700" algn="just">
              <a:defRPr/>
            </a:pPr>
            <a:r>
              <a:rPr lang="pt-BR" sz="1600" b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Traçado físico </a:t>
            </a: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– expectativa de um circuito com 1.800 km de extensão;</a:t>
            </a:r>
          </a:p>
          <a:p>
            <a:pPr marL="623888" lvl="1" indent="-266700" algn="just">
              <a:defRPr/>
            </a:pPr>
            <a:r>
              <a:rPr lang="pt-BR" sz="1600" b="1" dirty="0" smtClean="0">
                <a:solidFill>
                  <a:srgbClr val="000104"/>
                </a:solidFill>
                <a:latin typeface="+mn-lt"/>
              </a:rPr>
              <a:t>Sistema de conversão </a:t>
            </a:r>
            <a:r>
              <a:rPr lang="pt-BR" sz="1600" dirty="0" smtClean="0">
                <a:solidFill>
                  <a:srgbClr val="000104"/>
                </a:solidFill>
                <a:latin typeface="+mn-lt"/>
              </a:rPr>
              <a:t>– Guiana Francesa (50Hz) e demais países (60Hz). </a:t>
            </a:r>
          </a:p>
        </p:txBody>
      </p:sp>
    </p:spTree>
    <p:extLst>
      <p:ext uri="{BB962C8B-B14F-4D97-AF65-F5344CB8AC3E}">
        <p14:creationId xmlns:p14="http://schemas.microsoft.com/office/powerpoint/2010/main" val="23863763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07400-F980-4D66-9548-57377C304EF6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7544" y="44624"/>
            <a:ext cx="8535988" cy="6588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Eletrobras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vem se estruturando para se tornar uma das principais empresas do setor em nível global</a:t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196752"/>
            <a:ext cx="784887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No ano de 2008, foi sancionada a </a:t>
            </a:r>
            <a:r>
              <a:rPr lang="pt-BR" u="sng" dirty="0" smtClean="0"/>
              <a:t>lei n. 11.651</a:t>
            </a:r>
            <a:r>
              <a:rPr lang="pt-BR" dirty="0" smtClean="0"/>
              <a:t>, de 27 de abril, que por meio do seu art. 2°, deu a quinta redação ao § 1° do art. 15 da </a:t>
            </a:r>
            <a:r>
              <a:rPr lang="pt-BR" u="sng" dirty="0" smtClean="0"/>
              <a:t>lei n. 3.890-A, de 25 de abril de 1961</a:t>
            </a:r>
            <a:r>
              <a:rPr lang="pt-BR" dirty="0" smtClean="0"/>
              <a:t>, que autoriza a União a constituir a </a:t>
            </a:r>
            <a:r>
              <a:rPr lang="pt-BR" dirty="0" err="1" smtClean="0"/>
              <a:t>Eletrobras</a:t>
            </a:r>
            <a:r>
              <a:rPr lang="pt-BR" dirty="0" smtClean="0"/>
              <a:t>. Essa atual redação do dispositivo autoriza a </a:t>
            </a:r>
            <a:r>
              <a:rPr lang="pt-BR" dirty="0" err="1" smtClean="0"/>
              <a:t>Eletrobras</a:t>
            </a:r>
            <a:r>
              <a:rPr lang="pt-BR" dirty="0" smtClean="0"/>
              <a:t> a, diretamente ou por meio de suas controladas, associar-se, com ou sem aporte de recursos, para a constituição de consórcios empresariais e participação em sociedades, com ou sem poder de controle, </a:t>
            </a:r>
            <a:r>
              <a:rPr lang="pt-BR" u="sng" dirty="0" smtClean="0"/>
              <a:t>no Brasil e no exterior</a:t>
            </a:r>
            <a:r>
              <a:rPr lang="pt-BR" dirty="0" smtClean="0"/>
              <a:t>, que se destinem direta e indiretamente à exploração da produção e transmissão de energia elétrica.</a:t>
            </a:r>
            <a:endParaRPr lang="pt-BR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7"/>
          <p:cNvSpPr>
            <a:spLocks noChangeArrowheads="1"/>
          </p:cNvSpPr>
          <p:nvPr/>
        </p:nvSpPr>
        <p:spPr bwMode="auto">
          <a:xfrm>
            <a:off x="395288" y="0"/>
            <a:ext cx="83534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sz="2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pt-BR" sz="2400" b="1" dirty="0" smtClean="0">
                <a:solidFill>
                  <a:srgbClr val="00010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Cronograma previsto</a:t>
            </a:r>
            <a:endParaRPr lang="pt-BR" sz="2400" dirty="0">
              <a:solidFill>
                <a:srgbClr val="00010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 algn="just">
              <a:defRPr/>
            </a:pPr>
            <a:endParaRPr lang="pt-BR" sz="1600" dirty="0" smtClean="0">
              <a:solidFill>
                <a:srgbClr val="000104"/>
              </a:solidFill>
              <a:latin typeface="+mn-lt"/>
            </a:endParaRPr>
          </a:p>
          <a:p>
            <a:pPr marL="184150" indent="-1588" algn="just">
              <a:defRPr/>
            </a:pPr>
            <a:r>
              <a:rPr lang="pt-BR" sz="1600" dirty="0" smtClean="0">
                <a:solidFill>
                  <a:srgbClr val="000104"/>
                </a:solidFill>
                <a:latin typeface="+mn-lt"/>
              </a:rPr>
              <a:t>Prazo total de 36 meses (incluindo a contratação da consultoria para condução dos estudos) a partir do mês de maio de 2013. </a:t>
            </a:r>
            <a:endParaRPr lang="pt-BR" sz="24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85810" y="1881685"/>
          <a:ext cx="8062903" cy="4546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4084"/>
                <a:gridCol w="429736"/>
                <a:gridCol w="515683"/>
                <a:gridCol w="515683"/>
                <a:gridCol w="515683"/>
                <a:gridCol w="515683"/>
                <a:gridCol w="515683"/>
                <a:gridCol w="515683"/>
                <a:gridCol w="515683"/>
                <a:gridCol w="515683"/>
                <a:gridCol w="413619"/>
              </a:tblGrid>
              <a:tr h="993701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Atividades</a:t>
                      </a:r>
                      <a:r>
                        <a:rPr lang="pt-BR" baseline="0" dirty="0" smtClean="0"/>
                        <a:t> Previstas</a:t>
                      </a:r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dirty="0" smtClean="0"/>
                        <a:t>2013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2014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57179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 smtClean="0">
                          <a:solidFill>
                            <a:srgbClr val="000104"/>
                          </a:solidFill>
                        </a:rPr>
                        <a:t>3º tri</a:t>
                      </a:r>
                      <a:endParaRPr lang="pt-BR" sz="1050" dirty="0">
                        <a:solidFill>
                          <a:srgbClr val="0001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 smtClean="0">
                          <a:solidFill>
                            <a:srgbClr val="000104"/>
                          </a:solidFill>
                        </a:rPr>
                        <a:t>4º</a:t>
                      </a:r>
                    </a:p>
                    <a:p>
                      <a:r>
                        <a:rPr lang="pt-BR" sz="1050" dirty="0" smtClean="0">
                          <a:solidFill>
                            <a:srgbClr val="000104"/>
                          </a:solidFill>
                        </a:rPr>
                        <a:t>tri</a:t>
                      </a:r>
                      <a:endParaRPr lang="pt-BR" sz="1050" dirty="0">
                        <a:solidFill>
                          <a:srgbClr val="0001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 smtClean="0">
                          <a:solidFill>
                            <a:srgbClr val="000104"/>
                          </a:solidFill>
                        </a:rPr>
                        <a:t>1º</a:t>
                      </a:r>
                    </a:p>
                    <a:p>
                      <a:r>
                        <a:rPr lang="pt-BR" sz="1050" dirty="0" smtClean="0">
                          <a:solidFill>
                            <a:srgbClr val="000104"/>
                          </a:solidFill>
                        </a:rPr>
                        <a:t>tri</a:t>
                      </a:r>
                      <a:endParaRPr lang="pt-BR" sz="1050" dirty="0">
                        <a:solidFill>
                          <a:srgbClr val="0001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 smtClean="0">
                          <a:solidFill>
                            <a:srgbClr val="000104"/>
                          </a:solidFill>
                        </a:rPr>
                        <a:t>2º</a:t>
                      </a:r>
                    </a:p>
                    <a:p>
                      <a:r>
                        <a:rPr lang="pt-BR" sz="1050" dirty="0" smtClean="0">
                          <a:solidFill>
                            <a:srgbClr val="000104"/>
                          </a:solidFill>
                        </a:rPr>
                        <a:t>tri</a:t>
                      </a:r>
                      <a:endParaRPr lang="pt-BR" sz="1050" dirty="0">
                        <a:solidFill>
                          <a:srgbClr val="0001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 smtClean="0">
                          <a:solidFill>
                            <a:srgbClr val="000104"/>
                          </a:solidFill>
                        </a:rPr>
                        <a:t>3º</a:t>
                      </a:r>
                    </a:p>
                    <a:p>
                      <a:r>
                        <a:rPr lang="pt-BR" sz="1050" dirty="0" smtClean="0">
                          <a:solidFill>
                            <a:srgbClr val="000104"/>
                          </a:solidFill>
                        </a:rPr>
                        <a:t>tri</a:t>
                      </a:r>
                      <a:endParaRPr lang="pt-BR" sz="1050" dirty="0">
                        <a:solidFill>
                          <a:srgbClr val="0001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 smtClean="0">
                          <a:solidFill>
                            <a:srgbClr val="000104"/>
                          </a:solidFill>
                        </a:rPr>
                        <a:t>4º tri</a:t>
                      </a:r>
                      <a:endParaRPr lang="pt-BR" sz="1050" dirty="0">
                        <a:solidFill>
                          <a:srgbClr val="0001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 smtClean="0">
                          <a:solidFill>
                            <a:srgbClr val="000104"/>
                          </a:solidFill>
                        </a:rPr>
                        <a:t>1º tri</a:t>
                      </a:r>
                      <a:endParaRPr lang="pt-BR" sz="1050" dirty="0">
                        <a:solidFill>
                          <a:srgbClr val="0001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 smtClean="0">
                          <a:solidFill>
                            <a:srgbClr val="000104"/>
                          </a:solidFill>
                        </a:rPr>
                        <a:t>2º tri</a:t>
                      </a:r>
                      <a:endParaRPr lang="pt-BR" sz="1050" dirty="0">
                        <a:solidFill>
                          <a:srgbClr val="0001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 smtClean="0">
                          <a:solidFill>
                            <a:srgbClr val="000104"/>
                          </a:solidFill>
                        </a:rPr>
                        <a:t>3º</a:t>
                      </a:r>
                    </a:p>
                    <a:p>
                      <a:r>
                        <a:rPr lang="pt-BR" sz="1050" dirty="0" smtClean="0">
                          <a:solidFill>
                            <a:srgbClr val="000104"/>
                          </a:solidFill>
                        </a:rPr>
                        <a:t>tri</a:t>
                      </a:r>
                      <a:endParaRPr lang="pt-BR" sz="1050" dirty="0">
                        <a:solidFill>
                          <a:srgbClr val="0001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 smtClean="0">
                          <a:solidFill>
                            <a:srgbClr val="000104"/>
                          </a:solidFill>
                        </a:rPr>
                        <a:t>4º</a:t>
                      </a:r>
                    </a:p>
                    <a:p>
                      <a:r>
                        <a:rPr lang="pt-BR" sz="1050" dirty="0" smtClean="0">
                          <a:solidFill>
                            <a:srgbClr val="000104"/>
                          </a:solidFill>
                        </a:rPr>
                        <a:t>tri</a:t>
                      </a:r>
                      <a:endParaRPr lang="pt-BR" sz="1050" dirty="0">
                        <a:solidFill>
                          <a:srgbClr val="000104"/>
                        </a:solidFill>
                      </a:endParaRPr>
                    </a:p>
                  </a:txBody>
                  <a:tcPr/>
                </a:tc>
              </a:tr>
              <a:tr h="993701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000104"/>
                          </a:solidFill>
                        </a:rPr>
                        <a:t>Estudo base</a:t>
                      </a:r>
                      <a:endParaRPr lang="pt-BR" b="1" dirty="0">
                        <a:solidFill>
                          <a:srgbClr val="0001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993701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000104"/>
                          </a:solidFill>
                        </a:rPr>
                        <a:t>Estudo</a:t>
                      </a:r>
                      <a:r>
                        <a:rPr lang="pt-BR" b="1" baseline="0" dirty="0" smtClean="0">
                          <a:solidFill>
                            <a:srgbClr val="000104"/>
                          </a:solidFill>
                        </a:rPr>
                        <a:t> Pré-viabilidade</a:t>
                      </a:r>
                      <a:endParaRPr lang="pt-BR" b="1" dirty="0">
                        <a:solidFill>
                          <a:srgbClr val="0001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93701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000104"/>
                          </a:solidFill>
                        </a:rPr>
                        <a:t>Workshops</a:t>
                      </a:r>
                      <a:endParaRPr lang="pt-BR" b="1" dirty="0">
                        <a:solidFill>
                          <a:srgbClr val="0001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6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-1" y="0"/>
            <a:ext cx="9144001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78000">
                <a:srgbClr val="FFFFFF"/>
              </a:gs>
              <a:gs pos="100000">
                <a:srgbClr val="86CBE0"/>
              </a:gs>
            </a:gsLst>
            <a:lin ang="5400000"/>
          </a:gradFill>
          <a:ln w="9525">
            <a:solidFill>
              <a:srgbClr val="4F7DA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123" name="Rectangle 4"/>
          <p:cNvSpPr txBox="1">
            <a:spLocks/>
          </p:cNvSpPr>
          <p:nvPr/>
        </p:nvSpPr>
        <p:spPr bwMode="auto">
          <a:xfrm>
            <a:off x="269875" y="152400"/>
            <a:ext cx="8229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t-BR" sz="2400" b="1" dirty="0" smtClean="0">
                <a:solidFill>
                  <a:srgbClr val="00010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Características da Guiana</a:t>
            </a:r>
            <a:endParaRPr lang="pt-BR" sz="2400" b="1" dirty="0">
              <a:solidFill>
                <a:srgbClr val="00010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76200" y="1183243"/>
            <a:ext cx="8645525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Limite com Venezuela, Suriname e com o </a:t>
            </a:r>
            <a:b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</a:b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Estado Brasileiro de Roraima;</a:t>
            </a:r>
          </a:p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Terceiro menor país da América do Sul, com 214.969 km</a:t>
            </a:r>
            <a:r>
              <a:rPr lang="pt-BR" sz="1600" baseline="300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2</a:t>
            </a: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</a:t>
            </a:r>
            <a:b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</a:b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e  954.000 habitantes, sendo 60% da população distribuída</a:t>
            </a:r>
            <a:b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</a:b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ao longo da costa sobre uma estreita faixa de solo </a:t>
            </a:r>
            <a:r>
              <a:rPr lang="pt-BR" sz="1600" dirty="0" err="1" smtClean="0">
                <a:solidFill>
                  <a:srgbClr val="000104"/>
                </a:solidFill>
                <a:latin typeface="+mn-lt"/>
                <a:cs typeface="Arial" pitchFamily="34" charset="0"/>
              </a:rPr>
              <a:t>aluvionar</a:t>
            </a: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;</a:t>
            </a:r>
          </a:p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População urbana concentrada em Georgetown, </a:t>
            </a:r>
            <a:r>
              <a:rPr lang="pt-BR" sz="1600" dirty="0" err="1" smtClean="0">
                <a:solidFill>
                  <a:srgbClr val="000104"/>
                </a:solidFill>
                <a:latin typeface="+mn-lt"/>
                <a:cs typeface="Arial" pitchFamily="34" charset="0"/>
              </a:rPr>
              <a:t>Linden</a:t>
            </a: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e Nova Amsterdã, correspondendo a 24% do total;</a:t>
            </a:r>
          </a:p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Baixo grau de eletrificação, atendendo a apenas 60% da população;</a:t>
            </a:r>
          </a:p>
          <a:p>
            <a:pPr marL="342900" indent="-342900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PT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Apresenta várias bacias de elevada riqueza hídrica permitindo o desenvolvimento de empreendimentos de geração elétrica principais rios: Cuyuni, Mazaruni e Potaro;</a:t>
            </a:r>
          </a:p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tabLst>
                <a:tab pos="1079500" algn="l"/>
              </a:tabLst>
              <a:defRPr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A área de </a:t>
            </a:r>
            <a:r>
              <a:rPr lang="pt-BR" sz="1600" dirty="0" err="1" smtClean="0">
                <a:solidFill>
                  <a:srgbClr val="000104"/>
                </a:solidFill>
                <a:latin typeface="+mn-lt"/>
                <a:cs typeface="Arial" pitchFamily="34" charset="0"/>
              </a:rPr>
              <a:t>Pakaraima</a:t>
            </a: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</a:t>
            </a:r>
            <a:r>
              <a:rPr lang="pt-BR" sz="1600" dirty="0" err="1" smtClean="0">
                <a:solidFill>
                  <a:srgbClr val="000104"/>
                </a:solidFill>
                <a:latin typeface="+mn-lt"/>
                <a:cs typeface="Arial" pitchFamily="34" charset="0"/>
              </a:rPr>
              <a:t>Mountains</a:t>
            </a: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, na região centro oeste, corresponde à área de maior potencial hidrelétrico;</a:t>
            </a:r>
          </a:p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tabLst>
                <a:tab pos="1079500" algn="l"/>
              </a:tabLst>
              <a:defRPr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A pluviosidade dessa região chega a 4.000mm por ano;</a:t>
            </a:r>
            <a:endParaRPr lang="pt-BR" sz="1600" strike="sngStrike" dirty="0" smtClean="0">
              <a:solidFill>
                <a:srgbClr val="000104"/>
              </a:solidFill>
              <a:latin typeface="+mn-lt"/>
              <a:cs typeface="Arial" pitchFamily="34" charset="0"/>
            </a:endParaRPr>
          </a:p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Capacidade instalada, em 2010, de 363 MW ( 95% Térmica );</a:t>
            </a:r>
          </a:p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Demanda máxima correspondente a cerca de 120 MW (Dados GEA);</a:t>
            </a:r>
          </a:p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tabLst>
                <a:tab pos="1079500" algn="l"/>
              </a:tabLst>
              <a:defRPr/>
            </a:pPr>
            <a:r>
              <a:rPr lang="pt-BR" sz="1600" b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Potencial Hidroelétrico estimado em 7.600 MW (</a:t>
            </a:r>
            <a:r>
              <a:rPr lang="pt-BR" sz="1600" b="1" dirty="0" err="1" smtClean="0">
                <a:solidFill>
                  <a:srgbClr val="000104"/>
                </a:solidFill>
                <a:latin typeface="+mn-lt"/>
                <a:cs typeface="Arial" pitchFamily="34" charset="0"/>
              </a:rPr>
              <a:t>Olade</a:t>
            </a:r>
            <a:r>
              <a:rPr lang="pt-BR" sz="1600" b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2009).</a:t>
            </a:r>
          </a:p>
          <a:p>
            <a:pPr marL="273050" indent="-273050" defTabSz="914400">
              <a:spcBef>
                <a:spcPts val="600"/>
              </a:spcBef>
              <a:buFont typeface="Wingdings" pitchFamily="2" charset="2"/>
              <a:buChar char="Ø"/>
              <a:tabLst>
                <a:tab pos="1079500" algn="l"/>
              </a:tabLst>
            </a:pPr>
            <a:endParaRPr lang="pt-BR" sz="1600" dirty="0">
              <a:solidFill>
                <a:srgbClr val="43434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99" y="0"/>
            <a:ext cx="2209801" cy="214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550231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78000">
                <a:srgbClr val="FFFFFF"/>
              </a:gs>
              <a:gs pos="100000">
                <a:srgbClr val="86CBE0"/>
              </a:gs>
            </a:gsLst>
            <a:lin ang="5400000"/>
          </a:gradFill>
          <a:ln w="9525">
            <a:solidFill>
              <a:srgbClr val="4F7DA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4"/>
          <p:cNvSpPr txBox="1">
            <a:spLocks/>
          </p:cNvSpPr>
          <p:nvPr/>
        </p:nvSpPr>
        <p:spPr bwMode="auto">
          <a:xfrm>
            <a:off x="152400" y="0"/>
            <a:ext cx="8534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2400" b="1" dirty="0" smtClean="0">
                <a:solidFill>
                  <a:srgbClr val="000104"/>
                </a:solidFill>
                <a:latin typeface="+mn-lt"/>
                <a:ea typeface="Verdana" pitchFamily="34" charset="0"/>
                <a:cs typeface="Arial" pitchFamily="34" charset="0"/>
              </a:rPr>
              <a:t>Criação da Comissão Mista BRASIL GUIANA  </a:t>
            </a:r>
            <a:endParaRPr lang="pt-BR" b="1" dirty="0">
              <a:solidFill>
                <a:srgbClr val="000104"/>
              </a:solidFill>
              <a:latin typeface="+mn-lt"/>
              <a:ea typeface="Verdana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81000" y="891600"/>
            <a:ext cx="8305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 algn="just"/>
            <a:endParaRPr lang="pt-BR" sz="1600" b="1" dirty="0" smtClean="0">
              <a:solidFill>
                <a:srgbClr val="000104"/>
              </a:solidFill>
              <a:latin typeface="+mn-lt"/>
              <a:cs typeface="Arial" pitchFamily="34" charset="0"/>
            </a:endParaRPr>
          </a:p>
          <a:p>
            <a:pPr marL="3175" indent="-3175" algn="just"/>
            <a:r>
              <a:rPr lang="pt-BR" sz="1600" b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Declaração conjunta sobre projetos de infraestrutura entre os Governos do Brasil e da Guiana e assinatura de </a:t>
            </a:r>
            <a:r>
              <a:rPr lang="pt-BR" sz="1600" b="1" dirty="0" smtClean="0">
                <a:solidFill>
                  <a:srgbClr val="000104"/>
                </a:solidFill>
                <a:cs typeface="Arial" pitchFamily="34" charset="0"/>
              </a:rPr>
              <a:t>MOU que cria a “Comissão Mista Brasil-Guiana para Desenvolvimento de Projetos de Infraestrutura” </a:t>
            </a:r>
          </a:p>
          <a:p>
            <a:pPr marL="271463" indent="-271463" algn="just"/>
            <a:endParaRPr lang="pt-BR" sz="1600" b="1" dirty="0" smtClean="0">
              <a:solidFill>
                <a:srgbClr val="000104"/>
              </a:solidFill>
              <a:latin typeface="+mn-lt"/>
              <a:cs typeface="Arial" pitchFamily="34" charset="0"/>
            </a:endParaRPr>
          </a:p>
          <a:p>
            <a:pPr marL="271463" indent="-271463" algn="just"/>
            <a:endParaRPr lang="pt-BR" sz="1600" b="1" dirty="0" smtClean="0">
              <a:solidFill>
                <a:srgbClr val="000104"/>
              </a:solidFill>
              <a:latin typeface="+mn-lt"/>
              <a:cs typeface="Arial" pitchFamily="34" charset="0"/>
            </a:endParaRPr>
          </a:p>
          <a:p>
            <a:pPr marL="271463" indent="-271463" algn="just"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Documento assinado em julho/2013 no Uruguai pelos Ministros das Relações Exteriores do Brasil e da Guiana;</a:t>
            </a:r>
          </a:p>
          <a:p>
            <a:pPr marL="271463" indent="-271463" algn="just"/>
            <a:endParaRPr lang="pt-BR" sz="1600" dirty="0" smtClean="0">
              <a:solidFill>
                <a:srgbClr val="000104"/>
              </a:solidFill>
              <a:latin typeface="+mn-lt"/>
              <a:cs typeface="Arial" pitchFamily="34" charset="0"/>
            </a:endParaRPr>
          </a:p>
          <a:p>
            <a:pPr marL="271463" indent="-271463" algn="just"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Aprofundamento dos estudos para avaliação de aproveitamentos hidrelétricos;</a:t>
            </a:r>
          </a:p>
          <a:p>
            <a:pPr marL="271463" indent="-271463" algn="just"/>
            <a:endParaRPr lang="pt-BR" sz="1600" b="1" dirty="0" smtClean="0">
              <a:solidFill>
                <a:srgbClr val="000104"/>
              </a:solidFill>
              <a:latin typeface="+mn-lt"/>
              <a:cs typeface="Arial" pitchFamily="34" charset="0"/>
            </a:endParaRPr>
          </a:p>
          <a:p>
            <a:pPr marL="271463" indent="-271463" algn="just"/>
            <a:endParaRPr lang="pt-BR" sz="1600" b="1" dirty="0" smtClean="0">
              <a:solidFill>
                <a:srgbClr val="000104"/>
              </a:solidFill>
              <a:latin typeface="+mn-lt"/>
              <a:cs typeface="Arial" pitchFamily="34" charset="0"/>
            </a:endParaRPr>
          </a:p>
          <a:p>
            <a:pPr marL="271463" indent="-271463" algn="just"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Aproveitar o potencial hidrelétrico da Guiana, tanto para o suprimento da demanda local de energia elétrica quanto para a comercialização do excedente da energia gerada, observadas condições mutuamente vantajosas.</a:t>
            </a:r>
            <a:endParaRPr lang="pt-BR" sz="1600" b="1" dirty="0" smtClean="0">
              <a:solidFill>
                <a:srgbClr val="000104"/>
              </a:solidFill>
              <a:latin typeface="+mn-lt"/>
              <a:cs typeface="Arial" pitchFamily="34" charset="0"/>
            </a:endParaRPr>
          </a:p>
          <a:p>
            <a:pPr marL="271463" indent="-271463" algn="just">
              <a:buFont typeface="Arial" pitchFamily="34" charset="0"/>
              <a:buChar char="•"/>
            </a:pPr>
            <a:endParaRPr lang="pt-BR" sz="1600" dirty="0" smtClean="0">
              <a:solidFill>
                <a:srgbClr val="000104"/>
              </a:solidFill>
              <a:latin typeface="+mn-lt"/>
              <a:cs typeface="Arial" pitchFamily="34" charset="0"/>
            </a:endParaRPr>
          </a:p>
          <a:p>
            <a:pPr marL="271463" indent="-271463" algn="just"/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</a:t>
            </a:r>
          </a:p>
          <a:p>
            <a:pPr marL="271463" indent="-271463" algn="just"/>
            <a:endParaRPr lang="pt-BR" sz="1600" b="1" dirty="0" smtClean="0">
              <a:solidFill>
                <a:srgbClr val="000104"/>
              </a:solidFill>
              <a:latin typeface="+mn-lt"/>
              <a:cs typeface="Arial" pitchFamily="34" charset="0"/>
            </a:endParaRPr>
          </a:p>
          <a:p>
            <a:pPr marL="271463" indent="-271463" algn="just"/>
            <a:endParaRPr lang="pt-BR" sz="1600" dirty="0" smtClean="0">
              <a:solidFill>
                <a:srgbClr val="00010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033125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0"/>
            <a:ext cx="282955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 txBox="1">
            <a:spLocks/>
          </p:cNvSpPr>
          <p:nvPr/>
        </p:nvSpPr>
        <p:spPr bwMode="auto">
          <a:xfrm>
            <a:off x="228600" y="336550"/>
            <a:ext cx="5181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t-BR" sz="2400" b="1" dirty="0" smtClean="0">
                <a:solidFill>
                  <a:srgbClr val="00010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Características do Suriname</a:t>
            </a:r>
            <a:endParaRPr lang="pt-BR" sz="2400" b="1" dirty="0">
              <a:solidFill>
                <a:srgbClr val="00010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6200" y="1221462"/>
            <a:ext cx="7620000" cy="54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Menor país da América do Sul,  com 163.820 km² </a:t>
            </a:r>
            <a:b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</a:b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e 486.600 habitantes (75% em centros urbanos); </a:t>
            </a:r>
          </a:p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Apresenta significativos </a:t>
            </a:r>
            <a:r>
              <a:rPr lang="pt-BR" sz="1600" strike="sngStrike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/>
            </a:r>
            <a:br>
              <a:rPr lang="pt-BR" sz="1600" strike="sngStrike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</a:b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recursos em petróleo, carvão e </a:t>
            </a:r>
            <a:r>
              <a:rPr lang="pt-BR" sz="1600" dirty="0" err="1" smtClean="0">
                <a:solidFill>
                  <a:srgbClr val="000104"/>
                </a:solidFill>
                <a:latin typeface="+mn-lt"/>
                <a:cs typeface="Arial" pitchFamily="34" charset="0"/>
              </a:rPr>
              <a:t>gas</a:t>
            </a: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natural;</a:t>
            </a:r>
          </a:p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Sistema do país muito susceptível a variações </a:t>
            </a:r>
            <a:b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</a:b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climáticas;</a:t>
            </a:r>
          </a:p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Fornecimento de energia elétrica depende fortemente</a:t>
            </a:r>
            <a:b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</a:b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de uma planta hidrelétrica existente (</a:t>
            </a:r>
            <a:r>
              <a:rPr lang="pt-BR" sz="1600" dirty="0" err="1" smtClean="0">
                <a:solidFill>
                  <a:srgbClr val="000104"/>
                </a:solidFill>
                <a:latin typeface="+mn-lt"/>
                <a:cs typeface="Arial" pitchFamily="34" charset="0"/>
              </a:rPr>
              <a:t>Afobaka</a:t>
            </a: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190 MW);</a:t>
            </a:r>
          </a:p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UHE </a:t>
            </a:r>
            <a:r>
              <a:rPr lang="pt-BR" sz="1600" dirty="0" err="1" smtClean="0">
                <a:solidFill>
                  <a:srgbClr val="000104"/>
                </a:solidFill>
                <a:latin typeface="+mn-lt"/>
                <a:cs typeface="Arial" pitchFamily="34" charset="0"/>
              </a:rPr>
              <a:t>Afobaka</a:t>
            </a: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construída pela Alcoa para atendimento à fábrica de alumínio em Paramaribo. É operada pela SURALCO que vende excedente para o Governo (EBS). Níveis do reservatório e capacidade de produção vem reduzindo nos últimos anos.</a:t>
            </a:r>
          </a:p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Capacidade instalada de 410 MW, em 2010, correspondendo a 54% térmica e 46% hidrelétrica;</a:t>
            </a:r>
          </a:p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rgbClr val="000104"/>
                </a:solidFill>
                <a:cs typeface="Arial" pitchFamily="34" charset="0"/>
              </a:rPr>
              <a:t>Demanda máxima correspondente a cerca de 250 MW (Dados EBS) e consumo de eletricidade de 1,42 </a:t>
            </a:r>
            <a:r>
              <a:rPr lang="pt-BR" sz="1600" dirty="0" err="1" smtClean="0">
                <a:solidFill>
                  <a:srgbClr val="000104"/>
                </a:solidFill>
                <a:cs typeface="Arial" pitchFamily="34" charset="0"/>
              </a:rPr>
              <a:t>TWh</a:t>
            </a:r>
            <a:r>
              <a:rPr lang="pt-BR" sz="1600" dirty="0" smtClean="0">
                <a:solidFill>
                  <a:srgbClr val="000104"/>
                </a:solidFill>
                <a:cs typeface="Arial" pitchFamily="34" charset="0"/>
              </a:rPr>
              <a:t>, em 2010;</a:t>
            </a:r>
          </a:p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rgbClr val="000104"/>
                </a:solidFill>
                <a:latin typeface="Arial" pitchFamily="34" charset="0"/>
                <a:cs typeface="Arial" pitchFamily="34" charset="0"/>
              </a:rPr>
              <a:t>Maior centro de consumo -  região de Paramaribo (capital); </a:t>
            </a:r>
          </a:p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rgbClr val="000104"/>
                </a:solidFill>
                <a:latin typeface="Arial" pitchFamily="34" charset="0"/>
                <a:cs typeface="Arial" pitchFamily="34" charset="0"/>
              </a:rPr>
              <a:t>Potencial solar, eólico e de biomassa estimado em 129 MW;</a:t>
            </a:r>
          </a:p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b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Potencial Hidroelétrico estimado de 2.420 MW (</a:t>
            </a:r>
            <a:r>
              <a:rPr lang="pt-BR" sz="1600" b="1" dirty="0" err="1" smtClean="0">
                <a:solidFill>
                  <a:srgbClr val="000104"/>
                </a:solidFill>
                <a:latin typeface="+mn-lt"/>
                <a:cs typeface="Arial" pitchFamily="34" charset="0"/>
              </a:rPr>
              <a:t>Olade</a:t>
            </a:r>
            <a:r>
              <a:rPr lang="pt-BR" sz="1600" b="1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 2009).</a:t>
            </a:r>
          </a:p>
        </p:txBody>
      </p:sp>
    </p:spTree>
    <p:extLst>
      <p:ext uri="{BB962C8B-B14F-4D97-AF65-F5344CB8AC3E}">
        <p14:creationId xmlns:p14="http://schemas.microsoft.com/office/powerpoint/2010/main" val="92004138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028405"/>
            <a:ext cx="2743200" cy="316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/>
          </p:cNvSpPr>
          <p:nvPr/>
        </p:nvSpPr>
        <p:spPr bwMode="auto">
          <a:xfrm>
            <a:off x="381000" y="152400"/>
            <a:ext cx="8229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2400" b="1" dirty="0" smtClean="0">
                <a:solidFill>
                  <a:srgbClr val="00010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Características da Guiana Francesa</a:t>
            </a:r>
            <a:endParaRPr lang="pt-BR" sz="2400" b="1" dirty="0">
              <a:solidFill>
                <a:srgbClr val="00010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1371600"/>
            <a:ext cx="62484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rgbClr val="000104"/>
                </a:solidFill>
                <a:latin typeface="+mn-lt"/>
              </a:rPr>
              <a:t>Departamento ultramarino da República da França, com cerca de 200.000 habitantes;</a:t>
            </a:r>
          </a:p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rgbClr val="000104"/>
                </a:solidFill>
                <a:latin typeface="+mn-lt"/>
              </a:rPr>
              <a:t>O país faz fronteira com o Suriname e o estado brasileiro do Amapá com 510 km e 673 km, respectivamente;</a:t>
            </a:r>
          </a:p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Em 2011, a capacidade instalada da Guiana Francesa</a:t>
            </a:r>
            <a:b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</a:b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era de cerca de 265 MW (46 % térmicas, 41% hidráulica e 13% de outras fontes);</a:t>
            </a:r>
            <a:endParaRPr lang="pt-BR" sz="1600" strike="sngStrike" dirty="0" smtClean="0">
              <a:solidFill>
                <a:srgbClr val="000104"/>
              </a:solidFill>
              <a:latin typeface="+mn-lt"/>
              <a:cs typeface="Arial" pitchFamily="34" charset="0"/>
            </a:endParaRPr>
          </a:p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A produção atual do parque na rede litorânea é composta exclusivamente por recursos da EDF;</a:t>
            </a:r>
            <a:endParaRPr lang="pt-BR" sz="1600" dirty="0" smtClean="0">
              <a:solidFill>
                <a:srgbClr val="00010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4191000"/>
            <a:ext cx="83058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rgbClr val="000104"/>
                </a:solidFill>
                <a:latin typeface="+mn-lt"/>
              </a:rPr>
              <a:t>O sistema elétrico do país opera em 50 Hz e a transmissão de energia elétrica é controlada pela EDF, que possui cerca de 412 km de linhas de transmissão no território. A tensão de operação desta rede é de 90 kV, estendendo-se desde </a:t>
            </a:r>
            <a:r>
              <a:rPr lang="pt-BR" sz="1600" dirty="0" err="1" smtClean="0">
                <a:solidFill>
                  <a:srgbClr val="000104"/>
                </a:solidFill>
                <a:latin typeface="+mn-lt"/>
              </a:rPr>
              <a:t>Cayenne</a:t>
            </a:r>
            <a:r>
              <a:rPr lang="pt-BR" sz="1600" dirty="0" smtClean="0">
                <a:solidFill>
                  <a:srgbClr val="000104"/>
                </a:solidFill>
                <a:latin typeface="+mn-lt"/>
              </a:rPr>
              <a:t> até Saint Laurent;</a:t>
            </a:r>
          </a:p>
          <a:p>
            <a:pPr marL="355600" indent="-355600" defTabSz="9144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rgbClr val="000104"/>
                </a:solidFill>
                <a:latin typeface="+mn-lt"/>
                <a:cs typeface="Arial" pitchFamily="34" charset="0"/>
              </a:rPr>
              <a:t>A Eletrobras está iniciando avaliações no país para possíveis oportunidades na implantação de usinas hidráulicas de geração.</a:t>
            </a:r>
            <a:endParaRPr lang="pt-BR" sz="1600" dirty="0" smtClean="0">
              <a:solidFill>
                <a:srgbClr val="00010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3827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pic>
        <p:nvPicPr>
          <p:cNvPr id="5" name="Imagem 4" descr="02.png"/>
          <p:cNvPicPr>
            <a:picLocks noChangeAspect="1"/>
          </p:cNvPicPr>
          <p:nvPr/>
        </p:nvPicPr>
        <p:blipFill>
          <a:blip r:embed="rId2" cstate="print"/>
          <a:srcRect t="43750"/>
          <a:stretch>
            <a:fillRect/>
          </a:stretch>
        </p:blipFill>
        <p:spPr bwMode="auto">
          <a:xfrm>
            <a:off x="0" y="3000375"/>
            <a:ext cx="9144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03.png"/>
          <p:cNvPicPr>
            <a:picLocks noChangeAspect="1"/>
          </p:cNvPicPr>
          <p:nvPr/>
        </p:nvPicPr>
        <p:blipFill>
          <a:blip r:embed="rId3" cstate="print"/>
          <a:srcRect l="34375" t="26042"/>
          <a:stretch>
            <a:fillRect/>
          </a:stretch>
        </p:blipFill>
        <p:spPr bwMode="auto">
          <a:xfrm>
            <a:off x="3124200" y="1785938"/>
            <a:ext cx="60198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eletrobras_logo_fundo-trans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692150"/>
            <a:ext cx="30162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t-BR" sz="100" dirty="0" smtClean="0"/>
              <a:t>FIM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" y="5072063"/>
            <a:ext cx="9159875" cy="1785937"/>
            <a:chOff x="0" y="3195"/>
            <a:chExt cx="5770" cy="1125"/>
          </a:xfrm>
        </p:grpSpPr>
        <p:pic>
          <p:nvPicPr>
            <p:cNvPr id="13" name="Imagem 8" descr="04.png"/>
            <p:cNvPicPr>
              <a:picLocks noChangeAspect="1"/>
            </p:cNvPicPr>
            <p:nvPr/>
          </p:nvPicPr>
          <p:blipFill>
            <a:blip r:embed="rId5" cstate="print"/>
            <a:srcRect t="73958"/>
            <a:stretch>
              <a:fillRect/>
            </a:stretch>
          </p:blipFill>
          <p:spPr bwMode="auto">
            <a:xfrm>
              <a:off x="0" y="3195"/>
              <a:ext cx="5766" cy="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5654" y="4013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endParaRPr lang="pt-BR" sz="1200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755576" y="3573016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SUPERINTENDÊNCIA DE OPERAÇÕES NO EXTERIOR</a:t>
            </a:r>
          </a:p>
          <a:p>
            <a:endParaRPr lang="pt-BR" dirty="0" smtClean="0"/>
          </a:p>
          <a:p>
            <a:r>
              <a:rPr lang="pt-BR" dirty="0" smtClean="0">
                <a:hlinkClick r:id="rId6"/>
              </a:rPr>
              <a:t>pe@eletrobras.com</a:t>
            </a:r>
            <a:endParaRPr lang="pt-BR" dirty="0" smtClean="0"/>
          </a:p>
          <a:p>
            <a:r>
              <a:rPr lang="pt-BR" dirty="0" smtClean="0"/>
              <a:t>+55.21.25146342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07400-F980-4D66-9548-57377C304EF6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251521" y="188640"/>
            <a:ext cx="8678168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0" hangingPunct="0"/>
            <a:r>
              <a:rPr lang="pt-BR" sz="23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</a:rPr>
              <a:t>Plano Estratégico do Sistema </a:t>
            </a:r>
            <a:r>
              <a:rPr lang="pt-BR" sz="2300" b="1" dirty="0" err="1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</a:rPr>
              <a:t>Eletrobras</a:t>
            </a:r>
            <a:r>
              <a:rPr lang="pt-BR" sz="23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</a:rPr>
              <a:t> 2010-2020 </a:t>
            </a:r>
            <a:endParaRPr lang="pt-BR" sz="2300" b="1" dirty="0" smtClean="0">
              <a:solidFill>
                <a:schemeClr val="bg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Verdana"/>
              <a:ea typeface="Verdana"/>
              <a:cs typeface="Verdana"/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9" y="1268760"/>
            <a:ext cx="4037669" cy="376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4517646" y="1644867"/>
            <a:ext cx="4518850" cy="2360197"/>
            <a:chOff x="4499992" y="1412776"/>
            <a:chExt cx="4464496" cy="2313082"/>
          </a:xfrm>
        </p:grpSpPr>
        <p:pic>
          <p:nvPicPr>
            <p:cNvPr id="11674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412776"/>
              <a:ext cx="4464496" cy="2313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6660232" y="3564190"/>
              <a:ext cx="1944216" cy="1616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4427984" y="1124744"/>
            <a:ext cx="45719" cy="46085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10 CuadroTexto"/>
          <p:cNvSpPr txBox="1"/>
          <p:nvPr/>
        </p:nvSpPr>
        <p:spPr>
          <a:xfrm>
            <a:off x="1259632" y="93020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Oportunidades</a:t>
            </a:r>
            <a:endParaRPr lang="pt-BR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580112" y="98072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Negócios</a:t>
            </a:r>
            <a:endParaRPr lang="pt-BR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07400-F980-4D66-9548-57377C304EF6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39552" y="44624"/>
            <a:ext cx="8535988" cy="6588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 Brasil e a Integração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Elétrica Regional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1520" y="980728"/>
            <a:ext cx="87484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sz="1200" dirty="0" smtClean="0"/>
          </a:p>
          <a:p>
            <a:pPr marL="815975" lvl="1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Limita-se com a maioria dos países sul-americanos;</a:t>
            </a:r>
          </a:p>
          <a:p>
            <a:pPr marL="815975" lvl="1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Possui a maior fronteira seca e hídrica com eles;</a:t>
            </a:r>
          </a:p>
          <a:p>
            <a:pPr marL="815975" lvl="1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Detém a maior parte dos aproveitamentos hidrelétricos do continente;</a:t>
            </a:r>
          </a:p>
          <a:p>
            <a:pPr marL="815975" lvl="1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Possui o maior mercado consumidor de eletricidade;</a:t>
            </a:r>
          </a:p>
          <a:p>
            <a:pPr marL="815975" lvl="1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Possui a maior economia do continente;</a:t>
            </a:r>
          </a:p>
          <a:p>
            <a:pPr marL="815975" lvl="1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Detemos um desenvolvido know-how de construção de hidrelétricas</a:t>
            </a:r>
          </a:p>
          <a:p>
            <a:pPr marL="815975" lvl="1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Idem para a construção de grandes sistemas de transmissão de energia</a:t>
            </a:r>
            <a:endParaRPr lang="pt-BR" sz="160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15975" lvl="1" indent="-358775">
              <a:lnSpc>
                <a:spcPct val="150000"/>
              </a:lnSpc>
              <a:buFont typeface="Arial" pitchFamily="34" charset="0"/>
              <a:buChar char="•"/>
            </a:pPr>
            <a:endParaRPr lang="pt-B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11560" y="4294837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termos geopolíticos e geoeconômicos, apresentamos singular aptidão à integração regional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67131" y="1407906"/>
            <a:ext cx="8748464" cy="439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sz="10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Estudo da </a:t>
            </a:r>
            <a:r>
              <a:rPr lang="pt-BR" sz="16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Comissão de Integração Elétrica Regional – CIER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denominado “</a:t>
            </a:r>
            <a:r>
              <a:rPr lang="pt-BR" sz="1600" u="sng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Transações de Energia entre os Sistemas das Comunidades Andina, América Central e Cone Sul – Factibilidade de sua Integração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 teve como objetivo mostrar que é possível planejar esquemas de interconexão que respeitem as políticas próprias de cada país; que não requerem harmonizações regulatórias profundas nos mercados internos dos países envolvidos e que maximizam os benefícios para os consumidores destes países.</a:t>
            </a:r>
          </a:p>
          <a:p>
            <a:pPr lvl="1">
              <a:lnSpc>
                <a:spcPct val="150000"/>
              </a:lnSpc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estudo abrangeu 15 países: Argentina, Bolívia, Brasil, Chile, </a:t>
            </a:r>
            <a:r>
              <a:rPr lang="pt-BR" sz="16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Colombia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Costa Rica, Equador, El Salvador, Guatemala, Honduras, Nicarágua, Panamá, Paraguai, Peru e Uruguai.</a:t>
            </a:r>
            <a:endParaRPr lang="pt-BR" sz="160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50000"/>
              </a:lnSpc>
            </a:pPr>
            <a:endParaRPr lang="pt-BR" sz="160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07400-F980-4D66-9548-57377C304EF6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830263" y="188640"/>
            <a:ext cx="8099425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0" hangingPunct="0"/>
            <a:r>
              <a:rPr lang="pt-BR" sz="23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</a:rPr>
              <a:t>Estudos Existentes sobre a Integração Elétrica</a:t>
            </a:r>
            <a:endParaRPr lang="pt-BR" sz="2300" b="1" dirty="0" smtClean="0">
              <a:solidFill>
                <a:schemeClr val="bg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Verdana"/>
              <a:ea typeface="Verdana"/>
              <a:cs typeface="Verdana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2195736" y="821953"/>
            <a:ext cx="4105002" cy="590823"/>
            <a:chOff x="733425" y="0"/>
            <a:chExt cx="6575425" cy="1196975"/>
          </a:xfrm>
        </p:grpSpPr>
        <p:pic>
          <p:nvPicPr>
            <p:cNvPr id="7" name="Picture 12" descr="Cier"/>
            <p:cNvPicPr>
              <a:picLocks noChangeAspect="1" noChangeArrowheads="1"/>
            </p:cNvPicPr>
            <p:nvPr/>
          </p:nvPicPr>
          <p:blipFill>
            <a:blip r:embed="rId2" cstate="print"/>
            <a:srcRect b="1538"/>
            <a:stretch>
              <a:fillRect/>
            </a:stretch>
          </p:blipFill>
          <p:spPr bwMode="auto">
            <a:xfrm>
              <a:off x="733425" y="0"/>
              <a:ext cx="1066800" cy="119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index-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9600" y="333375"/>
              <a:ext cx="542925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36512" y="908720"/>
            <a:ext cx="8748464" cy="70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sz="10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estudo da </a:t>
            </a:r>
            <a:r>
              <a:rPr lang="pt-BR" sz="16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CIER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concluiu: </a:t>
            </a:r>
            <a:endParaRPr lang="pt-BR" sz="160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07400-F980-4D66-9548-57377C304EF6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830263" y="188640"/>
            <a:ext cx="8099425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0" hangingPunct="0"/>
            <a:r>
              <a:rPr lang="pt-BR" sz="23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</a:rPr>
              <a:t>Estudos Existentes sobre a Integração Elétrica</a:t>
            </a:r>
            <a:endParaRPr lang="pt-BR" sz="2300" b="1" dirty="0" smtClean="0">
              <a:solidFill>
                <a:schemeClr val="bg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Verdana"/>
              <a:ea typeface="Verdana"/>
              <a:cs typeface="Verdana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2195736" y="692696"/>
            <a:ext cx="4105002" cy="590823"/>
            <a:chOff x="733425" y="0"/>
            <a:chExt cx="6575425" cy="1196975"/>
          </a:xfrm>
        </p:grpSpPr>
        <p:pic>
          <p:nvPicPr>
            <p:cNvPr id="7" name="Picture 12" descr="Cier"/>
            <p:cNvPicPr>
              <a:picLocks noChangeAspect="1" noChangeArrowheads="1"/>
            </p:cNvPicPr>
            <p:nvPr/>
          </p:nvPicPr>
          <p:blipFill>
            <a:blip r:embed="rId2" cstate="print"/>
            <a:srcRect b="1538"/>
            <a:stretch>
              <a:fillRect/>
            </a:stretch>
          </p:blipFill>
          <p:spPr bwMode="auto">
            <a:xfrm>
              <a:off x="733425" y="0"/>
              <a:ext cx="1066800" cy="119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index-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9600" y="333375"/>
              <a:ext cx="542925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548233" y="1794882"/>
            <a:ext cx="6472039" cy="615553"/>
          </a:xfrm>
          <a:prstGeom prst="rect">
            <a:avLst/>
          </a:prstGeom>
          <a:solidFill>
            <a:srgbClr val="CCCCFF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 defTabSz="912813">
              <a:spcBef>
                <a:spcPct val="15000"/>
              </a:spcBef>
            </a:pPr>
            <a:r>
              <a:rPr lang="es-CO" i="1" dirty="0" smtClean="0"/>
              <a:t>“</a:t>
            </a:r>
            <a:r>
              <a:rPr lang="es-CO" i="1" dirty="0" err="1" smtClean="0"/>
              <a:t>Na</a:t>
            </a:r>
            <a:r>
              <a:rPr lang="es-CO" i="1" dirty="0" smtClean="0"/>
              <a:t> América do Sul </a:t>
            </a:r>
            <a:r>
              <a:rPr lang="es-CO" sz="1600" i="1" dirty="0" smtClean="0"/>
              <a:t>existe </a:t>
            </a:r>
            <a:r>
              <a:rPr lang="es-CO" sz="1600" i="1" dirty="0"/>
              <a:t>un </a:t>
            </a:r>
            <a:r>
              <a:rPr lang="es-CO" sz="1600" i="1" dirty="0" smtClean="0"/>
              <a:t>grande </a:t>
            </a:r>
            <a:r>
              <a:rPr lang="es-CO" sz="1600" i="1" dirty="0"/>
              <a:t>potencial de </a:t>
            </a:r>
            <a:r>
              <a:rPr lang="es-CO" sz="1600" i="1" dirty="0" err="1" smtClean="0"/>
              <a:t>integração</a:t>
            </a:r>
            <a:r>
              <a:rPr lang="es-CO" sz="1600" i="1" dirty="0" smtClean="0"/>
              <a:t> energética </a:t>
            </a:r>
            <a:r>
              <a:rPr lang="es-CO" sz="1600" i="1" dirty="0"/>
              <a:t>que </a:t>
            </a:r>
            <a:r>
              <a:rPr lang="es-CO" sz="1600" i="1" dirty="0" err="1" smtClean="0"/>
              <a:t>oferece</a:t>
            </a:r>
            <a:r>
              <a:rPr lang="es-CO" sz="1600" i="1" dirty="0" smtClean="0"/>
              <a:t> </a:t>
            </a:r>
            <a:r>
              <a:rPr lang="es-CO" sz="1600" i="1" dirty="0"/>
              <a:t>importantes oportunidades de </a:t>
            </a:r>
            <a:r>
              <a:rPr lang="es-CO" sz="1600" i="1" dirty="0" err="1" smtClean="0"/>
              <a:t>negócio</a:t>
            </a:r>
            <a:r>
              <a:rPr lang="es-CO" sz="1600" i="1" dirty="0"/>
              <a:t>”</a:t>
            </a:r>
          </a:p>
        </p:txBody>
      </p:sp>
      <p:graphicFrame>
        <p:nvGraphicFramePr>
          <p:cNvPr id="41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734213"/>
              </p:ext>
            </p:extLst>
          </p:nvPr>
        </p:nvGraphicFramePr>
        <p:xfrm>
          <a:off x="539552" y="2636912"/>
          <a:ext cx="6480175" cy="2600580"/>
        </p:xfrm>
        <a:graphic>
          <a:graphicData uri="http://schemas.openxmlformats.org/drawingml/2006/table">
            <a:tbl>
              <a:tblPr/>
              <a:tblGrid>
                <a:gridCol w="2160587"/>
                <a:gridCol w="1428750"/>
                <a:gridCol w="2890838"/>
              </a:tblGrid>
              <a:tr h="3238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Exemplos</a:t>
                      </a:r>
                      <a:r>
                        <a:rPr kumimoji="0" lang="es-A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Beneficios </a:t>
                      </a:r>
                      <a:r>
                        <a:rPr kumimoji="0" lang="es-A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 </a:t>
                      </a:r>
                      <a:r>
                        <a:rPr kumimoji="0" lang="es-A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redução</a:t>
                      </a:r>
                      <a:r>
                        <a:rPr kumimoji="0" lang="es-A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</a:t>
                      </a:r>
                      <a:r>
                        <a:rPr kumimoji="0" lang="es-A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Custos</a:t>
                      </a:r>
                      <a:r>
                        <a:rPr kumimoji="0" lang="es-A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A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Operativos</a:t>
                      </a:r>
                      <a:endParaRPr kumimoji="0" lang="es-C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Interconexão</a:t>
                      </a:r>
                      <a:endParaRPr kumimoji="0" lang="es-C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Beneficios </a:t>
                      </a: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s-ES_tradn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Milhões</a:t>
                      </a: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USD/ano)</a:t>
                      </a:r>
                      <a:endParaRPr kumimoji="0" lang="es-C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Argentina – Brasil</a:t>
                      </a:r>
                      <a:endParaRPr kumimoji="0" lang="es-C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653</a:t>
                      </a:r>
                      <a:endParaRPr kumimoji="0" lang="es-C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 </a:t>
                      </a: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interconexão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4.000 </a:t>
                      </a: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Mw</a:t>
                      </a:r>
                      <a:endParaRPr kumimoji="0" lang="es-C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Peru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 </a:t>
                      </a: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Equador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 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Colombia 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 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Venezuela</a:t>
                      </a:r>
                      <a:endParaRPr kumimoji="0" lang="es-C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311</a:t>
                      </a:r>
                      <a:endParaRPr kumimoji="0" lang="es-C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 </a:t>
                      </a: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interconexão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1.000 </a:t>
                      </a: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Mw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Colombia/Venezuela e  400 </a:t>
                      </a: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Mw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Colombia/</a:t>
                      </a: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Equador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Peru</a:t>
                      </a:r>
                      <a:endParaRPr kumimoji="0" lang="es-C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Chile – </a:t>
                      </a: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Peru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</a:t>
                      </a:r>
                      <a:endParaRPr kumimoji="0" lang="es-C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60.5</a:t>
                      </a:r>
                      <a:endParaRPr kumimoji="0" lang="es-C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Interconexão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de 400 </a:t>
                      </a: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Mw</a:t>
                      </a:r>
                      <a:endParaRPr kumimoji="0" lang="es-C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Brasil – </a:t>
                      </a: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Uruguai</a:t>
                      </a:r>
                      <a:endParaRPr kumimoji="0" lang="es-C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  <a:endParaRPr kumimoji="0" lang="es-C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Interconexão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500Mw</a:t>
                      </a:r>
                      <a:endParaRPr kumimoji="0" lang="es-C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07850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36512" y="1252857"/>
            <a:ext cx="8748464" cy="412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sz="10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estudo da </a:t>
            </a:r>
            <a:r>
              <a:rPr lang="pt-BR" sz="16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CIER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concluiu: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 vetores de expansão da capacidade de geração de energia elétrica na região deverão ser a hidroeletricidade e o gás natural;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novas fontes renováveis (biomassa e eólica) deverão ter uma importância crescente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Existem reservas abundantes de carvão de alta qualidade em alguns países da região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plantas nucleares podem vir a ter um papel importante no futuro, em especial com as novas gerações de reatores.</a:t>
            </a:r>
          </a:p>
          <a:p>
            <a:pPr>
              <a:buFont typeface="Arial" charset="0"/>
              <a:buChar char="►"/>
            </a:pPr>
            <a:endParaRPr lang="es-ES" altLang="pt-BR" sz="1400" dirty="0"/>
          </a:p>
          <a:p>
            <a:endParaRPr lang="pt-BR" sz="160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07400-F980-4D66-9548-57377C304EF6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830263" y="188640"/>
            <a:ext cx="8099425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0" hangingPunct="0"/>
            <a:r>
              <a:rPr lang="pt-BR" sz="23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</a:rPr>
              <a:t>Estudos Existentes sobre a Integração Elétrica</a:t>
            </a:r>
            <a:endParaRPr lang="pt-BR" sz="2300" b="1" dirty="0" smtClean="0">
              <a:solidFill>
                <a:schemeClr val="bg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Verdana"/>
              <a:ea typeface="Verdana"/>
              <a:cs typeface="Verdana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2195736" y="692696"/>
            <a:ext cx="4105002" cy="590823"/>
            <a:chOff x="733425" y="0"/>
            <a:chExt cx="6575425" cy="1196975"/>
          </a:xfrm>
        </p:grpSpPr>
        <p:pic>
          <p:nvPicPr>
            <p:cNvPr id="7" name="Picture 12" descr="Cier"/>
            <p:cNvPicPr>
              <a:picLocks noChangeAspect="1" noChangeArrowheads="1"/>
            </p:cNvPicPr>
            <p:nvPr/>
          </p:nvPicPr>
          <p:blipFill>
            <a:blip r:embed="rId2" cstate="print"/>
            <a:srcRect b="1538"/>
            <a:stretch>
              <a:fillRect/>
            </a:stretch>
          </p:blipFill>
          <p:spPr bwMode="auto">
            <a:xfrm>
              <a:off x="733425" y="0"/>
              <a:ext cx="1066800" cy="119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index-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9600" y="333375"/>
              <a:ext cx="542925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5830408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07400-F980-4D66-9548-57377C304EF6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830263" y="188640"/>
            <a:ext cx="8099425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0" hangingPunct="0"/>
            <a:r>
              <a:rPr lang="pt-BR" sz="23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</a:rPr>
              <a:t>Estudos Existentes sobre a Integração Elétrica</a:t>
            </a:r>
            <a:endParaRPr lang="pt-BR" sz="2300" b="1" dirty="0" smtClean="0">
              <a:solidFill>
                <a:schemeClr val="bg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Verdana"/>
              <a:ea typeface="Verdana"/>
              <a:cs typeface="Verdana"/>
            </a:endParaRPr>
          </a:p>
        </p:txBody>
      </p:sp>
      <p:graphicFrame>
        <p:nvGraphicFramePr>
          <p:cNvPr id="5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752028"/>
              </p:ext>
            </p:extLst>
          </p:nvPr>
        </p:nvGraphicFramePr>
        <p:xfrm>
          <a:off x="539552" y="1844824"/>
          <a:ext cx="4536505" cy="4267571"/>
        </p:xfrm>
        <a:graphic>
          <a:graphicData uri="http://schemas.openxmlformats.org/drawingml/2006/table">
            <a:tbl>
              <a:tblPr/>
              <a:tblGrid>
                <a:gridCol w="1422207"/>
                <a:gridCol w="1641698"/>
                <a:gridCol w="1472600"/>
              </a:tblGrid>
              <a:tr h="44921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HIDROELÉTRICAS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Potencial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 (GW)</a:t>
                      </a:r>
                      <a:endParaRPr lang="en-US" sz="18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Desenvolvido</a:t>
                      </a:r>
                      <a:endParaRPr lang="en-US" sz="18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60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Argentina</a:t>
                      </a:r>
                      <a:endParaRPr lang="en-US" sz="18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  45</a:t>
                      </a:r>
                      <a:endParaRPr lang="en-US" sz="18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19%</a:t>
                      </a:r>
                      <a:endParaRPr lang="en-US" sz="18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460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Bolivia</a:t>
                      </a:r>
                      <a:endParaRPr lang="en-US" sz="18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  40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  1%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60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Brasil</a:t>
                      </a:r>
                      <a:endParaRPr lang="en-US" sz="18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143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52%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60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Chile</a:t>
                      </a:r>
                      <a:endParaRPr lang="en-US" sz="18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  25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21%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60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Colombia</a:t>
                      </a:r>
                      <a:endParaRPr lang="en-US" sz="18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  93</a:t>
                      </a:r>
                      <a:endParaRPr lang="en-US" sz="18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  9%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60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Costa Rica  </a:t>
                      </a:r>
                      <a:endParaRPr lang="en-US" sz="18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    7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60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El Salvador </a:t>
                      </a:r>
                      <a:endParaRPr lang="en-US" sz="18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    2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24%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60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Ecuador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  23</a:t>
                      </a:r>
                      <a:endParaRPr lang="en-US" sz="18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  8%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60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Guatemala   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    5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13%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60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Honduras    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    5</a:t>
                      </a:r>
                      <a:endParaRPr lang="en-US" sz="18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10%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60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Mexico      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  53</a:t>
                      </a:r>
                      <a:endParaRPr lang="en-US" sz="18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24%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60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Nicaragua   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    2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  5%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60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Panama      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    4</a:t>
                      </a:r>
                      <a:endParaRPr lang="en-US" sz="18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20%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60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Paraguay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  13</a:t>
                      </a:r>
                      <a:endParaRPr lang="en-US" sz="18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63%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60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Perú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  62</a:t>
                      </a:r>
                      <a:endParaRPr lang="en-US" sz="18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  5%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60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Uruguay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    2</a:t>
                      </a:r>
                      <a:endParaRPr lang="en-US" sz="18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75%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60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524</a:t>
                      </a:r>
                      <a:endParaRPr lang="en-US" sz="18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25%</a:t>
                      </a:r>
                      <a:endParaRPr lang="en-US" sz="18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1907704" y="809658"/>
            <a:ext cx="4105002" cy="590823"/>
            <a:chOff x="733425" y="0"/>
            <a:chExt cx="6575425" cy="1196975"/>
          </a:xfrm>
        </p:grpSpPr>
        <p:pic>
          <p:nvPicPr>
            <p:cNvPr id="8" name="Picture 12" descr="Cier"/>
            <p:cNvPicPr>
              <a:picLocks noChangeAspect="1" noChangeArrowheads="1"/>
            </p:cNvPicPr>
            <p:nvPr/>
          </p:nvPicPr>
          <p:blipFill>
            <a:blip r:embed="rId2" cstate="print"/>
            <a:srcRect b="1538"/>
            <a:stretch>
              <a:fillRect/>
            </a:stretch>
          </p:blipFill>
          <p:spPr bwMode="auto">
            <a:xfrm>
              <a:off x="733425" y="0"/>
              <a:ext cx="1066800" cy="119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index-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9600" y="333375"/>
              <a:ext cx="542925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781887"/>
              </p:ext>
            </p:extLst>
          </p:nvPr>
        </p:nvGraphicFramePr>
        <p:xfrm>
          <a:off x="5436096" y="1988840"/>
          <a:ext cx="3146425" cy="4249526"/>
        </p:xfrm>
        <a:graphic>
          <a:graphicData uri="http://schemas.openxmlformats.org/drawingml/2006/table">
            <a:tbl>
              <a:tblPr/>
              <a:tblGrid>
                <a:gridCol w="2160240"/>
                <a:gridCol w="986185"/>
              </a:tblGrid>
              <a:tr h="485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EÓLICAS</a:t>
                      </a:r>
                    </a:p>
                    <a:p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Potencial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 (GW)</a:t>
                      </a:r>
                      <a:endParaRPr lang="en-US" sz="1600" dirty="0" smtClean="0">
                        <a:latin typeface="Minion"/>
                        <a:ea typeface="Times New Roman"/>
                        <a:cs typeface="Times New Roman"/>
                      </a:endParaRPr>
                    </a:p>
                    <a:p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54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México</a:t>
                      </a:r>
                      <a:endParaRPr lang="en-US" sz="24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40</a:t>
                      </a:r>
                      <a:endParaRPr lang="en-US" sz="24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254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Centroamérica</a:t>
                      </a:r>
                      <a:endParaRPr lang="en-US" sz="24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24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54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Colombia</a:t>
                      </a:r>
                      <a:endParaRPr lang="en-US" sz="24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4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54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Peru</a:t>
                      </a:r>
                      <a:endParaRPr lang="en-US" sz="24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54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Chile</a:t>
                      </a:r>
                      <a:endParaRPr lang="en-US" sz="24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5</a:t>
                      </a:r>
                      <a:endParaRPr lang="en-US" sz="24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54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Argentina</a:t>
                      </a:r>
                      <a:endParaRPr lang="en-US" sz="24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67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Brasil </a:t>
                      </a:r>
                      <a:endParaRPr lang="en-US" sz="24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140</a:t>
                      </a:r>
                      <a:endParaRPr lang="en-US" sz="24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67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40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Myriad Pro"/>
                          <a:ea typeface="Times New Roman"/>
                          <a:cs typeface="Times New Roman"/>
                        </a:rPr>
                        <a:t>325</a:t>
                      </a:r>
                      <a:endParaRPr lang="en-US" sz="2400" dirty="0">
                        <a:latin typeface="Minio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07850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07400-F980-4D66-9548-57377C304EF6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830263" y="188640"/>
            <a:ext cx="8099425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0" hangingPunct="0"/>
            <a:r>
              <a:rPr lang="pt-BR" sz="23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</a:rPr>
              <a:t>Estudos Existentes sobre a Integração Elétrica</a:t>
            </a:r>
            <a:endParaRPr lang="pt-BR" sz="2300" b="1" dirty="0" smtClean="0">
              <a:solidFill>
                <a:schemeClr val="bg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4213" y="1649413"/>
            <a:ext cx="3249612" cy="12988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45000"/>
              </a:spcBef>
              <a:buFontTx/>
              <a:buChar char="•"/>
            </a:pPr>
            <a:r>
              <a:rPr lang="es-ES" sz="1600" b="0" dirty="0">
                <a:solidFill>
                  <a:srgbClr val="4D4D4D"/>
                </a:solidFill>
                <a:cs typeface="+mn-cs"/>
              </a:rPr>
              <a:t>Mecanismos </a:t>
            </a:r>
            <a:r>
              <a:rPr lang="es-ES" sz="1600" b="0" dirty="0" err="1" smtClean="0">
                <a:solidFill>
                  <a:srgbClr val="4D4D4D"/>
                </a:solidFill>
                <a:cs typeface="+mn-cs"/>
              </a:rPr>
              <a:t>transacionais</a:t>
            </a:r>
            <a:endParaRPr lang="es-ES" sz="1600" b="0" dirty="0">
              <a:solidFill>
                <a:srgbClr val="4D4D4D"/>
              </a:solidFill>
              <a:cs typeface="+mn-cs"/>
            </a:endParaRPr>
          </a:p>
          <a:p>
            <a:pPr marL="177800" indent="-177800">
              <a:spcBef>
                <a:spcPct val="45000"/>
              </a:spcBef>
              <a:buFontTx/>
              <a:buChar char="•"/>
            </a:pPr>
            <a:r>
              <a:rPr lang="es-CO" sz="1600" b="0" dirty="0" err="1" smtClean="0">
                <a:solidFill>
                  <a:srgbClr val="4D4D4D"/>
                </a:solidFill>
                <a:cs typeface="+mn-cs"/>
              </a:rPr>
              <a:t>Institucionalidade</a:t>
            </a:r>
            <a:r>
              <a:rPr lang="es-CO" sz="1600" b="0" dirty="0" smtClean="0">
                <a:solidFill>
                  <a:srgbClr val="4D4D4D"/>
                </a:solidFill>
                <a:cs typeface="+mn-cs"/>
              </a:rPr>
              <a:t> mínima    </a:t>
            </a:r>
            <a:r>
              <a:rPr lang="es-CO" sz="1600" b="0" dirty="0">
                <a:solidFill>
                  <a:srgbClr val="4D4D4D"/>
                </a:solidFill>
                <a:cs typeface="+mn-cs"/>
              </a:rPr>
              <a:t>requerida</a:t>
            </a:r>
          </a:p>
          <a:p>
            <a:pPr marL="177800" indent="-177800">
              <a:spcBef>
                <a:spcPct val="45000"/>
              </a:spcBef>
              <a:buFontTx/>
              <a:buChar char="•"/>
            </a:pPr>
            <a:r>
              <a:rPr lang="es-CO" sz="1600" b="0" dirty="0">
                <a:solidFill>
                  <a:srgbClr val="4D4D4D"/>
                </a:solidFill>
                <a:cs typeface="+mn-cs"/>
              </a:rPr>
              <a:t> </a:t>
            </a:r>
            <a:r>
              <a:rPr lang="es-CO" sz="1600" b="0" dirty="0" err="1" smtClean="0">
                <a:solidFill>
                  <a:srgbClr val="4D4D4D"/>
                </a:solidFill>
                <a:cs typeface="+mn-cs"/>
              </a:rPr>
              <a:t>Fluxos</a:t>
            </a:r>
            <a:r>
              <a:rPr lang="es-CO" sz="1600" b="0" dirty="0" smtClean="0">
                <a:solidFill>
                  <a:srgbClr val="4D4D4D"/>
                </a:solidFill>
                <a:cs typeface="+mn-cs"/>
              </a:rPr>
              <a:t> </a:t>
            </a:r>
            <a:r>
              <a:rPr lang="es-CO" sz="1600" b="0" dirty="0" err="1" smtClean="0">
                <a:solidFill>
                  <a:srgbClr val="4D4D4D"/>
                </a:solidFill>
                <a:cs typeface="+mn-cs"/>
              </a:rPr>
              <a:t>em</a:t>
            </a:r>
            <a:r>
              <a:rPr lang="es-CO" sz="1600" b="0" dirty="0" smtClean="0">
                <a:solidFill>
                  <a:srgbClr val="4D4D4D"/>
                </a:solidFill>
                <a:cs typeface="+mn-cs"/>
              </a:rPr>
              <a:t> </a:t>
            </a:r>
            <a:r>
              <a:rPr lang="es-CO" sz="1600" b="0" dirty="0" err="1" smtClean="0">
                <a:solidFill>
                  <a:srgbClr val="4D4D4D"/>
                </a:solidFill>
                <a:cs typeface="+mn-cs"/>
              </a:rPr>
              <a:t>trânsito</a:t>
            </a:r>
            <a:r>
              <a:rPr lang="es-CO" sz="1600" b="0" dirty="0" smtClean="0">
                <a:solidFill>
                  <a:srgbClr val="4D4D4D"/>
                </a:solidFill>
                <a:cs typeface="+mn-cs"/>
              </a:rPr>
              <a:t> </a:t>
            </a:r>
            <a:endParaRPr lang="es-ES" sz="1600" b="0" dirty="0">
              <a:solidFill>
                <a:srgbClr val="4D4D4D"/>
              </a:solidFill>
              <a:cs typeface="+mn-cs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865563" y="1684338"/>
            <a:ext cx="2884487" cy="12988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Bef>
                <a:spcPct val="45000"/>
              </a:spcBef>
              <a:buFontTx/>
              <a:buChar char="•"/>
            </a:pPr>
            <a:r>
              <a:rPr lang="es-ES" sz="1600" b="0" dirty="0" err="1" smtClean="0">
                <a:solidFill>
                  <a:srgbClr val="4D4D4D"/>
                </a:solidFill>
                <a:cs typeface="+mn-cs"/>
              </a:rPr>
              <a:t>Arbitragem</a:t>
            </a:r>
            <a:endParaRPr lang="es-ES" sz="1600" b="0" dirty="0">
              <a:solidFill>
                <a:srgbClr val="4D4D4D"/>
              </a:solidFill>
              <a:cs typeface="+mn-cs"/>
            </a:endParaRPr>
          </a:p>
          <a:p>
            <a:pPr marL="266700" indent="-266700">
              <a:spcBef>
                <a:spcPct val="45000"/>
              </a:spcBef>
              <a:buFontTx/>
              <a:buChar char="•"/>
            </a:pPr>
            <a:r>
              <a:rPr lang="es-ES" sz="1600" b="0" dirty="0" err="1" smtClean="0">
                <a:solidFill>
                  <a:srgbClr val="4D4D4D"/>
                </a:solidFill>
                <a:cs typeface="+mn-cs"/>
              </a:rPr>
              <a:t>Equidade</a:t>
            </a:r>
            <a:r>
              <a:rPr lang="es-ES" sz="1600" b="0" dirty="0" smtClean="0">
                <a:solidFill>
                  <a:srgbClr val="4D4D4D"/>
                </a:solidFill>
                <a:cs typeface="+mn-cs"/>
              </a:rPr>
              <a:t> e Poder de Mercado</a:t>
            </a:r>
            <a:endParaRPr lang="es-ES" sz="1600" b="0" dirty="0">
              <a:solidFill>
                <a:srgbClr val="4D4D4D"/>
              </a:solidFill>
              <a:cs typeface="+mn-cs"/>
            </a:endParaRPr>
          </a:p>
          <a:p>
            <a:pPr marL="266700" indent="-266700">
              <a:spcBef>
                <a:spcPct val="45000"/>
              </a:spcBef>
              <a:buFontTx/>
              <a:buChar char="•"/>
            </a:pPr>
            <a:r>
              <a:rPr lang="es-CO" sz="1600" b="0" dirty="0" err="1" smtClean="0">
                <a:solidFill>
                  <a:srgbClr val="4D4D4D"/>
                </a:solidFill>
                <a:cs typeface="+mn-cs"/>
              </a:rPr>
              <a:t>Alianças</a:t>
            </a:r>
            <a:r>
              <a:rPr lang="es-CO" sz="1600" b="0" dirty="0" smtClean="0">
                <a:solidFill>
                  <a:srgbClr val="4D4D4D"/>
                </a:solidFill>
                <a:cs typeface="+mn-cs"/>
              </a:rPr>
              <a:t> </a:t>
            </a:r>
            <a:r>
              <a:rPr lang="es-CO" sz="1600" b="0" dirty="0" err="1" smtClean="0">
                <a:solidFill>
                  <a:srgbClr val="4D4D4D"/>
                </a:solidFill>
                <a:cs typeface="+mn-cs"/>
              </a:rPr>
              <a:t>ou</a:t>
            </a:r>
            <a:r>
              <a:rPr lang="es-CO" sz="1600" b="0" dirty="0" smtClean="0">
                <a:solidFill>
                  <a:srgbClr val="4D4D4D"/>
                </a:solidFill>
                <a:cs typeface="+mn-cs"/>
              </a:rPr>
              <a:t> Tratados</a:t>
            </a:r>
            <a:endParaRPr lang="es-ES" sz="1600" b="0" dirty="0">
              <a:solidFill>
                <a:srgbClr val="4D4D4D"/>
              </a:solidFill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11188" y="1628775"/>
            <a:ext cx="7273925" cy="1406525"/>
          </a:xfrm>
          <a:prstGeom prst="rect">
            <a:avLst/>
          </a:prstGeom>
          <a:noFill/>
          <a:ln w="317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 sz="16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032625" y="1908175"/>
            <a:ext cx="1798638" cy="830997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66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lang="es-CO" sz="1600" b="0" dirty="0" err="1" smtClean="0">
                <a:solidFill>
                  <a:srgbClr val="000000"/>
                </a:solidFill>
                <a:cs typeface="+mn-cs"/>
              </a:rPr>
              <a:t>Ferramentas</a:t>
            </a:r>
            <a:r>
              <a:rPr lang="es-CO" sz="1600" b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s-CO" sz="1600" b="0" dirty="0" err="1" smtClean="0">
                <a:solidFill>
                  <a:srgbClr val="000000"/>
                </a:solidFill>
                <a:cs typeface="+mn-cs"/>
              </a:rPr>
              <a:t>Legais</a:t>
            </a:r>
            <a:r>
              <a:rPr lang="es-CO" sz="1600" b="0" dirty="0" smtClean="0">
                <a:solidFill>
                  <a:srgbClr val="000000"/>
                </a:solidFill>
                <a:cs typeface="+mn-cs"/>
              </a:rPr>
              <a:t> e </a:t>
            </a:r>
            <a:r>
              <a:rPr lang="es-CO" sz="1600" b="0" dirty="0" err="1" smtClean="0">
                <a:solidFill>
                  <a:srgbClr val="000000"/>
                </a:solidFill>
                <a:cs typeface="+mn-cs"/>
              </a:rPr>
              <a:t>Institucionais</a:t>
            </a:r>
            <a:endParaRPr lang="es-CO" sz="1600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95325" y="3419475"/>
            <a:ext cx="3249613" cy="9417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45000"/>
              </a:spcBef>
              <a:buFontTx/>
              <a:buChar char="•"/>
            </a:pPr>
            <a:r>
              <a:rPr lang="es-ES" sz="1600" b="0" dirty="0">
                <a:solidFill>
                  <a:srgbClr val="4D4D4D"/>
                </a:solidFill>
                <a:cs typeface="+mn-cs"/>
              </a:rPr>
              <a:t>Contratos de </a:t>
            </a:r>
            <a:r>
              <a:rPr lang="es-ES" sz="1600" b="0" dirty="0" smtClean="0">
                <a:solidFill>
                  <a:srgbClr val="4D4D4D"/>
                </a:solidFill>
                <a:cs typeface="+mn-cs"/>
              </a:rPr>
              <a:t>curto e longo </a:t>
            </a:r>
            <a:r>
              <a:rPr lang="es-ES" sz="1600" b="0" dirty="0" err="1" smtClean="0">
                <a:solidFill>
                  <a:srgbClr val="4D4D4D"/>
                </a:solidFill>
                <a:cs typeface="+mn-cs"/>
              </a:rPr>
              <a:t>prazo</a:t>
            </a:r>
            <a:endParaRPr lang="es-ES" sz="1600" b="0" dirty="0">
              <a:solidFill>
                <a:srgbClr val="4D4D4D"/>
              </a:solidFill>
              <a:cs typeface="+mn-cs"/>
            </a:endParaRPr>
          </a:p>
          <a:p>
            <a:pPr marL="177800" indent="-177800">
              <a:spcBef>
                <a:spcPct val="45000"/>
              </a:spcBef>
              <a:buFontTx/>
              <a:buChar char="•"/>
            </a:pPr>
            <a:r>
              <a:rPr lang="es-CO" sz="1600" b="0" dirty="0" smtClean="0">
                <a:solidFill>
                  <a:srgbClr val="4D4D4D"/>
                </a:solidFill>
                <a:cs typeface="+mn-cs"/>
              </a:rPr>
              <a:t>Aspectos </a:t>
            </a:r>
            <a:r>
              <a:rPr lang="es-CO" sz="1600" b="0" dirty="0" err="1" smtClean="0">
                <a:solidFill>
                  <a:srgbClr val="4D4D4D"/>
                </a:solidFill>
                <a:cs typeface="+mn-cs"/>
              </a:rPr>
              <a:t>Comerciais</a:t>
            </a:r>
            <a:endParaRPr lang="es-ES" sz="1600" b="0" dirty="0">
              <a:solidFill>
                <a:srgbClr val="4D4D4D"/>
              </a:solidFill>
              <a:cs typeface="+mn-cs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003675" y="3454400"/>
            <a:ext cx="264318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45000"/>
              </a:spcBef>
              <a:buFontTx/>
              <a:buChar char="•"/>
            </a:pPr>
            <a:r>
              <a:rPr lang="es-ES" sz="1600" b="0" dirty="0" err="1" smtClean="0">
                <a:solidFill>
                  <a:srgbClr val="4D4D4D"/>
                </a:solidFill>
                <a:cs typeface="+mn-cs"/>
              </a:rPr>
              <a:t>Metodologias</a:t>
            </a:r>
            <a:r>
              <a:rPr lang="es-ES" sz="1600" b="0" dirty="0" smtClean="0">
                <a:solidFill>
                  <a:srgbClr val="4D4D4D"/>
                </a:solidFill>
                <a:cs typeface="+mn-cs"/>
              </a:rPr>
              <a:t> </a:t>
            </a:r>
            <a:r>
              <a:rPr lang="es-ES" sz="1600" b="0" dirty="0">
                <a:solidFill>
                  <a:srgbClr val="4D4D4D"/>
                </a:solidFill>
                <a:cs typeface="+mn-cs"/>
              </a:rPr>
              <a:t>de manejo de </a:t>
            </a:r>
            <a:r>
              <a:rPr lang="es-ES" sz="1600" b="0" dirty="0" smtClean="0">
                <a:solidFill>
                  <a:srgbClr val="4D4D4D"/>
                </a:solidFill>
                <a:cs typeface="+mn-cs"/>
              </a:rPr>
              <a:t>riscos</a:t>
            </a:r>
            <a:endParaRPr lang="es-ES" sz="1600" b="0" dirty="0">
              <a:solidFill>
                <a:srgbClr val="4D4D4D"/>
              </a:solidFill>
              <a:cs typeface="+mn-cs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22300" y="3322638"/>
            <a:ext cx="7273925" cy="1241425"/>
          </a:xfrm>
          <a:prstGeom prst="rect">
            <a:avLst/>
          </a:prstGeom>
          <a:noFill/>
          <a:ln w="317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 sz="16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954838" y="3678238"/>
            <a:ext cx="1798637" cy="584775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66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lang="es-CO" sz="1600" b="0" dirty="0" err="1" smtClean="0">
                <a:solidFill>
                  <a:srgbClr val="000000"/>
                </a:solidFill>
                <a:cs typeface="+mn-cs"/>
              </a:rPr>
              <a:t>Ferramentas</a:t>
            </a:r>
            <a:r>
              <a:rPr lang="es-CO" sz="1600" b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s-CO" sz="1600" b="0" dirty="0" err="1" smtClean="0">
                <a:solidFill>
                  <a:srgbClr val="000000"/>
                </a:solidFill>
                <a:cs typeface="+mn-cs"/>
              </a:rPr>
              <a:t>Comerciais</a:t>
            </a:r>
            <a:endParaRPr lang="es-CO" sz="1600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69925" y="4994275"/>
            <a:ext cx="5815013" cy="727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 indent="-444500">
              <a:spcBef>
                <a:spcPct val="60000"/>
              </a:spcBef>
              <a:buFontTx/>
              <a:buChar char="•"/>
            </a:pPr>
            <a:r>
              <a:rPr lang="es-ES" sz="1600" b="0" dirty="0" err="1" smtClean="0">
                <a:solidFill>
                  <a:srgbClr val="4D4D4D"/>
                </a:solidFill>
                <a:cs typeface="+mn-cs"/>
              </a:rPr>
              <a:t>Análise</a:t>
            </a:r>
            <a:r>
              <a:rPr lang="es-ES" sz="1600" b="0" dirty="0" smtClean="0">
                <a:solidFill>
                  <a:srgbClr val="4D4D4D"/>
                </a:solidFill>
                <a:cs typeface="+mn-cs"/>
              </a:rPr>
              <a:t> da demanda </a:t>
            </a:r>
            <a:r>
              <a:rPr lang="es-ES" sz="1600" b="0" dirty="0">
                <a:solidFill>
                  <a:srgbClr val="4D4D4D"/>
                </a:solidFill>
                <a:cs typeface="+mn-cs"/>
              </a:rPr>
              <a:t>regional </a:t>
            </a:r>
          </a:p>
          <a:p>
            <a:pPr marL="444500" indent="-444500">
              <a:spcBef>
                <a:spcPct val="60000"/>
              </a:spcBef>
              <a:buFontTx/>
              <a:buChar char="•"/>
            </a:pPr>
            <a:r>
              <a:rPr lang="es-ES" sz="1600" b="0" dirty="0">
                <a:solidFill>
                  <a:srgbClr val="4D4D4D"/>
                </a:solidFill>
                <a:cs typeface="+mn-cs"/>
              </a:rPr>
              <a:t> </a:t>
            </a:r>
            <a:r>
              <a:rPr lang="es-ES" sz="1600" b="0" dirty="0" err="1" smtClean="0">
                <a:solidFill>
                  <a:srgbClr val="4D4D4D"/>
                </a:solidFill>
                <a:cs typeface="+mn-cs"/>
              </a:rPr>
              <a:t>Planejamento</a:t>
            </a:r>
            <a:r>
              <a:rPr lang="es-ES" sz="1600" b="0" dirty="0" smtClean="0">
                <a:solidFill>
                  <a:srgbClr val="4D4D4D"/>
                </a:solidFill>
                <a:cs typeface="+mn-cs"/>
              </a:rPr>
              <a:t> nacional e regional</a:t>
            </a:r>
            <a:endParaRPr lang="es-ES" sz="1600" b="0" dirty="0">
              <a:solidFill>
                <a:srgbClr val="4D4D4D"/>
              </a:solidFill>
              <a:cs typeface="+mn-cs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96900" y="4897438"/>
            <a:ext cx="7273925" cy="1266825"/>
          </a:xfrm>
          <a:prstGeom prst="rect">
            <a:avLst/>
          </a:prstGeom>
          <a:noFill/>
          <a:ln w="317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 sz="16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6967538" y="5227638"/>
            <a:ext cx="1798637" cy="584775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66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lang="es-CO" sz="1600" b="0" dirty="0" err="1" smtClean="0">
                <a:solidFill>
                  <a:srgbClr val="000000"/>
                </a:solidFill>
                <a:cs typeface="+mn-cs"/>
              </a:rPr>
              <a:t>Ferramentas</a:t>
            </a:r>
            <a:r>
              <a:rPr lang="es-CO" sz="1600" b="0" dirty="0" smtClean="0">
                <a:solidFill>
                  <a:srgbClr val="000000"/>
                </a:solidFill>
                <a:cs typeface="+mn-cs"/>
              </a:rPr>
              <a:t> Operativas</a:t>
            </a:r>
            <a:endParaRPr lang="es-CO" sz="1600" b="0" dirty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2195736" y="785663"/>
            <a:ext cx="4105002" cy="590823"/>
            <a:chOff x="733425" y="0"/>
            <a:chExt cx="6575425" cy="1196975"/>
          </a:xfrm>
        </p:grpSpPr>
        <p:pic>
          <p:nvPicPr>
            <p:cNvPr id="24" name="Picture 12" descr="Cier"/>
            <p:cNvPicPr>
              <a:picLocks noChangeAspect="1" noChangeArrowheads="1"/>
            </p:cNvPicPr>
            <p:nvPr/>
          </p:nvPicPr>
          <p:blipFill>
            <a:blip r:embed="rId2" cstate="print"/>
            <a:srcRect b="1538"/>
            <a:stretch>
              <a:fillRect/>
            </a:stretch>
          </p:blipFill>
          <p:spPr bwMode="auto">
            <a:xfrm>
              <a:off x="733425" y="0"/>
              <a:ext cx="1066800" cy="119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7" descr="index-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9600" y="333375"/>
              <a:ext cx="542925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25 CuadroTexto"/>
          <p:cNvSpPr txBox="1"/>
          <p:nvPr/>
        </p:nvSpPr>
        <p:spPr>
          <a:xfrm>
            <a:off x="4325243" y="1196752"/>
            <a:ext cx="4927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Elementos </a:t>
            </a:r>
            <a:r>
              <a:rPr lang="es-CO" b="1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chaves para analizar </a:t>
            </a:r>
            <a:r>
              <a:rPr lang="pt-BR" b="1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a integração</a:t>
            </a:r>
            <a:endParaRPr lang="es-ES" b="1" dirty="0">
              <a:solidFill>
                <a:srgbClr val="800000"/>
              </a:solidFill>
              <a:latin typeface="Calibri" pitchFamily="34" charset="0"/>
              <a:cs typeface="Aria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507850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MxCfMkW02BJi8UhtoUP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cdB88XpkyLk9yCsH_TBQ"/>
</p:tagLst>
</file>

<file path=ppt/theme/theme1.xml><?xml version="1.0" encoding="utf-8"?>
<a:theme xmlns:a="http://schemas.openxmlformats.org/drawingml/2006/main" name="Tema do Office">
  <a:themeElements>
    <a:clrScheme name="Eletrobras">
      <a:dk1>
        <a:sysClr val="windowText" lastClr="000000"/>
      </a:dk1>
      <a:lt1>
        <a:srgbClr val="FFFFFF"/>
      </a:lt1>
      <a:dk2>
        <a:srgbClr val="AAA096"/>
      </a:dk2>
      <a:lt2>
        <a:srgbClr val="EDECE3"/>
      </a:lt2>
      <a:accent1>
        <a:srgbClr val="0090C6"/>
      </a:accent1>
      <a:accent2>
        <a:srgbClr val="009E49"/>
      </a:accent2>
      <a:accent3>
        <a:srgbClr val="D6EB00"/>
      </a:accent3>
      <a:accent4>
        <a:srgbClr val="6AA1B0"/>
      </a:accent4>
      <a:accent5>
        <a:srgbClr val="6BC9DB"/>
      </a:accent5>
      <a:accent6>
        <a:srgbClr val="00ADC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17488</TotalTime>
  <Words>1599</Words>
  <Application>Microsoft Office PowerPoint</Application>
  <PresentationFormat>Presentación en pantalla (4:3)</PresentationFormat>
  <Paragraphs>284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ESTUDO DO ARCO NORTE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Contextualização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Feleppa</dc:creator>
  <cp:lastModifiedBy>pljatoba</cp:lastModifiedBy>
  <cp:revision>1745</cp:revision>
  <dcterms:created xsi:type="dcterms:W3CDTF">2012-01-30T13:48:07Z</dcterms:created>
  <dcterms:modified xsi:type="dcterms:W3CDTF">2013-11-21T02:53:11Z</dcterms:modified>
</cp:coreProperties>
</file>