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8" r:id="rId3"/>
    <p:sldId id="262" r:id="rId4"/>
    <p:sldId id="263" r:id="rId5"/>
    <p:sldId id="312" r:id="rId6"/>
    <p:sldId id="265" r:id="rId7"/>
    <p:sldId id="306" r:id="rId8"/>
    <p:sldId id="297" r:id="rId9"/>
    <p:sldId id="308" r:id="rId10"/>
    <p:sldId id="302" r:id="rId11"/>
    <p:sldId id="301" r:id="rId12"/>
    <p:sldId id="309" r:id="rId13"/>
    <p:sldId id="292" r:id="rId14"/>
    <p:sldId id="272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16BB1-3857-49CE-B30D-B18B65A07475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E8733-4480-4F98-9A40-1E4BAC97C0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4409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Ver em que ponto tocar sobre a Anvisa – retirado </a:t>
            </a:r>
            <a:r>
              <a:rPr lang="pt-BR" sz="1200" b="1" dirty="0">
                <a:solidFill>
                  <a:srgbClr val="FF0000"/>
                </a:solidFill>
              </a:rPr>
              <a:t>A Saúde Pública não pode ganhar dividendos com a venda de produtos </a:t>
            </a:r>
          </a:p>
          <a:p>
            <a:r>
              <a:rPr lang="pt-BR" sz="1200" b="1" dirty="0">
                <a:solidFill>
                  <a:srgbClr val="FF0000"/>
                </a:solidFill>
              </a:rPr>
              <a:t>que adoecem a população e causarão mais déficits econômicos.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E8733-4480-4F98-9A40-1E4BAC97C05C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9899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6BE9E-C095-4176-9D66-3086F3C84286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DAAE-A01C-4E4D-8DE2-AD65126B6B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1298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6BE9E-C095-4176-9D66-3086F3C84286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DAAE-A01C-4E4D-8DE2-AD65126B6B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7574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6BE9E-C095-4176-9D66-3086F3C84286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DAAE-A01C-4E4D-8DE2-AD65126B6B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0172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3265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6BE9E-C095-4176-9D66-3086F3C84286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DAAE-A01C-4E4D-8DE2-AD65126B6B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2048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6BE9E-C095-4176-9D66-3086F3C84286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DAAE-A01C-4E4D-8DE2-AD65126B6B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7377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6BE9E-C095-4176-9D66-3086F3C84286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DAAE-A01C-4E4D-8DE2-AD65126B6B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5616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6BE9E-C095-4176-9D66-3086F3C84286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DAAE-A01C-4E4D-8DE2-AD65126B6B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295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6BE9E-C095-4176-9D66-3086F3C84286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DAAE-A01C-4E4D-8DE2-AD65126B6B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8781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6BE9E-C095-4176-9D66-3086F3C84286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DAAE-A01C-4E4D-8DE2-AD65126B6B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5451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6BE9E-C095-4176-9D66-3086F3C84286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DAAE-A01C-4E4D-8DE2-AD65126B6B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6032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6BE9E-C095-4176-9D66-3086F3C84286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DAAE-A01C-4E4D-8DE2-AD65126B6B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9033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6BE9E-C095-4176-9D66-3086F3C84286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6DAAE-A01C-4E4D-8DE2-AD65126B6B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593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3947" y="3600899"/>
            <a:ext cx="8062664" cy="1470025"/>
          </a:xfrm>
        </p:spPr>
        <p:txBody>
          <a:bodyPr>
            <a:noAutofit/>
          </a:bodyPr>
          <a:lstStyle/>
          <a:p>
            <a:r>
              <a:rPr lang="pt-BR" sz="3000" b="1" dirty="0"/>
              <a:t>Comissão de Assuntos Econômicos  – CAE </a:t>
            </a:r>
            <a:br>
              <a:rPr lang="pt-BR" sz="3000" b="1" dirty="0"/>
            </a:br>
            <a:r>
              <a:rPr lang="pt-BR" sz="3000" b="1" dirty="0"/>
              <a:t>20ª Reunião, Extraordinária</a:t>
            </a:r>
            <a:br>
              <a:rPr lang="pt-BR" sz="3000" b="1" dirty="0"/>
            </a:br>
            <a:r>
              <a:rPr lang="pt-BR" sz="3000" b="1" dirty="0"/>
              <a:t>21/05/2024</a:t>
            </a:r>
            <a:br>
              <a:rPr lang="pt-BR" sz="3000" b="1" dirty="0"/>
            </a:br>
            <a:r>
              <a:rPr lang="pt-BR" sz="3000" b="1" dirty="0"/>
              <a:t/>
            </a:r>
            <a:br>
              <a:rPr lang="pt-BR" sz="3000" b="1" dirty="0"/>
            </a:br>
            <a:r>
              <a:rPr lang="pt-BR" sz="3000" b="1" dirty="0"/>
              <a:t>Cigarros eletrônicos</a:t>
            </a:r>
            <a:br>
              <a:rPr lang="pt-BR" sz="3000" b="1" dirty="0"/>
            </a:br>
            <a:r>
              <a:rPr lang="pt-BR" sz="3000" b="1" dirty="0"/>
              <a:t/>
            </a:r>
            <a:br>
              <a:rPr lang="pt-BR" sz="3000" b="1" dirty="0"/>
            </a:br>
            <a:r>
              <a:rPr lang="pt-BR" sz="3500" b="1" dirty="0"/>
              <a:t/>
            </a:r>
            <a:br>
              <a:rPr lang="pt-BR" sz="3500" b="1" dirty="0"/>
            </a:br>
            <a:endParaRPr lang="pt-BR" sz="35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9432" y="5204792"/>
            <a:ext cx="8777064" cy="1392560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pt-BR" sz="2400" b="1" dirty="0">
                <a:solidFill>
                  <a:schemeClr val="tx1"/>
                </a:solidFill>
              </a:rPr>
              <a:t>Stella Regina Martins</a:t>
            </a:r>
            <a:r>
              <a:rPr lang="pt-BR" sz="2400" dirty="0">
                <a:solidFill>
                  <a:schemeClr val="tx1"/>
                </a:solidFill>
              </a:rPr>
              <a:t/>
            </a:r>
            <a:br>
              <a:rPr lang="pt-BR" sz="2400" dirty="0">
                <a:solidFill>
                  <a:schemeClr val="tx1"/>
                </a:solidFill>
              </a:rPr>
            </a:br>
            <a:r>
              <a:rPr lang="pt-BR" altLang="pt-BR" sz="1700" i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Médica Assistente da Divisão Pneumologia do InCor/HCFMUSP</a:t>
            </a:r>
          </a:p>
          <a:p>
            <a:pPr algn="r">
              <a:defRPr/>
            </a:pPr>
            <a:r>
              <a:rPr lang="pt-BR" sz="1700" i="1" dirty="0">
                <a:solidFill>
                  <a:schemeClr val="tx1"/>
                </a:solidFill>
              </a:rPr>
              <a:t>Certificação em Transtornos por Uso de Substâncias e Dependências Comportamentais/ABEAD</a:t>
            </a:r>
            <a:endParaRPr lang="pt-BR" altLang="pt-BR" sz="1700" i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  <a:p>
            <a:pPr algn="r">
              <a:defRPr/>
            </a:pPr>
            <a:r>
              <a:rPr lang="en-US" altLang="pt-BR" sz="1700" i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Certificate on Global Tobacco Control/Johns Hopkins Bloomberg Scholl of Public Health (JHSPH)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78633D2D-1356-427C-95D2-2E4F31D7EC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4" t="89045" r="2512" b="2649"/>
          <a:stretch/>
        </p:blipFill>
        <p:spPr>
          <a:xfrm>
            <a:off x="1" y="6658219"/>
            <a:ext cx="9146945" cy="199845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7" t="28770" r="31618" b="46032"/>
          <a:stretch/>
        </p:blipFill>
        <p:spPr bwMode="auto">
          <a:xfrm>
            <a:off x="179511" y="44624"/>
            <a:ext cx="1890917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EBBDA575-9F36-5031-BB84-D91F784361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16632"/>
            <a:ext cx="1120676" cy="164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58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78633D2D-1356-427C-95D2-2E4F31D7EC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4" t="89045" r="2512" b="2649"/>
          <a:stretch/>
        </p:blipFill>
        <p:spPr>
          <a:xfrm>
            <a:off x="1" y="6658219"/>
            <a:ext cx="9146945" cy="19984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EA4749DC-71F3-49BF-B830-26CD641697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690"/>
          <a:stretch/>
        </p:blipFill>
        <p:spPr>
          <a:xfrm>
            <a:off x="74339" y="69131"/>
            <a:ext cx="655267" cy="768917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Danos precoces causados pelos cigarros eletrônicos </a:t>
            </a:r>
          </a:p>
        </p:txBody>
      </p:sp>
      <p:sp>
        <p:nvSpPr>
          <p:cNvPr id="8" name="Retângulo 7"/>
          <p:cNvSpPr/>
          <p:nvPr/>
        </p:nvSpPr>
        <p:spPr>
          <a:xfrm>
            <a:off x="467544" y="4365104"/>
            <a:ext cx="8208912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Estudo com chineses usuários de cigarro tradicional, cigarro eletrônico e uso dual,                                                </a:t>
            </a:r>
            <a:r>
              <a:rPr lang="pt-BR" b="1" u="sng" dirty="0"/>
              <a:t>mas sem doenças respiratórias ou DPOC no início do estudo</a:t>
            </a:r>
            <a:r>
              <a:rPr lang="pt-BR" dirty="0"/>
              <a:t>:</a:t>
            </a:r>
          </a:p>
          <a:p>
            <a:r>
              <a:rPr lang="pt-BR" dirty="0"/>
              <a:t>Diagnósticos </a:t>
            </a:r>
            <a:r>
              <a:rPr lang="pt-BR" b="1" dirty="0"/>
              <a:t>após 5 anos </a:t>
            </a:r>
            <a:r>
              <a:rPr lang="pt-BR" dirty="0"/>
              <a:t>de seguimento: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b="1" dirty="0"/>
              <a:t>Usuários de CE = 8% mais DPOC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b="1" dirty="0"/>
              <a:t>Uso duplo = 10% mais DPOC  </a:t>
            </a:r>
          </a:p>
          <a:p>
            <a:pPr lvl="1" algn="r"/>
            <a:r>
              <a:rPr lang="pt-BR" sz="1400" dirty="0"/>
              <a:t>Song B et al. </a:t>
            </a:r>
            <a:r>
              <a:rPr lang="pt-BR" sz="1400" dirty="0" err="1"/>
              <a:t>Sci</a:t>
            </a:r>
            <a:r>
              <a:rPr lang="pt-BR" sz="1400" dirty="0"/>
              <a:t> Rep 2024;14(1):5598. </a:t>
            </a:r>
          </a:p>
          <a:p>
            <a:pPr lvl="1"/>
            <a:endParaRPr lang="pt-BR" b="1" dirty="0"/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654ACC6F-6546-F3E6-0A3B-1AA6EC0EFC3A}"/>
              </a:ext>
            </a:extLst>
          </p:cNvPr>
          <p:cNvSpPr txBox="1"/>
          <p:nvPr/>
        </p:nvSpPr>
        <p:spPr>
          <a:xfrm>
            <a:off x="2915816" y="3495895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0000"/>
                </a:solidFill>
              </a:rPr>
              <a:t>R$ 16 bi com gastos em assistência médica                            aos usuários de cigarro convencional*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9E7A225B-30BD-1332-719E-66CF41B5B4FF}"/>
              </a:ext>
            </a:extLst>
          </p:cNvPr>
          <p:cNvSpPr txBox="1"/>
          <p:nvPr/>
        </p:nvSpPr>
        <p:spPr>
          <a:xfrm>
            <a:off x="3923928" y="5877272"/>
            <a:ext cx="49213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*</a:t>
            </a:r>
            <a:r>
              <a:rPr lang="pt-BR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Pinto M et al. </a:t>
            </a:r>
            <a:r>
              <a:rPr lang="pt-B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Cad</a:t>
            </a:r>
            <a:r>
              <a:rPr lang="pt-BR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Saúde Pública. 2019 </a:t>
            </a:r>
            <a:r>
              <a:rPr lang="pt-B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Aug</a:t>
            </a:r>
            <a:r>
              <a:rPr lang="pt-BR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29;35:e00129118. </a:t>
            </a:r>
            <a:endParaRPr lang="pt-BR" sz="1400" dirty="0"/>
          </a:p>
        </p:txBody>
      </p:sp>
      <p:grpSp>
        <p:nvGrpSpPr>
          <p:cNvPr id="3" name="Agrupar 2">
            <a:extLst>
              <a:ext uri="{FF2B5EF4-FFF2-40B4-BE49-F238E27FC236}">
                <a16:creationId xmlns="" xmlns:a16="http://schemas.microsoft.com/office/drawing/2014/main" id="{F89BBC9B-55F2-B9E9-34C6-C98CF8E625CE}"/>
              </a:ext>
            </a:extLst>
          </p:cNvPr>
          <p:cNvGrpSpPr/>
          <p:nvPr/>
        </p:nvGrpSpPr>
        <p:grpSpPr>
          <a:xfrm>
            <a:off x="283747" y="1772817"/>
            <a:ext cx="8824757" cy="2160239"/>
            <a:chOff x="283747" y="1772817"/>
            <a:chExt cx="8824757" cy="2160239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41" t="40081" r="23921" b="20436"/>
            <a:stretch/>
          </p:blipFill>
          <p:spPr bwMode="auto">
            <a:xfrm>
              <a:off x="283747" y="1772817"/>
              <a:ext cx="2008262" cy="2160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CaixaDeTexto 11">
              <a:extLst>
                <a:ext uri="{FF2B5EF4-FFF2-40B4-BE49-F238E27FC236}">
                  <a16:creationId xmlns="" xmlns:a16="http://schemas.microsoft.com/office/drawing/2014/main" id="{3BC449B1-DB58-AF06-FDCA-885787F26DA1}"/>
                </a:ext>
              </a:extLst>
            </p:cNvPr>
            <p:cNvSpPr txBox="1"/>
            <p:nvPr/>
          </p:nvSpPr>
          <p:spPr>
            <a:xfrm>
              <a:off x="2412440" y="2060848"/>
              <a:ext cx="6696064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b="1" dirty="0"/>
                <a:t>Risco de 246% para DPOC em </a:t>
              </a:r>
              <a:r>
                <a:rPr lang="pt-BR" sz="2000" b="1" u="sng" dirty="0"/>
                <a:t>usuários duais  </a:t>
              </a:r>
            </a:p>
            <a:p>
              <a:r>
                <a:rPr lang="pt-BR" sz="2000" dirty="0"/>
                <a:t>(cigarro tradicional + eletrônico) </a:t>
              </a:r>
              <a:r>
                <a:rPr lang="pt-BR" sz="2000" b="1" dirty="0"/>
                <a:t>comparado aos não usuários</a:t>
              </a:r>
            </a:p>
            <a:p>
              <a:endParaRPr lang="pt-BR" sz="2000" dirty="0"/>
            </a:p>
            <a:p>
              <a:pPr algn="r"/>
              <a:r>
                <a:rPr lang="en-US" sz="1400" dirty="0"/>
                <a:t>Kim T, Kang J. </a:t>
              </a:r>
              <a:r>
                <a:rPr lang="pt-BR" sz="1400" dirty="0"/>
                <a:t>BMC </a:t>
              </a:r>
              <a:r>
                <a:rPr lang="pt-BR" sz="1400" dirty="0" err="1"/>
                <a:t>Pulm</a:t>
              </a:r>
              <a:r>
                <a:rPr lang="pt-BR" sz="1400" dirty="0"/>
                <a:t> </a:t>
              </a:r>
              <a:r>
                <a:rPr lang="pt-BR" sz="1400" dirty="0" err="1"/>
                <a:t>Med</a:t>
              </a:r>
              <a:r>
                <a:rPr lang="pt-BR" sz="1400" dirty="0"/>
                <a:t> 2021;21(1):1–10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053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771800" y="2492896"/>
            <a:ext cx="6376984" cy="25139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2400" b="1" dirty="0"/>
              <a:t>Chance de desenvolver a Síndrome </a:t>
            </a:r>
            <a:r>
              <a:rPr lang="pt-BR" sz="2400" b="1" dirty="0" err="1"/>
              <a:t>Plurimetabólica</a:t>
            </a:r>
            <a:r>
              <a:rPr lang="pt-BR" sz="2400" b="1" dirty="0"/>
              <a:t> comparado aos não usuários de cigarros eletrônicos:</a:t>
            </a:r>
          </a:p>
          <a:p>
            <a:pPr marL="0" indent="0">
              <a:buNone/>
            </a:pPr>
            <a:r>
              <a:rPr lang="pt-BR" sz="2400" b="1" dirty="0"/>
              <a:t> 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pt-BR" sz="2000" b="1" dirty="0"/>
              <a:t>uso atual: ↑ 30%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pt-BR" sz="2000" b="1" dirty="0"/>
              <a:t>uso no passado: ↑ 15%</a:t>
            </a:r>
          </a:p>
          <a:p>
            <a:pPr marL="0" indent="0">
              <a:buNone/>
            </a:pPr>
            <a:endParaRPr lang="pt-BR" sz="2400" b="1" dirty="0"/>
          </a:p>
          <a:p>
            <a:pPr marL="0" indent="0">
              <a:buNone/>
            </a:pPr>
            <a:r>
              <a:rPr lang="en-US" sz="1500" dirty="0"/>
              <a:t>                                                </a:t>
            </a:r>
            <a:r>
              <a:rPr lang="en-US" sz="1700" dirty="0"/>
              <a:t>Cai J, </a:t>
            </a:r>
            <a:r>
              <a:rPr lang="en-US" sz="1700" dirty="0" err="1"/>
              <a:t>Bidulescu</a:t>
            </a:r>
            <a:r>
              <a:rPr lang="en-US" sz="1700" dirty="0"/>
              <a:t> A. Ann </a:t>
            </a:r>
            <a:r>
              <a:rPr lang="en-US" sz="1700" dirty="0" err="1"/>
              <a:t>Epidemiol</a:t>
            </a:r>
            <a:r>
              <a:rPr lang="en-US" sz="1700" dirty="0"/>
              <a:t> 2023;85:93-99.e2 </a:t>
            </a:r>
            <a:endParaRPr lang="pt-BR" sz="1700" dirty="0"/>
          </a:p>
          <a:p>
            <a:endParaRPr lang="pt-BR" b="1" dirty="0"/>
          </a:p>
          <a:p>
            <a:endParaRPr lang="pt-BR" b="1" dirty="0"/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78633D2D-1356-427C-95D2-2E4F31D7EC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4" t="89045" r="2512" b="2649"/>
          <a:stretch/>
        </p:blipFill>
        <p:spPr>
          <a:xfrm>
            <a:off x="1" y="6658219"/>
            <a:ext cx="9146945" cy="19984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EA4749DC-71F3-49BF-B830-26CD641697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690"/>
          <a:stretch/>
        </p:blipFill>
        <p:spPr>
          <a:xfrm>
            <a:off x="74339" y="69131"/>
            <a:ext cx="655267" cy="768917"/>
          </a:xfrm>
          <a:prstGeom prst="rect">
            <a:avLst/>
          </a:prstGeom>
        </p:spPr>
      </p:pic>
      <p:grpSp>
        <p:nvGrpSpPr>
          <p:cNvPr id="9" name="Grupo 8"/>
          <p:cNvGrpSpPr/>
          <p:nvPr/>
        </p:nvGrpSpPr>
        <p:grpSpPr>
          <a:xfrm>
            <a:off x="107504" y="2060847"/>
            <a:ext cx="2664296" cy="2946049"/>
            <a:chOff x="219671" y="1556791"/>
            <a:chExt cx="2674576" cy="3888583"/>
          </a:xfrm>
        </p:grpSpPr>
        <p:pic>
          <p:nvPicPr>
            <p:cNvPr id="3076" name="Picture 4" descr="C:\Users\stella.martins\AppData\Local\Packages\Microsoft.Windows.Photos_8wekyb3d8bbwe\TempState\ShareServiceTempFolder\sindrome metabólica .jpe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43" t="20032" r="30365" b="20517"/>
            <a:stretch/>
          </p:blipFill>
          <p:spPr bwMode="auto">
            <a:xfrm>
              <a:off x="251520" y="1556791"/>
              <a:ext cx="2642727" cy="3888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219671" y="3263974"/>
              <a:ext cx="2330085" cy="1560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1"/>
              <a:r>
                <a:rPr lang="pt-BR" sz="1400" b="1" dirty="0">
                  <a:solidFill>
                    <a:schemeClr val="bg1"/>
                  </a:solidFill>
                </a:rPr>
                <a:t>Obesidade abdominal</a:t>
              </a:r>
            </a:p>
            <a:p>
              <a:pPr lvl="1"/>
              <a:r>
                <a:rPr lang="pt-BR" sz="1400" b="1" dirty="0">
                  <a:solidFill>
                    <a:schemeClr val="bg1"/>
                  </a:solidFill>
                </a:rPr>
                <a:t>↓ bom colesterol (HDL)</a:t>
              </a:r>
            </a:p>
            <a:p>
              <a:pPr lvl="1"/>
              <a:r>
                <a:rPr lang="pt-BR" sz="1400" b="1" dirty="0">
                  <a:solidFill>
                    <a:schemeClr val="bg1"/>
                  </a:solidFill>
                </a:rPr>
                <a:t>↑ pressão arterial </a:t>
              </a:r>
            </a:p>
            <a:p>
              <a:pPr lvl="1"/>
              <a:r>
                <a:rPr lang="pt-BR" sz="1400" b="1" dirty="0">
                  <a:solidFill>
                    <a:schemeClr val="bg1"/>
                  </a:solidFill>
                </a:rPr>
                <a:t>↑ glicemia no sangue</a:t>
              </a:r>
            </a:p>
            <a:p>
              <a:endParaRPr lang="pt-BR" sz="1500" dirty="0"/>
            </a:p>
          </p:txBody>
        </p:sp>
      </p:grp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Danos precoces causados pelos cigarros eletrônicos </a:t>
            </a:r>
          </a:p>
        </p:txBody>
      </p:sp>
    </p:spTree>
    <p:extLst>
      <p:ext uri="{BB962C8B-B14F-4D97-AF65-F5344CB8AC3E}">
        <p14:creationId xmlns:p14="http://schemas.microsoft.com/office/powerpoint/2010/main" val="17902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Considerações finais </a:t>
            </a:r>
          </a:p>
        </p:txBody>
      </p:sp>
      <p:sp>
        <p:nvSpPr>
          <p:cNvPr id="4" name="Espaço Reservado para Conteúdo 3"/>
          <p:cNvSpPr txBox="1">
            <a:spLocks noGrp="1"/>
          </p:cNvSpPr>
          <p:nvPr>
            <p:ph idx="1"/>
          </p:nvPr>
        </p:nvSpPr>
        <p:spPr>
          <a:xfrm>
            <a:off x="273005" y="1853530"/>
            <a:ext cx="8547467" cy="269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/>
              <a:t>Nicotina de base livre já adoeceu, incapacitou e matou muita gente no mundo</a:t>
            </a:r>
            <a:r>
              <a:rPr lang="pt-BR" sz="2200" dirty="0" smtClean="0"/>
              <a:t>.</a:t>
            </a:r>
          </a:p>
          <a:p>
            <a:r>
              <a:rPr lang="pt-BR" sz="2200" smtClean="0"/>
              <a:t>Ainda </a:t>
            </a:r>
            <a:r>
              <a:rPr lang="pt-BR" sz="2200" dirty="0"/>
              <a:t>é um grave problema de saúde pública global.</a:t>
            </a:r>
          </a:p>
          <a:p>
            <a:r>
              <a:rPr lang="pt-BR" sz="2200" dirty="0"/>
              <a:t>Mas, a solução não é substituí-la pelo sal de nicotina, uma forma muito mais poderosa e aditiva de entregar essa substância psicoativa. </a:t>
            </a:r>
          </a:p>
          <a:p>
            <a:r>
              <a:rPr lang="pt-BR" sz="2200" b="1" dirty="0"/>
              <a:t>Consequências: </a:t>
            </a:r>
            <a:r>
              <a:rPr lang="pt-BR" sz="2200" dirty="0"/>
              <a:t>surgimento precoce de comorbidades.</a:t>
            </a:r>
          </a:p>
          <a:p>
            <a:endParaRPr lang="pt-BR" sz="2000" b="1" dirty="0"/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EA4749DC-71F3-49BF-B830-26CD641697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690"/>
          <a:stretch/>
        </p:blipFill>
        <p:spPr>
          <a:xfrm>
            <a:off x="74339" y="69131"/>
            <a:ext cx="655267" cy="76891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78633D2D-1356-427C-95D2-2E4F31D7EC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34" t="89045" r="2512" b="2649"/>
          <a:stretch/>
        </p:blipFill>
        <p:spPr>
          <a:xfrm>
            <a:off x="1" y="6658219"/>
            <a:ext cx="9146945" cy="19984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A57B1C22-C82D-6912-7AB9-9118E2A880F9}"/>
              </a:ext>
            </a:extLst>
          </p:cNvPr>
          <p:cNvSpPr txBox="1"/>
          <p:nvPr/>
        </p:nvSpPr>
        <p:spPr>
          <a:xfrm>
            <a:off x="1259632" y="5085184"/>
            <a:ext cx="656423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>
                <a:solidFill>
                  <a:srgbClr val="FF0000"/>
                </a:solidFill>
              </a:rPr>
              <a:t>Isso </a:t>
            </a:r>
            <a:r>
              <a:rPr lang="pt-BR" sz="2600" b="1" u="sng" dirty="0">
                <a:solidFill>
                  <a:srgbClr val="FF0000"/>
                </a:solidFill>
              </a:rPr>
              <a:t>definitivamente não é </a:t>
            </a:r>
            <a:r>
              <a:rPr lang="pt-BR" sz="2600" b="1" dirty="0">
                <a:solidFill>
                  <a:srgbClr val="FF0000"/>
                </a:solidFill>
              </a:rPr>
              <a:t>Redução de Danos.</a:t>
            </a:r>
          </a:p>
        </p:txBody>
      </p:sp>
    </p:spTree>
    <p:extLst>
      <p:ext uri="{BB962C8B-B14F-4D97-AF65-F5344CB8AC3E}">
        <p14:creationId xmlns:p14="http://schemas.microsoft.com/office/powerpoint/2010/main" val="390878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Considerações finais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4983162"/>
          </a:xfrm>
        </p:spPr>
        <p:txBody>
          <a:bodyPr>
            <a:norm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sz="2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Soluções para o enfrentamento do desafio dos                                   cigarros eletrônicos recomendados na nova RDC 855/24 Anvisa: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sz="2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200" u="sng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Investimento em maciças campanhas educativas.</a:t>
            </a:r>
          </a:p>
          <a:p>
            <a:pPr lvl="1" algn="just" fontAlgn="base">
              <a:spcBef>
                <a:spcPct val="0"/>
              </a:spcBef>
              <a:spcAft>
                <a:spcPct val="0"/>
              </a:spcAft>
            </a:pPr>
            <a:endParaRPr lang="pt-BR" sz="2200" u="sng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200" u="sng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Brasil ratificou a CQCT.</a:t>
            </a:r>
          </a:p>
          <a:p>
            <a:pPr lvl="1" algn="just" fontAlgn="base">
              <a:spcBef>
                <a:spcPct val="0"/>
              </a:spcBef>
              <a:spcAft>
                <a:spcPct val="0"/>
              </a:spcAft>
            </a:pPr>
            <a:endParaRPr lang="pt-BR" sz="2200" u="sng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200" u="sng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Urgente a necessidade de envidar esforços, no Brasil e no mundo, para o efetivo cumprimento do </a:t>
            </a:r>
            <a:r>
              <a:rPr lang="pt-BR" sz="2200" u="sng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</a:t>
            </a:r>
            <a:r>
              <a:rPr lang="pt-BR" sz="2200" u="sng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15 que versa sobre o comércio ilícito.</a:t>
            </a:r>
            <a:endParaRPr lang="pt-B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EA4749DC-71F3-49BF-B830-26CD641697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690"/>
          <a:stretch/>
        </p:blipFill>
        <p:spPr>
          <a:xfrm>
            <a:off x="74283" y="69080"/>
            <a:ext cx="655267" cy="76891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78633D2D-1356-427C-95D2-2E4F31D7EC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4" t="89045" r="2512" b="2649"/>
          <a:stretch/>
        </p:blipFill>
        <p:spPr>
          <a:xfrm>
            <a:off x="1" y="6658219"/>
            <a:ext cx="9146945" cy="19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13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4848" y="3726160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/>
              <a:t>Grata pela sua atenção!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78633D2D-1356-427C-95D2-2E4F31D7EC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4" t="89045" r="2512" b="2649"/>
          <a:stretch/>
        </p:blipFill>
        <p:spPr>
          <a:xfrm>
            <a:off x="1" y="6658219"/>
            <a:ext cx="9146945" cy="19984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5D51E1AD-6D9D-0336-0EBE-09AC436D86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556792"/>
            <a:ext cx="1368152" cy="201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8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>
            <a:extLst>
              <a:ext uri="{FF2B5EF4-FFF2-40B4-BE49-F238E27FC236}">
                <a16:creationId xmlns="" xmlns:a16="http://schemas.microsoft.com/office/drawing/2014/main" id="{0BD451C7-4ECB-6B99-EA95-66951A205208}"/>
              </a:ext>
            </a:extLst>
          </p:cNvPr>
          <p:cNvSpPr txBox="1">
            <a:spLocks/>
          </p:cNvSpPr>
          <p:nvPr/>
        </p:nvSpPr>
        <p:spPr>
          <a:xfrm>
            <a:off x="1079453" y="453008"/>
            <a:ext cx="7524995" cy="1319808"/>
          </a:xfrm>
          <a:prstGeom prst="rect">
            <a:avLst/>
          </a:prstGeom>
        </p:spPr>
        <p:txBody>
          <a:bodyPr lIns="45720" tIns="22860" rIns="45720" bIns="22860">
            <a:normAutofit fontScale="60000" lnSpcReduction="20000"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500" b="1" dirty="0">
                <a:solidFill>
                  <a:prstClr val="black"/>
                </a:solidFill>
              </a:rPr>
              <a:t>Declaração de conflitos de interesse</a:t>
            </a:r>
          </a:p>
          <a:p>
            <a:r>
              <a:rPr lang="pt-BR" b="1" dirty="0">
                <a:solidFill>
                  <a:prstClr val="black"/>
                </a:solidFill>
              </a:rPr>
              <a:t/>
            </a:r>
            <a:br>
              <a:rPr lang="pt-BR" b="1" dirty="0">
                <a:solidFill>
                  <a:prstClr val="black"/>
                </a:solidFill>
              </a:rPr>
            </a:br>
            <a:r>
              <a:rPr lang="pt-BR" sz="3000" b="1" dirty="0">
                <a:solidFill>
                  <a:prstClr val="black"/>
                </a:solidFill>
              </a:rPr>
              <a:t>Resolução 1595/2000 do CFM e  RDC 96/2008 da ANVISA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="" xmlns:a16="http://schemas.microsoft.com/office/drawing/2014/main" id="{93F90E6B-08C4-C871-781E-B9DF50D4B052}"/>
              </a:ext>
            </a:extLst>
          </p:cNvPr>
          <p:cNvSpPr txBox="1"/>
          <p:nvPr/>
        </p:nvSpPr>
        <p:spPr>
          <a:xfrm>
            <a:off x="1079453" y="2754213"/>
            <a:ext cx="7308971" cy="1338828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pPr algn="ctr" defTabSz="511044"/>
            <a:r>
              <a:rPr lang="pt-BR" sz="2800" b="1" dirty="0">
                <a:solidFill>
                  <a:prstClr val="black"/>
                </a:solidFill>
              </a:rPr>
              <a:t>Declaro não ter nenhum conflito de interesse </a:t>
            </a:r>
          </a:p>
          <a:p>
            <a:pPr algn="ctr" defTabSz="511044"/>
            <a:r>
              <a:rPr lang="pt-BR" sz="2800" b="1" dirty="0">
                <a:solidFill>
                  <a:prstClr val="black"/>
                </a:solidFill>
              </a:rPr>
              <a:t>seja com a indústria farmacêutica </a:t>
            </a:r>
          </a:p>
          <a:p>
            <a:pPr algn="ctr" defTabSz="511044"/>
            <a:r>
              <a:rPr lang="pt-BR" sz="2800" b="1" dirty="0">
                <a:solidFill>
                  <a:prstClr val="black"/>
                </a:solidFill>
              </a:rPr>
              <a:t>seja com a indústria do tabaco. 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78633D2D-1356-427C-95D2-2E4F31D7EC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4" t="89045" r="2512" b="2649"/>
          <a:stretch/>
        </p:blipFill>
        <p:spPr>
          <a:xfrm>
            <a:off x="1" y="6658219"/>
            <a:ext cx="9146945" cy="19984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EA4749DC-71F3-49BF-B830-26CD641697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690"/>
          <a:stretch/>
        </p:blipFill>
        <p:spPr>
          <a:xfrm>
            <a:off x="74339" y="69131"/>
            <a:ext cx="655267" cy="76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91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29" y="269776"/>
            <a:ext cx="8229600" cy="1143000"/>
          </a:xfrm>
        </p:spPr>
        <p:txBody>
          <a:bodyPr/>
          <a:lstStyle/>
          <a:p>
            <a:r>
              <a:rPr lang="pt-BR" b="1" dirty="0"/>
              <a:t>Cigarro Eletrônico: gerações  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179512" y="1476653"/>
            <a:ext cx="8784976" cy="3176483"/>
            <a:chOff x="323528" y="981889"/>
            <a:chExt cx="8784976" cy="3176483"/>
          </a:xfrm>
        </p:grpSpPr>
        <p:grpSp>
          <p:nvGrpSpPr>
            <p:cNvPr id="7" name="Grupo 6"/>
            <p:cNvGrpSpPr/>
            <p:nvPr/>
          </p:nvGrpSpPr>
          <p:grpSpPr>
            <a:xfrm>
              <a:off x="323528" y="1268760"/>
              <a:ext cx="4841271" cy="2889612"/>
              <a:chOff x="251520" y="2219199"/>
              <a:chExt cx="4841271" cy="2889612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250" t="31060" r="4263" b="24432"/>
              <a:stretch/>
            </p:blipFill>
            <p:spPr bwMode="auto">
              <a:xfrm>
                <a:off x="251520" y="2530858"/>
                <a:ext cx="4841271" cy="25059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" name="CaixaDeTexto 3"/>
              <p:cNvSpPr txBox="1"/>
              <p:nvPr/>
            </p:nvSpPr>
            <p:spPr>
              <a:xfrm>
                <a:off x="2339752" y="2219199"/>
                <a:ext cx="11077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1739"/>
                <a:r>
                  <a:rPr lang="pt-BR" b="1" dirty="0">
                    <a:solidFill>
                      <a:prstClr val="white"/>
                    </a:solidFill>
                  </a:rPr>
                  <a:t>Gerações </a:t>
                </a:r>
              </a:p>
            </p:txBody>
          </p:sp>
          <p:sp>
            <p:nvSpPr>
              <p:cNvPr id="5" name="CaixaDeTexto 4"/>
              <p:cNvSpPr txBox="1"/>
              <p:nvPr/>
            </p:nvSpPr>
            <p:spPr>
              <a:xfrm>
                <a:off x="683568" y="2876563"/>
                <a:ext cx="4248472" cy="369332"/>
              </a:xfrm>
              <a:prstGeom prst="rect">
                <a:avLst/>
              </a:prstGeom>
              <a:solidFill>
                <a:srgbClr val="008080"/>
              </a:solidFill>
            </p:spPr>
            <p:txBody>
              <a:bodyPr wrap="square" rtlCol="0">
                <a:spAutoFit/>
              </a:bodyPr>
              <a:lstStyle/>
              <a:p>
                <a:pPr algn="ctr" defTabSz="911739"/>
                <a:r>
                  <a:rPr lang="pt-BR" b="1" dirty="0">
                    <a:solidFill>
                      <a:prstClr val="white"/>
                    </a:solidFill>
                  </a:rPr>
                  <a:t>Cigarros eletrônicos ou vaporizadores </a:t>
                </a:r>
              </a:p>
            </p:txBody>
          </p:sp>
          <p:sp>
            <p:nvSpPr>
              <p:cNvPr id="6" name="CaixaDeTexto 5"/>
              <p:cNvSpPr txBox="1"/>
              <p:nvPr/>
            </p:nvSpPr>
            <p:spPr>
              <a:xfrm>
                <a:off x="769385" y="4739479"/>
                <a:ext cx="42484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1739"/>
                <a:r>
                  <a:rPr lang="pt-BR" b="1" dirty="0">
                    <a:solidFill>
                      <a:prstClr val="white"/>
                    </a:solidFill>
                  </a:rPr>
                  <a:t>1ª             2ª      </a:t>
                </a:r>
                <a:r>
                  <a:rPr lang="pt-BR" dirty="0">
                    <a:solidFill>
                      <a:prstClr val="white"/>
                    </a:solidFill>
                  </a:rPr>
                  <a:t>        </a:t>
                </a:r>
                <a:r>
                  <a:rPr lang="pt-BR" b="1" dirty="0">
                    <a:solidFill>
                      <a:prstClr val="white"/>
                    </a:solidFill>
                  </a:rPr>
                  <a:t>3ª                        4ª</a:t>
                </a:r>
              </a:p>
            </p:txBody>
          </p:sp>
        </p:grpSp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799" r="43111"/>
            <a:stretch/>
          </p:blipFill>
          <p:spPr bwMode="auto">
            <a:xfrm>
              <a:off x="5652120" y="1403484"/>
              <a:ext cx="2859785" cy="22529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1" name="Grupo 10"/>
            <p:cNvGrpSpPr/>
            <p:nvPr/>
          </p:nvGrpSpPr>
          <p:grpSpPr>
            <a:xfrm>
              <a:off x="5436096" y="981889"/>
              <a:ext cx="3672408" cy="2599838"/>
              <a:chOff x="5436096" y="981889"/>
              <a:chExt cx="3672408" cy="2599838"/>
            </a:xfrm>
          </p:grpSpPr>
          <p:sp>
            <p:nvSpPr>
              <p:cNvPr id="8" name="CaixaDeTexto 7"/>
              <p:cNvSpPr txBox="1"/>
              <p:nvPr/>
            </p:nvSpPr>
            <p:spPr>
              <a:xfrm>
                <a:off x="5735107" y="2492896"/>
                <a:ext cx="943463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defTabSz="911739"/>
                <a:r>
                  <a:rPr lang="pt-BR" sz="1600" b="1" dirty="0">
                    <a:solidFill>
                      <a:srgbClr val="0000FF"/>
                    </a:solidFill>
                  </a:rPr>
                  <a:t>Nicotina </a:t>
                </a:r>
              </a:p>
            </p:txBody>
          </p:sp>
          <p:sp>
            <p:nvSpPr>
              <p:cNvPr id="9" name="CaixaDeTexto 8"/>
              <p:cNvSpPr txBox="1"/>
              <p:nvPr/>
            </p:nvSpPr>
            <p:spPr>
              <a:xfrm>
                <a:off x="5436096" y="2996952"/>
                <a:ext cx="1288045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defTabSz="911739"/>
                <a:r>
                  <a:rPr lang="pt-BR" sz="1600" b="1" dirty="0">
                    <a:solidFill>
                      <a:srgbClr val="FF0000"/>
                    </a:solidFill>
                  </a:rPr>
                  <a:t>Glicerina </a:t>
                </a:r>
              </a:p>
              <a:p>
                <a:pPr defTabSz="911739"/>
                <a:r>
                  <a:rPr lang="pt-BR" sz="1600" b="1" dirty="0">
                    <a:solidFill>
                      <a:srgbClr val="FF0000"/>
                    </a:solidFill>
                  </a:rPr>
                  <a:t>Vegetal (GV) </a:t>
                </a:r>
              </a:p>
            </p:txBody>
          </p:sp>
          <p:sp>
            <p:nvSpPr>
              <p:cNvPr id="12" name="CaixaDeTexto 11"/>
              <p:cNvSpPr txBox="1"/>
              <p:nvPr/>
            </p:nvSpPr>
            <p:spPr>
              <a:xfrm>
                <a:off x="7507848" y="1916832"/>
                <a:ext cx="1498808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 defTabSz="911739"/>
                <a:r>
                  <a:rPr lang="pt-BR" sz="1600" b="1" dirty="0">
                    <a:solidFill>
                      <a:srgbClr val="FF0000"/>
                    </a:solidFill>
                  </a:rPr>
                  <a:t>Propilenoglicol </a:t>
                </a:r>
              </a:p>
              <a:p>
                <a:pPr algn="ctr" defTabSz="911739"/>
                <a:r>
                  <a:rPr lang="pt-BR" sz="1600" b="1" dirty="0">
                    <a:solidFill>
                      <a:srgbClr val="FF0000"/>
                    </a:solidFill>
                  </a:rPr>
                  <a:t>(PG)</a:t>
                </a:r>
              </a:p>
            </p:txBody>
          </p:sp>
          <p:sp>
            <p:nvSpPr>
              <p:cNvPr id="13" name="CaixaDeTexto 12"/>
              <p:cNvSpPr txBox="1"/>
              <p:nvPr/>
            </p:nvSpPr>
            <p:spPr>
              <a:xfrm>
                <a:off x="7617061" y="2636912"/>
                <a:ext cx="1491443" cy="86177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 defTabSz="911739"/>
                <a:r>
                  <a:rPr lang="pt-BR" sz="1600" dirty="0">
                    <a:solidFill>
                      <a:prstClr val="black"/>
                    </a:solidFill>
                  </a:rPr>
                  <a:t>Flavorizantes</a:t>
                </a:r>
              </a:p>
              <a:p>
                <a:pPr algn="ctr" defTabSz="911739"/>
                <a:r>
                  <a:rPr lang="pt-BR" sz="1600" dirty="0">
                    <a:solidFill>
                      <a:prstClr val="black"/>
                    </a:solidFill>
                  </a:rPr>
                  <a:t>(aromas e </a:t>
                </a:r>
              </a:p>
              <a:p>
                <a:pPr algn="ctr" defTabSz="911739"/>
                <a:r>
                  <a:rPr lang="pt-BR" sz="1600" dirty="0">
                    <a:solidFill>
                      <a:prstClr val="black"/>
                    </a:solidFill>
                  </a:rPr>
                  <a:t>sabores</a:t>
                </a:r>
                <a:r>
                  <a:rPr lang="pt-BR" dirty="0">
                    <a:solidFill>
                      <a:prstClr val="black"/>
                    </a:solidFill>
                  </a:rPr>
                  <a:t>)</a:t>
                </a:r>
              </a:p>
            </p:txBody>
          </p:sp>
          <p:sp>
            <p:nvSpPr>
              <p:cNvPr id="10" name="CaixaDeTexto 9"/>
              <p:cNvSpPr txBox="1"/>
              <p:nvPr/>
            </p:nvSpPr>
            <p:spPr>
              <a:xfrm>
                <a:off x="6206839" y="981889"/>
                <a:ext cx="2305066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 defTabSz="911739"/>
                <a:r>
                  <a:rPr lang="pt-BR" sz="2200" b="1" dirty="0" err="1">
                    <a:solidFill>
                      <a:prstClr val="black"/>
                    </a:solidFill>
                  </a:rPr>
                  <a:t>E-líquido</a:t>
                </a:r>
                <a:r>
                  <a:rPr lang="pt-BR" sz="2200" b="1" dirty="0">
                    <a:solidFill>
                      <a:prstClr val="black"/>
                    </a:solidFill>
                  </a:rPr>
                  <a:t> regular </a:t>
                </a:r>
              </a:p>
            </p:txBody>
          </p:sp>
        </p:grpSp>
      </p:grpSp>
      <p:sp>
        <p:nvSpPr>
          <p:cNvPr id="15" name="CaixaDeTexto 14"/>
          <p:cNvSpPr txBox="1"/>
          <p:nvPr/>
        </p:nvSpPr>
        <p:spPr>
          <a:xfrm>
            <a:off x="4825549" y="6237312"/>
            <a:ext cx="4138939" cy="307542"/>
          </a:xfrm>
          <a:prstGeom prst="rect">
            <a:avLst/>
          </a:prstGeom>
          <a:noFill/>
        </p:spPr>
        <p:txBody>
          <a:bodyPr wrap="none" lIns="91179" tIns="45604" rIns="91179" bIns="45604" rtlCol="0">
            <a:spAutoFit/>
          </a:bodyPr>
          <a:lstStyle/>
          <a:p>
            <a:pPr defTabSz="911739"/>
            <a:r>
              <a:rPr lang="pt-BR" sz="1400" dirty="0" err="1">
                <a:solidFill>
                  <a:prstClr val="black"/>
                </a:solidFill>
              </a:rPr>
              <a:t>Tehrani</a:t>
            </a:r>
            <a:r>
              <a:rPr lang="pt-BR" sz="1400" dirty="0">
                <a:solidFill>
                  <a:prstClr val="black"/>
                </a:solidFill>
              </a:rPr>
              <a:t> MW et al. </a:t>
            </a:r>
            <a:r>
              <a:rPr lang="pt-BR" sz="1400" dirty="0" err="1">
                <a:solidFill>
                  <a:prstClr val="black"/>
                </a:solidFill>
              </a:rPr>
              <a:t>Chem</a:t>
            </a:r>
            <a:r>
              <a:rPr lang="pt-BR" sz="1400" dirty="0">
                <a:solidFill>
                  <a:prstClr val="black"/>
                </a:solidFill>
              </a:rPr>
              <a:t> Res </a:t>
            </a:r>
            <a:r>
              <a:rPr lang="pt-BR" sz="1400" dirty="0" err="1">
                <a:solidFill>
                  <a:prstClr val="black"/>
                </a:solidFill>
              </a:rPr>
              <a:t>Toxicol</a:t>
            </a:r>
            <a:r>
              <a:rPr lang="pt-BR" sz="1400" dirty="0">
                <a:solidFill>
                  <a:prstClr val="black"/>
                </a:solidFill>
              </a:rPr>
              <a:t>. 2021;34:2216–26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53" y="4365104"/>
            <a:ext cx="822325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Imagem 18">
            <a:extLst>
              <a:ext uri="{FF2B5EF4-FFF2-40B4-BE49-F238E27FC236}">
                <a16:creationId xmlns="" xmlns:a16="http://schemas.microsoft.com/office/drawing/2014/main" id="{78633D2D-1356-427C-95D2-2E4F31D7EC9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34" t="89045" r="2512" b="2649"/>
          <a:stretch/>
        </p:blipFill>
        <p:spPr>
          <a:xfrm>
            <a:off x="1" y="6658219"/>
            <a:ext cx="9146945" cy="19984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79406" y="5013176"/>
            <a:ext cx="4092594" cy="92333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Propilenoglicol e Glicerina Vegetal.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Seguros somente para uso em alimentos.</a:t>
            </a:r>
          </a:p>
          <a:p>
            <a:pPr algn="ctr"/>
            <a:r>
              <a:rPr lang="pt-BR" b="1" u="sng" dirty="0">
                <a:solidFill>
                  <a:schemeClr val="bg1"/>
                </a:solidFill>
              </a:rPr>
              <a:t>Não liberados para uso inalatório. 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="" xmlns:a16="http://schemas.microsoft.com/office/drawing/2014/main" id="{EA4749DC-71F3-49BF-B830-26CD641697A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5690"/>
          <a:stretch/>
        </p:blipFill>
        <p:spPr>
          <a:xfrm>
            <a:off x="74339" y="69131"/>
            <a:ext cx="655267" cy="76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1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>
          <a:xfrm>
            <a:off x="628650" y="200055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sz="3800" b="1" dirty="0"/>
              <a:t>Não é só vapor de água</a:t>
            </a:r>
            <a:br>
              <a:rPr lang="pt-BR" altLang="pt-BR" sz="3800" b="1" dirty="0"/>
            </a:br>
            <a:r>
              <a:rPr lang="pt-BR" altLang="pt-BR" sz="3800" b="1" dirty="0"/>
              <a:t>Complexidade do Aerossol 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709809"/>
              </p:ext>
            </p:extLst>
          </p:nvPr>
        </p:nvGraphicFramePr>
        <p:xfrm>
          <a:off x="539552" y="1810108"/>
          <a:ext cx="8136904" cy="360190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2053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50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813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22968">
                <a:tc>
                  <a:txBody>
                    <a:bodyPr/>
                    <a:lstStyle/>
                    <a:p>
                      <a:r>
                        <a:rPr lang="pt-BR" sz="2400" dirty="0"/>
                        <a:t>Substância</a:t>
                      </a:r>
                      <a:endParaRPr lang="pt-BR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2" marR="68582" marT="45724" marB="45724" anchor="ctr"/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Degradação /características </a:t>
                      </a:r>
                      <a:endParaRPr lang="pt-BR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2" marR="68582" marT="45724" marB="45724" anchor="ctr"/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Segurança</a:t>
                      </a:r>
                      <a:endParaRPr lang="pt-BR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2" marR="68582" marT="45724" marB="45724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23035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/>
                        <a:t>Propilenoglicol </a:t>
                      </a:r>
                    </a:p>
                    <a:p>
                      <a:endParaRPr lang="pt-BR" sz="2400" b="1" dirty="0"/>
                    </a:p>
                  </a:txBody>
                  <a:tcPr marL="68582" marR="68582" marT="45724" marB="45724" anchor="ctr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Aquecido = Formaldeído </a:t>
                      </a:r>
                    </a:p>
                  </a:txBody>
                  <a:tcPr marL="68582" marR="68582" marT="45724" marB="45724" anchor="ctr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Cancerígeno</a:t>
                      </a:r>
                    </a:p>
                    <a:p>
                      <a:r>
                        <a:rPr lang="pt-BR" sz="2000" dirty="0"/>
                        <a:t>Grupo 1 Iarc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(Leucemia)</a:t>
                      </a:r>
                      <a:endParaRPr lang="pt-BR" sz="2000" b="1" dirty="0"/>
                    </a:p>
                  </a:txBody>
                  <a:tcPr marL="68582" marR="68582" marT="45724" marB="45724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05932">
                <a:tc rowSpan="2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/>
                        <a:t>Glicerol </a:t>
                      </a:r>
                    </a:p>
                    <a:p>
                      <a:pPr algn="l"/>
                      <a:endParaRPr lang="pt-BR" sz="2400" b="1" dirty="0"/>
                    </a:p>
                  </a:txBody>
                  <a:tcPr marL="68582" marR="68582" marT="45724" marB="45724" anchor="ctr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Alta temperatura = Acetaldeído </a:t>
                      </a:r>
                    </a:p>
                  </a:txBody>
                  <a:tcPr marL="68582" marR="68582" marT="45724" marB="45724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Possivelmente cancerígeno</a:t>
                      </a:r>
                    </a:p>
                    <a:p>
                      <a:r>
                        <a:rPr lang="pt-BR" sz="2000" dirty="0"/>
                        <a:t>Grupo 2B </a:t>
                      </a:r>
                      <a:r>
                        <a:rPr lang="pt-BR" sz="2000" dirty="0" err="1"/>
                        <a:t>Iarc</a:t>
                      </a:r>
                      <a:r>
                        <a:rPr lang="pt-BR" sz="2000" dirty="0"/>
                        <a:t> </a:t>
                      </a:r>
                      <a:endParaRPr lang="pt-BR" sz="2000" b="0" dirty="0"/>
                    </a:p>
                  </a:txBody>
                  <a:tcPr marL="68582" marR="68582" marT="45724" marB="45724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67157">
                <a:tc vMerge="1">
                  <a:txBody>
                    <a:bodyPr/>
                    <a:lstStyle/>
                    <a:p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Baixa temperatura = Acroleína</a:t>
                      </a:r>
                    </a:p>
                  </a:txBody>
                  <a:tcPr marL="68582" marR="68582" marT="45724" marB="45724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u="none" dirty="0"/>
                        <a:t>Danos Pulmonares e Cardiovasculares</a:t>
                      </a:r>
                      <a:endParaRPr lang="pt-BR" sz="2000" b="0" dirty="0"/>
                    </a:p>
                  </a:txBody>
                  <a:tcPr marL="68582" marR="68582" marT="45724" marB="45724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220" name="Retângulo 5"/>
          <p:cNvSpPr>
            <a:spLocks noChangeArrowheads="1"/>
          </p:cNvSpPr>
          <p:nvPr/>
        </p:nvSpPr>
        <p:spPr bwMode="auto">
          <a:xfrm>
            <a:off x="3835616" y="6217802"/>
            <a:ext cx="4851186" cy="307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79" tIns="45604" rIns="91179" bIns="45604">
            <a:spAutoFit/>
          </a:bodyPr>
          <a:lstStyle/>
          <a:p>
            <a:pPr algn="r" defTabSz="911739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400" dirty="0">
                <a:solidFill>
                  <a:prstClr val="black"/>
                </a:solidFill>
                <a:latin typeface="+mj-lt"/>
                <a:cs typeface="Arial" charset="0"/>
              </a:rPr>
              <a:t>Cigarros eletrônicos: o que sabemos? Stella Martins, INCA, 2016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78633D2D-1356-427C-95D2-2E4F31D7EC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4" t="89045" r="2512" b="2649"/>
          <a:stretch/>
        </p:blipFill>
        <p:spPr>
          <a:xfrm>
            <a:off x="1" y="6658219"/>
            <a:ext cx="9146945" cy="19984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EA4749DC-71F3-49BF-B830-26CD641697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690"/>
          <a:stretch/>
        </p:blipFill>
        <p:spPr>
          <a:xfrm>
            <a:off x="74339" y="69131"/>
            <a:ext cx="655267" cy="76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21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51" y="53752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/>
              <a:t>Evolução da nicotina</a:t>
            </a:r>
          </a:p>
        </p:txBody>
      </p:sp>
      <p:sp>
        <p:nvSpPr>
          <p:cNvPr id="5" name="AutoShape 6" descr="Pin on Atividades de alfabetização"/>
          <p:cNvSpPr>
            <a:spLocks noChangeAspect="1" noChangeArrowheads="1"/>
          </p:cNvSpPr>
          <p:nvPr/>
        </p:nvSpPr>
        <p:spPr bwMode="auto">
          <a:xfrm>
            <a:off x="307976" y="811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0972" tIns="45511" rIns="90972" bIns="45511" numCol="1" anchor="t" anchorCtr="0" compatLnSpc="1">
            <a:prstTxWarp prst="textNoShape">
              <a:avLst/>
            </a:prstTxWarp>
          </a:bodyPr>
          <a:lstStyle/>
          <a:p>
            <a:pPr defTabSz="909647"/>
            <a:endParaRPr lang="pt-BR">
              <a:solidFill>
                <a:prstClr val="black"/>
              </a:solidFill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="" xmlns:a16="http://schemas.microsoft.com/office/drawing/2014/main" id="{EA4749DC-71F3-49BF-B830-26CD641697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690"/>
          <a:stretch/>
        </p:blipFill>
        <p:spPr>
          <a:xfrm>
            <a:off x="74339" y="69131"/>
            <a:ext cx="655267" cy="768917"/>
          </a:xfrm>
          <a:prstGeom prst="rect">
            <a:avLst/>
          </a:prstGeom>
        </p:spPr>
      </p:pic>
      <p:grpSp>
        <p:nvGrpSpPr>
          <p:cNvPr id="35" name="Agrupar 34">
            <a:extLst>
              <a:ext uri="{FF2B5EF4-FFF2-40B4-BE49-F238E27FC236}">
                <a16:creationId xmlns="" xmlns:a16="http://schemas.microsoft.com/office/drawing/2014/main" id="{CB8CB76B-9DD4-A51F-7C33-4C55B23A45D1}"/>
              </a:ext>
            </a:extLst>
          </p:cNvPr>
          <p:cNvGrpSpPr/>
          <p:nvPr/>
        </p:nvGrpSpPr>
        <p:grpSpPr>
          <a:xfrm>
            <a:off x="611560" y="1556792"/>
            <a:ext cx="8054067" cy="4896544"/>
            <a:chOff x="189406" y="3140968"/>
            <a:chExt cx="8054067" cy="5967809"/>
          </a:xfrm>
        </p:grpSpPr>
        <p:grpSp>
          <p:nvGrpSpPr>
            <p:cNvPr id="10" name="Agrupar 9">
              <a:extLst>
                <a:ext uri="{FF2B5EF4-FFF2-40B4-BE49-F238E27FC236}">
                  <a16:creationId xmlns="" xmlns:a16="http://schemas.microsoft.com/office/drawing/2014/main" id="{8492455E-C21A-9137-7F17-B2BB13C1F687}"/>
                </a:ext>
              </a:extLst>
            </p:cNvPr>
            <p:cNvGrpSpPr/>
            <p:nvPr/>
          </p:nvGrpSpPr>
          <p:grpSpPr>
            <a:xfrm>
              <a:off x="189406" y="3140968"/>
              <a:ext cx="8054067" cy="5967809"/>
              <a:chOff x="189406" y="3140968"/>
              <a:chExt cx="8054067" cy="5967809"/>
            </a:xfrm>
          </p:grpSpPr>
          <p:sp>
            <p:nvSpPr>
              <p:cNvPr id="30" name="Retângulo 29"/>
              <p:cNvSpPr/>
              <p:nvPr/>
            </p:nvSpPr>
            <p:spPr>
              <a:xfrm>
                <a:off x="3069726" y="8096489"/>
                <a:ext cx="5173747" cy="1012288"/>
              </a:xfrm>
              <a:prstGeom prst="rect">
                <a:avLst/>
              </a:prstGeom>
            </p:spPr>
            <p:txBody>
              <a:bodyPr wrap="square" lIns="90972" tIns="45511" rIns="90972" bIns="45511">
                <a:spAutoFit/>
              </a:bodyPr>
              <a:lstStyle/>
              <a:p>
                <a:pPr algn="r" defTabSz="909647"/>
                <a:r>
                  <a:rPr lang="pt-BR" altLang="pt-BR" sz="1200" dirty="0">
                    <a:solidFill>
                      <a:prstClr val="black"/>
                    </a:solidFill>
                    <a:latin typeface="+mj-lt"/>
                    <a:cs typeface="Arial" pitchFamily="34" charset="0"/>
                  </a:rPr>
                  <a:t>Nicotina: o que sabemos? Martins SR. ACT, 2022</a:t>
                </a:r>
              </a:p>
              <a:p>
                <a:pPr algn="r" defTabSz="909647"/>
                <a:r>
                  <a:rPr lang="pt-BR" sz="1200" b="1" dirty="0">
                    <a:solidFill>
                      <a:prstClr val="black"/>
                    </a:solidFill>
                    <a:latin typeface="+mj-lt"/>
                    <a:cs typeface="Arial" pitchFamily="34" charset="0"/>
                  </a:rPr>
                  <a:t>*</a:t>
                </a:r>
                <a:r>
                  <a:rPr lang="en-US" sz="1200" dirty="0" err="1">
                    <a:effectLst/>
                    <a:latin typeface="+mj-lt"/>
                    <a:ea typeface="Calibri" panose="020F0502020204030204" pitchFamily="34" charset="0"/>
                  </a:rPr>
                  <a:t>Talih</a:t>
                </a:r>
                <a:r>
                  <a:rPr lang="en-US" sz="1200" dirty="0">
                    <a:effectLst/>
                    <a:latin typeface="+mj-lt"/>
                    <a:ea typeface="Calibri" panose="020F0502020204030204" pitchFamily="34" charset="0"/>
                  </a:rPr>
                  <a:t> S et al. </a:t>
                </a:r>
                <a:r>
                  <a:rPr lang="pt-BR" sz="1200" dirty="0" err="1">
                    <a:effectLst/>
                    <a:latin typeface="+mj-lt"/>
                    <a:ea typeface="Calibri" panose="020F0502020204030204" pitchFamily="34" charset="0"/>
                  </a:rPr>
                  <a:t>Tob</a:t>
                </a:r>
                <a:r>
                  <a:rPr lang="pt-BR" sz="12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pt-BR" sz="1200" dirty="0" err="1">
                    <a:effectLst/>
                    <a:latin typeface="+mj-lt"/>
                    <a:ea typeface="Calibri" panose="020F0502020204030204" pitchFamily="34" charset="0"/>
                  </a:rPr>
                  <a:t>Control</a:t>
                </a:r>
                <a:r>
                  <a:rPr lang="pt-BR" sz="1200" dirty="0">
                    <a:effectLst/>
                    <a:latin typeface="+mj-lt"/>
                    <a:ea typeface="Calibri" panose="020F0502020204030204" pitchFamily="34" charset="0"/>
                  </a:rPr>
                  <a:t>. 2019 Nov;28(6):678–80</a:t>
                </a:r>
              </a:p>
              <a:p>
                <a:pPr algn="r" defTabSz="909647"/>
                <a:r>
                  <a:rPr lang="pt-BR" sz="1200" b="1" dirty="0">
                    <a:solidFill>
                      <a:prstClr val="black"/>
                    </a:solidFill>
                    <a:latin typeface="+mj-lt"/>
                    <a:cs typeface="Arial" pitchFamily="34" charset="0"/>
                  </a:rPr>
                  <a:t>**</a:t>
                </a:r>
                <a:r>
                  <a:rPr lang="pt-BR" sz="1200" dirty="0" err="1">
                    <a:solidFill>
                      <a:prstClr val="black"/>
                    </a:solidFill>
                    <a:latin typeface="+mj-lt"/>
                  </a:rPr>
                  <a:t>Harvanko</a:t>
                </a:r>
                <a:r>
                  <a:rPr lang="pt-BR" sz="1200" dirty="0">
                    <a:solidFill>
                      <a:prstClr val="black"/>
                    </a:solidFill>
                    <a:latin typeface="+mj-lt"/>
                  </a:rPr>
                  <a:t> AM et al. </a:t>
                </a:r>
                <a:r>
                  <a:rPr lang="pt-BR" sz="1200" dirty="0" err="1">
                    <a:solidFill>
                      <a:prstClr val="black"/>
                    </a:solidFill>
                    <a:latin typeface="+mj-lt"/>
                  </a:rPr>
                  <a:t>Nicotine</a:t>
                </a:r>
                <a:r>
                  <a:rPr lang="pt-BR" sz="1200" dirty="0">
                    <a:solidFill>
                      <a:prstClr val="black"/>
                    </a:solidFill>
                    <a:latin typeface="+mj-lt"/>
                  </a:rPr>
                  <a:t> </a:t>
                </a:r>
                <a:r>
                  <a:rPr lang="pt-BR" sz="1200" dirty="0" err="1">
                    <a:solidFill>
                      <a:prstClr val="black"/>
                    </a:solidFill>
                    <a:latin typeface="+mj-lt"/>
                  </a:rPr>
                  <a:t>Tob</a:t>
                </a:r>
                <a:r>
                  <a:rPr lang="pt-BR" sz="1200" dirty="0">
                    <a:solidFill>
                      <a:prstClr val="black"/>
                    </a:solidFill>
                    <a:latin typeface="+mj-lt"/>
                  </a:rPr>
                  <a:t> Res. 2020 </a:t>
                </a:r>
                <a:r>
                  <a:rPr lang="pt-BR" sz="1200" dirty="0" err="1">
                    <a:solidFill>
                      <a:prstClr val="black"/>
                    </a:solidFill>
                    <a:latin typeface="+mj-lt"/>
                  </a:rPr>
                  <a:t>Jun</a:t>
                </a:r>
                <a:r>
                  <a:rPr lang="pt-BR" sz="1200" dirty="0">
                    <a:solidFill>
                      <a:prstClr val="black"/>
                    </a:solidFill>
                    <a:latin typeface="+mj-lt"/>
                  </a:rPr>
                  <a:t> 12;22(7):1239–43. </a:t>
                </a:r>
              </a:p>
              <a:p>
                <a:pPr algn="r" defTabSz="909647"/>
                <a:endParaRPr lang="pt-BR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" name="CaixaDeTexto 3">
                <a:extLst>
                  <a:ext uri="{FF2B5EF4-FFF2-40B4-BE49-F238E27FC236}">
                    <a16:creationId xmlns="" xmlns:a16="http://schemas.microsoft.com/office/drawing/2014/main" id="{4776B7AF-28D0-54AB-11E9-B20C3A4C8820}"/>
                  </a:ext>
                </a:extLst>
              </p:cNvPr>
              <p:cNvSpPr txBox="1"/>
              <p:nvPr/>
            </p:nvSpPr>
            <p:spPr>
              <a:xfrm>
                <a:off x="189406" y="3140968"/>
                <a:ext cx="5796938" cy="9752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909647">
                  <a:defRPr/>
                </a:pPr>
                <a:r>
                  <a:rPr lang="pt-BR" sz="2800" b="1" u="sng" dirty="0">
                    <a:solidFill>
                      <a:prstClr val="black"/>
                    </a:solidFill>
                  </a:rPr>
                  <a:t>2012: Sal de Nicotina ou </a:t>
                </a:r>
                <a:r>
                  <a:rPr lang="pt-BR" sz="2800" b="1" i="1" u="sng" dirty="0" err="1">
                    <a:solidFill>
                      <a:prstClr val="black"/>
                    </a:solidFill>
                  </a:rPr>
                  <a:t>Nic</a:t>
                </a:r>
                <a:r>
                  <a:rPr lang="pt-BR" sz="2800" b="1" i="1" u="sng" dirty="0">
                    <a:solidFill>
                      <a:prstClr val="black"/>
                    </a:solidFill>
                  </a:rPr>
                  <a:t> Salt</a:t>
                </a:r>
              </a:p>
              <a:p>
                <a:pPr algn="ctr" defTabSz="909647">
                  <a:defRPr/>
                </a:pPr>
                <a:endParaRPr lang="pt-BR" sz="1800" b="1" i="1" u="sng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="" xmlns:a16="http://schemas.microsoft.com/office/drawing/2014/main" id="{389A97CC-EBF2-7F0A-005C-9BCF1FCD16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0913" y="3645024"/>
                <a:ext cx="7757737" cy="2068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" name="CaixaDeTexto 7">
                <a:extLst>
                  <a:ext uri="{FF2B5EF4-FFF2-40B4-BE49-F238E27FC236}">
                    <a16:creationId xmlns="" xmlns:a16="http://schemas.microsoft.com/office/drawing/2014/main" id="{3A4B3B70-AF3E-80B3-6E7D-C1A54E481565}"/>
                  </a:ext>
                </a:extLst>
              </p:cNvPr>
              <p:cNvSpPr txBox="1"/>
              <p:nvPr/>
            </p:nvSpPr>
            <p:spPr>
              <a:xfrm>
                <a:off x="612776" y="5872995"/>
                <a:ext cx="4572000" cy="9377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39096" lvl="1" indent="-284268" defTabSz="909647">
                  <a:buFont typeface="Arial" pitchFamily="34" charset="0"/>
                  <a:buChar char="•"/>
                  <a:defRPr/>
                </a:pPr>
                <a:r>
                  <a:rPr lang="pt-BR" sz="2200" b="1" dirty="0">
                    <a:solidFill>
                      <a:srgbClr val="FF0000"/>
                    </a:solidFill>
                  </a:rPr>
                  <a:t>JUUL = 59 mg/ml</a:t>
                </a:r>
                <a:r>
                  <a:rPr lang="pt-BR" sz="2200" b="1" dirty="0"/>
                  <a:t> </a:t>
                </a:r>
                <a:r>
                  <a:rPr lang="pt-BR" sz="1400" b="1" dirty="0"/>
                  <a:t>*</a:t>
                </a:r>
              </a:p>
              <a:p>
                <a:pPr marL="739096" lvl="1" indent="-284268" defTabSz="909647">
                  <a:buFont typeface="Arial" pitchFamily="34" charset="0"/>
                  <a:buChar char="•"/>
                  <a:defRPr/>
                </a:pPr>
                <a:r>
                  <a:rPr lang="pt-BR" sz="2200" b="1" dirty="0">
                    <a:solidFill>
                      <a:srgbClr val="FF0000"/>
                    </a:solidFill>
                  </a:rPr>
                  <a:t>JUUL mentol = 75 mg/ml </a:t>
                </a:r>
                <a:r>
                  <a:rPr lang="pt-BR" sz="1400" b="1" dirty="0"/>
                  <a:t>*</a:t>
                </a:r>
              </a:p>
            </p:txBody>
          </p:sp>
        </p:grpSp>
        <p:sp>
          <p:nvSpPr>
            <p:cNvPr id="34" name="CaixaDeTexto 33">
              <a:extLst>
                <a:ext uri="{FF2B5EF4-FFF2-40B4-BE49-F238E27FC236}">
                  <a16:creationId xmlns="" xmlns:a16="http://schemas.microsoft.com/office/drawing/2014/main" id="{605E098C-95A3-2E23-656C-C03707835D03}"/>
                </a:ext>
              </a:extLst>
            </p:cNvPr>
            <p:cNvSpPr txBox="1"/>
            <p:nvPr/>
          </p:nvSpPr>
          <p:spPr>
            <a:xfrm>
              <a:off x="410913" y="6952943"/>
              <a:ext cx="7627365" cy="5626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2400" b="1" u="sng" dirty="0">
                  <a:solidFill>
                    <a:srgbClr val="FF0000"/>
                  </a:solidFill>
                </a:rPr>
                <a:t>Já existem cigarros eletrônicos com até 5 sais de nicotina </a:t>
              </a:r>
              <a:r>
                <a:rPr lang="pt-BR" sz="1400" b="1" dirty="0"/>
                <a:t>**</a:t>
              </a:r>
              <a:r>
                <a:rPr lang="pt-BR" sz="2400" b="1" dirty="0"/>
                <a:t> </a:t>
              </a:r>
              <a:endParaRPr lang="pt-BR" sz="2400" dirty="0"/>
            </a:p>
          </p:txBody>
        </p:sp>
      </p:grpSp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DCAFA531-36CF-4704-A0AB-6D13963C5B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34" t="89045" r="2512" b="2649"/>
          <a:stretch/>
        </p:blipFill>
        <p:spPr>
          <a:xfrm>
            <a:off x="1" y="6658219"/>
            <a:ext cx="9146945" cy="19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97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aixaDeTexto 5"/>
          <p:cNvSpPr txBox="1">
            <a:spLocks noChangeArrowheads="1"/>
          </p:cNvSpPr>
          <p:nvPr/>
        </p:nvSpPr>
        <p:spPr bwMode="auto">
          <a:xfrm>
            <a:off x="3545754" y="162877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79" tIns="45604" rIns="91179" bIns="456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1739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altLang="pt-BR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220" name="CaixaDeTexto 6"/>
          <p:cNvSpPr txBox="1">
            <a:spLocks noChangeArrowheads="1"/>
          </p:cNvSpPr>
          <p:nvPr/>
        </p:nvSpPr>
        <p:spPr bwMode="auto">
          <a:xfrm>
            <a:off x="2555776" y="1887215"/>
            <a:ext cx="2051447" cy="46166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179" tIns="45604" rIns="91179" bIns="456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1739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400" b="1" dirty="0">
                <a:solidFill>
                  <a:prstClr val="black"/>
                </a:solidFill>
                <a:latin typeface="Calibri" pitchFamily="34" charset="0"/>
              </a:rPr>
              <a:t>METAIS</a:t>
            </a:r>
          </a:p>
        </p:txBody>
      </p:sp>
      <p:sp>
        <p:nvSpPr>
          <p:cNvPr id="9221" name="CaixaDeTexto 7"/>
          <p:cNvSpPr txBox="1">
            <a:spLocks noChangeArrowheads="1"/>
          </p:cNvSpPr>
          <p:nvPr/>
        </p:nvSpPr>
        <p:spPr bwMode="auto">
          <a:xfrm>
            <a:off x="1691680" y="3255367"/>
            <a:ext cx="3474073" cy="46166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179" tIns="45604" rIns="91179" bIns="456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1739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400" b="1" dirty="0">
                <a:solidFill>
                  <a:prstClr val="black"/>
                </a:solidFill>
                <a:latin typeface="Calibri" pitchFamily="34" charset="0"/>
              </a:rPr>
              <a:t>Alumínio / Níquel</a:t>
            </a:r>
          </a:p>
        </p:txBody>
      </p:sp>
      <p:cxnSp>
        <p:nvCxnSpPr>
          <p:cNvPr id="160" name="Conector de seta reta 159"/>
          <p:cNvCxnSpPr/>
          <p:nvPr/>
        </p:nvCxnSpPr>
        <p:spPr>
          <a:xfrm>
            <a:off x="3563888" y="2416497"/>
            <a:ext cx="0" cy="6524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3" name="CaixaDeTexto 8"/>
          <p:cNvSpPr txBox="1">
            <a:spLocks noChangeArrowheads="1"/>
          </p:cNvSpPr>
          <p:nvPr/>
        </p:nvSpPr>
        <p:spPr bwMode="auto">
          <a:xfrm>
            <a:off x="341338" y="4582289"/>
            <a:ext cx="2358614" cy="4308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179" tIns="45604" rIns="91179" bIns="456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1739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200" b="1" dirty="0">
                <a:solidFill>
                  <a:prstClr val="black"/>
                </a:solidFill>
                <a:latin typeface="Calibri" pitchFamily="34" charset="0"/>
              </a:rPr>
              <a:t>Fibrose pulmonar  </a:t>
            </a:r>
          </a:p>
        </p:txBody>
      </p:sp>
      <p:sp>
        <p:nvSpPr>
          <p:cNvPr id="9224" name="Retângulo 2"/>
          <p:cNvSpPr>
            <a:spLocks noChangeArrowheads="1"/>
          </p:cNvSpPr>
          <p:nvPr/>
        </p:nvSpPr>
        <p:spPr bwMode="auto">
          <a:xfrm>
            <a:off x="3131840" y="5107831"/>
            <a:ext cx="4482404" cy="76944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179" tIns="45604" rIns="91179" bIns="45604">
            <a:spAutoFit/>
          </a:bodyPr>
          <a:lstStyle/>
          <a:p>
            <a:pPr algn="ctr" defTabSz="911739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2200" b="1" dirty="0">
                <a:solidFill>
                  <a:prstClr val="black"/>
                </a:solidFill>
                <a:cs typeface="Arial" charset="0"/>
              </a:rPr>
              <a:t>Grupo 1 da Iarc: </a:t>
            </a:r>
          </a:p>
          <a:p>
            <a:pPr algn="ctr" defTabSz="911739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2200" b="1" dirty="0">
                <a:solidFill>
                  <a:prstClr val="black"/>
                </a:solidFill>
                <a:cs typeface="Arial" charset="0"/>
              </a:rPr>
              <a:t>câncer de pulmão e do seio nasal </a:t>
            </a:r>
            <a:r>
              <a:rPr lang="pt-BR" altLang="pt-BR" sz="2200" b="1" baseline="30000" dirty="0">
                <a:solidFill>
                  <a:prstClr val="black"/>
                </a:solidFill>
                <a:cs typeface="Arial" charset="0"/>
              </a:rPr>
              <a:t> </a:t>
            </a:r>
            <a:endParaRPr lang="pt-BR" altLang="pt-BR" sz="2200" b="1" dirty="0">
              <a:solidFill>
                <a:prstClr val="black"/>
              </a:solidFill>
              <a:cs typeface="Arial" charset="0"/>
            </a:endParaRPr>
          </a:p>
        </p:txBody>
      </p:sp>
      <p:cxnSp>
        <p:nvCxnSpPr>
          <p:cNvPr id="11" name="Conector de seta reta 10"/>
          <p:cNvCxnSpPr/>
          <p:nvPr/>
        </p:nvCxnSpPr>
        <p:spPr>
          <a:xfrm flipH="1">
            <a:off x="1835696" y="3827792"/>
            <a:ext cx="972146" cy="6093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>
            <a:off x="4572000" y="3784451"/>
            <a:ext cx="0" cy="12287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7" name="Retângulo 5"/>
          <p:cNvSpPr>
            <a:spLocks noChangeArrowheads="1"/>
          </p:cNvSpPr>
          <p:nvPr/>
        </p:nvSpPr>
        <p:spPr bwMode="auto">
          <a:xfrm>
            <a:off x="4256833" y="6165304"/>
            <a:ext cx="48517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79" tIns="45604" rIns="91179" bIns="45604">
            <a:spAutoFit/>
          </a:bodyPr>
          <a:lstStyle/>
          <a:p>
            <a:pPr algn="r" defTabSz="911739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400" dirty="0">
                <a:solidFill>
                  <a:prstClr val="black"/>
                </a:solidFill>
                <a:cs typeface="Arial" charset="0"/>
              </a:rPr>
              <a:t>Cigarros eletrônicos: o que sabemos? Stella Martins, INCA, 2016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="" xmlns:a16="http://schemas.microsoft.com/office/drawing/2014/main" id="{EA4749DC-71F3-49BF-B830-26CD641697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690"/>
          <a:stretch/>
        </p:blipFill>
        <p:spPr>
          <a:xfrm>
            <a:off x="74339" y="69131"/>
            <a:ext cx="655267" cy="768917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="" xmlns:a16="http://schemas.microsoft.com/office/drawing/2014/main" id="{78633D2D-1356-427C-95D2-2E4F31D7EC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4" t="89045" r="2512" b="2649"/>
          <a:stretch/>
        </p:blipFill>
        <p:spPr>
          <a:xfrm>
            <a:off x="1" y="6658219"/>
            <a:ext cx="9146945" cy="199845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6012160" y="1887215"/>
            <a:ext cx="2455650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Dano ambiental</a:t>
            </a:r>
          </a:p>
        </p:txBody>
      </p:sp>
      <p:cxnSp>
        <p:nvCxnSpPr>
          <p:cNvPr id="3" name="Conector de seta reta 159">
            <a:extLst>
              <a:ext uri="{FF2B5EF4-FFF2-40B4-BE49-F238E27FC236}">
                <a16:creationId xmlns="" xmlns:a16="http://schemas.microsoft.com/office/drawing/2014/main" id="{E2B4A57F-A290-17FC-9089-B49CE3FD0DBB}"/>
              </a:ext>
            </a:extLst>
          </p:cNvPr>
          <p:cNvCxnSpPr>
            <a:cxnSpLocks/>
          </p:cNvCxnSpPr>
          <p:nvPr/>
        </p:nvCxnSpPr>
        <p:spPr>
          <a:xfrm>
            <a:off x="4860032" y="2132856"/>
            <a:ext cx="86409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1A959243-738C-0EEB-2B0F-18F3496C84C6}"/>
              </a:ext>
            </a:extLst>
          </p:cNvPr>
          <p:cNvSpPr txBox="1">
            <a:spLocks/>
          </p:cNvSpPr>
          <p:nvPr/>
        </p:nvSpPr>
        <p:spPr>
          <a:xfrm>
            <a:off x="628650" y="20005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800" b="1" dirty="0"/>
              <a:t>Não é só vapor de água</a:t>
            </a:r>
            <a:br>
              <a:rPr lang="pt-BR" altLang="pt-BR" sz="3800" b="1" dirty="0"/>
            </a:br>
            <a:r>
              <a:rPr lang="pt-BR" altLang="pt-BR" sz="3800" b="1" dirty="0"/>
              <a:t>Complexidade do Aerossol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436096" y="2420888"/>
            <a:ext cx="363884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Descarte de vape no Reino Unido</a:t>
            </a:r>
          </a:p>
          <a:p>
            <a:pPr algn="ctr"/>
            <a:r>
              <a:rPr lang="pt-BR" b="1" dirty="0" smtClean="0"/>
              <a:t>Semana: ≈ </a:t>
            </a:r>
            <a:r>
              <a:rPr lang="pt-BR" b="1" dirty="0"/>
              <a:t>5 </a:t>
            </a:r>
            <a:r>
              <a:rPr lang="pt-BR" b="1" dirty="0" smtClean="0"/>
              <a:t>milhões</a:t>
            </a:r>
          </a:p>
          <a:p>
            <a:pPr algn="ctr"/>
            <a:r>
              <a:rPr lang="pt-BR" b="1" dirty="0" smtClean="0"/>
              <a:t>8 </a:t>
            </a:r>
            <a:r>
              <a:rPr lang="pt-BR" b="1" dirty="0" err="1" smtClean="0"/>
              <a:t>vapes</a:t>
            </a:r>
            <a:r>
              <a:rPr lang="pt-BR" b="1" dirty="0" smtClean="0"/>
              <a:t>/segundo</a:t>
            </a:r>
          </a:p>
          <a:p>
            <a:pPr algn="r"/>
            <a:r>
              <a:rPr lang="pt-BR" sz="1400" dirty="0" smtClean="0"/>
              <a:t>Greenpeace,2024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57351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4536504"/>
          </a:xfrm>
        </p:spPr>
        <p:txBody>
          <a:bodyPr>
            <a:normAutofit/>
          </a:bodyPr>
          <a:lstStyle/>
          <a:p>
            <a:r>
              <a:rPr lang="pt-BR" b="1" dirty="0"/>
              <a:t>Riscos à saúde </a:t>
            </a:r>
            <a:br>
              <a:rPr lang="pt-BR" b="1" dirty="0"/>
            </a:br>
            <a:r>
              <a:rPr lang="pt-BR" b="1" u="sng" dirty="0"/>
              <a:t>precocemente</a:t>
            </a:r>
            <a:r>
              <a:rPr lang="pt-BR" b="1" dirty="0"/>
              <a:t> causados </a:t>
            </a:r>
            <a:br>
              <a:rPr lang="pt-BR" b="1" dirty="0"/>
            </a:br>
            <a:r>
              <a:rPr lang="pt-BR" b="1" dirty="0"/>
              <a:t>pelos cigarros eletrônicos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78633D2D-1356-427C-95D2-2E4F31D7EC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4" t="89045" r="2512" b="2649"/>
          <a:stretch/>
        </p:blipFill>
        <p:spPr>
          <a:xfrm>
            <a:off x="1" y="6658219"/>
            <a:ext cx="9146945" cy="19984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EA4749DC-71F3-49BF-B830-26CD641697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690"/>
          <a:stretch/>
        </p:blipFill>
        <p:spPr>
          <a:xfrm>
            <a:off x="74339" y="69131"/>
            <a:ext cx="655267" cy="76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41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29" y="269776"/>
            <a:ext cx="8229600" cy="1143000"/>
          </a:xfrm>
        </p:spPr>
        <p:txBody>
          <a:bodyPr>
            <a:noAutofit/>
          </a:bodyPr>
          <a:lstStyle/>
          <a:p>
            <a:r>
              <a:rPr lang="pt-BR" sz="4000" b="1" dirty="0"/>
              <a:t>Nicotina e o cérebro do adolescente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95536" y="2638684"/>
            <a:ext cx="329327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179" tIns="45604" rIns="91179" bIns="45604" rtlCol="0">
            <a:spAutoFit/>
          </a:bodyPr>
          <a:lstStyle/>
          <a:p>
            <a:pPr algn="ctr"/>
            <a:r>
              <a:rPr lang="pt-BR" dirty="0">
                <a:solidFill>
                  <a:prstClr val="black"/>
                </a:solidFill>
              </a:rPr>
              <a:t>Altera o funcionamento </a:t>
            </a:r>
          </a:p>
          <a:p>
            <a:pPr algn="ctr"/>
            <a:r>
              <a:rPr lang="pt-BR" dirty="0">
                <a:solidFill>
                  <a:prstClr val="black"/>
                </a:solidFill>
              </a:rPr>
              <a:t>e maturação do Lobo pré-frontal.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83598" y="4194954"/>
            <a:ext cx="3072251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179" tIns="45604" rIns="91179" bIns="45604" rtlCol="0">
            <a:spAutoFit/>
          </a:bodyPr>
          <a:lstStyle/>
          <a:p>
            <a:pPr marL="284936" indent="-284936">
              <a:buFont typeface="Wingdings" pitchFamily="2" charset="2"/>
              <a:buChar char="ü"/>
            </a:pPr>
            <a:r>
              <a:rPr lang="pt-BR" dirty="0">
                <a:solidFill>
                  <a:prstClr val="black"/>
                </a:solidFill>
              </a:rPr>
              <a:t>Atenção</a:t>
            </a:r>
          </a:p>
          <a:p>
            <a:pPr marL="284936" indent="-284936">
              <a:buFont typeface="Wingdings" pitchFamily="2" charset="2"/>
              <a:buChar char="ü"/>
            </a:pPr>
            <a:r>
              <a:rPr lang="pt-BR" dirty="0">
                <a:solidFill>
                  <a:prstClr val="black"/>
                </a:solidFill>
              </a:rPr>
              <a:t>Cognição</a:t>
            </a:r>
          </a:p>
          <a:p>
            <a:pPr marL="284936" indent="-284936">
              <a:buFont typeface="Wingdings" pitchFamily="2" charset="2"/>
              <a:buChar char="ü"/>
            </a:pPr>
            <a:r>
              <a:rPr lang="pt-BR" dirty="0">
                <a:solidFill>
                  <a:prstClr val="black"/>
                </a:solidFill>
              </a:rPr>
              <a:t>Julgamento</a:t>
            </a:r>
          </a:p>
          <a:p>
            <a:pPr marL="284936" indent="-284936">
              <a:buFont typeface="Wingdings" pitchFamily="2" charset="2"/>
              <a:buChar char="ü"/>
            </a:pPr>
            <a:r>
              <a:rPr lang="pt-BR" dirty="0">
                <a:solidFill>
                  <a:prstClr val="black"/>
                </a:solidFill>
              </a:rPr>
              <a:t>Tomada de decisão</a:t>
            </a:r>
          </a:p>
          <a:p>
            <a:pPr marL="284936" indent="-284936">
              <a:buFont typeface="Wingdings" pitchFamily="2" charset="2"/>
              <a:buChar char="ü"/>
            </a:pPr>
            <a:r>
              <a:rPr lang="pt-BR" dirty="0">
                <a:solidFill>
                  <a:prstClr val="black"/>
                </a:solidFill>
              </a:rPr>
              <a:t>Planejamento</a:t>
            </a:r>
          </a:p>
          <a:p>
            <a:pPr marL="284936" indent="-284936">
              <a:buFont typeface="Wingdings" pitchFamily="2" charset="2"/>
              <a:buChar char="ü"/>
            </a:pPr>
            <a:r>
              <a:rPr lang="pt-BR" dirty="0">
                <a:solidFill>
                  <a:prstClr val="black"/>
                </a:solidFill>
              </a:rPr>
              <a:t>Formação da personalidade</a:t>
            </a:r>
          </a:p>
        </p:txBody>
      </p:sp>
      <p:sp>
        <p:nvSpPr>
          <p:cNvPr id="9" name="Seta para a esquerda 8"/>
          <p:cNvSpPr/>
          <p:nvPr/>
        </p:nvSpPr>
        <p:spPr>
          <a:xfrm rot="16200000" flipV="1">
            <a:off x="1753954" y="3643201"/>
            <a:ext cx="576438" cy="291364"/>
          </a:xfrm>
          <a:prstGeom prst="leftArrow">
            <a:avLst/>
          </a:prstGeom>
          <a:solidFill>
            <a:srgbClr val="66FF66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9" tIns="45604" rIns="91179" bIns="45604"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18086347-61CD-6B70-26D3-C0E729BEDD3C}"/>
              </a:ext>
            </a:extLst>
          </p:cNvPr>
          <p:cNvSpPr/>
          <p:nvPr/>
        </p:nvSpPr>
        <p:spPr>
          <a:xfrm>
            <a:off x="2987853" y="6093296"/>
            <a:ext cx="6052466" cy="307542"/>
          </a:xfrm>
          <a:prstGeom prst="rect">
            <a:avLst/>
          </a:prstGeom>
        </p:spPr>
        <p:txBody>
          <a:bodyPr wrap="square" lIns="91179" tIns="45604" rIns="91179" bIns="45604">
            <a:spAutoFit/>
          </a:bodyPr>
          <a:lstStyle/>
          <a:p>
            <a:pPr algn="r"/>
            <a:r>
              <a:rPr lang="pt-BR" altLang="pt-BR" sz="1400" dirty="0">
                <a:solidFill>
                  <a:prstClr val="black"/>
                </a:solidFill>
                <a:cs typeface="Arial" pitchFamily="34" charset="0"/>
              </a:rPr>
              <a:t>Nicotina: o que sabemos? Stella Martins, ACT, 2022</a:t>
            </a:r>
            <a:endParaRPr lang="pt-BR" sz="1400" dirty="0">
              <a:solidFill>
                <a:prstClr val="black"/>
              </a:solidFill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EA4749DC-71F3-49BF-B830-26CD641697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690"/>
          <a:stretch/>
        </p:blipFill>
        <p:spPr>
          <a:xfrm>
            <a:off x="74339" y="69131"/>
            <a:ext cx="655267" cy="76891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="" xmlns:a16="http://schemas.microsoft.com/office/drawing/2014/main" id="{78633D2D-1356-427C-95D2-2E4F31D7EC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4" t="89045" r="2512" b="2649"/>
          <a:stretch/>
        </p:blipFill>
        <p:spPr>
          <a:xfrm>
            <a:off x="1" y="6658219"/>
            <a:ext cx="9146945" cy="19984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4" t="33334" r="48016" b="11654"/>
          <a:stretch/>
        </p:blipFill>
        <p:spPr bwMode="auto">
          <a:xfrm>
            <a:off x="4573473" y="1498381"/>
            <a:ext cx="3775805" cy="4024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eta para a esquerda 5"/>
          <p:cNvSpPr/>
          <p:nvPr/>
        </p:nvSpPr>
        <p:spPr>
          <a:xfrm flipV="1">
            <a:off x="3899835" y="2852936"/>
            <a:ext cx="1464253" cy="291364"/>
          </a:xfrm>
          <a:prstGeom prst="leftArrow">
            <a:avLst/>
          </a:prstGeom>
          <a:solidFill>
            <a:srgbClr val="66FF66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9" tIns="45604" rIns="91179" bIns="45604"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905486" y="2492896"/>
            <a:ext cx="147482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</a:rPr>
              <a:t>Sal </a:t>
            </a:r>
          </a:p>
          <a:p>
            <a:pPr algn="ctr"/>
            <a:r>
              <a:rPr lang="pt-BR" sz="3000" b="1" dirty="0">
                <a:solidFill>
                  <a:schemeClr val="bg1"/>
                </a:solidFill>
              </a:rPr>
              <a:t>de </a:t>
            </a:r>
          </a:p>
          <a:p>
            <a:pPr algn="ctr"/>
            <a:r>
              <a:rPr lang="pt-BR" sz="3000" b="1" dirty="0">
                <a:solidFill>
                  <a:schemeClr val="bg1"/>
                </a:solidFill>
              </a:rPr>
              <a:t>nicotina</a:t>
            </a:r>
          </a:p>
        </p:txBody>
      </p:sp>
    </p:spTree>
    <p:extLst>
      <p:ext uri="{BB962C8B-B14F-4D97-AF65-F5344CB8AC3E}">
        <p14:creationId xmlns:p14="http://schemas.microsoft.com/office/powerpoint/2010/main" val="195572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Danos precoces causados pelos cigarros eletrônicos 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78633D2D-1356-427C-95D2-2E4F31D7EC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4" t="89045" r="2512" b="2649"/>
          <a:stretch/>
        </p:blipFill>
        <p:spPr>
          <a:xfrm>
            <a:off x="1" y="6658219"/>
            <a:ext cx="9146945" cy="19984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EA4749DC-71F3-49BF-B830-26CD641697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690"/>
          <a:stretch/>
        </p:blipFill>
        <p:spPr>
          <a:xfrm>
            <a:off x="74339" y="69131"/>
            <a:ext cx="655267" cy="768917"/>
          </a:xfrm>
          <a:prstGeom prst="rect">
            <a:avLst/>
          </a:prstGeom>
        </p:spPr>
      </p:pic>
      <p:grpSp>
        <p:nvGrpSpPr>
          <p:cNvPr id="3" name="Agrupar 2">
            <a:extLst>
              <a:ext uri="{FF2B5EF4-FFF2-40B4-BE49-F238E27FC236}">
                <a16:creationId xmlns="" xmlns:a16="http://schemas.microsoft.com/office/drawing/2014/main" id="{AF55E50B-CC70-C153-FAEA-DE7CD0C9A4B7}"/>
              </a:ext>
            </a:extLst>
          </p:cNvPr>
          <p:cNvGrpSpPr/>
          <p:nvPr/>
        </p:nvGrpSpPr>
        <p:grpSpPr>
          <a:xfrm>
            <a:off x="323528" y="1628800"/>
            <a:ext cx="8664949" cy="2475643"/>
            <a:chOff x="323528" y="1628800"/>
            <a:chExt cx="8664949" cy="2475643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74" t="32481" r="7087" b="22254"/>
            <a:stretch/>
          </p:blipFill>
          <p:spPr bwMode="auto">
            <a:xfrm>
              <a:off x="323528" y="1700808"/>
              <a:ext cx="2998457" cy="2202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4932040" y="2132856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pt-BR" dirty="0"/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3491880" y="1628800"/>
              <a:ext cx="549659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b="1" dirty="0"/>
                <a:t>Chance de ter um Infarto Agudo do Miocárdio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pt-BR" sz="2000" b="1" dirty="0"/>
                <a:t>Uso diário: ↑ 79%</a:t>
              </a:r>
              <a:r>
                <a:rPr lang="pt-BR" dirty="0"/>
                <a:t>* </a:t>
              </a:r>
              <a:r>
                <a:rPr lang="pt-BR" sz="2000" b="1" dirty="0"/>
                <a:t>em indivíduos que nunca fumaram cigarros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pt-BR" sz="2000" b="1" dirty="0"/>
                <a:t>Uso dual:    ↑ 300%</a:t>
              </a:r>
              <a:r>
                <a:rPr lang="pt-BR" b="1" dirty="0"/>
                <a:t> </a:t>
              </a:r>
              <a:r>
                <a:rPr lang="pt-BR" dirty="0"/>
                <a:t>**</a:t>
              </a:r>
            </a:p>
            <a:p>
              <a:pPr algn="r"/>
              <a:r>
                <a:rPr lang="pt-BR" sz="1200" dirty="0"/>
                <a:t>*   </a:t>
              </a:r>
              <a:r>
                <a:rPr lang="pt-BR" sz="1400" dirty="0" err="1"/>
                <a:t>Alzahrani</a:t>
              </a:r>
              <a:r>
                <a:rPr lang="pt-BR" sz="1400" dirty="0"/>
                <a:t> T, et al. Am J Prev Med. 2018;55:455–61</a:t>
              </a:r>
            </a:p>
            <a:p>
              <a:pPr algn="r"/>
              <a:r>
                <a:rPr lang="pt-BR" sz="1400" dirty="0"/>
                <a:t>** </a:t>
              </a:r>
              <a:r>
                <a:rPr lang="da-DK" sz="1400" dirty="0"/>
                <a:t>Ashraf MT et al. Egypt Heart J 2023;75(1):97</a:t>
              </a:r>
              <a:endParaRPr lang="pt-BR" sz="1400" b="1" dirty="0"/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="" xmlns:a16="http://schemas.microsoft.com/office/drawing/2014/main" id="{40B12E70-3507-3570-212F-81134064F398}"/>
                </a:ext>
              </a:extLst>
            </p:cNvPr>
            <p:cNvSpPr txBox="1"/>
            <p:nvPr/>
          </p:nvSpPr>
          <p:spPr>
            <a:xfrm>
              <a:off x="4277146" y="3519668"/>
              <a:ext cx="44748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rgbClr val="FF0000"/>
                  </a:solidFill>
                </a:rPr>
                <a:t>R$ 10 bi com gastos em assistência médica                            aos usuários de cigarro convencional*</a:t>
              </a:r>
            </a:p>
          </p:txBody>
        </p:sp>
      </p:grpSp>
      <p:grpSp>
        <p:nvGrpSpPr>
          <p:cNvPr id="14" name="Agrupar 13">
            <a:extLst>
              <a:ext uri="{FF2B5EF4-FFF2-40B4-BE49-F238E27FC236}">
                <a16:creationId xmlns="" xmlns:a16="http://schemas.microsoft.com/office/drawing/2014/main" id="{DCD9F8C3-2572-0492-C631-0225CA0F7BC0}"/>
              </a:ext>
            </a:extLst>
          </p:cNvPr>
          <p:cNvGrpSpPr/>
          <p:nvPr/>
        </p:nvGrpSpPr>
        <p:grpSpPr>
          <a:xfrm>
            <a:off x="323528" y="4077072"/>
            <a:ext cx="8664949" cy="2379164"/>
            <a:chOff x="323528" y="4077072"/>
            <a:chExt cx="8664949" cy="2379164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42" t="50000" r="42333" b="12216"/>
            <a:stretch/>
          </p:blipFill>
          <p:spPr bwMode="auto">
            <a:xfrm>
              <a:off x="323528" y="4077072"/>
              <a:ext cx="3537595" cy="2376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tângulo 7"/>
            <p:cNvSpPr/>
            <p:nvPr/>
          </p:nvSpPr>
          <p:spPr>
            <a:xfrm>
              <a:off x="4067176" y="4293096"/>
              <a:ext cx="4572000" cy="132343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pt-BR" sz="2000" b="1" dirty="0"/>
                <a:t>Acidente vascular cerebral ocorre </a:t>
              </a:r>
            </a:p>
            <a:p>
              <a:r>
                <a:rPr lang="pt-BR" sz="2000" b="1" u="sng" dirty="0"/>
                <a:t>10 anos antes </a:t>
              </a:r>
              <a:r>
                <a:rPr lang="pt-BR" sz="2000" b="1" dirty="0"/>
                <a:t>(48 anos) comparado aos fumantes de cigarro tradicional. </a:t>
              </a:r>
            </a:p>
            <a:p>
              <a:endParaRPr lang="pt-BR" sz="2000" b="1" dirty="0"/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="" xmlns:a16="http://schemas.microsoft.com/office/drawing/2014/main" id="{EF9F683A-8CEE-E399-C4E2-F316AD3DE885}"/>
                </a:ext>
              </a:extLst>
            </p:cNvPr>
            <p:cNvSpPr txBox="1"/>
            <p:nvPr/>
          </p:nvSpPr>
          <p:spPr>
            <a:xfrm>
              <a:off x="4067176" y="5265204"/>
              <a:ext cx="492130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nl-NL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  Patel U et al. Neurol Int 2022;14(2):441–52</a:t>
              </a:r>
            </a:p>
            <a:p>
              <a:pPr algn="r"/>
              <a:r>
                <a:rPr lang="pt-BR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*</a:t>
              </a:r>
              <a:r>
                <a:rPr lang="pt-B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Pinto M et al. </a:t>
              </a:r>
              <a:r>
                <a:rPr lang="pt-BR" sz="14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Cad</a:t>
              </a:r>
              <a:r>
                <a:rPr lang="pt-B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Saúde Pública. 2019 </a:t>
              </a:r>
              <a:r>
                <a:rPr lang="pt-BR" sz="14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Aug</a:t>
              </a:r>
              <a:r>
                <a:rPr lang="pt-B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29;35:e00129118. </a:t>
              </a:r>
              <a:endParaRPr lang="pt-BR" sz="1400" dirty="0"/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="" xmlns:a16="http://schemas.microsoft.com/office/drawing/2014/main" id="{99A90941-632D-7E1C-7740-E9157ECB9DB6}"/>
                </a:ext>
              </a:extLst>
            </p:cNvPr>
            <p:cNvSpPr txBox="1"/>
            <p:nvPr/>
          </p:nvSpPr>
          <p:spPr>
            <a:xfrm>
              <a:off x="4053917" y="5871461"/>
              <a:ext cx="49213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rgbClr val="FF0000"/>
                  </a:solidFill>
                </a:rPr>
                <a:t>R$ 2 bi com gastos em assistência médica                            aos usuários de cigarro convencional*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122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1553</TotalTime>
  <Words>791</Words>
  <Application>Microsoft Office PowerPoint</Application>
  <PresentationFormat>Apresentação na tela (4:3)</PresentationFormat>
  <Paragraphs>130</Paragraphs>
  <Slides>14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Calibri</vt:lpstr>
      <vt:lpstr>Verdana</vt:lpstr>
      <vt:lpstr>Wingdings</vt:lpstr>
      <vt:lpstr>Tema do Office</vt:lpstr>
      <vt:lpstr>Comissão de Assuntos Econômicos  – CAE  20ª Reunião, Extraordinária 21/05/2024  Cigarros eletrônicos   </vt:lpstr>
      <vt:lpstr>Apresentação do PowerPoint</vt:lpstr>
      <vt:lpstr>Cigarro Eletrônico: gerações  </vt:lpstr>
      <vt:lpstr>Não é só vapor de água Complexidade do Aerossol </vt:lpstr>
      <vt:lpstr>Evolução da nicotina</vt:lpstr>
      <vt:lpstr>Apresentação do PowerPoint</vt:lpstr>
      <vt:lpstr>Riscos à saúde  precocemente causados  pelos cigarros eletrônicos</vt:lpstr>
      <vt:lpstr>Nicotina e o cérebro do adolescente </vt:lpstr>
      <vt:lpstr>Danos precoces causados pelos cigarros eletrônicos </vt:lpstr>
      <vt:lpstr>Danos precoces causados pelos cigarros eletrônicos </vt:lpstr>
      <vt:lpstr>Danos precoces causados pelos cigarros eletrônicos </vt:lpstr>
      <vt:lpstr>Considerações finais </vt:lpstr>
      <vt:lpstr>Considerações finais </vt:lpstr>
      <vt:lpstr>Grata pela sua atenção!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Comissão de Assuntos Econômicos  – CAE  20ª Reunião, Extraordinária PL 5008/2023</dc:title>
  <dc:creator>STELLA REGINA MARTINS</dc:creator>
  <cp:lastModifiedBy>Erika Mara Barbacena</cp:lastModifiedBy>
  <cp:revision>78</cp:revision>
  <dcterms:created xsi:type="dcterms:W3CDTF">2024-05-13T16:58:35Z</dcterms:created>
  <dcterms:modified xsi:type="dcterms:W3CDTF">2024-05-20T18:34:01Z</dcterms:modified>
</cp:coreProperties>
</file>