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721" r:id="rId2"/>
    <p:sldMasterId id="2147483769" r:id="rId3"/>
  </p:sldMasterIdLst>
  <p:notesMasterIdLst>
    <p:notesMasterId r:id="rId16"/>
  </p:notesMasterIdLst>
  <p:handoutMasterIdLst>
    <p:handoutMasterId r:id="rId17"/>
  </p:handoutMasterIdLst>
  <p:sldIdLst>
    <p:sldId id="593" r:id="rId4"/>
    <p:sldId id="755" r:id="rId5"/>
    <p:sldId id="756" r:id="rId6"/>
    <p:sldId id="731" r:id="rId7"/>
    <p:sldId id="754" r:id="rId8"/>
    <p:sldId id="732" r:id="rId9"/>
    <p:sldId id="752" r:id="rId10"/>
    <p:sldId id="748" r:id="rId11"/>
    <p:sldId id="749" r:id="rId12"/>
    <p:sldId id="751" r:id="rId13"/>
    <p:sldId id="753" r:id="rId14"/>
    <p:sldId id="653" r:id="rId15"/>
  </p:sldIdLst>
  <p:sldSz cx="9144000" cy="6858000" type="screen4x3"/>
  <p:notesSz cx="6797675" cy="9928225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DEAD7"/>
    <a:srgbClr val="F5800B"/>
    <a:srgbClr val="FBCECD"/>
    <a:srgbClr val="EB8015"/>
    <a:srgbClr val="D3D3D3"/>
    <a:srgbClr val="004D86"/>
    <a:srgbClr val="FFFF66"/>
    <a:srgbClr val="E6E6E6"/>
    <a:srgbClr val="CFEB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71" autoAdjust="0"/>
    <p:restoredTop sz="98765" autoAdjust="0"/>
  </p:normalViewPr>
  <p:slideViewPr>
    <p:cSldViewPr>
      <p:cViewPr>
        <p:scale>
          <a:sx n="70" d="100"/>
          <a:sy n="70" d="100"/>
        </p:scale>
        <p:origin x="-1470" y="-78"/>
      </p:cViewPr>
      <p:guideLst>
        <p:guide orient="horz" pos="1253"/>
        <p:guide pos="29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696"/>
    </p:cViewPr>
  </p:sorterViewPr>
  <p:notesViewPr>
    <p:cSldViewPr>
      <p:cViewPr varScale="1">
        <p:scale>
          <a:sx n="48" d="100"/>
          <a:sy n="48" d="100"/>
        </p:scale>
        <p:origin x="-2688" y="-9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29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273"/>
            <a:ext cx="294586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294" y="9429273"/>
            <a:ext cx="2945862" cy="497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1A7AB113-3C72-4313-9CE0-2D6CD08FD43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55280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814" y="0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458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6125"/>
            <a:ext cx="4960937" cy="3721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5952" y="4715406"/>
            <a:ext cx="4985772" cy="4467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814" y="9430813"/>
            <a:ext cx="2945862" cy="497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1" tIns="45704" rIns="91411" bIns="45704" numCol="1" anchor="b" anchorCtr="0" compatLnSpc="1">
            <a:prstTxWarp prst="textNoShape">
              <a:avLst/>
            </a:prstTxWarp>
          </a:bodyPr>
          <a:lstStyle>
            <a:lvl1pPr algn="r" defTabSz="914472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2045566-8896-48AC-A8D5-8F1AEC69523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27251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emf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3.emf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-25400"/>
            <a:ext cx="9144000" cy="45008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2290" y="260648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003462" y="1963415"/>
            <a:ext cx="70723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latin typeface="Arial Narrow" pitchFamily="34" charset="0"/>
                <a:cs typeface="Times New Roman" pitchFamily="18" charset="0"/>
              </a:rPr>
              <a:t>Confederação da Agricultura e Pecuária do Brasil </a:t>
            </a:r>
          </a:p>
        </p:txBody>
      </p:sp>
      <p:pic>
        <p:nvPicPr>
          <p:cNvPr id="16" name="Picture 24" descr="http://jornale.com.br/mirian/wp-content/uploads/2009/03/navio-tcp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</a:blip>
          <a:srcRect r="11504"/>
          <a:stretch/>
        </p:blipFill>
        <p:spPr bwMode="auto">
          <a:xfrm>
            <a:off x="6711032" y="2570476"/>
            <a:ext cx="2437417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</p:spPr>
      </p:pic>
      <p:pic>
        <p:nvPicPr>
          <p:cNvPr id="17" name="Picture 2" descr="http://www.portosdoparana.pr.gov.br/arquivos/Image/fotos_materias/2008/06.2008/17_06_2008/DSC04137aa.jp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3"/>
          <a:stretch>
            <a:fillRect/>
          </a:stretch>
        </p:blipFill>
        <p:spPr bwMode="auto">
          <a:xfrm>
            <a:off x="5022039" y="2564904"/>
            <a:ext cx="2634430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8" name="Picture 12" descr="barca%C3%A7a+e+ponte+ferrea"/>
          <p:cNvPicPr>
            <a:picLocks noChangeAspect="1" noChangeArrowheads="1"/>
          </p:cNvPicPr>
          <p:nvPr userDrawn="1"/>
        </p:nvPicPr>
        <p:blipFill>
          <a:blip r:embed="rId6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72" y="2565028"/>
            <a:ext cx="2679089" cy="1910546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6" name="Picture 2" descr="http://jc3.uol.com.br/blogs/repositorio/Foto_Marcelo%20Pizzato_Acervo%20Odebrecht.jpeg"/>
          <p:cNvPicPr>
            <a:picLocks noChangeAspect="1" noChangeArrowheads="1"/>
          </p:cNvPicPr>
          <p:nvPr userDrawn="1"/>
        </p:nvPicPr>
        <p:blipFill>
          <a:blip r:embed="rId7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3" y="2566932"/>
            <a:ext cx="2867400" cy="1911600"/>
          </a:xfrm>
          <a:prstGeom prst="rec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/>
        </p:spPr>
      </p:pic>
      <p:pic>
        <p:nvPicPr>
          <p:cNvPr id="19" name="Picture 13" descr="eclusa1_tucurui_em_constr1"/>
          <p:cNvPicPr>
            <a:picLocks noChangeAspect="1" noChangeArrowheads="1"/>
          </p:cNvPicPr>
          <p:nvPr userDrawn="1"/>
        </p:nvPicPr>
        <p:blipFill>
          <a:blip r:embed="rId8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7797" y="2565277"/>
            <a:ext cx="2376264" cy="1911311"/>
          </a:xfrm>
          <a:prstGeom prst="flowChartInputOutput">
            <a:avLst/>
          </a:prstGeom>
          <a:solidFill>
            <a:srgbClr val="FFFFFF"/>
          </a:solidFill>
          <a:ln w="76200" cap="sq">
            <a:noFill/>
            <a:miter lim="800000"/>
          </a:ln>
          <a:effectLst>
            <a:reflection blurRad="12700" stA="2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924996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4577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85362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7871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17971296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22732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15E2F0-57CB-4861-80FA-5BE34369627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83642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chemeClr val="bg1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31041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90731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70040823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186885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9089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13103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707580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243981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184052070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880850281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1748311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96625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7592993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631081311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471027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6020963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ítulo e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9075" y="-44450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Gráfico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F5A8B6-057E-4129-AEEC-CFA8DB8F50D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43999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:\Documents and Settings\ROSE\Meus documentos\04 CNA\Apresentação SENADORA 0112\FOTOS AGRO\BOVINOCULTURA - 0804_resize.JPG"/>
          <p:cNvPicPr>
            <a:picLocks noChangeAspect="1" noChangeArrowheads="1"/>
          </p:cNvPicPr>
          <p:nvPr userDrawn="1"/>
        </p:nvPicPr>
        <p:blipFill>
          <a:blip r:embed="rId2" cstate="print">
            <a:lum bright="18000"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8688"/>
            <a:ext cx="1746250" cy="2805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4" descr="Café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71" t="35020" r="41528" b="10481"/>
          <a:stretch>
            <a:fillRect/>
          </a:stretch>
        </p:blipFill>
        <p:spPr bwMode="auto">
          <a:xfrm>
            <a:off x="1730375" y="1428750"/>
            <a:ext cx="1484313" cy="2036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m 14" descr="_MG_0341_resize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1490663"/>
            <a:ext cx="1428750" cy="229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7" descr="C:\Documents and Settings\ROSE\Meus documentos\04 CNA\Apresentação SENADORA 0112\FOTOS AGRO\ARROZ - 024_resize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785938"/>
            <a:ext cx="1493837" cy="242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1" descr="Milho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3" t="25676" r="28561" b="20270"/>
          <a:stretch>
            <a:fillRect/>
          </a:stretch>
        </p:blipFill>
        <p:spPr bwMode="auto">
          <a:xfrm>
            <a:off x="6072188" y="1857375"/>
            <a:ext cx="1576387" cy="242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 descr="C:\Documents and Settings\ROSE\Meus documentos\04 CNA\Apresentação SENADORA 0112\FOTOS AGRO\IMG_2903_resize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638" y="2143125"/>
            <a:ext cx="1503362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Forma livre 9"/>
          <p:cNvSpPr>
            <a:spLocks/>
          </p:cNvSpPr>
          <p:nvPr userDrawn="1"/>
        </p:nvSpPr>
        <p:spPr bwMode="auto">
          <a:xfrm rot="10800000">
            <a:off x="0" y="0"/>
            <a:ext cx="9144000" cy="2366954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>
            <a:off x="0" y="2643182"/>
            <a:ext cx="9144000" cy="421481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0" y="1248"/>
              </a:cxn>
              <a:cxn ang="0">
                <a:pos x="5760" y="1248"/>
              </a:cxn>
              <a:cxn ang="0">
                <a:pos x="5760" y="528"/>
              </a:cxn>
              <a:cxn ang="0">
                <a:pos x="0" y="0"/>
              </a:cxn>
            </a:cxnLst>
            <a:rect l="0" t="0" r="0" b="0"/>
            <a:pathLst>
              <a:path w="5760" h="1248">
                <a:moveTo>
                  <a:pt x="0" y="0"/>
                </a:moveTo>
                <a:lnTo>
                  <a:pt x="0" y="1248"/>
                </a:lnTo>
                <a:lnTo>
                  <a:pt x="5760" y="1248"/>
                </a:lnTo>
                <a:lnTo>
                  <a:pt x="5760" y="528"/>
                </a:lnTo>
                <a:lnTo>
                  <a:pt x="0" y="0"/>
                </a:lnTo>
                <a:close/>
              </a:path>
            </a:pathLst>
          </a:custGeom>
          <a:blipFill>
            <a:blip r:embed="rId8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Triângulo retângulo 11"/>
          <p:cNvSpPr/>
          <p:nvPr userDrawn="1"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>
              <a:solidFill>
                <a:srgbClr val="FFFFFF"/>
              </a:solidFill>
            </a:endParaRPr>
          </a:p>
        </p:txBody>
      </p:sp>
      <p:pic>
        <p:nvPicPr>
          <p:cNvPr id="13" name="Picture 75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6963" y="273050"/>
            <a:ext cx="1411287" cy="172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95"/>
          <p:cNvSpPr txBox="1">
            <a:spLocks noChangeArrowheads="1"/>
          </p:cNvSpPr>
          <p:nvPr userDrawn="1"/>
        </p:nvSpPr>
        <p:spPr bwMode="auto">
          <a:xfrm>
            <a:off x="214313" y="395288"/>
            <a:ext cx="707231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pt-BR" sz="2400" b="1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Confederação da Agricultura e Pecuária do Brasil </a:t>
            </a: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71500" y="3959239"/>
            <a:ext cx="7772400" cy="14700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5778" y="5715016"/>
            <a:ext cx="6400800" cy="500066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31987114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1911466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4276502992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4781230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2722140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106375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6757173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407260687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030408231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14850" y="1052513"/>
            <a:ext cx="4038600" cy="48307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111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034541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96063" y="207963"/>
            <a:ext cx="2090737" cy="5675312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23850" y="207963"/>
            <a:ext cx="6119813" cy="5675312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737166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323850" y="207963"/>
            <a:ext cx="8362950" cy="567531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402642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323850" y="1052513"/>
            <a:ext cx="8229600" cy="4830762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  <p:extLst>
      <p:ext uri="{BB962C8B-B14F-4D97-AF65-F5344CB8AC3E}">
        <p14:creationId xmlns:p14="http://schemas.microsoft.com/office/powerpoint/2010/main" val="811824244"/>
      </p:ext>
    </p:extLst>
  </p:cSld>
  <p:clrMapOvr>
    <a:masterClrMapping/>
  </p:clrMapOvr>
  <p:transition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ítulo e text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207963"/>
            <a:ext cx="7258050" cy="792162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323850" y="1052513"/>
            <a:ext cx="4038600" cy="4830762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514850" y="1052513"/>
            <a:ext cx="4038600" cy="233838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514850" y="3543300"/>
            <a:ext cx="4038600" cy="23399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5430511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94071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5537045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950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2368289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  <p:extLst>
      <p:ext uri="{BB962C8B-B14F-4D97-AF65-F5344CB8AC3E}">
        <p14:creationId xmlns:p14="http://schemas.microsoft.com/office/powerpoint/2010/main" val="15757104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17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1027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1031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10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0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61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2051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8602" y="5024219"/>
              <a:ext cx="3802062" cy="1443078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2055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1336" y="5784652"/>
                <a:ext cx="3802063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7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  <p:sldLayoutId id="2147484244" r:id="rId12"/>
    <p:sldLayoutId id="2147484245" r:id="rId13"/>
    <p:sldLayoutId id="2147484246" r:id="rId14"/>
    <p:sldLayoutId id="2147484263" r:id="rId15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571625"/>
            <a:ext cx="8534400" cy="500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pt-BR" smtClean="0"/>
          </a:p>
        </p:txBody>
      </p:sp>
      <p:grpSp>
        <p:nvGrpSpPr>
          <p:cNvPr id="3075" name="Grupo 18"/>
          <p:cNvGrpSpPr>
            <a:grpSpLocks/>
          </p:cNvGrpSpPr>
          <p:nvPr userDrawn="1"/>
        </p:nvGrpSpPr>
        <p:grpSpPr bwMode="auto">
          <a:xfrm rot="10800000">
            <a:off x="4643438" y="0"/>
            <a:ext cx="4572000" cy="1870075"/>
            <a:chOff x="-53561" y="5001993"/>
            <a:chExt cx="4572000" cy="1870128"/>
          </a:xfrm>
        </p:grpSpPr>
        <p:sp>
          <p:nvSpPr>
            <p:cNvPr id="12" name="Forma livre 11"/>
            <p:cNvSpPr>
              <a:spLocks/>
            </p:cNvSpPr>
            <p:nvPr userDrawn="1"/>
          </p:nvSpPr>
          <p:spPr bwMode="auto">
            <a:xfrm>
              <a:off x="737014" y="5022631"/>
              <a:ext cx="3802063" cy="1443079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-329" y="347"/>
                  </a:moveTo>
                  <a:lnTo>
                    <a:pt x="7156" y="682"/>
                  </a:lnTo>
                  <a:lnTo>
                    <a:pt x="5229" y="682"/>
                  </a:lnTo>
                  <a:lnTo>
                    <a:pt x="-328" y="345"/>
                  </a:lnTo>
                </a:path>
              </a:pathLst>
            </a:custGeom>
            <a:solidFill>
              <a:schemeClr val="bg2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>
              <a:extLst/>
            </a:lstStyle>
            <a:p>
              <a:pPr>
                <a:defRPr/>
              </a:pPr>
              <a:endParaRPr lang="en-US">
                <a:solidFill>
                  <a:srgbClr val="000000"/>
                </a:solidFill>
              </a:endParaRPr>
            </a:p>
          </p:txBody>
        </p:sp>
        <p:grpSp>
          <p:nvGrpSpPr>
            <p:cNvPr id="3079" name="Grupo 17"/>
            <p:cNvGrpSpPr>
              <a:grpSpLocks/>
            </p:cNvGrpSpPr>
            <p:nvPr userDrawn="1"/>
          </p:nvGrpSpPr>
          <p:grpSpPr bwMode="auto">
            <a:xfrm>
              <a:off x="-53561" y="5785023"/>
              <a:ext cx="3802003" cy="1087098"/>
              <a:chOff x="-53561" y="5785023"/>
              <a:chExt cx="3802003" cy="1087098"/>
            </a:xfrm>
          </p:grpSpPr>
          <p:sp>
            <p:nvSpPr>
              <p:cNvPr id="13" name="Forma livre 12"/>
              <p:cNvSpPr>
                <a:spLocks/>
              </p:cNvSpPr>
              <p:nvPr userDrawn="1"/>
            </p:nvSpPr>
            <p:spPr bwMode="auto">
              <a:xfrm>
                <a:off x="-32923" y="5784652"/>
                <a:ext cx="3802062" cy="838224"/>
              </a:xfrm>
              <a:custGeom>
                <a:avLst>
                  <a:gd name="A1" fmla="val 0"/>
                  <a:gd name="A2" fmla="val 0"/>
                  <a:gd name="A3" fmla="val 0"/>
                  <a:gd name="A4" fmla="val 0"/>
                  <a:gd name="A5" fmla="val 0"/>
                  <a:gd name="A6" fmla="val 0"/>
                  <a:gd name="A7" fmla="val 0"/>
                  <a:gd name="A8" fmla="val 0"/>
                </a:avLst>
                <a:gdLst/>
                <a:ahLst/>
                <a:cxnLst>
                  <a:cxn ang="0">
                    <a:pos x="0" y="0"/>
                  </a:cxn>
                  <a:cxn ang="0">
                    <a:pos x="5760" y="0"/>
                  </a:cxn>
                  <a:cxn ang="0">
                    <a:pos x="5760" y="528"/>
                  </a:cxn>
                  <a:cxn ang="0">
                    <a:pos x="48" y="0"/>
                  </a:cxn>
                </a:cxnLst>
                <a:rect l="0" t="0" r="0" b="0"/>
                <a:pathLst>
                  <a:path w="5760" h="528">
                    <a:moveTo>
                      <a:pt x="817" y="97"/>
                    </a:moveTo>
                    <a:lnTo>
                      <a:pt x="6408" y="682"/>
                    </a:lnTo>
                    <a:lnTo>
                      <a:pt x="5232" y="685"/>
                    </a:lnTo>
                    <a:lnTo>
                      <a:pt x="829" y="101"/>
                    </a:lnTo>
                  </a:path>
                </a:pathLst>
              </a:custGeom>
              <a:solidFill>
                <a:schemeClr val="bg2">
                  <a:lumMod val="50000"/>
                </a:schemeClr>
              </a:solidFill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>
                <a:extLst/>
              </a:lstStyle>
              <a:p>
                <a:pPr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Triângulo retângulo 13"/>
              <p:cNvSpPr>
                <a:spLocks/>
              </p:cNvSpPr>
              <p:nvPr userDrawn="1"/>
            </p:nvSpPr>
            <p:spPr bwMode="auto">
              <a:xfrm>
                <a:off x="-6042" y="5791253"/>
                <a:ext cx="3402314" cy="1080868"/>
              </a:xfrm>
              <a:prstGeom prst="rtTriangle">
                <a:avLst/>
              </a:prstGeom>
              <a:blipFill>
                <a:blip r:embed="rId16" cstate="print">
                  <a:alphaModFix amt="50000"/>
                </a:blip>
                <a:tile tx="0" ty="0" sx="50000" sy="50000" flip="none" algn="t"/>
              </a:blipFill>
              <a:ln w="12700" cap="rnd" cmpd="thickThin" algn="ctr">
                <a:noFill/>
                <a:prstDash val="solid"/>
              </a:ln>
              <a:effectLst>
                <a:fillOverlay blend="mult">
                  <a:gradFill flip="none" rotWithShape="1">
                    <a:gsLst>
                      <a:gs pos="0">
                        <a:schemeClr val="accent1">
                          <a:shade val="20000"/>
                          <a:satMod val="176000"/>
                          <a:alpha val="100000"/>
                        </a:schemeClr>
                      </a:gs>
                      <a:gs pos="18000">
                        <a:schemeClr val="accent1">
                          <a:shade val="48000"/>
                          <a:satMod val="153000"/>
                          <a:alpha val="100000"/>
                        </a:schemeClr>
                      </a:gs>
                      <a:gs pos="43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45000">
                        <a:schemeClr val="accent1">
                          <a:tint val="85000"/>
                          <a:satMod val="150000"/>
                          <a:alpha val="100000"/>
                        </a:schemeClr>
                      </a:gs>
                      <a:gs pos="50000">
                        <a:schemeClr val="accent1">
                          <a:tint val="86000"/>
                          <a:satMod val="149000"/>
                          <a:alpha val="100000"/>
                        </a:schemeClr>
                      </a:gs>
                      <a:gs pos="79000">
                        <a:schemeClr val="accent1">
                          <a:shade val="53000"/>
                          <a:satMod val="150000"/>
                          <a:alpha val="100000"/>
                        </a:schemeClr>
                      </a:gs>
                      <a:gs pos="100000">
                        <a:schemeClr val="accent1">
                          <a:shade val="25000"/>
                          <a:satMod val="170000"/>
                          <a:alpha val="100000"/>
                        </a:schemeClr>
                      </a:gs>
                    </a:gsLst>
                    <a:lin ang="450000" scaled="1"/>
                    <a:tileRect/>
                  </a:gradFill>
                </a:fillOverlay>
              </a:effectLst>
            </p:spPr>
            <p:style>
              <a:lnRef idx="3">
                <a:schemeClr val="lt1"/>
              </a:lnRef>
              <a:fillRef idx="1">
                <a:schemeClr val="accent1"/>
              </a:fillRef>
              <a:effectRef idx="1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>
                <a:extLst/>
              </a:lstStyle>
              <a:p>
                <a:pPr algn="ctr" eaLnBrk="1" hangingPunct="1">
                  <a:defRPr/>
                </a:pPr>
                <a:endParaRPr lang="en-US">
                  <a:solidFill>
                    <a:srgbClr val="000000"/>
                  </a:solidFill>
                </a:endParaRPr>
              </a:p>
            </p:txBody>
          </p:sp>
        </p:grpSp>
      </p:grpSp>
      <p:pic>
        <p:nvPicPr>
          <p:cNvPr id="16" name="Picture 4" descr="LOGOMARCA CNA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858125" y="266700"/>
            <a:ext cx="928688" cy="1162050"/>
          </a:xfrm>
          <a:prstGeom prst="rect">
            <a:avLst/>
          </a:prstGeom>
          <a:ln>
            <a:noFill/>
          </a:ln>
          <a:effectLst>
            <a:outerShdw blurRad="254000" dist="177800" dir="2820000" sx="101000" sy="101000" algn="tl" rotWithShape="0">
              <a:schemeClr val="bg2">
                <a:lumMod val="25000"/>
                <a:alpha val="72000"/>
              </a:schemeClr>
            </a:outerShdw>
          </a:effectLst>
        </p:spPr>
      </p:pic>
      <p:sp>
        <p:nvSpPr>
          <p:cNvPr id="30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5750" y="274638"/>
            <a:ext cx="74295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texto mestre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47" r:id="rId2"/>
    <p:sldLayoutId id="2147484248" r:id="rId3"/>
    <p:sldLayoutId id="2147484249" r:id="rId4"/>
    <p:sldLayoutId id="2147484250" r:id="rId5"/>
    <p:sldLayoutId id="2147484251" r:id="rId6"/>
    <p:sldLayoutId id="2147484252" r:id="rId7"/>
    <p:sldLayoutId id="2147484253" r:id="rId8"/>
    <p:sldLayoutId id="2147484254" r:id="rId9"/>
    <p:sldLayoutId id="2147484255" r:id="rId10"/>
    <p:sldLayoutId id="2147484256" r:id="rId11"/>
    <p:sldLayoutId id="2147484257" r:id="rId12"/>
    <p:sldLayoutId id="2147484258" r:id="rId13"/>
    <p:sldLayoutId id="2147484259" r:id="rId14"/>
  </p:sldLayoutIdLst>
  <p:transition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n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DAEB5C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defRPr/>
            </a:pP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79512" y="5233263"/>
            <a:ext cx="8856984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spcBef>
                <a:spcPct val="10000"/>
              </a:spcBef>
            </a:pPr>
            <a:r>
              <a:rPr lang="pt-BR" sz="2800" b="1" dirty="0" smtClean="0">
                <a:solidFill>
                  <a:srgbClr val="000000"/>
                </a:solidFill>
                <a:latin typeface="Calibri" pitchFamily="34" charset="0"/>
              </a:rPr>
              <a:t>Projeto de Lei nº 57 de 2013 – Alteração do Código de Transito</a:t>
            </a:r>
            <a:endParaRPr lang="pt-BR" sz="14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Leonardo de Oliveira Machado</a:t>
            </a:r>
          </a:p>
          <a:p>
            <a:pPr lvl="0" algn="r" eaLnBrk="1" hangingPunct="1">
              <a:defRPr/>
            </a:pPr>
            <a:r>
              <a:rPr lang="pt-BR" sz="1400" dirty="0" err="1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AssessorTécnico</a:t>
            </a:r>
            <a:endParaRPr lang="pt-BR" sz="14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sz="12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Brasília , 07 de novembro de 2013</a:t>
            </a:r>
            <a:r>
              <a:rPr lang="pt-BR" sz="1400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.</a:t>
            </a:r>
            <a:endParaRPr lang="pt-BR" sz="1400" dirty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3922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95536" y="1484784"/>
            <a:ext cx="8352928" cy="4893647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latin typeface="Calibri" pitchFamily="34" charset="0"/>
              </a:rPr>
              <a:t>De janeiro a </a:t>
            </a:r>
            <a:r>
              <a:rPr lang="pt-BR" sz="2400" dirty="0">
                <a:latin typeface="Calibri" pitchFamily="34" charset="0"/>
              </a:rPr>
              <a:t>o</a:t>
            </a:r>
            <a:r>
              <a:rPr lang="pt-BR" sz="2400" dirty="0" smtClean="0">
                <a:latin typeface="Calibri" pitchFamily="34" charset="0"/>
              </a:rPr>
              <a:t>utubro de 2013 foram vendidas mais de </a:t>
            </a:r>
            <a:r>
              <a:rPr lang="pt-BR" sz="2400" dirty="0" smtClean="0">
                <a:solidFill>
                  <a:srgbClr val="FF0000"/>
                </a:solidFill>
                <a:latin typeface="Calibri" pitchFamily="34" charset="0"/>
              </a:rPr>
              <a:t>51 mil </a:t>
            </a:r>
            <a:r>
              <a:rPr lang="pt-BR" sz="2400" dirty="0" smtClean="0">
                <a:latin typeface="Calibri" pitchFamily="34" charset="0"/>
              </a:rPr>
              <a:t> </a:t>
            </a:r>
            <a:r>
              <a:rPr lang="pt-BR" sz="2400" dirty="0" smtClean="0">
                <a:solidFill>
                  <a:srgbClr val="C00000"/>
                </a:solidFill>
                <a:latin typeface="Calibri" pitchFamily="34" charset="0"/>
              </a:rPr>
              <a:t>foram tratores (Fonte: ANFAVEA)</a:t>
            </a:r>
            <a:r>
              <a:rPr lang="pt-BR" sz="2400" dirty="0" smtClean="0">
                <a:latin typeface="Calibri" pitchFamily="34" charset="0"/>
              </a:rPr>
              <a:t>;</a:t>
            </a:r>
          </a:p>
          <a:p>
            <a:pPr marL="342900" indent="-342900" algn="just">
              <a:buFont typeface="Arial" pitchFamily="34" charset="0"/>
              <a:buChar char="•"/>
            </a:pPr>
            <a:endParaRPr lang="pt-BR" sz="2400" dirty="0" smtClean="0">
              <a:latin typeface="Calibri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latin typeface="Calibri" pitchFamily="34" charset="0"/>
              </a:rPr>
              <a:t>Sendo </a:t>
            </a:r>
            <a:r>
              <a:rPr lang="pt-BR" sz="2400" dirty="0">
                <a:latin typeface="Calibri" pitchFamily="34" charset="0"/>
              </a:rPr>
              <a:t>assim, se todos estes tratores fossem emplacados, o gasto total do setor produtivo iria ser de aproximadamente </a:t>
            </a:r>
            <a:r>
              <a:rPr lang="pt-BR" sz="2400" dirty="0">
                <a:solidFill>
                  <a:srgbClr val="C00000"/>
                </a:solidFill>
                <a:latin typeface="Calibri" pitchFamily="34" charset="0"/>
              </a:rPr>
              <a:t>R$ </a:t>
            </a:r>
            <a:r>
              <a:rPr lang="pt-BR" sz="2400" dirty="0" smtClean="0">
                <a:solidFill>
                  <a:srgbClr val="C00000"/>
                </a:solidFill>
                <a:latin typeface="Calibri" pitchFamily="34" charset="0"/>
              </a:rPr>
              <a:t>27 </a:t>
            </a:r>
            <a:r>
              <a:rPr lang="pt-BR" sz="2400" dirty="0">
                <a:solidFill>
                  <a:srgbClr val="C00000"/>
                </a:solidFill>
                <a:latin typeface="Calibri" pitchFamily="34" charset="0"/>
              </a:rPr>
              <a:t>milhões de </a:t>
            </a:r>
            <a:r>
              <a:rPr lang="pt-BR" sz="2400" dirty="0" smtClean="0">
                <a:solidFill>
                  <a:srgbClr val="C00000"/>
                </a:solidFill>
                <a:latin typeface="Calibri" pitchFamily="34" charset="0"/>
              </a:rPr>
              <a:t>reais</a:t>
            </a:r>
            <a:r>
              <a:rPr lang="pt-BR" sz="2400" dirty="0" smtClean="0">
                <a:latin typeface="Calibri" pitchFamily="34" charset="0"/>
              </a:rPr>
              <a:t> (se considera apenas os tratores vendidos até </a:t>
            </a:r>
            <a:r>
              <a:rPr lang="pt-BR" sz="2400" dirty="0" smtClean="0">
                <a:latin typeface="Calibri" pitchFamily="34" charset="0"/>
              </a:rPr>
              <a:t>outubro);</a:t>
            </a:r>
            <a:endParaRPr lang="pt-BR" sz="2400" dirty="0" smtClean="0">
              <a:latin typeface="Calibri" pitchFamily="34" charset="0"/>
            </a:endParaRPr>
          </a:p>
          <a:p>
            <a:pPr algn="just"/>
            <a:endParaRPr lang="pt-BR" sz="2400" dirty="0" smtClean="0">
              <a:latin typeface="Calibri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latin typeface="Calibri" pitchFamily="34" charset="0"/>
              </a:rPr>
              <a:t>Não </a:t>
            </a:r>
            <a:r>
              <a:rPr lang="pt-BR" sz="2400" dirty="0">
                <a:latin typeface="Calibri" pitchFamily="34" charset="0"/>
              </a:rPr>
              <a:t>sendo contabilizado neste valor o custo operacional de cada </a:t>
            </a:r>
            <a:r>
              <a:rPr lang="pt-BR" sz="2400" dirty="0" smtClean="0">
                <a:latin typeface="Calibri" pitchFamily="34" charset="0"/>
              </a:rPr>
              <a:t>produtor;</a:t>
            </a:r>
          </a:p>
          <a:p>
            <a:pPr algn="just"/>
            <a:endParaRPr lang="pt-BR" sz="2400" dirty="0">
              <a:latin typeface="Calibri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pt-BR" sz="2400" dirty="0" smtClean="0">
                <a:latin typeface="Calibri" pitchFamily="34" charset="0"/>
              </a:rPr>
              <a:t>Se os Estado aprovarem a cobrança do IPVA, quais os custos que irão se abater ao produtor?;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7" name="Rectangle 4150"/>
          <p:cNvSpPr>
            <a:spLocks noChangeArrowheads="1"/>
          </p:cNvSpPr>
          <p:nvPr/>
        </p:nvSpPr>
        <p:spPr bwMode="auto">
          <a:xfrm>
            <a:off x="394543" y="404664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Tratores - Vendas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963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Conclusão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349562" y="2132856"/>
            <a:ext cx="8542918" cy="2308324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ctr"/>
            <a:r>
              <a:rPr lang="pt-BR" sz="2400" b="1" dirty="0" smtClean="0">
                <a:latin typeface="Calibri" pitchFamily="34" charset="0"/>
              </a:rPr>
              <a:t>A medida é justa uma vez que o processo de emplacamento, registro e licenciamento é um gasto desnecessário ao setor, uma vez que “maquinas agrícolas </a:t>
            </a:r>
            <a:r>
              <a:rPr lang="pt-BR" sz="2400" b="1" dirty="0">
                <a:latin typeface="Calibri" pitchFamily="34" charset="0"/>
              </a:rPr>
              <a:t>têm sua fundamental utilização no labor do campo e que o seu tráfego em vias públicas ocorre </a:t>
            </a:r>
            <a:r>
              <a:rPr lang="pt-BR" sz="2400" b="1" dirty="0" smtClean="0">
                <a:latin typeface="Calibri" pitchFamily="34" charset="0"/>
              </a:rPr>
              <a:t>esporadicamente (</a:t>
            </a:r>
            <a:r>
              <a:rPr lang="pt-BR" sz="2400" b="1" smtClean="0">
                <a:latin typeface="Calibri" pitchFamily="34" charset="0"/>
              </a:rPr>
              <a:t>quando permitido), </a:t>
            </a:r>
            <a:r>
              <a:rPr lang="pt-BR" sz="2400" b="1" dirty="0">
                <a:latin typeface="Calibri" pitchFamily="34" charset="0"/>
              </a:rPr>
              <a:t>no estrito trajeto necessário para deslocar-se de uma propriedade a </a:t>
            </a:r>
            <a:r>
              <a:rPr lang="pt-BR" sz="2400" b="1" dirty="0" smtClean="0">
                <a:latin typeface="Calibri" pitchFamily="34" charset="0"/>
              </a:rPr>
              <a:t>outra”</a:t>
            </a:r>
            <a:endParaRPr lang="pt-BR" sz="2400" b="1" dirty="0">
              <a:latin typeface="Calibri" pitchFamily="34" charset="0"/>
            </a:endParaRP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412606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Favoráveis ao PLC nº 53de 2013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6010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5" name="Rectangle 4"/>
          <p:cNvSpPr>
            <a:spLocks noChangeArrowheads="1"/>
          </p:cNvSpPr>
          <p:nvPr/>
        </p:nvSpPr>
        <p:spPr bwMode="auto">
          <a:xfrm>
            <a:off x="468313" y="4581525"/>
            <a:ext cx="7143750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>
              <a:defRPr/>
            </a:pPr>
            <a:endParaRPr lang="pt-BR" sz="32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1259333" y="5695331"/>
            <a:ext cx="777716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1" hangingPunct="1">
              <a:defRPr/>
            </a:pPr>
            <a:endParaRPr lang="pt-BR" sz="1400" dirty="0" smtClean="0">
              <a:solidFill>
                <a:schemeClr val="bg2">
                  <a:lumMod val="10000"/>
                </a:schemeClr>
              </a:solidFill>
              <a:latin typeface="Calibri" pitchFamily="34" charset="0"/>
              <a:cs typeface="Arial" pitchFamily="34" charset="0"/>
            </a:endParaRPr>
          </a:p>
          <a:p>
            <a:pPr lvl="0" algn="r" eaLnBrk="1" hangingPunct="1">
              <a:defRPr/>
            </a:pP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Leonardo de Oliveira Machado</a:t>
            </a:r>
          </a:p>
          <a:p>
            <a:pPr lvl="0" algn="r" eaLnBrk="1" hangingPunct="1">
              <a:defRPr/>
            </a:pPr>
            <a:r>
              <a:rPr lang="pt-BR" dirty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l</a:t>
            </a: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eonardo.machado@cna.org.br</a:t>
            </a:r>
          </a:p>
          <a:p>
            <a:pPr lvl="0" algn="r" eaLnBrk="1" hangingPunct="1">
              <a:defRPr/>
            </a:pPr>
            <a:r>
              <a:rPr lang="pt-BR" dirty="0" smtClean="0">
                <a:solidFill>
                  <a:schemeClr val="bg2">
                    <a:lumMod val="10000"/>
                  </a:schemeClr>
                </a:solidFill>
                <a:latin typeface="Calibri" pitchFamily="34" charset="0"/>
                <a:cs typeface="Arial" pitchFamily="34" charset="0"/>
              </a:rPr>
              <a:t>(61) 2109-1460</a:t>
            </a:r>
          </a:p>
        </p:txBody>
      </p:sp>
    </p:spTree>
    <p:extLst>
      <p:ext uri="{BB962C8B-B14F-4D97-AF65-F5344CB8AC3E}">
        <p14:creationId xmlns:p14="http://schemas.microsoft.com/office/powerpoint/2010/main" val="26531759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PLC nº 57 de 2013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12945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Proposta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288032" y="1610797"/>
            <a:ext cx="8532440" cy="4862870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800" dirty="0" smtClean="0">
                <a:latin typeface="Calibri" pitchFamily="34" charset="0"/>
              </a:rPr>
              <a:t>Desobriga os veículos </a:t>
            </a:r>
            <a:r>
              <a:rPr lang="pt-BR" sz="2800" dirty="0">
                <a:latin typeface="Calibri" pitchFamily="34" charset="0"/>
              </a:rPr>
              <a:t>automotores destinados a executar trabalhos </a:t>
            </a:r>
            <a:r>
              <a:rPr lang="pt-BR" sz="2800" dirty="0" smtClean="0">
                <a:latin typeface="Calibri" pitchFamily="34" charset="0"/>
              </a:rPr>
              <a:t>agrícolas de:</a:t>
            </a:r>
          </a:p>
          <a:p>
            <a:pPr algn="just"/>
            <a:endParaRPr lang="pt-BR" sz="2800" dirty="0" smtClean="0">
              <a:latin typeface="Calibri" pitchFamily="34" charset="0"/>
            </a:endParaRPr>
          </a:p>
          <a:p>
            <a:pPr algn="just">
              <a:spcAft>
                <a:spcPts val="1200"/>
              </a:spcAft>
            </a:pPr>
            <a:r>
              <a:rPr lang="pt-BR" sz="2800" dirty="0" smtClean="0">
                <a:latin typeface="Calibri" pitchFamily="34" charset="0"/>
              </a:rPr>
              <a:t>1</a:t>
            </a:r>
            <a:r>
              <a:rPr lang="pt-BR" sz="2800" dirty="0">
                <a:latin typeface="Calibri" pitchFamily="34" charset="0"/>
              </a:rPr>
              <a:t>) </a:t>
            </a:r>
            <a:r>
              <a:rPr lang="pt-BR" sz="2800" dirty="0" smtClean="0">
                <a:latin typeface="Calibri" pitchFamily="34" charset="0"/>
              </a:rPr>
              <a:t> Ser identificado externamente </a:t>
            </a:r>
            <a:r>
              <a:rPr lang="pt-BR" sz="2800" dirty="0">
                <a:latin typeface="Calibri" pitchFamily="34" charset="0"/>
              </a:rPr>
              <a:t>por meio de placas dianteira e </a:t>
            </a:r>
            <a:r>
              <a:rPr lang="pt-BR" sz="2800" dirty="0" smtClean="0">
                <a:latin typeface="Calibri" pitchFamily="34" charset="0"/>
              </a:rPr>
              <a:t>traseira (numeração especial);</a:t>
            </a:r>
          </a:p>
          <a:p>
            <a:pPr algn="just">
              <a:spcAft>
                <a:spcPts val="1200"/>
              </a:spcAft>
            </a:pPr>
            <a:r>
              <a:rPr lang="pt-BR" sz="2800" dirty="0" smtClean="0">
                <a:latin typeface="Calibri" pitchFamily="34" charset="0"/>
              </a:rPr>
              <a:t>2)   </a:t>
            </a:r>
            <a:r>
              <a:rPr lang="pt-BR" sz="2800" dirty="0" smtClean="0">
                <a:latin typeface="Calibri" pitchFamily="34" charset="0"/>
              </a:rPr>
              <a:t>Ser registrado pelo </a:t>
            </a:r>
            <a:r>
              <a:rPr lang="pt-BR" sz="2800" dirty="0">
                <a:latin typeface="Calibri" pitchFamily="34" charset="0"/>
              </a:rPr>
              <a:t>órgão executivo de trânsito </a:t>
            </a:r>
            <a:r>
              <a:rPr lang="pt-BR" sz="2800" dirty="0" smtClean="0">
                <a:latin typeface="Calibri" pitchFamily="34" charset="0"/>
              </a:rPr>
              <a:t>do Estado </a:t>
            </a:r>
            <a:r>
              <a:rPr lang="pt-BR" sz="2800" dirty="0">
                <a:latin typeface="Calibri" pitchFamily="34" charset="0"/>
              </a:rPr>
              <a:t>ou do Distrito </a:t>
            </a:r>
            <a:r>
              <a:rPr lang="pt-BR" sz="2800" dirty="0" smtClean="0">
                <a:latin typeface="Calibri" pitchFamily="34" charset="0"/>
              </a:rPr>
              <a:t>Federal (RENAVAM);</a:t>
            </a:r>
          </a:p>
          <a:p>
            <a:pPr algn="just">
              <a:spcAft>
                <a:spcPts val="1200"/>
              </a:spcAft>
            </a:pPr>
            <a:r>
              <a:rPr lang="pt-BR" sz="2800" dirty="0" smtClean="0">
                <a:latin typeface="Calibri" pitchFamily="34" charset="0"/>
              </a:rPr>
              <a:t>3) </a:t>
            </a:r>
            <a:r>
              <a:rPr lang="pt-BR" sz="2800" dirty="0" smtClean="0">
                <a:latin typeface="Calibri" pitchFamily="34" charset="0"/>
              </a:rPr>
              <a:t>Ser licenciado </a:t>
            </a:r>
            <a:r>
              <a:rPr lang="pt-BR" sz="2800" dirty="0" smtClean="0">
                <a:latin typeface="Calibri" pitchFamily="34" charset="0"/>
              </a:rPr>
              <a:t>anualmente pelo órgão </a:t>
            </a:r>
            <a:r>
              <a:rPr lang="pt-BR" sz="2800" dirty="0">
                <a:latin typeface="Calibri" pitchFamily="34" charset="0"/>
              </a:rPr>
              <a:t>executivo de trânsito do Estado, ou do Distrito </a:t>
            </a:r>
            <a:r>
              <a:rPr lang="pt-BR" sz="2800" dirty="0" smtClean="0">
                <a:latin typeface="Calibri" pitchFamily="34" charset="0"/>
              </a:rPr>
              <a:t>Federal (CRV e CRLV);  </a:t>
            </a:r>
          </a:p>
          <a:p>
            <a:pPr algn="just"/>
            <a:r>
              <a:rPr lang="pt-BR" sz="2800" dirty="0" smtClean="0">
                <a:latin typeface="Calibri" pitchFamily="34" charset="0"/>
              </a:rPr>
              <a:t> </a:t>
            </a:r>
            <a:endParaRPr lang="pt-BR" sz="28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5376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PLC nº 57 de 2013 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150169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Motivação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288032" y="1610797"/>
            <a:ext cx="8532440" cy="3693319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800" dirty="0" smtClean="0">
                <a:latin typeface="Calibri" pitchFamily="34" charset="0"/>
              </a:rPr>
              <a:t>O CONTRAN tem publicado </a:t>
            </a:r>
            <a:r>
              <a:rPr lang="pt-BR" sz="2800" dirty="0" smtClean="0">
                <a:latin typeface="Calibri" pitchFamily="34" charset="0"/>
              </a:rPr>
              <a:t>constantemente resoluções </a:t>
            </a:r>
            <a:r>
              <a:rPr lang="pt-BR" sz="2800" dirty="0">
                <a:latin typeface="Calibri" pitchFamily="34" charset="0"/>
              </a:rPr>
              <a:t>para e</a:t>
            </a:r>
            <a:r>
              <a:rPr lang="pt-BR" sz="2800" dirty="0" smtClean="0">
                <a:latin typeface="Calibri" pitchFamily="34" charset="0"/>
              </a:rPr>
              <a:t>stabelece </a:t>
            </a:r>
            <a:r>
              <a:rPr lang="pt-BR" sz="2800" dirty="0">
                <a:latin typeface="Calibri" pitchFamily="34" charset="0"/>
              </a:rPr>
              <a:t>critérios para o registro de </a:t>
            </a:r>
            <a:r>
              <a:rPr lang="pt-BR" sz="2800" dirty="0" smtClean="0">
                <a:latin typeface="Calibri" pitchFamily="34" charset="0"/>
              </a:rPr>
              <a:t>tratores:</a:t>
            </a:r>
          </a:p>
          <a:p>
            <a:pPr algn="just"/>
            <a:endParaRPr lang="pt-BR" sz="2800" dirty="0" smtClean="0">
              <a:latin typeface="Calibri" pitchFamily="34" charset="0"/>
            </a:endParaRPr>
          </a:p>
          <a:p>
            <a:pPr marL="514350" indent="-514350" algn="just">
              <a:spcAft>
                <a:spcPts val="1200"/>
              </a:spcAft>
              <a:buAutoNum type="arabicParenR"/>
            </a:pPr>
            <a:r>
              <a:rPr lang="pt-BR" sz="2800" dirty="0" smtClean="0">
                <a:latin typeface="Calibri" pitchFamily="34" charset="0"/>
              </a:rPr>
              <a:t>Resolução n° 281, de 26 de junho de 2008 (Suspensa </a:t>
            </a:r>
            <a:r>
              <a:rPr lang="pt-BR" sz="2800" dirty="0">
                <a:latin typeface="Calibri" pitchFamily="34" charset="0"/>
              </a:rPr>
              <a:t>pela Deliberação Contran nº </a:t>
            </a:r>
            <a:r>
              <a:rPr lang="pt-BR" sz="2800" dirty="0" smtClean="0">
                <a:latin typeface="Calibri" pitchFamily="34" charset="0"/>
              </a:rPr>
              <a:t>93/2010);</a:t>
            </a:r>
          </a:p>
          <a:p>
            <a:pPr marL="514350" indent="-514350" algn="just">
              <a:spcAft>
                <a:spcPts val="1200"/>
              </a:spcAft>
              <a:buAutoNum type="arabicParenR"/>
            </a:pPr>
            <a:r>
              <a:rPr lang="pt-BR" sz="2800" dirty="0" smtClean="0">
                <a:latin typeface="Calibri" pitchFamily="34" charset="0"/>
              </a:rPr>
              <a:t>Resolução </a:t>
            </a:r>
            <a:r>
              <a:rPr lang="pt-BR" sz="2800" dirty="0">
                <a:latin typeface="Calibri" pitchFamily="34" charset="0"/>
              </a:rPr>
              <a:t>nº 429, de 05 de dezembro de </a:t>
            </a:r>
            <a:r>
              <a:rPr lang="pt-BR" sz="2800" dirty="0" smtClean="0">
                <a:latin typeface="Calibri" pitchFamily="34" charset="0"/>
              </a:rPr>
              <a:t>2012 (Prorrogado até o fim de 2014 </a:t>
            </a:r>
            <a:r>
              <a:rPr lang="pt-BR" sz="2800" dirty="0">
                <a:latin typeface="Calibri" pitchFamily="34" charset="0"/>
              </a:rPr>
              <a:t>através da </a:t>
            </a:r>
            <a:r>
              <a:rPr lang="pt-BR" sz="2800" dirty="0" smtClean="0">
                <a:latin typeface="Calibri" pitchFamily="34" charset="0"/>
              </a:rPr>
              <a:t>Resolução nº 447, de 25 de julho de 2013); </a:t>
            </a:r>
            <a:endParaRPr lang="pt-BR" sz="2800" dirty="0">
              <a:solidFill>
                <a:srgbClr val="C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79082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288032" y="1700808"/>
            <a:ext cx="8532440" cy="181588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800" dirty="0">
                <a:latin typeface="Calibri" pitchFamily="34" charset="0"/>
              </a:rPr>
              <a:t>Trator é um veículo automotor destinado à movimentação de cargas, para realizar trabalho agrícola, ou tracionar outros veículos e equipamentos (maquinários</a:t>
            </a:r>
            <a:r>
              <a:rPr lang="pt-BR" sz="2800" dirty="0" smtClean="0">
                <a:latin typeface="Calibri" pitchFamily="34" charset="0"/>
              </a:rPr>
              <a:t>);</a:t>
            </a:r>
            <a:endParaRPr lang="pt-BR" sz="28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Trator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6123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Definição e Regras para Transitar em via Pública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pic>
        <p:nvPicPr>
          <p:cNvPr id="1026" name="Picture 2" descr="http://autos.culturamix.com/blog/wp-content/gallery/agrale-6000/agrale-6000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66964"/>
            <a:ext cx="4479189" cy="24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br.viarural.com/agricultura/tratores/challenger/tratores-esteiras-borrachas-mt700-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3866963"/>
            <a:ext cx="3402202" cy="2426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53954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288032" y="1610797"/>
            <a:ext cx="8532440" cy="954107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800" dirty="0" smtClean="0">
                <a:latin typeface="Calibri" pitchFamily="34" charset="0"/>
              </a:rPr>
              <a:t>É facultado a “algumas máquinas agrícolas” o transito em vias publicas, porém esta não é sua finalidade;  </a:t>
            </a:r>
            <a:endParaRPr lang="pt-BR" sz="2800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Trator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61233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Definição e Regras para Transitar em via Pública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260094" y="2836093"/>
            <a:ext cx="8532440" cy="1384995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just"/>
            <a:r>
              <a:rPr lang="pt-BR" sz="2800" dirty="0" smtClean="0">
                <a:latin typeface="Calibri" pitchFamily="34" charset="0"/>
              </a:rPr>
              <a:t>Grande parte das </a:t>
            </a:r>
            <a:r>
              <a:rPr lang="pt-BR" sz="2800" dirty="0">
                <a:latin typeface="Calibri" pitchFamily="34" charset="0"/>
              </a:rPr>
              <a:t>máquinas agrícolas permanecem nas propriedades rurais </a:t>
            </a:r>
            <a:r>
              <a:rPr lang="pt-BR" sz="2800" dirty="0" smtClean="0">
                <a:latin typeface="Calibri" pitchFamily="34" charset="0"/>
              </a:rPr>
              <a:t>e raramente </a:t>
            </a:r>
            <a:r>
              <a:rPr lang="pt-BR" sz="2800" dirty="0">
                <a:latin typeface="Calibri" pitchFamily="34" charset="0"/>
              </a:rPr>
              <a:t>cruzam as fronteiras da propriedade rural;  </a:t>
            </a:r>
            <a:endParaRPr lang="pt-BR" sz="2800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2" name="Picture 2" descr="http://www.tocadacotia.com/wp-content/gallery/tratores-agricolas/tratores-agricolas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014" y="4466524"/>
            <a:ext cx="3199441" cy="21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encrypted-tbn1.gstatic.com/images?q=tbn:ANd9GcRUE77Yt4bA8oesQzjgLT4CzJsOm1_CI3NLbn0NOoG8ahIYlkq-Ew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4354" y="4466524"/>
            <a:ext cx="3202062" cy="2130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2009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395536" y="1556792"/>
            <a:ext cx="8352928" cy="4832092"/>
          </a:xfrm>
          <a:prstGeom prst="rect">
            <a:avLst/>
          </a:prstGeom>
          <a:ln/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2400" dirty="0" smtClean="0">
                <a:latin typeface="Calibri" pitchFamily="34" charset="0"/>
              </a:rPr>
              <a:t>Art</a:t>
            </a:r>
            <a:r>
              <a:rPr lang="pt-BR" sz="2400" dirty="0">
                <a:latin typeface="Calibri" pitchFamily="34" charset="0"/>
              </a:rPr>
              <a:t>. 1º As dimensões autorizadas para veículos, com ou sem carga, são as seguintes: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I - </a:t>
            </a:r>
            <a:r>
              <a:rPr lang="pt-BR" sz="2000" dirty="0">
                <a:solidFill>
                  <a:srgbClr val="C00000"/>
                </a:solidFill>
                <a:latin typeface="Calibri" pitchFamily="34" charset="0"/>
              </a:rPr>
              <a:t>largura máxima: </a:t>
            </a:r>
            <a:r>
              <a:rPr lang="pt-BR" sz="2000" dirty="0">
                <a:latin typeface="Calibri" pitchFamily="34" charset="0"/>
              </a:rPr>
              <a:t>2,60m;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II - </a:t>
            </a:r>
            <a:r>
              <a:rPr lang="pt-BR" sz="2000" dirty="0">
                <a:solidFill>
                  <a:srgbClr val="C00000"/>
                </a:solidFill>
                <a:latin typeface="Calibri" pitchFamily="34" charset="0"/>
              </a:rPr>
              <a:t>altura máxima: </a:t>
            </a:r>
            <a:r>
              <a:rPr lang="pt-BR" sz="2000" dirty="0">
                <a:latin typeface="Calibri" pitchFamily="34" charset="0"/>
              </a:rPr>
              <a:t>4,40m;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III - </a:t>
            </a:r>
            <a:r>
              <a:rPr lang="pt-BR" sz="2000" dirty="0">
                <a:solidFill>
                  <a:srgbClr val="C00000"/>
                </a:solidFill>
                <a:latin typeface="Calibri" pitchFamily="34" charset="0"/>
              </a:rPr>
              <a:t>comprimento total</a:t>
            </a:r>
            <a:r>
              <a:rPr lang="pt-BR" sz="2000" dirty="0">
                <a:latin typeface="Calibri" pitchFamily="34" charset="0"/>
              </a:rPr>
              <a:t>: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a) veículos não-articulados: máximo de 14,00 metros;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b) veículos não-articulados de transporte coletivo urbano de passageiros que possuam 3º eixo de apoio direcional: máximo de 15 metros;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c) veículos articulados de transporte coletivo de passageiros: máximo 18,60 metros;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d) veículos articulados com duas unidades, do tipo </a:t>
            </a:r>
            <a:r>
              <a:rPr lang="pt-BR" sz="2000" dirty="0" smtClean="0">
                <a:latin typeface="Calibri" pitchFamily="34" charset="0"/>
              </a:rPr>
              <a:t>caminhão-trator </a:t>
            </a:r>
            <a:r>
              <a:rPr lang="pt-BR" sz="2000" dirty="0">
                <a:latin typeface="Calibri" pitchFamily="34" charset="0"/>
              </a:rPr>
              <a:t>e </a:t>
            </a:r>
            <a:r>
              <a:rPr lang="pt-BR" sz="2000" dirty="0" err="1">
                <a:latin typeface="Calibri" pitchFamily="34" charset="0"/>
              </a:rPr>
              <a:t>semi-reboque</a:t>
            </a:r>
            <a:r>
              <a:rPr lang="pt-BR" sz="2000" dirty="0">
                <a:latin typeface="Calibri" pitchFamily="34" charset="0"/>
              </a:rPr>
              <a:t>: máximo de 18,60 metros;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e) veículos articulados com duas unidades do tipo caminhão ou ônibus e reboque: máximo de 19,80;</a:t>
            </a:r>
          </a:p>
          <a:p>
            <a:pPr algn="just"/>
            <a:r>
              <a:rPr lang="pt-BR" sz="2000" dirty="0">
                <a:latin typeface="Calibri" pitchFamily="34" charset="0"/>
              </a:rPr>
              <a:t>f) veículos articulados com mais de duas unidades: máximo de 19,80 metros</a:t>
            </a:r>
            <a:r>
              <a:rPr lang="pt-BR" sz="2000" dirty="0" smtClean="0">
                <a:latin typeface="Calibri" pitchFamily="34" charset="0"/>
              </a:rPr>
              <a:t>.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Dimensões Autorizadas na Via (Veículos)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30348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Resolução n. 210/2006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7872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igarape.com.br/App_Themes/Files/imagens/produtos-novos/tratores/dimensoes-tratores-new-holland-tt38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671" y="908720"/>
            <a:ext cx="6648673" cy="544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6691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395535" y="1633965"/>
            <a:ext cx="2952329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300" dirty="0" smtClean="0">
                <a:latin typeface="Calibri" pitchFamily="34" charset="0"/>
              </a:rPr>
              <a:t>Seguro DPVAT</a:t>
            </a:r>
            <a:endParaRPr lang="pt-BR" sz="2300" dirty="0">
              <a:latin typeface="Calibri" pitchFamily="34" charset="0"/>
            </a:endParaRP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Simulação Custo do Emplacamento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14355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Sugestões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CaixaDeTexto 5"/>
          <p:cNvSpPr txBox="1">
            <a:spLocks noChangeArrowheads="1"/>
          </p:cNvSpPr>
          <p:nvPr/>
        </p:nvSpPr>
        <p:spPr bwMode="auto">
          <a:xfrm>
            <a:off x="3466833" y="1619960"/>
            <a:ext cx="2977375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Calibri" pitchFamily="34" charset="0"/>
              </a:rPr>
              <a:t>R$ 110,30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8" name="CaixaDeTexto 5"/>
          <p:cNvSpPr txBox="1">
            <a:spLocks noChangeArrowheads="1"/>
          </p:cNvSpPr>
          <p:nvPr/>
        </p:nvSpPr>
        <p:spPr bwMode="auto">
          <a:xfrm>
            <a:off x="395535" y="2258184"/>
            <a:ext cx="2952329" cy="446276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300" dirty="0" smtClean="0">
                <a:latin typeface="Calibri" pitchFamily="34" charset="0"/>
              </a:rPr>
              <a:t>Taxa 1º Emplacamento</a:t>
            </a:r>
            <a:endParaRPr lang="pt-BR" sz="2300" dirty="0">
              <a:latin typeface="Calibri" pitchFamily="34" charset="0"/>
            </a:endParaRPr>
          </a:p>
        </p:txBody>
      </p:sp>
      <p:sp>
        <p:nvSpPr>
          <p:cNvPr id="9" name="CaixaDeTexto 8"/>
          <p:cNvSpPr txBox="1">
            <a:spLocks noChangeArrowheads="1"/>
          </p:cNvSpPr>
          <p:nvPr/>
        </p:nvSpPr>
        <p:spPr bwMode="auto">
          <a:xfrm>
            <a:off x="3466833" y="2244179"/>
            <a:ext cx="2977375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Calibri" pitchFamily="34" charset="0"/>
              </a:rPr>
              <a:t>R$ 60,00 a 140,00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10" name="CaixaDeTexto 5"/>
          <p:cNvSpPr txBox="1">
            <a:spLocks noChangeArrowheads="1"/>
          </p:cNvSpPr>
          <p:nvPr/>
        </p:nvSpPr>
        <p:spPr bwMode="auto">
          <a:xfrm>
            <a:off x="395534" y="2872249"/>
            <a:ext cx="2952329" cy="446276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300" dirty="0" smtClean="0">
                <a:latin typeface="Calibri" pitchFamily="34" charset="0"/>
              </a:rPr>
              <a:t>Guia do DETRAN/Lacre</a:t>
            </a:r>
            <a:endParaRPr lang="pt-BR" sz="2300" dirty="0">
              <a:latin typeface="Calibri" pitchFamily="34" charset="0"/>
            </a:endParaRPr>
          </a:p>
        </p:txBody>
      </p:sp>
      <p:sp>
        <p:nvSpPr>
          <p:cNvPr id="11" name="CaixaDeTexto 10"/>
          <p:cNvSpPr txBox="1">
            <a:spLocks noChangeArrowheads="1"/>
          </p:cNvSpPr>
          <p:nvPr/>
        </p:nvSpPr>
        <p:spPr bwMode="auto">
          <a:xfrm>
            <a:off x="3466832" y="2858244"/>
            <a:ext cx="2977375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Calibri" pitchFamily="34" charset="0"/>
              </a:rPr>
              <a:t>R$ 20,00 a 50,00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12" name="CaixaDeTexto 5"/>
          <p:cNvSpPr txBox="1">
            <a:spLocks noChangeArrowheads="1"/>
          </p:cNvSpPr>
          <p:nvPr/>
        </p:nvSpPr>
        <p:spPr bwMode="auto">
          <a:xfrm>
            <a:off x="395535" y="3492806"/>
            <a:ext cx="2952329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300" dirty="0" smtClean="0">
                <a:latin typeface="Calibri" pitchFamily="34" charset="0"/>
              </a:rPr>
              <a:t>Despachante</a:t>
            </a:r>
            <a:endParaRPr lang="pt-BR" sz="2300" dirty="0">
              <a:latin typeface="Calibri" pitchFamily="34" charset="0"/>
            </a:endParaRPr>
          </a:p>
        </p:txBody>
      </p:sp>
      <p:sp>
        <p:nvSpPr>
          <p:cNvPr id="13" name="CaixaDeTexto 12"/>
          <p:cNvSpPr txBox="1">
            <a:spLocks noChangeArrowheads="1"/>
          </p:cNvSpPr>
          <p:nvPr/>
        </p:nvSpPr>
        <p:spPr bwMode="auto">
          <a:xfrm>
            <a:off x="3466833" y="3478801"/>
            <a:ext cx="2977375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Calibri" pitchFamily="34" charset="0"/>
              </a:rPr>
              <a:t>R$ 100,00 a 150,00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395535" y="4116698"/>
            <a:ext cx="2952329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300" dirty="0" smtClean="0">
                <a:latin typeface="Calibri" pitchFamily="34" charset="0"/>
              </a:rPr>
              <a:t>Valor da Placa</a:t>
            </a:r>
            <a:endParaRPr lang="pt-BR" sz="2300" dirty="0">
              <a:latin typeface="Calibri" pitchFamily="34" charset="0"/>
            </a:endParaRPr>
          </a:p>
        </p:txBody>
      </p:sp>
      <p:sp>
        <p:nvSpPr>
          <p:cNvPr id="15" name="CaixaDeTexto 14"/>
          <p:cNvSpPr txBox="1">
            <a:spLocks noChangeArrowheads="1"/>
          </p:cNvSpPr>
          <p:nvPr/>
        </p:nvSpPr>
        <p:spPr bwMode="auto">
          <a:xfrm>
            <a:off x="3466833" y="4102693"/>
            <a:ext cx="2977375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dirty="0" smtClean="0">
                <a:latin typeface="Calibri" pitchFamily="34" charset="0"/>
              </a:rPr>
              <a:t>R$ 70,00</a:t>
            </a:r>
            <a:endParaRPr lang="pt-BR" sz="2400" dirty="0">
              <a:latin typeface="Calibri" pitchFamily="34" charset="0"/>
            </a:endParaRPr>
          </a:p>
        </p:txBody>
      </p:sp>
      <p:sp>
        <p:nvSpPr>
          <p:cNvPr id="16" name="CaixaDeTexto 5"/>
          <p:cNvSpPr txBox="1">
            <a:spLocks noChangeArrowheads="1"/>
          </p:cNvSpPr>
          <p:nvPr/>
        </p:nvSpPr>
        <p:spPr bwMode="auto">
          <a:xfrm>
            <a:off x="383629" y="4782924"/>
            <a:ext cx="2952329" cy="446276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300" b="1" dirty="0" smtClean="0">
                <a:solidFill>
                  <a:schemeClr val="bg1"/>
                </a:solidFill>
                <a:latin typeface="Calibri" pitchFamily="34" charset="0"/>
              </a:rPr>
              <a:t>Total</a:t>
            </a:r>
            <a:endParaRPr lang="pt-BR" sz="23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7" name="CaixaDeTexto 16"/>
          <p:cNvSpPr txBox="1">
            <a:spLocks noChangeArrowheads="1"/>
          </p:cNvSpPr>
          <p:nvPr/>
        </p:nvSpPr>
        <p:spPr bwMode="auto">
          <a:xfrm>
            <a:off x="3454927" y="4716758"/>
            <a:ext cx="2977375" cy="523220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800" b="1" dirty="0" smtClean="0">
                <a:latin typeface="Calibri" pitchFamily="34" charset="0"/>
              </a:rPr>
              <a:t>R$ 360,30 a 520,00</a:t>
            </a:r>
            <a:endParaRPr lang="pt-BR" sz="2800" b="1" dirty="0">
              <a:latin typeface="Calibri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444208" y="3012132"/>
            <a:ext cx="21895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1400" dirty="0">
                <a:latin typeface="Calibri" pitchFamily="34" charset="0"/>
              </a:rPr>
              <a:t>Valor variável (cada Estado)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6444208" y="3631311"/>
            <a:ext cx="218951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1400" dirty="0">
                <a:latin typeface="Calibri" pitchFamily="34" charset="0"/>
              </a:rPr>
              <a:t>Valor variável (cada Estado)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6444208" y="4270586"/>
            <a:ext cx="98065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pt-BR"/>
            </a:defPPr>
            <a:lvl1pPr>
              <a:defRPr sz="2400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sz="1400" dirty="0" smtClean="0">
                <a:latin typeface="Calibri" pitchFamily="34" charset="0"/>
              </a:rPr>
              <a:t>Facultativo</a:t>
            </a:r>
            <a:endParaRPr lang="pt-BR" sz="1400" dirty="0">
              <a:latin typeface="Calibri" pitchFamily="34" charset="0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383629" y="5589240"/>
            <a:ext cx="808594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srgbClr val="000000"/>
                </a:solidFill>
                <a:latin typeface="Calibri" pitchFamily="34" charset="0"/>
              </a:rPr>
              <a:t>As concessionárias prestam este serviço, porém cobram </a:t>
            </a:r>
            <a:r>
              <a:rPr lang="pt-BR" sz="2000" dirty="0" smtClean="0">
                <a:solidFill>
                  <a:srgbClr val="000000"/>
                </a:solidFill>
                <a:latin typeface="Calibri" pitchFamily="34" charset="0"/>
              </a:rPr>
              <a:t>em </a:t>
            </a:r>
            <a:r>
              <a:rPr lang="pt-BR" sz="2000" dirty="0">
                <a:solidFill>
                  <a:srgbClr val="000000"/>
                </a:solidFill>
                <a:latin typeface="Calibri" pitchFamily="34" charset="0"/>
              </a:rPr>
              <a:t>média 30% a </a:t>
            </a:r>
            <a:r>
              <a:rPr lang="pt-BR" sz="2000" dirty="0" smtClean="0">
                <a:solidFill>
                  <a:srgbClr val="000000"/>
                </a:solidFill>
                <a:latin typeface="Calibri" pitchFamily="34" charset="0"/>
              </a:rPr>
              <a:t>mais:</a:t>
            </a:r>
          </a:p>
          <a:p>
            <a:pPr algn="ctr"/>
            <a:r>
              <a:rPr lang="pt-BR" sz="2000" dirty="0" smtClean="0">
                <a:solidFill>
                  <a:srgbClr val="000000"/>
                </a:solidFill>
                <a:latin typeface="Calibri" pitchFamily="34" charset="0"/>
              </a:rPr>
              <a:t> (R</a:t>
            </a:r>
            <a:r>
              <a:rPr lang="pt-BR" sz="2000" dirty="0">
                <a:solidFill>
                  <a:srgbClr val="000000"/>
                </a:solidFill>
                <a:latin typeface="Calibri" pitchFamily="34" charset="0"/>
              </a:rPr>
              <a:t>$ 500,00 – R$ </a:t>
            </a:r>
            <a:r>
              <a:rPr lang="pt-BR" sz="2000" dirty="0" smtClean="0">
                <a:solidFill>
                  <a:srgbClr val="000000"/>
                </a:solidFill>
                <a:latin typeface="Calibri" pitchFamily="34" charset="0"/>
              </a:rPr>
              <a:t>1.000,00)</a:t>
            </a:r>
            <a:endParaRPr lang="pt-BR" sz="2000" dirty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086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5"/>
          <p:cNvSpPr txBox="1">
            <a:spLocks noChangeArrowheads="1"/>
          </p:cNvSpPr>
          <p:nvPr/>
        </p:nvSpPr>
        <p:spPr bwMode="auto">
          <a:xfrm>
            <a:off x="971465" y="1628800"/>
            <a:ext cx="7201070" cy="830997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lvl="0" algn="ctr"/>
            <a:r>
              <a:rPr lang="pt-BR" sz="2400" b="1" dirty="0" smtClean="0">
                <a:latin typeface="Calibri" pitchFamily="34" charset="0"/>
              </a:rPr>
              <a:t>IPVA</a:t>
            </a:r>
          </a:p>
          <a:p>
            <a:pPr lvl="0" algn="ctr"/>
            <a:r>
              <a:rPr lang="pt-BR" sz="2400" b="1" dirty="0" smtClean="0">
                <a:latin typeface="Calibri" pitchFamily="34" charset="0"/>
              </a:rPr>
              <a:t>imposto </a:t>
            </a:r>
            <a:r>
              <a:rPr lang="pt-BR" sz="2400" b="1" dirty="0">
                <a:latin typeface="Calibri" pitchFamily="34" charset="0"/>
              </a:rPr>
              <a:t>sobre a propriedade de veículos automotores</a:t>
            </a:r>
          </a:p>
        </p:txBody>
      </p:sp>
      <p:sp>
        <p:nvSpPr>
          <p:cNvPr id="4" name="Rectangle 4150"/>
          <p:cNvSpPr>
            <a:spLocks noChangeArrowheads="1"/>
          </p:cNvSpPr>
          <p:nvPr/>
        </p:nvSpPr>
        <p:spPr bwMode="auto">
          <a:xfrm>
            <a:off x="394543" y="192089"/>
            <a:ext cx="7489825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10000"/>
              </a:spcBef>
            </a:pPr>
            <a:r>
              <a:rPr lang="pt-BR" sz="3200" b="1" dirty="0" smtClean="0">
                <a:solidFill>
                  <a:srgbClr val="000000"/>
                </a:solidFill>
                <a:latin typeface="Calibri" pitchFamily="34" charset="0"/>
              </a:rPr>
              <a:t>IPVA – Legislação Estadual</a:t>
            </a:r>
            <a:endParaRPr lang="pt-BR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7" name="CaixaDeTexto 5"/>
          <p:cNvSpPr txBox="1">
            <a:spLocks noChangeArrowheads="1"/>
          </p:cNvSpPr>
          <p:nvPr/>
        </p:nvSpPr>
        <p:spPr bwMode="auto">
          <a:xfrm>
            <a:off x="428538" y="695472"/>
            <a:ext cx="145809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2400" dirty="0" smtClean="0">
                <a:solidFill>
                  <a:srgbClr val="000000"/>
                </a:solidFill>
                <a:latin typeface="Calibri" pitchFamily="34" charset="0"/>
              </a:rPr>
              <a:t>Simulação</a:t>
            </a:r>
            <a:endParaRPr lang="pt-BR" sz="240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9" name="CaixaDeTexto 5"/>
          <p:cNvSpPr txBox="1">
            <a:spLocks noChangeArrowheads="1"/>
          </p:cNvSpPr>
          <p:nvPr/>
        </p:nvSpPr>
        <p:spPr bwMode="auto">
          <a:xfrm>
            <a:off x="969651" y="2924944"/>
            <a:ext cx="7202750" cy="1292662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>
              <a:defRPr>
                <a:solidFill>
                  <a:srgbClr val="000000"/>
                </a:solidFill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algn="ctr"/>
            <a:r>
              <a:rPr lang="pt-BR" sz="2400" b="1" dirty="0" smtClean="0">
                <a:solidFill>
                  <a:schemeClr val="bg1"/>
                </a:solidFill>
                <a:latin typeface="Calibri" pitchFamily="34" charset="0"/>
              </a:rPr>
              <a:t>Imposto Estadual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Cada Estado Estipula sua legislação sobre o assunto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Obrigatoriedades 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  <a:latin typeface="Calibri" pitchFamily="34" charset="0"/>
              </a:rPr>
              <a:t>Taxas (1 - 5% do valor do veículo)</a:t>
            </a:r>
            <a:endParaRPr lang="pt-BR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3" name="CaixaDeTexto 5"/>
          <p:cNvSpPr txBox="1">
            <a:spLocks noChangeArrowheads="1"/>
          </p:cNvSpPr>
          <p:nvPr/>
        </p:nvSpPr>
        <p:spPr bwMode="auto">
          <a:xfrm>
            <a:off x="1004467" y="4653136"/>
            <a:ext cx="7201070" cy="830997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dirty="0" smtClean="0">
                <a:latin typeface="Calibri" pitchFamily="34" charset="0"/>
              </a:rPr>
              <a:t>Para a cobrança é necessária inscrição do veiculo no RENAVAN</a:t>
            </a:r>
            <a:endParaRPr lang="pt-BR" dirty="0">
              <a:latin typeface="Calibri" pitchFamily="34" charset="0"/>
            </a:endParaRPr>
          </a:p>
        </p:txBody>
      </p:sp>
      <p:sp>
        <p:nvSpPr>
          <p:cNvPr id="14" name="CaixaDeTexto 5"/>
          <p:cNvSpPr txBox="1">
            <a:spLocks noChangeArrowheads="1"/>
          </p:cNvSpPr>
          <p:nvPr/>
        </p:nvSpPr>
        <p:spPr bwMode="auto">
          <a:xfrm>
            <a:off x="969517" y="5847655"/>
            <a:ext cx="7201070" cy="461665"/>
          </a:xfrm>
          <a:prstGeom prst="rect">
            <a:avLst/>
          </a:prstGeom>
          <a:ln>
            <a:headEnd/>
            <a:tailEnd/>
          </a:ln>
          <a:extLst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pt-BR"/>
            </a:defPPr>
            <a:lvl1pPr algn="ctr">
              <a:defRPr sz="2400" b="1">
                <a:solidFill>
                  <a:srgbClr val="000000"/>
                </a:solidFill>
                <a:latin typeface="Arial Narrow" pitchFamily="34" charset="0"/>
              </a:defRPr>
            </a:lvl1pPr>
            <a:lvl2pPr marL="742950" indent="-285750"/>
            <a:lvl3pPr marL="1143000" indent="-228600"/>
            <a:lvl4pPr marL="1600200" indent="-228600"/>
            <a:lvl5pPr marL="2057400" indent="-22860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r>
              <a:rPr lang="pt-BR" dirty="0" smtClean="0">
                <a:solidFill>
                  <a:schemeClr val="bg1"/>
                </a:solidFill>
                <a:latin typeface="Calibri" pitchFamily="34" charset="0"/>
              </a:rPr>
              <a:t>R$ 80.000,00 – 3% - R$ 2.400,00/anualmente</a:t>
            </a:r>
            <a:endParaRPr lang="pt-BR" dirty="0">
              <a:solidFill>
                <a:schemeClr val="bg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57203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lides de apresentação de exemplo">
  <a:themeElements>
    <a:clrScheme name="">
      <a:dk1>
        <a:srgbClr val="0F4334"/>
      </a:dk1>
      <a:lt1>
        <a:srgbClr val="FFFFFF"/>
      </a:lt1>
      <a:dk2>
        <a:srgbClr val="43BD4C"/>
      </a:dk2>
      <a:lt2>
        <a:srgbClr val="F0F7BD"/>
      </a:lt2>
      <a:accent1>
        <a:srgbClr val="B2B838"/>
      </a:accent1>
      <a:accent2>
        <a:srgbClr val="E68B30"/>
      </a:accent2>
      <a:accent3>
        <a:srgbClr val="FFFFFF"/>
      </a:accent3>
      <a:accent4>
        <a:srgbClr val="0B382B"/>
      </a:accent4>
      <a:accent5>
        <a:srgbClr val="D5D8AE"/>
      </a:accent5>
      <a:accent6>
        <a:srgbClr val="D07D2A"/>
      </a:accent6>
      <a:hlink>
        <a:srgbClr val="3FB180"/>
      </a:hlink>
      <a:folHlink>
        <a:srgbClr val="3BA7E3"/>
      </a:folHlink>
    </a:clrScheme>
    <a:fontScheme name="Slides de apresentação de exemplo">
      <a:majorFont>
        <a:latin typeface="Verdana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10" tIns="45703" rIns="91410" bIns="45703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lides de apresentação de exemplo 1">
        <a:dk1>
          <a:srgbClr val="000066"/>
        </a:dk1>
        <a:lt1>
          <a:srgbClr val="FFFFFF"/>
        </a:lt1>
        <a:dk2>
          <a:srgbClr val="006699"/>
        </a:dk2>
        <a:lt2>
          <a:srgbClr val="EEE378"/>
        </a:lt2>
        <a:accent1>
          <a:srgbClr val="69C828"/>
        </a:accent1>
        <a:accent2>
          <a:srgbClr val="E68B30"/>
        </a:accent2>
        <a:accent3>
          <a:srgbClr val="AAB8CA"/>
        </a:accent3>
        <a:accent4>
          <a:srgbClr val="DADADA"/>
        </a:accent4>
        <a:accent5>
          <a:srgbClr val="B9E0AC"/>
        </a:accent5>
        <a:accent6>
          <a:srgbClr val="D07D2A"/>
        </a:accent6>
        <a:hlink>
          <a:srgbClr val="0FAAE1"/>
        </a:hlink>
        <a:folHlink>
          <a:srgbClr val="547FE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2">
        <a:dk1>
          <a:srgbClr val="0F4334"/>
        </a:dk1>
        <a:lt1>
          <a:srgbClr val="FFFFFF"/>
        </a:lt1>
        <a:dk2>
          <a:srgbClr val="43BD4C"/>
        </a:dk2>
        <a:lt2>
          <a:srgbClr val="F0F7BD"/>
        </a:lt2>
        <a:accent1>
          <a:srgbClr val="B2B838"/>
        </a:accent1>
        <a:accent2>
          <a:srgbClr val="E68B30"/>
        </a:accent2>
        <a:accent3>
          <a:srgbClr val="B0DBB2"/>
        </a:accent3>
        <a:accent4>
          <a:srgbClr val="DADADA"/>
        </a:accent4>
        <a:accent5>
          <a:srgbClr val="D5D8AE"/>
        </a:accent5>
        <a:accent6>
          <a:srgbClr val="D07D2A"/>
        </a:accent6>
        <a:hlink>
          <a:srgbClr val="3FB180"/>
        </a:hlink>
        <a:folHlink>
          <a:srgbClr val="3BA7E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s de apresentação de exemplo 3">
        <a:dk1>
          <a:srgbClr val="152A83"/>
        </a:dk1>
        <a:lt1>
          <a:srgbClr val="FFFFFF"/>
        </a:lt1>
        <a:dk2>
          <a:srgbClr val="0066CC"/>
        </a:dk2>
        <a:lt2>
          <a:srgbClr val="9CD5F4"/>
        </a:lt2>
        <a:accent1>
          <a:srgbClr val="BE9932"/>
        </a:accent1>
        <a:accent2>
          <a:srgbClr val="2A99EC"/>
        </a:accent2>
        <a:accent3>
          <a:srgbClr val="AAB8E2"/>
        </a:accent3>
        <a:accent4>
          <a:srgbClr val="DADADA"/>
        </a:accent4>
        <a:accent5>
          <a:srgbClr val="DBCAAD"/>
        </a:accent5>
        <a:accent6>
          <a:srgbClr val="258AD6"/>
        </a:accent6>
        <a:hlink>
          <a:srgbClr val="70B040"/>
        </a:hlink>
        <a:folHlink>
          <a:srgbClr val="6B8ED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23588</TotalTime>
  <Words>704</Words>
  <Application>Microsoft Office PowerPoint</Application>
  <PresentationFormat>Apresentação na tela (4:3)</PresentationFormat>
  <Paragraphs>81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12</vt:i4>
      </vt:variant>
    </vt:vector>
  </HeadingPairs>
  <TitlesOfParts>
    <vt:vector size="15" baseType="lpstr">
      <vt:lpstr>Slides de apresentação de exemplo</vt:lpstr>
      <vt:lpstr>1_Slides de apresentação de exemplo</vt:lpstr>
      <vt:lpstr>2_Slides de apresentação de exemplo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CTIS Informática Ltda.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Jander Vasconcelos</dc:creator>
  <cp:lastModifiedBy>Família Machado</cp:lastModifiedBy>
  <cp:revision>1228</cp:revision>
  <cp:lastPrinted>2013-03-06T22:55:55Z</cp:lastPrinted>
  <dcterms:created xsi:type="dcterms:W3CDTF">2004-06-07T14:30:47Z</dcterms:created>
  <dcterms:modified xsi:type="dcterms:W3CDTF">2013-11-07T00:29:29Z</dcterms:modified>
</cp:coreProperties>
</file>