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1" r:id="rId2"/>
    <p:sldMasterId id="2147483769" r:id="rId3"/>
  </p:sldMasterIdLst>
  <p:notesMasterIdLst>
    <p:notesMasterId r:id="rId16"/>
  </p:notesMasterIdLst>
  <p:handoutMasterIdLst>
    <p:handoutMasterId r:id="rId17"/>
  </p:handoutMasterIdLst>
  <p:sldIdLst>
    <p:sldId id="593" r:id="rId4"/>
    <p:sldId id="755" r:id="rId5"/>
    <p:sldId id="756" r:id="rId6"/>
    <p:sldId id="731" r:id="rId7"/>
    <p:sldId id="754" r:id="rId8"/>
    <p:sldId id="732" r:id="rId9"/>
    <p:sldId id="752" r:id="rId10"/>
    <p:sldId id="748" r:id="rId11"/>
    <p:sldId id="749" r:id="rId12"/>
    <p:sldId id="751" r:id="rId13"/>
    <p:sldId id="753" r:id="rId14"/>
    <p:sldId id="653" r:id="rId15"/>
  </p:sldIdLst>
  <p:sldSz cx="9144000" cy="6858000" type="screen4x3"/>
  <p:notesSz cx="6797675" cy="99282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EAD7"/>
    <a:srgbClr val="F5800B"/>
    <a:srgbClr val="FBCECD"/>
    <a:srgbClr val="EB8015"/>
    <a:srgbClr val="D3D3D3"/>
    <a:srgbClr val="004D86"/>
    <a:srgbClr val="FFFF66"/>
    <a:srgbClr val="E6E6E6"/>
    <a:srgbClr val="CF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8765" autoAdjust="0"/>
  </p:normalViewPr>
  <p:slideViewPr>
    <p:cSldViewPr>
      <p:cViewPr>
        <p:scale>
          <a:sx n="70" d="100"/>
          <a:sy n="70" d="100"/>
        </p:scale>
        <p:origin x="-1470" y="-78"/>
      </p:cViewPr>
      <p:guideLst>
        <p:guide orient="horz" pos="125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notesViewPr>
    <p:cSldViewPr>
      <p:cViewPr varScale="1">
        <p:scale>
          <a:sx n="48" d="100"/>
          <a:sy n="48" d="100"/>
        </p:scale>
        <p:origin x="-268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7AB113-3C72-4313-9CE0-2D6CD08FD4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52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045566-8896-48AC-A8D5-8F1AEC695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2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-25400"/>
            <a:ext cx="9144000" cy="45008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0" y="260648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003462" y="1963415"/>
            <a:ext cx="707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Confederação da Agricultura e Pecuária do Brasil </a:t>
            </a:r>
          </a:p>
        </p:txBody>
      </p:sp>
      <p:pic>
        <p:nvPicPr>
          <p:cNvPr id="16" name="Picture 24" descr="http://jornale.com.br/mirian/wp-content/uploads/2009/03/navio-tcp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1504"/>
          <a:stretch/>
        </p:blipFill>
        <p:spPr bwMode="auto">
          <a:xfrm>
            <a:off x="6711032" y="2570476"/>
            <a:ext cx="2437417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7" name="Picture 2" descr="http://www.portosdoparana.pr.gov.br/arquivos/Image/fotos_materias/2008/06.2008/17_06_2008/DSC04137aa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/>
          <a:stretch>
            <a:fillRect/>
          </a:stretch>
        </p:blipFill>
        <p:spPr bwMode="auto">
          <a:xfrm>
            <a:off x="5022039" y="2564904"/>
            <a:ext cx="2634430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2" descr="barca%C3%A7a+e+ponte+ferrea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2" y="2565028"/>
            <a:ext cx="2679089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jc3.uol.com.br/blogs/repositorio/Foto_Marcelo%20Pizzato_Acervo%20Odebrecht.jpe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" y="2566932"/>
            <a:ext cx="2867400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/>
        </p:spPr>
      </p:pic>
      <p:pic>
        <p:nvPicPr>
          <p:cNvPr id="19" name="Picture 13" descr="eclusa1_tucurui_em_constr1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97" y="2565277"/>
            <a:ext cx="2376264" cy="1911311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9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45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36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8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7971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7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E2F0-57CB-4861-80FA-5BE3436962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6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0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7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00408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868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8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1310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075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39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840520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08502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748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9662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929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6310813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10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209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A8B6-057E-4129-AEEC-CFA8DB8F5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39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9871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114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65029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812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7221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0637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571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072606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0408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1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34541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7371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4026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118242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430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0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37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5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3682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571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1027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31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61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2051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8602" y="5024219"/>
              <a:ext cx="3802062" cy="144307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55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1336" y="5784652"/>
                <a:ext cx="3802063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6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3075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9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6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468313" y="4581525"/>
            <a:ext cx="7143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5233263"/>
            <a:ext cx="88569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ct val="10000"/>
              </a:spcBef>
            </a:pPr>
            <a:r>
              <a:rPr lang="pt-BR" sz="2800" b="1" dirty="0" smtClean="0">
                <a:solidFill>
                  <a:srgbClr val="000000"/>
                </a:solidFill>
                <a:latin typeface="Calibri" pitchFamily="34" charset="0"/>
              </a:rPr>
              <a:t>Projeto de Lei nº 57 de 2013 – Alteração do Código de Transito</a:t>
            </a:r>
            <a:endParaRPr lang="pt-BR" sz="1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Leonardo de Oliveira Machado</a:t>
            </a:r>
          </a:p>
          <a:p>
            <a:pPr lvl="0" algn="r" eaLnBrk="1" hangingPunct="1">
              <a:defRPr/>
            </a:pPr>
            <a:r>
              <a:rPr lang="pt-BR" sz="1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AssessorTécnico</a:t>
            </a:r>
            <a:endParaRPr lang="pt-BR" sz="1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Brasília , 07 de novembro de 2013</a:t>
            </a:r>
            <a:r>
              <a:rPr lang="pt-BR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  <a:endParaRPr lang="pt-BR" sz="1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9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95536" y="1484784"/>
            <a:ext cx="8352928" cy="489364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</a:rPr>
              <a:t>De janeiro a </a:t>
            </a:r>
            <a:r>
              <a:rPr lang="pt-BR" sz="2400" dirty="0">
                <a:latin typeface="Calibri" pitchFamily="34" charset="0"/>
              </a:rPr>
              <a:t>o</a:t>
            </a:r>
            <a:r>
              <a:rPr lang="pt-BR" sz="2400" dirty="0" smtClean="0">
                <a:latin typeface="Calibri" pitchFamily="34" charset="0"/>
              </a:rPr>
              <a:t>utubro de 2013 foram vendidas mais de </a:t>
            </a:r>
            <a:r>
              <a:rPr lang="pt-BR" sz="2400" dirty="0" smtClean="0">
                <a:solidFill>
                  <a:srgbClr val="FF0000"/>
                </a:solidFill>
                <a:latin typeface="Calibri" pitchFamily="34" charset="0"/>
              </a:rPr>
              <a:t>51 mil </a:t>
            </a: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foram tratores (Fonte: ANFAVEA)</a:t>
            </a:r>
            <a:r>
              <a:rPr lang="pt-BR" sz="2400" dirty="0" smtClean="0">
                <a:latin typeface="Calibri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</a:rPr>
              <a:t>Sendo </a:t>
            </a:r>
            <a:r>
              <a:rPr lang="pt-BR" sz="2400" dirty="0">
                <a:latin typeface="Calibri" pitchFamily="34" charset="0"/>
              </a:rPr>
              <a:t>assim, se todos estes tratores fossem emplacados, o gasto total do setor produtivo iria ser de aproximadamente </a:t>
            </a:r>
            <a:r>
              <a:rPr lang="pt-BR" sz="2400" dirty="0">
                <a:solidFill>
                  <a:srgbClr val="C00000"/>
                </a:solidFill>
                <a:latin typeface="Calibri" pitchFamily="34" charset="0"/>
              </a:rPr>
              <a:t>R$ </a:t>
            </a: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400" dirty="0">
                <a:solidFill>
                  <a:srgbClr val="C00000"/>
                </a:solidFill>
                <a:latin typeface="Calibri" pitchFamily="34" charset="0"/>
              </a:rPr>
              <a:t>milhões de </a:t>
            </a: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reais</a:t>
            </a:r>
            <a:r>
              <a:rPr lang="pt-BR" sz="2400" dirty="0" smtClean="0">
                <a:latin typeface="Calibri" pitchFamily="34" charset="0"/>
              </a:rPr>
              <a:t> (se considera apenas os tratores vendidos até </a:t>
            </a:r>
            <a:r>
              <a:rPr lang="pt-BR" sz="2400" dirty="0" smtClean="0">
                <a:latin typeface="Calibri" pitchFamily="34" charset="0"/>
              </a:rPr>
              <a:t>outubro);</a:t>
            </a:r>
            <a:endParaRPr lang="pt-BR" sz="2400" dirty="0" smtClean="0">
              <a:latin typeface="Calibri" pitchFamily="34" charset="0"/>
            </a:endParaRPr>
          </a:p>
          <a:p>
            <a:pPr algn="just"/>
            <a:endParaRPr lang="pt-BR" sz="2400" dirty="0" smtClean="0"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</a:rPr>
              <a:t>Não </a:t>
            </a:r>
            <a:r>
              <a:rPr lang="pt-BR" sz="2400" dirty="0">
                <a:latin typeface="Calibri" pitchFamily="34" charset="0"/>
              </a:rPr>
              <a:t>sendo contabilizado neste valor o custo operacional de cada </a:t>
            </a:r>
            <a:r>
              <a:rPr lang="pt-BR" sz="2400" dirty="0" smtClean="0">
                <a:latin typeface="Calibri" pitchFamily="34" charset="0"/>
              </a:rPr>
              <a:t>produtor;</a:t>
            </a:r>
          </a:p>
          <a:p>
            <a:pPr algn="just"/>
            <a:endParaRPr lang="pt-BR" sz="2400" dirty="0"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</a:rPr>
              <a:t>Se os Estado aprovarem a cobrança do IPVA, quais os custos que irão se abater ao produtor?;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ctangle 4150"/>
          <p:cNvSpPr>
            <a:spLocks noChangeArrowheads="1"/>
          </p:cNvSpPr>
          <p:nvPr/>
        </p:nvSpPr>
        <p:spPr bwMode="auto">
          <a:xfrm>
            <a:off x="394543" y="404664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Tratores - Vendas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6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Conclusão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9562" y="2132856"/>
            <a:ext cx="8542918" cy="230832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ctr"/>
            <a:r>
              <a:rPr lang="pt-BR" sz="2400" b="1" dirty="0" smtClean="0">
                <a:latin typeface="Calibri" pitchFamily="34" charset="0"/>
              </a:rPr>
              <a:t>A medida é justa uma vez que o processo de emplacamento, registro e licenciamento é um gasto desnecessário ao setor, uma vez que “maquinas agrícolas </a:t>
            </a:r>
            <a:r>
              <a:rPr lang="pt-BR" sz="2400" b="1" dirty="0">
                <a:latin typeface="Calibri" pitchFamily="34" charset="0"/>
              </a:rPr>
              <a:t>têm sua fundamental utilização no labor do campo e que o seu tráfego em vias públicas ocorre </a:t>
            </a:r>
            <a:r>
              <a:rPr lang="pt-BR" sz="2400" b="1" dirty="0" smtClean="0">
                <a:latin typeface="Calibri" pitchFamily="34" charset="0"/>
              </a:rPr>
              <a:t>esporadicamente (</a:t>
            </a:r>
            <a:r>
              <a:rPr lang="pt-BR" sz="2400" b="1" smtClean="0">
                <a:latin typeface="Calibri" pitchFamily="34" charset="0"/>
              </a:rPr>
              <a:t>quando permitido), </a:t>
            </a:r>
            <a:r>
              <a:rPr lang="pt-BR" sz="2400" b="1" dirty="0">
                <a:latin typeface="Calibri" pitchFamily="34" charset="0"/>
              </a:rPr>
              <a:t>no estrito trajeto necessário para deslocar-se de uma propriedade a </a:t>
            </a:r>
            <a:r>
              <a:rPr lang="pt-BR" sz="2400" b="1" dirty="0" smtClean="0">
                <a:latin typeface="Calibri" pitchFamily="34" charset="0"/>
              </a:rPr>
              <a:t>outra”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4126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Favoráveis ao PLC nº 53de 2013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1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468313" y="4581525"/>
            <a:ext cx="7143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59333" y="5695331"/>
            <a:ext cx="77771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defRPr/>
            </a:pPr>
            <a:endParaRPr lang="pt-BR" sz="1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Leonardo de Oliveira Machado</a:t>
            </a:r>
          </a:p>
          <a:p>
            <a:pPr lvl="0" algn="r" eaLnBrk="1" hangingPunct="1"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l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eonardo.machado@cna.org.br</a:t>
            </a:r>
          </a:p>
          <a:p>
            <a:pPr lvl="0" algn="r" eaLnBrk="1" hangingPunct="1">
              <a:defRPr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(61) 2109-1460</a:t>
            </a:r>
          </a:p>
        </p:txBody>
      </p:sp>
    </p:spTree>
    <p:extLst>
      <p:ext uri="{BB962C8B-B14F-4D97-AF65-F5344CB8AC3E}">
        <p14:creationId xmlns:p14="http://schemas.microsoft.com/office/powerpoint/2010/main" val="265317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PLC nº 57 de 2013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1294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Proposta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88032" y="1610797"/>
            <a:ext cx="8532440" cy="486287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800" dirty="0" smtClean="0">
                <a:latin typeface="Calibri" pitchFamily="34" charset="0"/>
              </a:rPr>
              <a:t>Desobriga os veículos </a:t>
            </a:r>
            <a:r>
              <a:rPr lang="pt-BR" sz="2800" dirty="0">
                <a:latin typeface="Calibri" pitchFamily="34" charset="0"/>
              </a:rPr>
              <a:t>automotores destinados a executar trabalhos </a:t>
            </a:r>
            <a:r>
              <a:rPr lang="pt-BR" sz="2800" dirty="0" smtClean="0">
                <a:latin typeface="Calibri" pitchFamily="34" charset="0"/>
              </a:rPr>
              <a:t>agrícolas de: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800" dirty="0" smtClean="0">
                <a:latin typeface="Calibri" pitchFamily="34" charset="0"/>
              </a:rPr>
              <a:t>1</a:t>
            </a:r>
            <a:r>
              <a:rPr lang="pt-BR" sz="2800" dirty="0">
                <a:latin typeface="Calibri" pitchFamily="34" charset="0"/>
              </a:rPr>
              <a:t>) </a:t>
            </a:r>
            <a:r>
              <a:rPr lang="pt-BR" sz="2800" dirty="0" smtClean="0">
                <a:latin typeface="Calibri" pitchFamily="34" charset="0"/>
              </a:rPr>
              <a:t> Ser identificado externamente </a:t>
            </a:r>
            <a:r>
              <a:rPr lang="pt-BR" sz="2800" dirty="0">
                <a:latin typeface="Calibri" pitchFamily="34" charset="0"/>
              </a:rPr>
              <a:t>por meio de placas dianteira e </a:t>
            </a:r>
            <a:r>
              <a:rPr lang="pt-BR" sz="2800" dirty="0" smtClean="0">
                <a:latin typeface="Calibri" pitchFamily="34" charset="0"/>
              </a:rPr>
              <a:t>traseira (numeração especial);</a:t>
            </a:r>
          </a:p>
          <a:p>
            <a:pPr algn="just">
              <a:spcAft>
                <a:spcPts val="1200"/>
              </a:spcAft>
            </a:pPr>
            <a:r>
              <a:rPr lang="pt-BR" sz="2800" dirty="0" smtClean="0">
                <a:latin typeface="Calibri" pitchFamily="34" charset="0"/>
              </a:rPr>
              <a:t>2)   </a:t>
            </a:r>
            <a:r>
              <a:rPr lang="pt-BR" sz="2800" dirty="0" smtClean="0">
                <a:latin typeface="Calibri" pitchFamily="34" charset="0"/>
              </a:rPr>
              <a:t>Ser registrado pelo </a:t>
            </a:r>
            <a:r>
              <a:rPr lang="pt-BR" sz="2800" dirty="0">
                <a:latin typeface="Calibri" pitchFamily="34" charset="0"/>
              </a:rPr>
              <a:t>órgão executivo de trânsito </a:t>
            </a:r>
            <a:r>
              <a:rPr lang="pt-BR" sz="2800" dirty="0" smtClean="0">
                <a:latin typeface="Calibri" pitchFamily="34" charset="0"/>
              </a:rPr>
              <a:t>do Estado </a:t>
            </a:r>
            <a:r>
              <a:rPr lang="pt-BR" sz="2800" dirty="0">
                <a:latin typeface="Calibri" pitchFamily="34" charset="0"/>
              </a:rPr>
              <a:t>ou do Distrito </a:t>
            </a:r>
            <a:r>
              <a:rPr lang="pt-BR" sz="2800" dirty="0" smtClean="0">
                <a:latin typeface="Calibri" pitchFamily="34" charset="0"/>
              </a:rPr>
              <a:t>Federal (RENAVAM);</a:t>
            </a:r>
          </a:p>
          <a:p>
            <a:pPr algn="just">
              <a:spcAft>
                <a:spcPts val="1200"/>
              </a:spcAft>
            </a:pPr>
            <a:r>
              <a:rPr lang="pt-BR" sz="2800" dirty="0" smtClean="0">
                <a:latin typeface="Calibri" pitchFamily="34" charset="0"/>
              </a:rPr>
              <a:t>3) </a:t>
            </a:r>
            <a:r>
              <a:rPr lang="pt-BR" sz="2800" dirty="0" smtClean="0">
                <a:latin typeface="Calibri" pitchFamily="34" charset="0"/>
              </a:rPr>
              <a:t>Ser licenciado </a:t>
            </a:r>
            <a:r>
              <a:rPr lang="pt-BR" sz="2800" dirty="0" smtClean="0">
                <a:latin typeface="Calibri" pitchFamily="34" charset="0"/>
              </a:rPr>
              <a:t>anualmente pelo órgão </a:t>
            </a:r>
            <a:r>
              <a:rPr lang="pt-BR" sz="2800" dirty="0">
                <a:latin typeface="Calibri" pitchFamily="34" charset="0"/>
              </a:rPr>
              <a:t>executivo de trânsito do Estado, ou do Distrito </a:t>
            </a:r>
            <a:r>
              <a:rPr lang="pt-BR" sz="2800" dirty="0" smtClean="0">
                <a:latin typeface="Calibri" pitchFamily="34" charset="0"/>
              </a:rPr>
              <a:t>Federal (CRV e CRLV);  </a:t>
            </a:r>
          </a:p>
          <a:p>
            <a:pPr algn="just"/>
            <a:r>
              <a:rPr lang="pt-BR" sz="2800" dirty="0" smtClean="0">
                <a:latin typeface="Calibri" pitchFamily="34" charset="0"/>
              </a:rPr>
              <a:t> </a:t>
            </a:r>
            <a:endParaRPr lang="pt-BR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3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PLC nº 57 de 2013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1501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Motivação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88032" y="1610797"/>
            <a:ext cx="8532440" cy="3693319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800" dirty="0" smtClean="0">
                <a:latin typeface="Calibri" pitchFamily="34" charset="0"/>
              </a:rPr>
              <a:t>O CONTRAN tem publicado </a:t>
            </a:r>
            <a:r>
              <a:rPr lang="pt-BR" sz="2800" dirty="0" smtClean="0">
                <a:latin typeface="Calibri" pitchFamily="34" charset="0"/>
              </a:rPr>
              <a:t>constantemente resoluções </a:t>
            </a:r>
            <a:r>
              <a:rPr lang="pt-BR" sz="2800" dirty="0">
                <a:latin typeface="Calibri" pitchFamily="34" charset="0"/>
              </a:rPr>
              <a:t>para e</a:t>
            </a:r>
            <a:r>
              <a:rPr lang="pt-BR" sz="2800" dirty="0" smtClean="0">
                <a:latin typeface="Calibri" pitchFamily="34" charset="0"/>
              </a:rPr>
              <a:t>stabelece </a:t>
            </a:r>
            <a:r>
              <a:rPr lang="pt-BR" sz="2800" dirty="0">
                <a:latin typeface="Calibri" pitchFamily="34" charset="0"/>
              </a:rPr>
              <a:t>critérios para o registro de </a:t>
            </a:r>
            <a:r>
              <a:rPr lang="pt-BR" sz="2800" dirty="0" smtClean="0">
                <a:latin typeface="Calibri" pitchFamily="34" charset="0"/>
              </a:rPr>
              <a:t>tratores: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Calibri" pitchFamily="34" charset="0"/>
              </a:rPr>
              <a:t>Resolução n° 281, de 26 de junho de 2008 (Suspensa </a:t>
            </a:r>
            <a:r>
              <a:rPr lang="pt-BR" sz="2800" dirty="0">
                <a:latin typeface="Calibri" pitchFamily="34" charset="0"/>
              </a:rPr>
              <a:t>pela Deliberação Contran nº </a:t>
            </a:r>
            <a:r>
              <a:rPr lang="pt-BR" sz="2800" dirty="0" smtClean="0">
                <a:latin typeface="Calibri" pitchFamily="34" charset="0"/>
              </a:rPr>
              <a:t>93/2010);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Calibri" pitchFamily="34" charset="0"/>
              </a:rPr>
              <a:t>Resolução </a:t>
            </a:r>
            <a:r>
              <a:rPr lang="pt-BR" sz="2800" dirty="0">
                <a:latin typeface="Calibri" pitchFamily="34" charset="0"/>
              </a:rPr>
              <a:t>nº 429, de 05 de dezembro de </a:t>
            </a:r>
            <a:r>
              <a:rPr lang="pt-BR" sz="2800" dirty="0" smtClean="0">
                <a:latin typeface="Calibri" pitchFamily="34" charset="0"/>
              </a:rPr>
              <a:t>2012 (Prorrogado até o fim de 2014 </a:t>
            </a:r>
            <a:r>
              <a:rPr lang="pt-BR" sz="2800" dirty="0">
                <a:latin typeface="Calibri" pitchFamily="34" charset="0"/>
              </a:rPr>
              <a:t>através da </a:t>
            </a:r>
            <a:r>
              <a:rPr lang="pt-BR" sz="2800" dirty="0" smtClean="0">
                <a:latin typeface="Calibri" pitchFamily="34" charset="0"/>
              </a:rPr>
              <a:t>Resolução nº 447, de 25 de julho de 2013); </a:t>
            </a:r>
            <a:endParaRPr lang="pt-BR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0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288032" y="1700808"/>
            <a:ext cx="8532440" cy="181588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800" dirty="0">
                <a:latin typeface="Calibri" pitchFamily="34" charset="0"/>
              </a:rPr>
              <a:t>Trator é um veículo automotor destinado à movimentação de cargas, para realizar trabalho agrícola, ou tracionar outros veículos e equipamentos (maquinários</a:t>
            </a:r>
            <a:r>
              <a:rPr lang="pt-BR" sz="2800" dirty="0" smtClean="0">
                <a:latin typeface="Calibri" pitchFamily="34" charset="0"/>
              </a:rPr>
              <a:t>);</a:t>
            </a:r>
            <a:endParaRPr lang="pt-BR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Trator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612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Definição e Regras para Transitar em via Pública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autos.culturamix.com/blog/wp-content/gallery/agrale-6000/agrale-6000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6964"/>
            <a:ext cx="4479189" cy="24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r.viarural.com/agricultura/tratores/challenger/tratores-esteiras-borrachas-mt700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6963"/>
            <a:ext cx="3402202" cy="24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95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288032" y="1610797"/>
            <a:ext cx="8532440" cy="95410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800" dirty="0" smtClean="0">
                <a:latin typeface="Calibri" pitchFamily="34" charset="0"/>
              </a:rPr>
              <a:t>É facultado a “algumas máquinas agrícolas” o transito em vias publicas, porém esta não é sua finalidade;  </a:t>
            </a:r>
            <a:endParaRPr lang="pt-BR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Trator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612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Definição e Regras para Transitar em via Pública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260094" y="2836093"/>
            <a:ext cx="8532440" cy="138499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800" dirty="0" smtClean="0">
                <a:latin typeface="Calibri" pitchFamily="34" charset="0"/>
              </a:rPr>
              <a:t>Grande parte das </a:t>
            </a:r>
            <a:r>
              <a:rPr lang="pt-BR" sz="2800" dirty="0">
                <a:latin typeface="Calibri" pitchFamily="34" charset="0"/>
              </a:rPr>
              <a:t>máquinas agrícolas permanecem nas propriedades rurais </a:t>
            </a:r>
            <a:r>
              <a:rPr lang="pt-BR" sz="2800" dirty="0" smtClean="0">
                <a:latin typeface="Calibri" pitchFamily="34" charset="0"/>
              </a:rPr>
              <a:t>e raramente </a:t>
            </a:r>
            <a:r>
              <a:rPr lang="pt-BR" sz="2800" dirty="0">
                <a:latin typeface="Calibri" pitchFamily="34" charset="0"/>
              </a:rPr>
              <a:t>cruzam as fronteiras da propriedade rural;  </a:t>
            </a:r>
            <a:endParaRPr lang="pt-BR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Picture 2" descr="http://www.tocadacotia.com/wp-content/gallery/tratores-agricolas/tratores-agricola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4" y="4466524"/>
            <a:ext cx="3199441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RUE77Yt4bA8oesQzjgLT4CzJsOm1_CI3NLbn0NOoG8ahIYlkq-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54" y="4466524"/>
            <a:ext cx="3202062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0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395536" y="1556792"/>
            <a:ext cx="8352928" cy="483209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2400" dirty="0" smtClean="0">
                <a:latin typeface="Calibri" pitchFamily="34" charset="0"/>
              </a:rPr>
              <a:t>Art</a:t>
            </a:r>
            <a:r>
              <a:rPr lang="pt-BR" sz="2400" dirty="0">
                <a:latin typeface="Calibri" pitchFamily="34" charset="0"/>
              </a:rPr>
              <a:t>. 1º As dimensões autorizadas para veículos, com ou sem carga, são as seguintes: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I - </a:t>
            </a:r>
            <a:r>
              <a:rPr lang="pt-BR" sz="2000" dirty="0">
                <a:solidFill>
                  <a:srgbClr val="C00000"/>
                </a:solidFill>
                <a:latin typeface="Calibri" pitchFamily="34" charset="0"/>
              </a:rPr>
              <a:t>largura máxima: </a:t>
            </a:r>
            <a:r>
              <a:rPr lang="pt-BR" sz="2000" dirty="0">
                <a:latin typeface="Calibri" pitchFamily="34" charset="0"/>
              </a:rPr>
              <a:t>2,60m;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II - </a:t>
            </a:r>
            <a:r>
              <a:rPr lang="pt-BR" sz="2000" dirty="0">
                <a:solidFill>
                  <a:srgbClr val="C00000"/>
                </a:solidFill>
                <a:latin typeface="Calibri" pitchFamily="34" charset="0"/>
              </a:rPr>
              <a:t>altura máxima: </a:t>
            </a:r>
            <a:r>
              <a:rPr lang="pt-BR" sz="2000" dirty="0">
                <a:latin typeface="Calibri" pitchFamily="34" charset="0"/>
              </a:rPr>
              <a:t>4,40m;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III - </a:t>
            </a:r>
            <a:r>
              <a:rPr lang="pt-BR" sz="2000" dirty="0">
                <a:solidFill>
                  <a:srgbClr val="C00000"/>
                </a:solidFill>
                <a:latin typeface="Calibri" pitchFamily="34" charset="0"/>
              </a:rPr>
              <a:t>comprimento total</a:t>
            </a:r>
            <a:r>
              <a:rPr lang="pt-BR" sz="2000" dirty="0">
                <a:latin typeface="Calibri" pitchFamily="34" charset="0"/>
              </a:rPr>
              <a:t>: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a) veículos não-articulados: máximo de 14,00 metros;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b) veículos não-articulados de transporte coletivo urbano de passageiros que possuam 3º eixo de apoio direcional: máximo de 15 metros;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c) veículos articulados de transporte coletivo de passageiros: máximo 18,60 metros;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d) veículos articulados com duas unidades, do tipo </a:t>
            </a:r>
            <a:r>
              <a:rPr lang="pt-BR" sz="2000" dirty="0" smtClean="0">
                <a:latin typeface="Calibri" pitchFamily="34" charset="0"/>
              </a:rPr>
              <a:t>caminhão-trator </a:t>
            </a:r>
            <a:r>
              <a:rPr lang="pt-BR" sz="2000" dirty="0">
                <a:latin typeface="Calibri" pitchFamily="34" charset="0"/>
              </a:rPr>
              <a:t>e </a:t>
            </a:r>
            <a:r>
              <a:rPr lang="pt-BR" sz="2000" dirty="0" err="1">
                <a:latin typeface="Calibri" pitchFamily="34" charset="0"/>
              </a:rPr>
              <a:t>semi-reboque</a:t>
            </a:r>
            <a:r>
              <a:rPr lang="pt-BR" sz="2000" dirty="0">
                <a:latin typeface="Calibri" pitchFamily="34" charset="0"/>
              </a:rPr>
              <a:t>: máximo de 18,60 metros;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e) veículos articulados com duas unidades do tipo caminhão ou ônibus e reboque: máximo de 19,80;</a:t>
            </a:r>
          </a:p>
          <a:p>
            <a:pPr algn="just"/>
            <a:r>
              <a:rPr lang="pt-BR" sz="2000" dirty="0">
                <a:latin typeface="Calibri" pitchFamily="34" charset="0"/>
              </a:rPr>
              <a:t>f) veículos articulados com mais de duas unidades: máximo de 19,80 metros</a:t>
            </a:r>
            <a:r>
              <a:rPr lang="pt-BR" sz="2000" dirty="0" smtClean="0">
                <a:latin typeface="Calibri" pitchFamily="34" charset="0"/>
              </a:rPr>
              <a:t>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Dimensões Autorizadas na Via (Veículos)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3034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Resolução n. 210/2006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8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garape.com.br/App_Themes/Files/imagens/produtos-novos/tratores/dimensoes-tratores-new-holland-tt3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71" y="908720"/>
            <a:ext cx="6648673" cy="54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6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395535" y="1633965"/>
            <a:ext cx="2952329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300" dirty="0" smtClean="0">
                <a:latin typeface="Calibri" pitchFamily="34" charset="0"/>
              </a:rPr>
              <a:t>Seguro DPVAT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Simulação Custo do Emplacamento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1435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Sugestões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66833" y="1619960"/>
            <a:ext cx="2977375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Calibri" pitchFamily="34" charset="0"/>
              </a:rPr>
              <a:t>R$ 110,30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395535" y="2258184"/>
            <a:ext cx="2952329" cy="44627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300" dirty="0" smtClean="0">
                <a:latin typeface="Calibri" pitchFamily="34" charset="0"/>
              </a:rPr>
              <a:t>Taxa 1º Emplacamento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466833" y="2244179"/>
            <a:ext cx="2977375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Calibri" pitchFamily="34" charset="0"/>
              </a:rPr>
              <a:t>R$ 60,00 a 140,00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395534" y="2872249"/>
            <a:ext cx="2952329" cy="44627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300" dirty="0" smtClean="0">
                <a:latin typeface="Calibri" pitchFamily="34" charset="0"/>
              </a:rPr>
              <a:t>Guia do DETRAN/Lacre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466832" y="2858244"/>
            <a:ext cx="2977375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Calibri" pitchFamily="34" charset="0"/>
              </a:rPr>
              <a:t>R$ 20,00 a 50,00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395535" y="3492806"/>
            <a:ext cx="2952329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300" dirty="0" smtClean="0">
                <a:latin typeface="Calibri" pitchFamily="34" charset="0"/>
              </a:rPr>
              <a:t>Despachante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466833" y="3478801"/>
            <a:ext cx="2977375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Calibri" pitchFamily="34" charset="0"/>
              </a:rPr>
              <a:t>R$ 100,00 a 150,00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395535" y="4116698"/>
            <a:ext cx="2952329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300" dirty="0" smtClean="0">
                <a:latin typeface="Calibri" pitchFamily="34" charset="0"/>
              </a:rPr>
              <a:t>Valor da Placa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466833" y="4102693"/>
            <a:ext cx="2977375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Calibri" pitchFamily="34" charset="0"/>
              </a:rPr>
              <a:t>R$ 70,00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6" name="CaixaDeTexto 5"/>
          <p:cNvSpPr txBox="1">
            <a:spLocks noChangeArrowheads="1"/>
          </p:cNvSpPr>
          <p:nvPr/>
        </p:nvSpPr>
        <p:spPr bwMode="auto">
          <a:xfrm>
            <a:off x="383629" y="4782924"/>
            <a:ext cx="2952329" cy="44627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300" b="1" dirty="0" smtClean="0">
                <a:solidFill>
                  <a:schemeClr val="bg1"/>
                </a:solidFill>
                <a:latin typeface="Calibri" pitchFamily="34" charset="0"/>
              </a:rPr>
              <a:t>Total</a:t>
            </a:r>
            <a:endParaRPr lang="pt-BR" sz="2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3454927" y="4716758"/>
            <a:ext cx="2977375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800" b="1" dirty="0" smtClean="0">
                <a:latin typeface="Calibri" pitchFamily="34" charset="0"/>
              </a:rPr>
              <a:t>R$ 360,30 a 520,00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44208" y="3012132"/>
            <a:ext cx="2189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400" dirty="0">
                <a:latin typeface="Calibri" pitchFamily="34" charset="0"/>
              </a:rPr>
              <a:t>Valor variável (cada Estado)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444208" y="3631311"/>
            <a:ext cx="2189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400" dirty="0">
                <a:latin typeface="Calibri" pitchFamily="34" charset="0"/>
              </a:rPr>
              <a:t>Valor variável (cada Estado)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44208" y="4270586"/>
            <a:ext cx="980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400" dirty="0" smtClean="0">
                <a:latin typeface="Calibri" pitchFamily="34" charset="0"/>
              </a:rPr>
              <a:t>Facultativo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83629" y="5589240"/>
            <a:ext cx="80859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As concessionárias prestam este serviço, porém cobram 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em 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média 30% a 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mais:</a:t>
            </a:r>
          </a:p>
          <a:p>
            <a:pPr algn="ctr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 (R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$ 500,00 – R$ 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1.000,00)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8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971465" y="1628800"/>
            <a:ext cx="7201070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ctr"/>
            <a:r>
              <a:rPr lang="pt-BR" sz="2400" b="1" dirty="0" smtClean="0">
                <a:latin typeface="Calibri" pitchFamily="34" charset="0"/>
              </a:rPr>
              <a:t>IPVA</a:t>
            </a:r>
          </a:p>
          <a:p>
            <a:pPr lvl="0" algn="ctr"/>
            <a:r>
              <a:rPr lang="pt-BR" sz="2400" b="1" dirty="0" smtClean="0">
                <a:latin typeface="Calibri" pitchFamily="34" charset="0"/>
              </a:rPr>
              <a:t>imposto </a:t>
            </a:r>
            <a:r>
              <a:rPr lang="pt-BR" sz="2400" b="1" dirty="0">
                <a:latin typeface="Calibri" pitchFamily="34" charset="0"/>
              </a:rPr>
              <a:t>sobre a propriedade de veículos automotores</a:t>
            </a: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IPVA – Legislação Estadual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145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Simulação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969651" y="2924944"/>
            <a:ext cx="7202750" cy="129266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Imposto Estadual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Cada Estado Estipula sua legislação sobre o assunto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Obrigatoriedades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Taxas (1 - 5% do valor do veículo)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1004467" y="4653136"/>
            <a:ext cx="7201070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>
                <a:latin typeface="Calibri" pitchFamily="34" charset="0"/>
              </a:rPr>
              <a:t>Para a cobrança é necessária inscrição do veiculo no RENAVAN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969517" y="5847655"/>
            <a:ext cx="7201070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R$ 80.000,00 – 3% - R$ 2.400,00/anualmente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20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23588</TotalTime>
  <Words>704</Words>
  <Application>Microsoft Office PowerPoint</Application>
  <PresentationFormat>Apresentação na tela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Slides de apresentação de exemplo</vt:lpstr>
      <vt:lpstr>1_Slides de apresentação de exemplo</vt:lpstr>
      <vt:lpstr>2_Slides de apresentação de 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CTIS Informática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Jander Vasconcelos</dc:creator>
  <cp:lastModifiedBy>Família Machado</cp:lastModifiedBy>
  <cp:revision>1228</cp:revision>
  <cp:lastPrinted>2013-03-06T22:55:55Z</cp:lastPrinted>
  <dcterms:created xsi:type="dcterms:W3CDTF">2004-06-07T14:30:47Z</dcterms:created>
  <dcterms:modified xsi:type="dcterms:W3CDTF">2013-11-07T00:29:29Z</dcterms:modified>
</cp:coreProperties>
</file>