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82" r:id="rId3"/>
    <p:sldId id="291" r:id="rId4"/>
    <p:sldId id="276" r:id="rId5"/>
    <p:sldId id="339" r:id="rId6"/>
    <p:sldId id="322" r:id="rId7"/>
    <p:sldId id="323" r:id="rId8"/>
    <p:sldId id="324" r:id="rId9"/>
    <p:sldId id="321" r:id="rId10"/>
    <p:sldId id="344" r:id="rId11"/>
    <p:sldId id="325" r:id="rId12"/>
    <p:sldId id="332" r:id="rId13"/>
    <p:sldId id="342" r:id="rId14"/>
    <p:sldId id="343" r:id="rId15"/>
    <p:sldId id="333" r:id="rId16"/>
    <p:sldId id="334" r:id="rId17"/>
    <p:sldId id="335" r:id="rId18"/>
    <p:sldId id="277" r:id="rId19"/>
    <p:sldId id="338" r:id="rId20"/>
    <p:sldId id="313" r:id="rId21"/>
    <p:sldId id="33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17" autoAdjust="0"/>
  </p:normalViewPr>
  <p:slideViewPr>
    <p:cSldViewPr>
      <p:cViewPr>
        <p:scale>
          <a:sx n="100" d="100"/>
          <a:sy n="100" d="100"/>
        </p:scale>
        <p:origin x="-1240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00839-542F-47DF-A506-7912BFC5397E}" type="datetimeFigureOut">
              <a:rPr lang="pt-BR" smtClean="0"/>
              <a:pPr/>
              <a:t>17/04/13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8442C-2A48-4DB4-A8A8-E69A6885A24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56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442C-2A48-4DB4-A8A8-E69A6885A24E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2" descr="LOGO ADECE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11" y="147737"/>
            <a:ext cx="3361300" cy="76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7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 descr="20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"/>
            <a:ext cx="2555776" cy="119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"/>
          <p:cNvGrpSpPr>
            <a:grpSpLocks/>
          </p:cNvGrpSpPr>
          <p:nvPr userDrawn="1"/>
        </p:nvGrpSpPr>
        <p:grpSpPr bwMode="auto">
          <a:xfrm>
            <a:off x="-4763" y="1052736"/>
            <a:ext cx="9153526" cy="92075"/>
            <a:chOff x="-4" y="534"/>
            <a:chExt cx="6742" cy="64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" y="534"/>
              <a:ext cx="6743" cy="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0" y="536"/>
              <a:ext cx="6735" cy="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6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Arial" charset="0"/>
                <a:cs typeface="Arial Unicode MS" pitchFamily="32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A06-1ECB-4537-BDEA-6A716D4D0C18}" type="datetimeFigureOut">
              <a:rPr lang="pt-BR" smtClean="0"/>
              <a:pPr/>
              <a:t>17/04/13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D905-EE39-416E-86E5-D12761EF8E4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A06-1ECB-4537-BDEA-6A716D4D0C18}" type="datetimeFigureOut">
              <a:rPr lang="pt-BR" smtClean="0"/>
              <a:pPr/>
              <a:t>17/04/13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D905-EE39-416E-86E5-D12761EF8E4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20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4"/>
            <a:ext cx="2555776" cy="119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4"/>
          <p:cNvGrpSpPr>
            <a:grpSpLocks/>
          </p:cNvGrpSpPr>
          <p:nvPr userDrawn="1"/>
        </p:nvGrpSpPr>
        <p:grpSpPr bwMode="auto">
          <a:xfrm>
            <a:off x="-4763" y="1052736"/>
            <a:ext cx="9153526" cy="92075"/>
            <a:chOff x="-4" y="534"/>
            <a:chExt cx="6742" cy="64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" y="534"/>
              <a:ext cx="6743" cy="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0" y="536"/>
              <a:ext cx="6735" cy="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6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Arial" charset="0"/>
                <a:cs typeface="Arial Unicode MS" pitchFamily="32" charset="0"/>
              </a:endParaRPr>
            </a:p>
          </p:txBody>
        </p:sp>
      </p:grpSp>
      <p:pic>
        <p:nvPicPr>
          <p:cNvPr id="12" name="Imagem 22" descr="LOGO ADECE.wm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611" y="147737"/>
            <a:ext cx="3361300" cy="76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A06-1ECB-4537-BDEA-6A716D4D0C18}" type="datetimeFigureOut">
              <a:rPr lang="pt-BR" smtClean="0"/>
              <a:pPr/>
              <a:t>17/04/13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D905-EE39-416E-86E5-D12761EF8E4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A06-1ECB-4537-BDEA-6A716D4D0C18}" type="datetimeFigureOut">
              <a:rPr lang="pt-BR" smtClean="0"/>
              <a:pPr/>
              <a:t>17/04/13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D905-EE39-416E-86E5-D12761EF8E4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A06-1ECB-4537-BDEA-6A716D4D0C18}" type="datetimeFigureOut">
              <a:rPr lang="pt-BR" smtClean="0"/>
              <a:pPr/>
              <a:t>17/04/13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D905-EE39-416E-86E5-D12761EF8E4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A06-1ECB-4537-BDEA-6A716D4D0C18}" type="datetimeFigureOut">
              <a:rPr lang="pt-BR" smtClean="0"/>
              <a:pPr/>
              <a:t>17/04/13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D905-EE39-416E-86E5-D12761EF8E4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A06-1ECB-4537-BDEA-6A716D4D0C18}" type="datetimeFigureOut">
              <a:rPr lang="pt-BR" smtClean="0"/>
              <a:pPr/>
              <a:t>17/04/13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D905-EE39-416E-86E5-D12761EF8E4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A06-1ECB-4537-BDEA-6A716D4D0C18}" type="datetimeFigureOut">
              <a:rPr lang="pt-BR" smtClean="0"/>
              <a:pPr/>
              <a:t>17/04/13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D905-EE39-416E-86E5-D12761EF8E4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6A06-1ECB-4537-BDEA-6A716D4D0C18}" type="datetimeFigureOut">
              <a:rPr lang="pt-BR" smtClean="0"/>
              <a:pPr/>
              <a:t>17/04/13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D905-EE39-416E-86E5-D12761EF8E46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6A06-1ECB-4537-BDEA-6A716D4D0C18}" type="datetimeFigureOut">
              <a:rPr lang="pt-BR" smtClean="0"/>
              <a:pPr/>
              <a:t>17/04/13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DD905-EE39-416E-86E5-D12761EF8E46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268760"/>
            <a:ext cx="8712968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/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Senado Federal</a:t>
            </a:r>
          </a:p>
          <a:p>
            <a:pPr marL="271463"/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Comissão </a:t>
            </a: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 Serviços de </a:t>
            </a:r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Infraestrutura</a:t>
            </a:r>
          </a:p>
          <a:p>
            <a:pPr marL="271463"/>
            <a:endParaRPr lang="pt-BR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1463"/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Painel: 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"Eletricidade 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Alternativa”</a:t>
            </a:r>
          </a:p>
          <a:p>
            <a:pPr marL="271463"/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Energia e Desenvolvimento do Brasil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</a:p>
          <a:p>
            <a:pPr marL="271463"/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1463"/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Programa para 2013-2014</a:t>
            </a:r>
          </a:p>
          <a:p>
            <a:pPr marL="271463"/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71463" algn="ctr"/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INVESTIMENTO E GESTÃO: DESATANDO O NÓ LOGÍSTICO DO 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PAÍS”</a:t>
            </a:r>
          </a:p>
          <a:p>
            <a:pPr marL="271463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266700"/>
            <a:endParaRPr lang="pt-BR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266700"/>
            <a:r>
              <a:rPr lang="pt-BR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266700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5169966"/>
            <a:ext cx="5571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Adão Linhares Muniz</a:t>
            </a:r>
          </a:p>
          <a:p>
            <a:r>
              <a:rPr lang="pt-BR" dirty="0" smtClean="0"/>
              <a:t>Câmara </a:t>
            </a:r>
            <a:r>
              <a:rPr lang="pt-BR" dirty="0"/>
              <a:t>Setorial de Energia </a:t>
            </a:r>
            <a:r>
              <a:rPr lang="pt-BR" dirty="0" smtClean="0"/>
              <a:t>Eólica </a:t>
            </a:r>
          </a:p>
          <a:p>
            <a:r>
              <a:rPr lang="pt-BR" dirty="0" smtClean="0"/>
              <a:t>Agencia de Desenvolvimento do Estado do </a:t>
            </a:r>
            <a:r>
              <a:rPr lang="pt-BR" dirty="0" smtClean="0"/>
              <a:t>Cear</a:t>
            </a:r>
            <a:r>
              <a:rPr lang="pt-BR" dirty="0" smtClean="0"/>
              <a:t>á - ADECE</a:t>
            </a:r>
            <a:endParaRPr lang="pt-BR" dirty="0" smtClean="0"/>
          </a:p>
          <a:p>
            <a:r>
              <a:rPr lang="pt-BR" dirty="0" smtClean="0"/>
              <a:t>Bras</a:t>
            </a:r>
            <a:r>
              <a:rPr lang="pt-BR" dirty="0" smtClean="0"/>
              <a:t>ília</a:t>
            </a:r>
            <a:r>
              <a:rPr lang="pt-BR" dirty="0" smtClean="0"/>
              <a:t>, 17 </a:t>
            </a:r>
            <a:r>
              <a:rPr lang="pt-BR" dirty="0" smtClean="0"/>
              <a:t>de </a:t>
            </a:r>
            <a:r>
              <a:rPr lang="pt-BR" dirty="0" smtClean="0"/>
              <a:t>Abril </a:t>
            </a:r>
            <a:r>
              <a:rPr lang="pt-BR" dirty="0" smtClean="0"/>
              <a:t>de </a:t>
            </a:r>
            <a:r>
              <a:rPr lang="pt-BR" dirty="0" smtClean="0"/>
              <a:t>2013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02" y="1163954"/>
            <a:ext cx="7825026" cy="536139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115616" y="6309320"/>
            <a:ext cx="16450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Fonte: ANEEL / ABEEOLICA</a:t>
            </a:r>
            <a:endParaRPr lang="pt-BR" sz="1050" dirty="0"/>
          </a:p>
        </p:txBody>
      </p:sp>
      <p:sp>
        <p:nvSpPr>
          <p:cNvPr id="11" name="Chave esquerda 10"/>
          <p:cNvSpPr/>
          <p:nvPr/>
        </p:nvSpPr>
        <p:spPr>
          <a:xfrm rot="1757865">
            <a:off x="5348215" y="1583765"/>
            <a:ext cx="376618" cy="3270888"/>
          </a:xfrm>
          <a:prstGeom prst="leftBrace">
            <a:avLst>
              <a:gd name="adj1" fmla="val 57568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have esquerda 13"/>
          <p:cNvSpPr/>
          <p:nvPr/>
        </p:nvSpPr>
        <p:spPr>
          <a:xfrm rot="4726084">
            <a:off x="3051697" y="3541530"/>
            <a:ext cx="376309" cy="3375735"/>
          </a:xfrm>
          <a:prstGeom prst="leftBrace">
            <a:avLst>
              <a:gd name="adj1" fmla="val 57568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5"/>
          <p:cNvSpPr txBox="1"/>
          <p:nvPr/>
        </p:nvSpPr>
        <p:spPr>
          <a:xfrm>
            <a:off x="2411760" y="4437112"/>
            <a:ext cx="1512168" cy="576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 smtClean="0">
                <a:solidFill>
                  <a:srgbClr val="FF0000"/>
                </a:solidFill>
              </a:rPr>
              <a:t>PROINFA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1.430,5 </a:t>
            </a:r>
            <a:r>
              <a:rPr lang="pt-BR" b="1" dirty="0" smtClean="0">
                <a:solidFill>
                  <a:srgbClr val="FF0000"/>
                </a:solidFill>
              </a:rPr>
              <a:t>MW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Invest</a:t>
            </a:r>
            <a:r>
              <a:rPr lang="pt-BR" sz="1100" b="1" dirty="0" smtClean="0">
                <a:solidFill>
                  <a:srgbClr val="FF0000"/>
                </a:solidFill>
              </a:rPr>
              <a:t>imento: ~ R$ 7,7 b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9" name="CaixaDeTexto 5"/>
          <p:cNvSpPr txBox="1"/>
          <p:nvPr/>
        </p:nvSpPr>
        <p:spPr>
          <a:xfrm>
            <a:off x="3923928" y="2420888"/>
            <a:ext cx="1584176" cy="576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 smtClean="0">
                <a:solidFill>
                  <a:srgbClr val="FF0000"/>
                </a:solidFill>
              </a:rPr>
              <a:t>Leilões 2009 – </a:t>
            </a:r>
            <a:r>
              <a:rPr lang="pt-BR" b="1" u="sng" dirty="0" smtClean="0">
                <a:solidFill>
                  <a:srgbClr val="FF0000"/>
                </a:solidFill>
              </a:rPr>
              <a:t>2011</a:t>
            </a:r>
            <a:endParaRPr lang="pt-BR" b="1" u="sng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6.294,9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MW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Invest</a:t>
            </a:r>
            <a:r>
              <a:rPr lang="pt-BR" sz="1100" b="1" dirty="0" smtClean="0">
                <a:solidFill>
                  <a:srgbClr val="FF0000"/>
                </a:solidFill>
              </a:rPr>
              <a:t>imento: ~ R$ </a:t>
            </a:r>
            <a:r>
              <a:rPr lang="pt-BR" b="1" dirty="0" smtClean="0">
                <a:solidFill>
                  <a:srgbClr val="FF0000"/>
                </a:solidFill>
              </a:rPr>
              <a:t>23</a:t>
            </a:r>
            <a:r>
              <a:rPr lang="pt-BR" sz="1100" b="1" dirty="0" smtClean="0">
                <a:solidFill>
                  <a:srgbClr val="FF0000"/>
                </a:solidFill>
              </a:rPr>
              <a:t>,9 </a:t>
            </a:r>
            <a:r>
              <a:rPr lang="pt-BR" sz="1100" b="1" dirty="0" smtClean="0">
                <a:solidFill>
                  <a:srgbClr val="FF0000"/>
                </a:solidFill>
              </a:rPr>
              <a:t>b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15" name="CaixaDeTexto 5"/>
          <p:cNvSpPr txBox="1"/>
          <p:nvPr/>
        </p:nvSpPr>
        <p:spPr>
          <a:xfrm>
            <a:off x="6012160" y="5013176"/>
            <a:ext cx="2019680" cy="79208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rgbClr val="FF0000"/>
                </a:solidFill>
              </a:rPr>
              <a:t>Invest</a:t>
            </a:r>
            <a:r>
              <a:rPr lang="pt-BR" sz="1100" b="1" dirty="0" smtClean="0">
                <a:solidFill>
                  <a:srgbClr val="FF0000"/>
                </a:solidFill>
              </a:rPr>
              <a:t>imento Total:  ~ R$ </a:t>
            </a:r>
            <a:r>
              <a:rPr lang="pt-BR" b="1" dirty="0" smtClean="0">
                <a:solidFill>
                  <a:srgbClr val="FF0000"/>
                </a:solidFill>
              </a:rPr>
              <a:t>31,7</a:t>
            </a:r>
            <a:r>
              <a:rPr lang="pt-BR" sz="1100" b="1" dirty="0" smtClean="0">
                <a:solidFill>
                  <a:srgbClr val="FF0000"/>
                </a:solidFill>
              </a:rPr>
              <a:t> </a:t>
            </a:r>
            <a:r>
              <a:rPr lang="pt-BR" sz="1100" b="1" dirty="0" err="1" smtClean="0">
                <a:solidFill>
                  <a:srgbClr val="FF0000"/>
                </a:solidFill>
              </a:rPr>
              <a:t>b</a:t>
            </a:r>
            <a:endParaRPr lang="pt-BR" sz="1100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(Nordeste: </a:t>
            </a:r>
            <a:r>
              <a:rPr lang="pt-BR" b="1" dirty="0" smtClean="0">
                <a:solidFill>
                  <a:srgbClr val="FF0000"/>
                </a:solidFill>
              </a:rPr>
              <a:t>~ </a:t>
            </a:r>
            <a:r>
              <a:rPr lang="pt-BR" b="1" dirty="0" err="1" smtClean="0">
                <a:solidFill>
                  <a:srgbClr val="FF0000"/>
                </a:solidFill>
              </a:rPr>
              <a:t>R</a:t>
            </a:r>
            <a:r>
              <a:rPr lang="pt-BR" b="1" dirty="0" smtClean="0">
                <a:solidFill>
                  <a:srgbClr val="FF0000"/>
                </a:solidFill>
              </a:rPr>
              <a:t>$ </a:t>
            </a:r>
            <a:r>
              <a:rPr lang="pt-BR" b="1" dirty="0" smtClean="0">
                <a:solidFill>
                  <a:srgbClr val="FF0000"/>
                </a:solidFill>
              </a:rPr>
              <a:t>23,8 </a:t>
            </a:r>
            <a:r>
              <a:rPr lang="pt-BR" b="1" dirty="0" err="1" smtClean="0">
                <a:solidFill>
                  <a:srgbClr val="FF0000"/>
                </a:solidFill>
              </a:rPr>
              <a:t>b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pt-BR" sz="1100" b="1" dirty="0" smtClean="0">
                <a:solidFill>
                  <a:srgbClr val="FF0000"/>
                </a:solidFill>
              </a:rPr>
              <a:t>(Cear</a:t>
            </a:r>
            <a:r>
              <a:rPr lang="pt-BR" sz="1100" b="1" dirty="0" smtClean="0">
                <a:solidFill>
                  <a:srgbClr val="FF0000"/>
                </a:solidFill>
              </a:rPr>
              <a:t>á: ~ </a:t>
            </a:r>
            <a:r>
              <a:rPr lang="pt-BR" sz="1100" b="1" dirty="0" err="1" smtClean="0">
                <a:solidFill>
                  <a:srgbClr val="FF0000"/>
                </a:solidFill>
              </a:rPr>
              <a:t>R</a:t>
            </a:r>
            <a:r>
              <a:rPr lang="pt-BR" sz="1100" b="1" dirty="0" smtClean="0">
                <a:solidFill>
                  <a:srgbClr val="FF0000"/>
                </a:solidFill>
              </a:rPr>
              <a:t>$</a:t>
            </a:r>
            <a:r>
              <a:rPr lang="pt-BR" sz="1100" b="1" dirty="0" smtClean="0">
                <a:solidFill>
                  <a:srgbClr val="FF0000"/>
                </a:solidFill>
              </a:rPr>
              <a:t> 9,2 </a:t>
            </a:r>
            <a:r>
              <a:rPr lang="pt-BR" sz="1100" b="1" dirty="0" err="1" smtClean="0">
                <a:solidFill>
                  <a:srgbClr val="FF0000"/>
                </a:solidFill>
              </a:rPr>
              <a:t>b</a:t>
            </a:r>
            <a:r>
              <a:rPr lang="pt-BR" sz="1100" b="1" dirty="0" smtClean="0">
                <a:solidFill>
                  <a:srgbClr val="FF0000"/>
                </a:solidFill>
              </a:rPr>
              <a:t>)</a:t>
            </a:r>
            <a:endParaRPr lang="pt-B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9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CAPACIDADE DE PRODUÇÃO DE EQUIPAMENTOS DE GERAÇÃO EÓLICA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56792"/>
            <a:ext cx="8458871" cy="525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192786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AERIS Energy</a:t>
            </a:r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51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EMPREENDIMENTOS EÓLICOS </a:t>
            </a:r>
            <a:r>
              <a:rPr lang="pt-BR" dirty="0" smtClean="0"/>
              <a:t>CONTRATADOS (EM OPERAÇ</a:t>
            </a:r>
            <a:r>
              <a:rPr lang="pt-BR" dirty="0" smtClean="0"/>
              <a:t>ÃO)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44278"/>
            <a:ext cx="7037536" cy="41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EMPREENDIMENTOS EÓLICOS </a:t>
            </a:r>
            <a:r>
              <a:rPr lang="pt-BR" dirty="0" smtClean="0"/>
              <a:t>CONTRATADOS (EM CONSTRUÇ</a:t>
            </a:r>
            <a:r>
              <a:rPr lang="pt-BR" dirty="0" smtClean="0"/>
              <a:t>ÃO)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484784"/>
            <a:ext cx="80264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5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EMPREENDIMENTOS EÓLICOS </a:t>
            </a:r>
            <a:r>
              <a:rPr lang="pt-BR" dirty="0" smtClean="0"/>
              <a:t>CONTRATADOS (A INICIAR CONSTRUÇ</a:t>
            </a:r>
            <a:r>
              <a:rPr lang="pt-BR" dirty="0" smtClean="0"/>
              <a:t>ÃO)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628800"/>
            <a:ext cx="7937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EXPANSÃO POR FONTE – ACRESCIMO DE POTENCIA INSTALADA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84784"/>
            <a:ext cx="8244408" cy="53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2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EXPANSÃO POR FONTE – EVOLUÇÃO DA POTENCIA INSTALADA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47456"/>
            <a:ext cx="8532440" cy="53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3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OFERTA INTERNA DE ENERGIA – RENOVÁVEL </a:t>
            </a:r>
            <a:r>
              <a:rPr lang="pt-BR" dirty="0" err="1" smtClean="0"/>
              <a:t>x</a:t>
            </a:r>
            <a:r>
              <a:rPr lang="pt-BR" dirty="0" smtClean="0"/>
              <a:t> NÃO RENOVÁVEL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8316416" cy="52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196752"/>
            <a:ext cx="511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Evolução da Capacidade Instalada Acumulada Global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96752"/>
            <a:ext cx="7416824" cy="4704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580526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Total Capacity 2012: 282 GW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196752"/>
            <a:ext cx="511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Evolução da Capacidade Instalada Acumulada Global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99592" y="6453336"/>
            <a:ext cx="966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Fonte: WWEA</a:t>
            </a:r>
            <a:endParaRPr lang="pt-BR" sz="105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85453"/>
            <a:ext cx="72294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45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55679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Câmara </a:t>
            </a:r>
            <a:r>
              <a:rPr lang="pt-BR" sz="2400" b="1" dirty="0" smtClean="0"/>
              <a:t>Setorial de Energia Eólica do Ceará – CS Eólica </a:t>
            </a:r>
          </a:p>
          <a:p>
            <a:endParaRPr lang="pt-BR" sz="2000" dirty="0" smtClean="0"/>
          </a:p>
          <a:p>
            <a:pPr algn="ctr"/>
            <a:r>
              <a:rPr lang="pt-BR" dirty="0" smtClean="0"/>
              <a:t>Órgão </a:t>
            </a:r>
            <a:r>
              <a:rPr lang="pt-BR" dirty="0" smtClean="0"/>
              <a:t>consultivo ao Governo do Estado, </a:t>
            </a:r>
            <a:r>
              <a:rPr lang="pt-BR" dirty="0" smtClean="0"/>
              <a:t>instituído através </a:t>
            </a:r>
            <a:r>
              <a:rPr lang="pt-BR" dirty="0" smtClean="0"/>
              <a:t>de </a:t>
            </a:r>
            <a:r>
              <a:rPr lang="pt-BR" b="1" dirty="0" smtClean="0"/>
              <a:t>Portaria </a:t>
            </a:r>
            <a:r>
              <a:rPr lang="pt-BR" b="1" dirty="0" err="1" smtClean="0"/>
              <a:t>Adece</a:t>
            </a:r>
            <a:r>
              <a:rPr lang="pt-BR" b="1" dirty="0" smtClean="0"/>
              <a:t> nº 106/2009</a:t>
            </a:r>
            <a:r>
              <a:rPr lang="pt-BR" dirty="0" smtClean="0"/>
              <a:t>, sustentada pela </a:t>
            </a:r>
            <a:r>
              <a:rPr lang="pt-BR" b="1" dirty="0" smtClean="0"/>
              <a:t>Lei Estadual nº13.960 de 04/09/2007</a:t>
            </a:r>
            <a:r>
              <a:rPr lang="pt-BR" dirty="0" smtClean="0"/>
              <a:t>;</a:t>
            </a:r>
          </a:p>
          <a:p>
            <a:endParaRPr lang="pt-BR" sz="20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Congrega </a:t>
            </a:r>
            <a:r>
              <a:rPr lang="pt-BR" sz="2400" dirty="0" smtClean="0"/>
              <a:t>todos os segmentos da cadeia produtiva da indústria de energia eólica e é composta por representantes das entidades privadas, dos órgãos públicos e das organizações não governamentais relacionados com a cadeia produtiva do setor.</a:t>
            </a: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196752"/>
            <a:ext cx="511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Evolução da Capacidade Instalada Acumulada Global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99592" y="6335742"/>
            <a:ext cx="942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/>
              <a:t>Fonte: GWEC</a:t>
            </a:r>
            <a:endParaRPr lang="pt-BR" sz="105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8" y="1196752"/>
            <a:ext cx="72485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20486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3600" b="1" dirty="0" smtClean="0"/>
              <a:t>Obrigado pela Atenção</a:t>
            </a:r>
          </a:p>
          <a:p>
            <a:pPr marL="800100" lvl="1" indent="-800100" algn="ctr"/>
            <a:endParaRPr lang="pt-BR" sz="3600" b="1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4941168"/>
            <a:ext cx="4268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Adão Linhares </a:t>
            </a:r>
            <a:r>
              <a:rPr lang="pt-BR" dirty="0" smtClean="0"/>
              <a:t>Muniz</a:t>
            </a:r>
          </a:p>
          <a:p>
            <a:r>
              <a:rPr lang="pt-BR" dirty="0" err="1" smtClean="0"/>
              <a:t>adao.muniz@rminfraestrutura.com.br</a:t>
            </a:r>
            <a:endParaRPr lang="pt-BR" dirty="0" smtClean="0"/>
          </a:p>
          <a:p>
            <a:r>
              <a:rPr lang="pt-BR" dirty="0" err="1" smtClean="0"/>
              <a:t>CSEólica</a:t>
            </a:r>
            <a:r>
              <a:rPr lang="pt-BR" dirty="0" smtClean="0"/>
              <a:t> - Câmara Setorial de Energia Eólica</a:t>
            </a:r>
          </a:p>
          <a:p>
            <a:r>
              <a:rPr lang="pt-BR" dirty="0" smtClean="0"/>
              <a:t>Fortaleza, </a:t>
            </a:r>
            <a:r>
              <a:rPr lang="pt-BR" dirty="0" smtClean="0"/>
              <a:t>17</a:t>
            </a:r>
            <a:r>
              <a:rPr lang="pt-BR" dirty="0" smtClean="0"/>
              <a:t> </a:t>
            </a:r>
            <a:r>
              <a:rPr lang="pt-BR" dirty="0" smtClean="0"/>
              <a:t>de </a:t>
            </a:r>
            <a:r>
              <a:rPr lang="pt-BR" dirty="0" smtClean="0"/>
              <a:t>Abril </a:t>
            </a:r>
            <a:r>
              <a:rPr lang="pt-BR" dirty="0" smtClean="0"/>
              <a:t>de </a:t>
            </a:r>
            <a:r>
              <a:rPr lang="pt-BR" dirty="0" smtClean="0"/>
              <a:t>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03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494651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u="sng" dirty="0" smtClean="0"/>
              <a:t>Missão: </a:t>
            </a:r>
          </a:p>
          <a:p>
            <a:endParaRPr lang="pt-BR" sz="2000" dirty="0" smtClean="0"/>
          </a:p>
          <a:p>
            <a:pPr algn="ctr"/>
            <a:r>
              <a:rPr lang="pt-BR" sz="3200" dirty="0" smtClean="0"/>
              <a:t>Propor, apoiar e acompanhar </a:t>
            </a:r>
            <a:r>
              <a:rPr lang="pt-BR" sz="3200" dirty="0" smtClean="0"/>
              <a:t>ações </a:t>
            </a:r>
            <a:r>
              <a:rPr lang="pt-BR" sz="3200" dirty="0" smtClean="0"/>
              <a:t>visando o desenvolvimento sustentável do setor de energia </a:t>
            </a:r>
            <a:r>
              <a:rPr lang="pt-BR" sz="3200" dirty="0" smtClean="0"/>
              <a:t>eólica do Estado do Ceará.</a:t>
            </a:r>
            <a:endParaRPr lang="pt-BR" sz="3200" dirty="0" smtClean="0"/>
          </a:p>
          <a:p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128801"/>
            <a:ext cx="84249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 CS Eólica é composta dos seguintes membros:</a:t>
            </a:r>
          </a:p>
          <a:p>
            <a:endParaRPr lang="pt-BR" sz="1600" dirty="0" smtClean="0"/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Agência de Desenvolvimento do Estado do Ceará S/A – ADECE;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Federação das Indústrias do Estado do Ceará - FIEC ;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Associação Brasileira de Energia Eólica – ABEEólica;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Secretaria de Infra-Estrutura – SEINFRA;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Secretaria de Ciência e Tecnologia – SECITECE;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Banco do Nordeste do Brasil – BNB;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Caixa Econômica Federal – CEF;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Centro de Energias Alternativas e Meio Ambiente – CENEA;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Universidade Federal do Ceará – UFC;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Universidade Estadual do Ceará – UECE;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Instituto Federal de Educação, Ciência e Tecnologia do Ceará - IFET-CE;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Universidade de Fortaleza – UNIFOR;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Instituto de Ensino Tecnológico – CENTEC;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Sindicato de Indústria da Construção Civil do Ceará – SINDUSCON;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Sindicato das Indústrias Metalúrgicas, Mecânicas e de Material Elétrico do Estado do Ceará – SIMEC;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Fundação Núcleo de Tecnologia Industrial do Ceará – NUTEC;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Superintendência Estadual do Meio Ambiente – SEMACE;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Instituto Brasileiro do Meio Ambiente e dos Recursos Naturais Renováveis – IBAMA; 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Companhia Energética do Ceará – COELCE;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Associação das Prefeituras do Estado do Ceará – APRECE;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Assembléia Legislativa do Estado do Ceará;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Sindicato da Industria de Energias Renováveis do Ceará – SINDRENOVÁVEIS;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Banco do Brasil;</a:t>
            </a:r>
          </a:p>
          <a:p>
            <a:pPr lvl="1">
              <a:buFont typeface="Arial" pitchFamily="34" charset="0"/>
              <a:buChar char="•"/>
            </a:pPr>
            <a:r>
              <a:rPr lang="pt-BR" sz="1400" dirty="0" smtClean="0"/>
              <a:t>Ordem dos Advogados do Brasil – OAB –CE;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128801"/>
            <a:ext cx="8424936" cy="326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/>
              <a:t>Ad</a:t>
            </a:r>
            <a:r>
              <a:rPr lang="pt-BR" sz="1600" b="1" i="1" dirty="0" smtClean="0"/>
              <a:t>ão Linhares Muniz - 1959</a:t>
            </a:r>
          </a:p>
          <a:p>
            <a:endParaRPr lang="pt-BR" sz="1600" dirty="0"/>
          </a:p>
          <a:p>
            <a:r>
              <a:rPr lang="pt-BR" sz="1600" dirty="0" smtClean="0"/>
              <a:t>Engenheiro Mecânico – Universidade Federal do Ceará – 1981</a:t>
            </a:r>
          </a:p>
          <a:p>
            <a:r>
              <a:rPr lang="pt-BR" sz="1600" dirty="0" smtClean="0"/>
              <a:t>Mestre em Planejamento Energético e Energia Nuclear – COPPE /UFRJ – 1996</a:t>
            </a:r>
          </a:p>
          <a:p>
            <a:r>
              <a:rPr lang="pt-BR" sz="1600" dirty="0" smtClean="0"/>
              <a:t>MBA em Gestão de Negócios em Energia Elétrica – FGV – 2004</a:t>
            </a:r>
          </a:p>
          <a:p>
            <a:endParaRPr lang="pt-BR" sz="1600" dirty="0"/>
          </a:p>
          <a:p>
            <a:r>
              <a:rPr lang="pt-BR" sz="1600" dirty="0" smtClean="0"/>
              <a:t>Nuclebrás Engenharia – NUCLEN / Eletrobrás Termonuclear – Eletronuclear – 1982 a 1999</a:t>
            </a:r>
          </a:p>
          <a:p>
            <a:pPr marL="271463" lvl="1"/>
            <a:r>
              <a:rPr lang="pt-BR" sz="1600" dirty="0" smtClean="0"/>
              <a:t>(SIEMENS /KWU – Alemanha – 1987 a 1990 e 1994 a 1997)</a:t>
            </a:r>
          </a:p>
          <a:p>
            <a:r>
              <a:rPr lang="pt-BR" sz="1600" dirty="0" smtClean="0"/>
              <a:t>Governo do Estado do Ceará – Sec. Infraestrutura – SEINFRA – 1999 a 2007</a:t>
            </a:r>
          </a:p>
          <a:p>
            <a:r>
              <a:rPr lang="pt-BR" sz="1600" dirty="0" smtClean="0"/>
              <a:t>Agencia de Desenvolvimento do Estado do Ceará – ADECE – 2007 a 2008</a:t>
            </a:r>
          </a:p>
          <a:p>
            <a:endParaRPr lang="pt-BR" sz="1600" dirty="0"/>
          </a:p>
          <a:p>
            <a:r>
              <a:rPr lang="pt-BR" sz="1600" dirty="0" smtClean="0"/>
              <a:t>Presidente da Câmara Setorial de Energia Eólica – CS Eólica – 2010 - Hoje</a:t>
            </a:r>
          </a:p>
          <a:p>
            <a:endParaRPr 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val="406906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POTENCIAL HIDROELÉTRICO BRASILEIRO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21" y="1844825"/>
            <a:ext cx="747609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0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POTENCIAL EÓLICO BRASILEIRO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56792"/>
            <a:ext cx="8028384" cy="50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7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COMPLEMENTARIDADE </a:t>
            </a:r>
            <a:r>
              <a:rPr lang="pt-BR" dirty="0"/>
              <a:t>ENTRE </a:t>
            </a:r>
            <a:r>
              <a:rPr lang="pt-BR" dirty="0" smtClean="0"/>
              <a:t>GERAÇÃO EÓLICA E HÍDRICA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01888"/>
            <a:ext cx="8316416" cy="52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4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2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MATRIZ DE GERAÇ</a:t>
            </a:r>
            <a:r>
              <a:rPr lang="pt-BR" dirty="0" smtClean="0"/>
              <a:t>ÃO </a:t>
            </a:r>
            <a:r>
              <a:rPr lang="pt-BR" dirty="0" smtClean="0"/>
              <a:t>ELETRICA BRASILEIRA – Março 2013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5315451" y="638132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Total: </a:t>
            </a:r>
            <a:r>
              <a:rPr lang="en-US" dirty="0" smtClean="0"/>
              <a:t>121.646 </a:t>
            </a:r>
            <a:r>
              <a:rPr lang="en-US" dirty="0" smtClean="0"/>
              <a:t>MW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84784"/>
            <a:ext cx="6012656" cy="4849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6309320"/>
            <a:ext cx="2050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ANEEL/ABEEOLICA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090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17291</TotalTime>
  <Words>714</Words>
  <Application>Microsoft Macintosh PowerPoint</Application>
  <PresentationFormat>On-screen Show (4:3)</PresentationFormat>
  <Paragraphs>122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dv3-2155mx</dc:creator>
  <cp:lastModifiedBy>Adão Linhares Muniz</cp:lastModifiedBy>
  <cp:revision>101</cp:revision>
  <dcterms:created xsi:type="dcterms:W3CDTF">2010-08-23T12:55:39Z</dcterms:created>
  <dcterms:modified xsi:type="dcterms:W3CDTF">2013-04-17T10:11:08Z</dcterms:modified>
</cp:coreProperties>
</file>