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9" r:id="rId2"/>
    <p:sldId id="282" r:id="rId3"/>
    <p:sldId id="291" r:id="rId4"/>
    <p:sldId id="276" r:id="rId5"/>
    <p:sldId id="339" r:id="rId6"/>
    <p:sldId id="322" r:id="rId7"/>
    <p:sldId id="323" r:id="rId8"/>
    <p:sldId id="324" r:id="rId9"/>
    <p:sldId id="321" r:id="rId10"/>
    <p:sldId id="344" r:id="rId11"/>
    <p:sldId id="325" r:id="rId12"/>
    <p:sldId id="332" r:id="rId13"/>
    <p:sldId id="342" r:id="rId14"/>
    <p:sldId id="343" r:id="rId15"/>
    <p:sldId id="333" r:id="rId16"/>
    <p:sldId id="334" r:id="rId17"/>
    <p:sldId id="335" r:id="rId18"/>
    <p:sldId id="277" r:id="rId19"/>
    <p:sldId id="338" r:id="rId20"/>
    <p:sldId id="313" r:id="rId21"/>
    <p:sldId id="337" r:id="rId2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317" autoAdjust="0"/>
  </p:normalViewPr>
  <p:slideViewPr>
    <p:cSldViewPr>
      <p:cViewPr>
        <p:scale>
          <a:sx n="100" d="100"/>
          <a:sy n="100" d="100"/>
        </p:scale>
        <p:origin x="-1240" y="3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700839-542F-47DF-A506-7912BFC5397E}" type="datetimeFigureOut">
              <a:rPr lang="pt-BR" smtClean="0"/>
              <a:pPr/>
              <a:t>17/04/13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D8442C-2A48-4DB4-A8A8-E69A6885A24E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2566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D8442C-2A48-4DB4-A8A8-E69A6885A24E}" type="slidenum">
              <a:rPr lang="pt-BR" smtClean="0"/>
              <a:pPr/>
              <a:t>1</a:t>
            </a:fld>
            <a:endParaRPr lang="pt-B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D8442C-2A48-4DB4-A8A8-E69A6885A24E}" type="slidenum">
              <a:rPr lang="pt-BR" smtClean="0"/>
              <a:pPr/>
              <a:t>10</a:t>
            </a:fld>
            <a:endParaRPr lang="pt-B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D8442C-2A48-4DB4-A8A8-E69A6885A24E}" type="slidenum">
              <a:rPr lang="pt-BR" smtClean="0"/>
              <a:pPr/>
              <a:t>11</a:t>
            </a:fld>
            <a:endParaRPr lang="pt-B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D8442C-2A48-4DB4-A8A8-E69A6885A24E}" type="slidenum">
              <a:rPr lang="pt-BR" smtClean="0"/>
              <a:pPr/>
              <a:t>12</a:t>
            </a:fld>
            <a:endParaRPr lang="pt-B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D8442C-2A48-4DB4-A8A8-E69A6885A24E}" type="slidenum">
              <a:rPr lang="pt-BR" smtClean="0"/>
              <a:pPr/>
              <a:t>13</a:t>
            </a:fld>
            <a:endParaRPr lang="pt-B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D8442C-2A48-4DB4-A8A8-E69A6885A24E}" type="slidenum">
              <a:rPr lang="pt-BR" smtClean="0"/>
              <a:pPr/>
              <a:t>14</a:t>
            </a:fld>
            <a:endParaRPr lang="pt-B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D8442C-2A48-4DB4-A8A8-E69A6885A24E}" type="slidenum">
              <a:rPr lang="pt-BR" smtClean="0"/>
              <a:pPr/>
              <a:t>15</a:t>
            </a:fld>
            <a:endParaRPr lang="pt-B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D8442C-2A48-4DB4-A8A8-E69A6885A24E}" type="slidenum">
              <a:rPr lang="pt-BR" smtClean="0"/>
              <a:pPr/>
              <a:t>16</a:t>
            </a:fld>
            <a:endParaRPr lang="pt-B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D8442C-2A48-4DB4-A8A8-E69A6885A24E}" type="slidenum">
              <a:rPr lang="pt-BR" smtClean="0"/>
              <a:pPr/>
              <a:t>17</a:t>
            </a:fld>
            <a:endParaRPr lang="pt-B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D8442C-2A48-4DB4-A8A8-E69A6885A24E}" type="slidenum">
              <a:rPr lang="pt-BR" smtClean="0"/>
              <a:pPr/>
              <a:t>18</a:t>
            </a:fld>
            <a:endParaRPr lang="pt-B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D8442C-2A48-4DB4-A8A8-E69A6885A24E}" type="slidenum">
              <a:rPr lang="pt-BR" smtClean="0"/>
              <a:pPr/>
              <a:t>19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D8442C-2A48-4DB4-A8A8-E69A6885A24E}" type="slidenum">
              <a:rPr lang="pt-BR" smtClean="0"/>
              <a:pPr/>
              <a:t>2</a:t>
            </a:fld>
            <a:endParaRPr lang="pt-B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D8442C-2A48-4DB4-A8A8-E69A6885A24E}" type="slidenum">
              <a:rPr lang="pt-BR" smtClean="0"/>
              <a:pPr/>
              <a:t>20</a:t>
            </a:fld>
            <a:endParaRPr lang="pt-B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D8442C-2A48-4DB4-A8A8-E69A6885A24E}" type="slidenum">
              <a:rPr lang="pt-BR" smtClean="0"/>
              <a:pPr/>
              <a:t>21</a:t>
            </a:fld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D8442C-2A48-4DB4-A8A8-E69A6885A24E}" type="slidenum">
              <a:rPr lang="pt-BR" smtClean="0"/>
              <a:pPr/>
              <a:t>3</a:t>
            </a:fld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D8442C-2A48-4DB4-A8A8-E69A6885A24E}" type="slidenum">
              <a:rPr lang="pt-BR" smtClean="0"/>
              <a:pPr/>
              <a:t>4</a:t>
            </a:fld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D8442C-2A48-4DB4-A8A8-E69A6885A24E}" type="slidenum">
              <a:rPr lang="pt-BR" smtClean="0"/>
              <a:pPr/>
              <a:t>5</a:t>
            </a:fld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D8442C-2A48-4DB4-A8A8-E69A6885A24E}" type="slidenum">
              <a:rPr lang="pt-BR" smtClean="0"/>
              <a:pPr/>
              <a:t>6</a:t>
            </a:fld>
            <a:endParaRPr lang="pt-B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D8442C-2A48-4DB4-A8A8-E69A6885A24E}" type="slidenum">
              <a:rPr lang="pt-BR" smtClean="0"/>
              <a:pPr/>
              <a:t>7</a:t>
            </a:fld>
            <a:endParaRPr lang="pt-B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D8442C-2A48-4DB4-A8A8-E69A6885A24E}" type="slidenum">
              <a:rPr lang="pt-BR" smtClean="0"/>
              <a:pPr/>
              <a:t>8</a:t>
            </a:fld>
            <a:endParaRPr lang="pt-B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D8442C-2A48-4DB4-A8A8-E69A6885A24E}" type="slidenum">
              <a:rPr lang="pt-BR" smtClean="0"/>
              <a:pPr/>
              <a:t>9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22" descr="LOGO ADECE.wm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611" y="147737"/>
            <a:ext cx="3361300" cy="760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7" name="Picture 3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24744"/>
            <a:ext cx="9144000" cy="57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" name="Picture 1" descr="201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14"/>
            <a:ext cx="2555776" cy="119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Group 4"/>
          <p:cNvGrpSpPr>
            <a:grpSpLocks/>
          </p:cNvGrpSpPr>
          <p:nvPr userDrawn="1"/>
        </p:nvGrpSpPr>
        <p:grpSpPr bwMode="auto">
          <a:xfrm>
            <a:off x="-4763" y="1052736"/>
            <a:ext cx="9153526" cy="92075"/>
            <a:chOff x="-4" y="534"/>
            <a:chExt cx="6742" cy="64"/>
          </a:xfrm>
        </p:grpSpPr>
        <p:pic>
          <p:nvPicPr>
            <p:cNvPr id="11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4" y="534"/>
              <a:ext cx="6743" cy="6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4" name="Text Box 6"/>
            <p:cNvSpPr txBox="1">
              <a:spLocks noChangeArrowheads="1"/>
            </p:cNvSpPr>
            <p:nvPr/>
          </p:nvSpPr>
          <p:spPr bwMode="auto">
            <a:xfrm>
              <a:off x="0" y="536"/>
              <a:ext cx="6735" cy="5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66000"/>
                </a:lnSpc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pt-BR">
                <a:latin typeface="Arial" charset="0"/>
                <a:cs typeface="Arial Unicode MS" pitchFamily="32" charset="0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76A06-1ECB-4537-BDEA-6A716D4D0C18}" type="datetimeFigureOut">
              <a:rPr lang="pt-BR" smtClean="0"/>
              <a:pPr/>
              <a:t>17/04/13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DD905-EE39-416E-86E5-D12761EF8E46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76A06-1ECB-4537-BDEA-6A716D4D0C18}" type="datetimeFigureOut">
              <a:rPr lang="pt-BR" smtClean="0"/>
              <a:pPr/>
              <a:t>17/04/13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DD905-EE39-416E-86E5-D12761EF8E46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24744"/>
            <a:ext cx="9144000" cy="57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" descr="2011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14"/>
            <a:ext cx="2555776" cy="119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roup 4"/>
          <p:cNvGrpSpPr>
            <a:grpSpLocks/>
          </p:cNvGrpSpPr>
          <p:nvPr userDrawn="1"/>
        </p:nvGrpSpPr>
        <p:grpSpPr bwMode="auto">
          <a:xfrm>
            <a:off x="-4763" y="1052736"/>
            <a:ext cx="9153526" cy="92075"/>
            <a:chOff x="-4" y="534"/>
            <a:chExt cx="6742" cy="64"/>
          </a:xfrm>
        </p:grpSpPr>
        <p:pic>
          <p:nvPicPr>
            <p:cNvPr id="15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-4" y="534"/>
              <a:ext cx="6743" cy="6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6" name="Text Box 6"/>
            <p:cNvSpPr txBox="1">
              <a:spLocks noChangeArrowheads="1"/>
            </p:cNvSpPr>
            <p:nvPr/>
          </p:nvSpPr>
          <p:spPr bwMode="auto">
            <a:xfrm>
              <a:off x="0" y="536"/>
              <a:ext cx="6735" cy="5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66000"/>
                </a:lnSpc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pt-BR">
                <a:latin typeface="Arial" charset="0"/>
                <a:cs typeface="Arial Unicode MS" pitchFamily="32" charset="0"/>
              </a:endParaRPr>
            </a:p>
          </p:txBody>
        </p:sp>
      </p:grpSp>
      <p:pic>
        <p:nvPicPr>
          <p:cNvPr id="12" name="Imagem 22" descr="LOGO ADECE.wmf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0611" y="147737"/>
            <a:ext cx="3361300" cy="760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76A06-1ECB-4537-BDEA-6A716D4D0C18}" type="datetimeFigureOut">
              <a:rPr lang="pt-BR" smtClean="0"/>
              <a:pPr/>
              <a:t>17/04/13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DD905-EE39-416E-86E5-D12761EF8E46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76A06-1ECB-4537-BDEA-6A716D4D0C18}" type="datetimeFigureOut">
              <a:rPr lang="pt-BR" smtClean="0"/>
              <a:pPr/>
              <a:t>17/04/13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DD905-EE39-416E-86E5-D12761EF8E46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76A06-1ECB-4537-BDEA-6A716D4D0C18}" type="datetimeFigureOut">
              <a:rPr lang="pt-BR" smtClean="0"/>
              <a:pPr/>
              <a:t>17/04/13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DD905-EE39-416E-86E5-D12761EF8E46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76A06-1ECB-4537-BDEA-6A716D4D0C18}" type="datetimeFigureOut">
              <a:rPr lang="pt-BR" smtClean="0"/>
              <a:pPr/>
              <a:t>17/04/13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DD905-EE39-416E-86E5-D12761EF8E46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76A06-1ECB-4537-BDEA-6A716D4D0C18}" type="datetimeFigureOut">
              <a:rPr lang="pt-BR" smtClean="0"/>
              <a:pPr/>
              <a:t>17/04/13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DD905-EE39-416E-86E5-D12761EF8E46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76A06-1ECB-4537-BDEA-6A716D4D0C18}" type="datetimeFigureOut">
              <a:rPr lang="pt-BR" smtClean="0"/>
              <a:pPr/>
              <a:t>17/04/13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DD905-EE39-416E-86E5-D12761EF8E46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76A06-1ECB-4537-BDEA-6A716D4D0C18}" type="datetimeFigureOut">
              <a:rPr lang="pt-BR" smtClean="0"/>
              <a:pPr/>
              <a:t>17/04/13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DD905-EE39-416E-86E5-D12761EF8E46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D76A06-1ECB-4537-BDEA-6A716D4D0C18}" type="datetimeFigureOut">
              <a:rPr lang="pt-BR" smtClean="0"/>
              <a:pPr/>
              <a:t>17/04/13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DD905-EE39-416E-86E5-D12761EF8E46}" type="slidenum">
              <a:rPr lang="pt-BR" smtClean="0"/>
              <a:pPr/>
              <a:t>‹#›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51520" y="1268760"/>
            <a:ext cx="8712968" cy="5755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1463"/>
            <a:r>
              <a:rPr lang="pt-BR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Senado Federal</a:t>
            </a:r>
          </a:p>
          <a:p>
            <a:pPr marL="271463"/>
            <a:r>
              <a:rPr lang="pt-BR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Comissão </a:t>
            </a:r>
            <a:r>
              <a:rPr lang="pt-BR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de Serviços de </a:t>
            </a:r>
            <a:r>
              <a:rPr lang="pt-BR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Infraestrutura</a:t>
            </a:r>
          </a:p>
          <a:p>
            <a:pPr marL="271463"/>
            <a:endParaRPr lang="pt-BR" sz="24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71463"/>
            <a:r>
              <a:rPr lang="pt-BR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Painel: </a:t>
            </a:r>
            <a:r>
              <a:rPr lang="pt-BR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"Eletricidade </a:t>
            </a:r>
            <a:r>
              <a:rPr lang="pt-BR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Alternativa”</a:t>
            </a:r>
          </a:p>
          <a:p>
            <a:pPr marL="271463"/>
            <a:r>
              <a:rPr lang="pt-BR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“</a:t>
            </a:r>
            <a:r>
              <a:rPr lang="pt-BR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Energia e Desenvolvimento do Brasil</a:t>
            </a:r>
            <a:r>
              <a:rPr lang="pt-BR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”</a:t>
            </a:r>
          </a:p>
          <a:p>
            <a:pPr marL="271463"/>
            <a:endParaRPr lang="pt-BR" sz="20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71463"/>
            <a:r>
              <a:rPr lang="pt-BR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Programa para 2013-2014</a:t>
            </a:r>
          </a:p>
          <a:p>
            <a:pPr marL="271463"/>
            <a:r>
              <a:rPr lang="pt-BR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marL="271463" algn="ctr"/>
            <a:r>
              <a:rPr lang="pt-BR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“</a:t>
            </a:r>
            <a:r>
              <a:rPr lang="pt-BR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INVESTIMENTO E GESTÃO: DESATANDO O NÓ LOGÍSTICO DO </a:t>
            </a:r>
            <a:r>
              <a:rPr lang="pt-BR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PAÍS”</a:t>
            </a:r>
          </a:p>
          <a:p>
            <a:pPr marL="271463"/>
            <a:endParaRPr lang="pt-BR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indent="266700"/>
            <a:endParaRPr lang="pt-BR" sz="36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indent="266700"/>
            <a:r>
              <a:rPr lang="pt-BR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pt-BR" sz="16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indent="266700"/>
            <a:endParaRPr lang="pt-BR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pt-BR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pt-BR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83568" y="5169966"/>
            <a:ext cx="55710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Adão Linhares Muniz</a:t>
            </a:r>
          </a:p>
          <a:p>
            <a:r>
              <a:rPr lang="pt-BR" dirty="0" smtClean="0"/>
              <a:t>Câmara </a:t>
            </a:r>
            <a:r>
              <a:rPr lang="pt-BR" dirty="0"/>
              <a:t>Setorial de Energia </a:t>
            </a:r>
            <a:r>
              <a:rPr lang="pt-BR" dirty="0" smtClean="0"/>
              <a:t>Eólica </a:t>
            </a:r>
          </a:p>
          <a:p>
            <a:r>
              <a:rPr lang="pt-BR" dirty="0" smtClean="0"/>
              <a:t>Agencia de Desenvolvimento do Estado do </a:t>
            </a:r>
            <a:r>
              <a:rPr lang="pt-BR" dirty="0" smtClean="0"/>
              <a:t>Cear</a:t>
            </a:r>
            <a:r>
              <a:rPr lang="pt-BR" dirty="0" smtClean="0"/>
              <a:t>á - ADECE</a:t>
            </a:r>
            <a:endParaRPr lang="pt-BR" dirty="0" smtClean="0"/>
          </a:p>
          <a:p>
            <a:r>
              <a:rPr lang="pt-BR" dirty="0" smtClean="0"/>
              <a:t>Bras</a:t>
            </a:r>
            <a:r>
              <a:rPr lang="pt-BR" dirty="0" smtClean="0"/>
              <a:t>ília</a:t>
            </a:r>
            <a:r>
              <a:rPr lang="pt-BR" dirty="0" smtClean="0"/>
              <a:t>, 17 </a:t>
            </a:r>
            <a:r>
              <a:rPr lang="pt-BR" dirty="0" smtClean="0"/>
              <a:t>de </a:t>
            </a:r>
            <a:r>
              <a:rPr lang="pt-BR" dirty="0" smtClean="0"/>
              <a:t>Abril </a:t>
            </a:r>
            <a:r>
              <a:rPr lang="pt-BR" dirty="0" smtClean="0"/>
              <a:t>de </a:t>
            </a:r>
            <a:r>
              <a:rPr lang="pt-BR" dirty="0" smtClean="0"/>
              <a:t>2013</a:t>
            </a:r>
            <a:endParaRPr lang="pt-B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202" y="1163954"/>
            <a:ext cx="7825026" cy="5361390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1115616" y="6309320"/>
            <a:ext cx="164500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/>
              <a:t>Fonte: ANEEL / ABEEOLICA</a:t>
            </a:r>
            <a:endParaRPr lang="pt-BR" sz="1050" dirty="0"/>
          </a:p>
        </p:txBody>
      </p:sp>
      <p:sp>
        <p:nvSpPr>
          <p:cNvPr id="11" name="Chave esquerda 10"/>
          <p:cNvSpPr/>
          <p:nvPr/>
        </p:nvSpPr>
        <p:spPr>
          <a:xfrm rot="1757865">
            <a:off x="5348215" y="1583765"/>
            <a:ext cx="376618" cy="3270888"/>
          </a:xfrm>
          <a:prstGeom prst="leftBrace">
            <a:avLst>
              <a:gd name="adj1" fmla="val 57568"/>
              <a:gd name="adj2" fmla="val 50000"/>
            </a:avLst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have esquerda 13"/>
          <p:cNvSpPr/>
          <p:nvPr/>
        </p:nvSpPr>
        <p:spPr>
          <a:xfrm rot="4726084">
            <a:off x="3051697" y="3541530"/>
            <a:ext cx="376309" cy="3375735"/>
          </a:xfrm>
          <a:prstGeom prst="leftBrace">
            <a:avLst>
              <a:gd name="adj1" fmla="val 57568"/>
              <a:gd name="adj2" fmla="val 50000"/>
            </a:avLst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5"/>
          <p:cNvSpPr txBox="1"/>
          <p:nvPr/>
        </p:nvSpPr>
        <p:spPr>
          <a:xfrm>
            <a:off x="2411760" y="4437112"/>
            <a:ext cx="1512168" cy="5760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no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u="sng" dirty="0" smtClean="0">
                <a:solidFill>
                  <a:srgbClr val="FF0000"/>
                </a:solidFill>
              </a:rPr>
              <a:t>PROINFA</a:t>
            </a:r>
          </a:p>
          <a:p>
            <a:r>
              <a:rPr lang="pt-BR" b="1" dirty="0" smtClean="0">
                <a:solidFill>
                  <a:srgbClr val="FF0000"/>
                </a:solidFill>
              </a:rPr>
              <a:t>1.430,5 </a:t>
            </a:r>
            <a:r>
              <a:rPr lang="pt-BR" b="1" dirty="0" smtClean="0">
                <a:solidFill>
                  <a:srgbClr val="FF0000"/>
                </a:solidFill>
              </a:rPr>
              <a:t>MW</a:t>
            </a:r>
          </a:p>
          <a:p>
            <a:r>
              <a:rPr lang="pt-BR" b="1" dirty="0" smtClean="0">
                <a:solidFill>
                  <a:srgbClr val="FF0000"/>
                </a:solidFill>
              </a:rPr>
              <a:t>Invest</a:t>
            </a:r>
            <a:r>
              <a:rPr lang="pt-BR" sz="1100" b="1" dirty="0" smtClean="0">
                <a:solidFill>
                  <a:srgbClr val="FF0000"/>
                </a:solidFill>
              </a:rPr>
              <a:t>imento: ~ R$ 7,7 b</a:t>
            </a:r>
            <a:endParaRPr lang="pt-BR" sz="1100" b="1" dirty="0">
              <a:solidFill>
                <a:srgbClr val="FF0000"/>
              </a:solidFill>
            </a:endParaRPr>
          </a:p>
        </p:txBody>
      </p:sp>
      <p:sp>
        <p:nvSpPr>
          <p:cNvPr id="9" name="CaixaDeTexto 5"/>
          <p:cNvSpPr txBox="1"/>
          <p:nvPr/>
        </p:nvSpPr>
        <p:spPr>
          <a:xfrm>
            <a:off x="3923928" y="2420888"/>
            <a:ext cx="1584176" cy="57605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no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u="sng" dirty="0" smtClean="0">
                <a:solidFill>
                  <a:srgbClr val="FF0000"/>
                </a:solidFill>
              </a:rPr>
              <a:t>Leilões 2009 – </a:t>
            </a:r>
            <a:r>
              <a:rPr lang="pt-BR" b="1" u="sng" dirty="0" smtClean="0">
                <a:solidFill>
                  <a:srgbClr val="FF0000"/>
                </a:solidFill>
              </a:rPr>
              <a:t>2011</a:t>
            </a:r>
            <a:endParaRPr lang="pt-BR" b="1" u="sng" dirty="0" smtClean="0">
              <a:solidFill>
                <a:srgbClr val="FF0000"/>
              </a:solidFill>
            </a:endParaRPr>
          </a:p>
          <a:p>
            <a:r>
              <a:rPr lang="pt-BR" b="1" dirty="0" smtClean="0">
                <a:solidFill>
                  <a:srgbClr val="FF0000"/>
                </a:solidFill>
              </a:rPr>
              <a:t>6.294,9</a:t>
            </a:r>
            <a:r>
              <a:rPr lang="pt-BR" b="1" dirty="0" smtClean="0">
                <a:solidFill>
                  <a:srgbClr val="FF0000"/>
                </a:solidFill>
              </a:rPr>
              <a:t> </a:t>
            </a:r>
            <a:r>
              <a:rPr lang="pt-BR" b="1" dirty="0" smtClean="0">
                <a:solidFill>
                  <a:srgbClr val="FF0000"/>
                </a:solidFill>
              </a:rPr>
              <a:t>MW</a:t>
            </a:r>
          </a:p>
          <a:p>
            <a:r>
              <a:rPr lang="pt-BR" b="1" dirty="0" smtClean="0">
                <a:solidFill>
                  <a:srgbClr val="FF0000"/>
                </a:solidFill>
              </a:rPr>
              <a:t>Invest</a:t>
            </a:r>
            <a:r>
              <a:rPr lang="pt-BR" sz="1100" b="1" dirty="0" smtClean="0">
                <a:solidFill>
                  <a:srgbClr val="FF0000"/>
                </a:solidFill>
              </a:rPr>
              <a:t>imento: ~ R$ </a:t>
            </a:r>
            <a:r>
              <a:rPr lang="pt-BR" b="1" dirty="0" smtClean="0">
                <a:solidFill>
                  <a:srgbClr val="FF0000"/>
                </a:solidFill>
              </a:rPr>
              <a:t>23</a:t>
            </a:r>
            <a:r>
              <a:rPr lang="pt-BR" sz="1100" b="1" dirty="0" smtClean="0">
                <a:solidFill>
                  <a:srgbClr val="FF0000"/>
                </a:solidFill>
              </a:rPr>
              <a:t>,9 </a:t>
            </a:r>
            <a:r>
              <a:rPr lang="pt-BR" sz="1100" b="1" dirty="0" smtClean="0">
                <a:solidFill>
                  <a:srgbClr val="FF0000"/>
                </a:solidFill>
              </a:rPr>
              <a:t>b</a:t>
            </a:r>
            <a:endParaRPr lang="pt-BR" sz="1100" b="1" dirty="0">
              <a:solidFill>
                <a:srgbClr val="FF0000"/>
              </a:solidFill>
            </a:endParaRPr>
          </a:p>
        </p:txBody>
      </p:sp>
      <p:sp>
        <p:nvSpPr>
          <p:cNvPr id="15" name="CaixaDeTexto 5"/>
          <p:cNvSpPr txBox="1"/>
          <p:nvPr/>
        </p:nvSpPr>
        <p:spPr>
          <a:xfrm>
            <a:off x="6012160" y="5013176"/>
            <a:ext cx="2019680" cy="792088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no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 smtClean="0">
                <a:solidFill>
                  <a:srgbClr val="FF0000"/>
                </a:solidFill>
              </a:rPr>
              <a:t>Invest</a:t>
            </a:r>
            <a:r>
              <a:rPr lang="pt-BR" sz="1100" b="1" dirty="0" smtClean="0">
                <a:solidFill>
                  <a:srgbClr val="FF0000"/>
                </a:solidFill>
              </a:rPr>
              <a:t>imento Total:  ~ R$ </a:t>
            </a:r>
            <a:r>
              <a:rPr lang="pt-BR" b="1" dirty="0" smtClean="0">
                <a:solidFill>
                  <a:srgbClr val="FF0000"/>
                </a:solidFill>
              </a:rPr>
              <a:t>31,7</a:t>
            </a:r>
            <a:r>
              <a:rPr lang="pt-BR" sz="1100" b="1" dirty="0" smtClean="0">
                <a:solidFill>
                  <a:srgbClr val="FF0000"/>
                </a:solidFill>
              </a:rPr>
              <a:t> </a:t>
            </a:r>
            <a:r>
              <a:rPr lang="pt-BR" sz="1100" b="1" dirty="0" err="1" smtClean="0">
                <a:solidFill>
                  <a:srgbClr val="FF0000"/>
                </a:solidFill>
              </a:rPr>
              <a:t>b</a:t>
            </a:r>
            <a:endParaRPr lang="pt-BR" sz="1100" b="1" dirty="0" smtClean="0">
              <a:solidFill>
                <a:srgbClr val="FF0000"/>
              </a:solidFill>
            </a:endParaRPr>
          </a:p>
          <a:p>
            <a:r>
              <a:rPr lang="pt-BR" b="1" dirty="0" smtClean="0">
                <a:solidFill>
                  <a:srgbClr val="FF0000"/>
                </a:solidFill>
              </a:rPr>
              <a:t>(Nordeste: </a:t>
            </a:r>
            <a:r>
              <a:rPr lang="pt-BR" b="1" dirty="0" smtClean="0">
                <a:solidFill>
                  <a:srgbClr val="FF0000"/>
                </a:solidFill>
              </a:rPr>
              <a:t>~ </a:t>
            </a:r>
            <a:r>
              <a:rPr lang="pt-BR" b="1" dirty="0" err="1" smtClean="0">
                <a:solidFill>
                  <a:srgbClr val="FF0000"/>
                </a:solidFill>
              </a:rPr>
              <a:t>R</a:t>
            </a:r>
            <a:r>
              <a:rPr lang="pt-BR" b="1" dirty="0" smtClean="0">
                <a:solidFill>
                  <a:srgbClr val="FF0000"/>
                </a:solidFill>
              </a:rPr>
              <a:t>$ </a:t>
            </a:r>
            <a:r>
              <a:rPr lang="pt-BR" b="1" dirty="0" smtClean="0">
                <a:solidFill>
                  <a:srgbClr val="FF0000"/>
                </a:solidFill>
              </a:rPr>
              <a:t>23,8 </a:t>
            </a:r>
            <a:r>
              <a:rPr lang="pt-BR" b="1" dirty="0" err="1" smtClean="0">
                <a:solidFill>
                  <a:srgbClr val="FF0000"/>
                </a:solidFill>
              </a:rPr>
              <a:t>b</a:t>
            </a:r>
            <a:r>
              <a:rPr lang="pt-BR" b="1" dirty="0" smtClean="0">
                <a:solidFill>
                  <a:srgbClr val="FF0000"/>
                </a:solidFill>
              </a:rPr>
              <a:t>)</a:t>
            </a:r>
          </a:p>
          <a:p>
            <a:r>
              <a:rPr lang="pt-BR" sz="1100" b="1" dirty="0" smtClean="0">
                <a:solidFill>
                  <a:srgbClr val="FF0000"/>
                </a:solidFill>
              </a:rPr>
              <a:t>(Cear</a:t>
            </a:r>
            <a:r>
              <a:rPr lang="pt-BR" sz="1100" b="1" dirty="0" smtClean="0">
                <a:solidFill>
                  <a:srgbClr val="FF0000"/>
                </a:solidFill>
              </a:rPr>
              <a:t>á: ~ </a:t>
            </a:r>
            <a:r>
              <a:rPr lang="pt-BR" sz="1100" b="1" dirty="0" err="1" smtClean="0">
                <a:solidFill>
                  <a:srgbClr val="FF0000"/>
                </a:solidFill>
              </a:rPr>
              <a:t>R</a:t>
            </a:r>
            <a:r>
              <a:rPr lang="pt-BR" sz="1100" b="1" dirty="0" smtClean="0">
                <a:solidFill>
                  <a:srgbClr val="FF0000"/>
                </a:solidFill>
              </a:rPr>
              <a:t>$</a:t>
            </a:r>
            <a:r>
              <a:rPr lang="pt-BR" sz="1100" b="1" dirty="0" smtClean="0">
                <a:solidFill>
                  <a:srgbClr val="FF0000"/>
                </a:solidFill>
              </a:rPr>
              <a:t> 9,2 </a:t>
            </a:r>
            <a:r>
              <a:rPr lang="pt-BR" sz="1100" b="1" dirty="0" err="1" smtClean="0">
                <a:solidFill>
                  <a:srgbClr val="FF0000"/>
                </a:solidFill>
              </a:rPr>
              <a:t>b</a:t>
            </a:r>
            <a:r>
              <a:rPr lang="pt-BR" sz="1100" b="1" dirty="0" smtClean="0">
                <a:solidFill>
                  <a:srgbClr val="FF0000"/>
                </a:solidFill>
              </a:rPr>
              <a:t>)</a:t>
            </a:r>
            <a:endParaRPr lang="pt-BR" sz="11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5912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7624" y="1124744"/>
            <a:ext cx="684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CAPACIDADE DE PRODUÇÃO DE EQUIPAMENTOS DE GERAÇÃO EÓLICA</a:t>
            </a:r>
            <a:endParaRPr lang="pt-B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1556792"/>
            <a:ext cx="8458871" cy="52565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56176" y="1927865"/>
            <a:ext cx="11079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AERIS Energy</a:t>
            </a:r>
            <a:endParaRPr lang="en-US" sz="1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375133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7624" y="1124744"/>
            <a:ext cx="684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EMPREENDIMENTOS EÓLICOS </a:t>
            </a:r>
            <a:r>
              <a:rPr lang="pt-BR" dirty="0" smtClean="0"/>
              <a:t>CONTRATADOS (EM OPERAÇ</a:t>
            </a:r>
            <a:r>
              <a:rPr lang="pt-BR" dirty="0" smtClean="0"/>
              <a:t>ÃO)</a:t>
            </a:r>
            <a:endParaRPr lang="pt-B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1644278"/>
            <a:ext cx="7037536" cy="414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0837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7624" y="1124744"/>
            <a:ext cx="684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EMPREENDIMENTOS EÓLICOS </a:t>
            </a:r>
            <a:r>
              <a:rPr lang="pt-BR" dirty="0" smtClean="0"/>
              <a:t>CONTRATADOS (EM CONSTRUÇ</a:t>
            </a:r>
            <a:r>
              <a:rPr lang="pt-BR" dirty="0" smtClean="0"/>
              <a:t>ÃO)</a:t>
            </a:r>
            <a:r>
              <a:rPr lang="pt-BR" dirty="0" smtClean="0"/>
              <a:t> </a:t>
            </a:r>
            <a:endParaRPr lang="pt-B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800" y="1484784"/>
            <a:ext cx="8026400" cy="341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3504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7624" y="1124744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EMPREENDIMENTOS EÓLICOS </a:t>
            </a:r>
            <a:r>
              <a:rPr lang="pt-BR" dirty="0" smtClean="0"/>
              <a:t>CONTRATADOS (A INICIAR CONSTRUÇ</a:t>
            </a:r>
            <a:r>
              <a:rPr lang="pt-BR" dirty="0" smtClean="0"/>
              <a:t>ÃO)</a:t>
            </a:r>
            <a:r>
              <a:rPr lang="pt-BR" dirty="0" smtClean="0"/>
              <a:t> </a:t>
            </a:r>
            <a:endParaRPr lang="pt-B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900" y="1628800"/>
            <a:ext cx="7937500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1361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7624" y="1124744"/>
            <a:ext cx="684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EXPANSÃO POR FONTE – ACRESCIMO DE POTENCIA INSTALADA</a:t>
            </a:r>
            <a:endParaRPr lang="pt-B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1484784"/>
            <a:ext cx="8244408" cy="5374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5265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7624" y="1124744"/>
            <a:ext cx="684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EXPANSÃO POR FONTE – EVOLUÇÃO DA POTENCIA INSTALADA</a:t>
            </a:r>
            <a:endParaRPr lang="pt-B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1547456"/>
            <a:ext cx="8532440" cy="533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1375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7624" y="1124744"/>
            <a:ext cx="684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OFERTA INTERNA DE ENERGIA – RENOVÁVEL </a:t>
            </a:r>
            <a:r>
              <a:rPr lang="pt-BR" dirty="0" err="1" smtClean="0"/>
              <a:t>x</a:t>
            </a:r>
            <a:r>
              <a:rPr lang="pt-BR" dirty="0" smtClean="0"/>
              <a:t> NÃO RENOVÁVEL</a:t>
            </a:r>
            <a:endParaRPr lang="pt-B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556792"/>
            <a:ext cx="8316416" cy="5251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5108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1"/>
          <p:cNvSpPr txBox="1"/>
          <p:nvPr/>
        </p:nvSpPr>
        <p:spPr>
          <a:xfrm>
            <a:off x="899592" y="1196752"/>
            <a:ext cx="51103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Evolução da Capacidade Instalada Acumulada Global</a:t>
            </a:r>
            <a:endParaRPr lang="pt-B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1196752"/>
            <a:ext cx="7416824" cy="47043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16016" y="5805264"/>
            <a:ext cx="2903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Total Capacity 2012: 282 GW</a:t>
            </a:r>
            <a:endParaRPr lang="pt-B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1"/>
          <p:cNvSpPr txBox="1"/>
          <p:nvPr/>
        </p:nvSpPr>
        <p:spPr>
          <a:xfrm>
            <a:off x="899592" y="1196752"/>
            <a:ext cx="51103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Evolução da Capacidade Instalada Acumulada Global</a:t>
            </a:r>
            <a:endParaRPr lang="pt-BR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899592" y="6453336"/>
            <a:ext cx="96693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/>
              <a:t>Fonte: WWEA</a:t>
            </a:r>
            <a:endParaRPr lang="pt-BR" sz="105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285453"/>
            <a:ext cx="7229475" cy="509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104540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51520" y="1556792"/>
            <a:ext cx="84249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Câmara </a:t>
            </a:r>
            <a:r>
              <a:rPr lang="pt-BR" sz="2400" b="1" dirty="0" smtClean="0"/>
              <a:t>Setorial de Energia Eólica do Ceará – CS Eólica </a:t>
            </a:r>
          </a:p>
          <a:p>
            <a:endParaRPr lang="pt-BR" sz="2000" dirty="0" smtClean="0"/>
          </a:p>
          <a:p>
            <a:pPr algn="ctr"/>
            <a:r>
              <a:rPr lang="pt-BR" dirty="0" smtClean="0"/>
              <a:t>Órgão </a:t>
            </a:r>
            <a:r>
              <a:rPr lang="pt-BR" dirty="0" smtClean="0"/>
              <a:t>consultivo ao Governo do Estado, </a:t>
            </a:r>
            <a:r>
              <a:rPr lang="pt-BR" dirty="0" smtClean="0"/>
              <a:t>instituído através </a:t>
            </a:r>
            <a:r>
              <a:rPr lang="pt-BR" dirty="0" smtClean="0"/>
              <a:t>de </a:t>
            </a:r>
            <a:r>
              <a:rPr lang="pt-BR" b="1" dirty="0" smtClean="0"/>
              <a:t>Portaria </a:t>
            </a:r>
            <a:r>
              <a:rPr lang="pt-BR" b="1" dirty="0" err="1" smtClean="0"/>
              <a:t>Adece</a:t>
            </a:r>
            <a:r>
              <a:rPr lang="pt-BR" b="1" dirty="0" smtClean="0"/>
              <a:t> nº 106/2009</a:t>
            </a:r>
            <a:r>
              <a:rPr lang="pt-BR" dirty="0" smtClean="0"/>
              <a:t>, sustentada pela </a:t>
            </a:r>
            <a:r>
              <a:rPr lang="pt-BR" b="1" dirty="0" smtClean="0"/>
              <a:t>Lei Estadual nº13.960 de 04/09/2007</a:t>
            </a:r>
            <a:r>
              <a:rPr lang="pt-BR" dirty="0" smtClean="0"/>
              <a:t>;</a:t>
            </a:r>
          </a:p>
          <a:p>
            <a:endParaRPr lang="pt-BR" sz="2000" dirty="0" smtClean="0"/>
          </a:p>
          <a:p>
            <a:pPr algn="ctr"/>
            <a:endParaRPr lang="pt-BR" sz="2400" dirty="0" smtClean="0"/>
          </a:p>
          <a:p>
            <a:pPr algn="ctr"/>
            <a:r>
              <a:rPr lang="pt-BR" sz="2400" dirty="0" smtClean="0"/>
              <a:t>Congrega </a:t>
            </a:r>
            <a:r>
              <a:rPr lang="pt-BR" sz="2400" dirty="0" smtClean="0"/>
              <a:t>todos os segmentos da cadeia produtiva da indústria de energia eólica e é composta por representantes das entidades privadas, dos órgãos públicos e das organizações não governamentais relacionados com a cadeia produtiva do setor.</a:t>
            </a:r>
            <a:endParaRPr lang="pt-BR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pt-BR" sz="20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1"/>
          <p:cNvSpPr txBox="1"/>
          <p:nvPr/>
        </p:nvSpPr>
        <p:spPr>
          <a:xfrm>
            <a:off x="899592" y="1196752"/>
            <a:ext cx="51103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Evolução da Capacidade Instalada Acumulada Global</a:t>
            </a:r>
            <a:endParaRPr lang="pt-BR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899592" y="6335742"/>
            <a:ext cx="94288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/>
              <a:t>Fonte: GWEC</a:t>
            </a:r>
            <a:endParaRPr lang="pt-BR" sz="1050" dirty="0"/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7738" y="1196752"/>
            <a:ext cx="7248525" cy="501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79512" y="2204864"/>
            <a:ext cx="87129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pt-BR" sz="3600" b="1" dirty="0" smtClean="0"/>
              <a:t>Obrigado pela Atenção</a:t>
            </a:r>
          </a:p>
          <a:p>
            <a:pPr marL="800100" lvl="1" indent="-800100" algn="ctr"/>
            <a:endParaRPr lang="pt-BR" sz="3600" b="1" dirty="0" smtClean="0"/>
          </a:p>
          <a:p>
            <a:pPr marL="800100" lvl="1" indent="-342900">
              <a:buFont typeface="Arial" pitchFamily="34" charset="0"/>
              <a:buChar char="•"/>
            </a:pPr>
            <a:endParaRPr lang="pt-BR" sz="3600" b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683568" y="4941168"/>
            <a:ext cx="42689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Adão Linhares </a:t>
            </a:r>
            <a:r>
              <a:rPr lang="pt-BR" dirty="0" smtClean="0"/>
              <a:t>Muniz</a:t>
            </a:r>
          </a:p>
          <a:p>
            <a:r>
              <a:rPr lang="pt-BR" dirty="0" err="1" smtClean="0"/>
              <a:t>adao.muniz@rminfraestrutura.com.br</a:t>
            </a:r>
            <a:endParaRPr lang="pt-BR" dirty="0" smtClean="0"/>
          </a:p>
          <a:p>
            <a:r>
              <a:rPr lang="pt-BR" dirty="0" err="1" smtClean="0"/>
              <a:t>CSEólica</a:t>
            </a:r>
            <a:r>
              <a:rPr lang="pt-BR" dirty="0" smtClean="0"/>
              <a:t> - Câmara Setorial de Energia Eólica</a:t>
            </a:r>
          </a:p>
          <a:p>
            <a:r>
              <a:rPr lang="pt-BR" dirty="0" smtClean="0"/>
              <a:t>Fortaleza, </a:t>
            </a:r>
            <a:r>
              <a:rPr lang="pt-BR" dirty="0" smtClean="0"/>
              <a:t>17</a:t>
            </a:r>
            <a:r>
              <a:rPr lang="pt-BR" dirty="0" smtClean="0"/>
              <a:t> </a:t>
            </a:r>
            <a:r>
              <a:rPr lang="pt-BR" dirty="0" smtClean="0"/>
              <a:t>de </a:t>
            </a:r>
            <a:r>
              <a:rPr lang="pt-BR" dirty="0" smtClean="0"/>
              <a:t>Abril </a:t>
            </a:r>
            <a:r>
              <a:rPr lang="pt-BR" dirty="0" smtClean="0"/>
              <a:t>de </a:t>
            </a:r>
            <a:r>
              <a:rPr lang="pt-BR" dirty="0" smtClean="0"/>
              <a:t>2013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160368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51520" y="1494651"/>
            <a:ext cx="8424936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u="sng" dirty="0" smtClean="0"/>
              <a:t>Missão: </a:t>
            </a:r>
          </a:p>
          <a:p>
            <a:endParaRPr lang="pt-BR" sz="2000" dirty="0" smtClean="0"/>
          </a:p>
          <a:p>
            <a:pPr algn="ctr"/>
            <a:r>
              <a:rPr lang="pt-BR" sz="3200" dirty="0" smtClean="0"/>
              <a:t>Propor, apoiar e acompanhar </a:t>
            </a:r>
            <a:r>
              <a:rPr lang="pt-BR" sz="3200" dirty="0" smtClean="0"/>
              <a:t>ações </a:t>
            </a:r>
            <a:r>
              <a:rPr lang="pt-BR" sz="3200" dirty="0" smtClean="0"/>
              <a:t>visando o desenvolvimento sustentável do setor de energia </a:t>
            </a:r>
            <a:r>
              <a:rPr lang="pt-BR" sz="3200" dirty="0" smtClean="0"/>
              <a:t>eólica do Estado do Ceará.</a:t>
            </a:r>
            <a:endParaRPr lang="pt-BR" sz="3200" dirty="0" smtClean="0"/>
          </a:p>
          <a:p>
            <a:endParaRPr lang="pt-BR" sz="20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pt-BR" sz="20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pt-BR" sz="20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pt-BR" sz="20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51520" y="1128801"/>
            <a:ext cx="8424936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A CS Eólica é composta dos seguintes membros:</a:t>
            </a:r>
          </a:p>
          <a:p>
            <a:endParaRPr lang="pt-BR" sz="1600" dirty="0" smtClean="0"/>
          </a:p>
          <a:p>
            <a:pPr lvl="1">
              <a:buFont typeface="Arial" pitchFamily="34" charset="0"/>
              <a:buChar char="•"/>
            </a:pPr>
            <a:r>
              <a:rPr lang="pt-BR" sz="1400" dirty="0" smtClean="0"/>
              <a:t>Agência de Desenvolvimento do Estado do Ceará S/A – ADECE; </a:t>
            </a:r>
          </a:p>
          <a:p>
            <a:pPr lvl="1">
              <a:buFont typeface="Arial" pitchFamily="34" charset="0"/>
              <a:buChar char="•"/>
            </a:pPr>
            <a:r>
              <a:rPr lang="pt-BR" sz="1400" dirty="0" smtClean="0"/>
              <a:t>Federação das Indústrias do Estado do Ceará - FIEC ;</a:t>
            </a:r>
          </a:p>
          <a:p>
            <a:pPr lvl="1">
              <a:buFont typeface="Arial" pitchFamily="34" charset="0"/>
              <a:buChar char="•"/>
            </a:pPr>
            <a:r>
              <a:rPr lang="pt-BR" sz="1400" dirty="0" smtClean="0"/>
              <a:t>Associação Brasileira de Energia Eólica – ABEEólica; </a:t>
            </a:r>
          </a:p>
          <a:p>
            <a:pPr lvl="1">
              <a:buFont typeface="Arial" pitchFamily="34" charset="0"/>
              <a:buChar char="•"/>
            </a:pPr>
            <a:r>
              <a:rPr lang="pt-BR" sz="1400" dirty="0" smtClean="0"/>
              <a:t>Secretaria de Infra-Estrutura – SEINFRA; </a:t>
            </a:r>
          </a:p>
          <a:p>
            <a:pPr lvl="1">
              <a:buFont typeface="Arial" pitchFamily="34" charset="0"/>
              <a:buChar char="•"/>
            </a:pPr>
            <a:r>
              <a:rPr lang="pt-BR" sz="1400" dirty="0" smtClean="0"/>
              <a:t>Secretaria de Ciência e Tecnologia – SECITECE; </a:t>
            </a:r>
          </a:p>
          <a:p>
            <a:pPr lvl="1">
              <a:buFont typeface="Arial" pitchFamily="34" charset="0"/>
              <a:buChar char="•"/>
            </a:pPr>
            <a:r>
              <a:rPr lang="pt-BR" sz="1400" dirty="0" smtClean="0"/>
              <a:t>Banco do Nordeste do Brasil – BNB; </a:t>
            </a:r>
          </a:p>
          <a:p>
            <a:pPr lvl="1">
              <a:buFont typeface="Arial" pitchFamily="34" charset="0"/>
              <a:buChar char="•"/>
            </a:pPr>
            <a:r>
              <a:rPr lang="pt-BR" sz="1400" dirty="0" smtClean="0"/>
              <a:t>Caixa Econômica Federal – CEF; </a:t>
            </a:r>
          </a:p>
          <a:p>
            <a:pPr lvl="1">
              <a:buFont typeface="Arial" pitchFamily="34" charset="0"/>
              <a:buChar char="•"/>
            </a:pPr>
            <a:r>
              <a:rPr lang="pt-BR" sz="1400" dirty="0" smtClean="0"/>
              <a:t>Centro de Energias Alternativas e Meio Ambiente – CENEA; </a:t>
            </a:r>
          </a:p>
          <a:p>
            <a:pPr lvl="1">
              <a:buFont typeface="Arial" pitchFamily="34" charset="0"/>
              <a:buChar char="•"/>
            </a:pPr>
            <a:r>
              <a:rPr lang="pt-BR" sz="1400" dirty="0" smtClean="0"/>
              <a:t>Universidade Federal do Ceará – UFC; </a:t>
            </a:r>
          </a:p>
          <a:p>
            <a:pPr lvl="1">
              <a:buFont typeface="Arial" pitchFamily="34" charset="0"/>
              <a:buChar char="•"/>
            </a:pPr>
            <a:r>
              <a:rPr lang="pt-BR" sz="1400" dirty="0" smtClean="0"/>
              <a:t>Universidade Estadual do Ceará – UECE; </a:t>
            </a:r>
          </a:p>
          <a:p>
            <a:pPr lvl="1">
              <a:buFont typeface="Arial" pitchFamily="34" charset="0"/>
              <a:buChar char="•"/>
            </a:pPr>
            <a:r>
              <a:rPr lang="pt-BR" sz="1400" dirty="0" smtClean="0"/>
              <a:t>Instituto Federal de Educação, Ciência e Tecnologia do Ceará - IFET-CE; </a:t>
            </a:r>
          </a:p>
          <a:p>
            <a:pPr lvl="1">
              <a:buFont typeface="Arial" pitchFamily="34" charset="0"/>
              <a:buChar char="•"/>
            </a:pPr>
            <a:r>
              <a:rPr lang="pt-BR" sz="1400" dirty="0" smtClean="0"/>
              <a:t>Universidade de Fortaleza – UNIFOR; </a:t>
            </a:r>
          </a:p>
          <a:p>
            <a:pPr lvl="1">
              <a:buFont typeface="Arial" pitchFamily="34" charset="0"/>
              <a:buChar char="•"/>
            </a:pPr>
            <a:r>
              <a:rPr lang="pt-BR" sz="1400" dirty="0" smtClean="0"/>
              <a:t>Instituto de Ensino Tecnológico – CENTEC; </a:t>
            </a:r>
          </a:p>
          <a:p>
            <a:pPr lvl="1">
              <a:buFont typeface="Arial" pitchFamily="34" charset="0"/>
              <a:buChar char="•"/>
            </a:pPr>
            <a:r>
              <a:rPr lang="pt-BR" sz="1400" dirty="0" smtClean="0"/>
              <a:t>Sindicato de Indústria da Construção Civil do Ceará – SINDUSCON; </a:t>
            </a:r>
          </a:p>
          <a:p>
            <a:pPr lvl="1">
              <a:buFont typeface="Arial" pitchFamily="34" charset="0"/>
              <a:buChar char="•"/>
            </a:pPr>
            <a:r>
              <a:rPr lang="pt-BR" sz="1400" dirty="0" smtClean="0"/>
              <a:t>Sindicato das Indústrias Metalúrgicas, Mecânicas e de Material Elétrico do Estado do Ceará – SIMEC; </a:t>
            </a:r>
          </a:p>
          <a:p>
            <a:pPr lvl="1">
              <a:buFont typeface="Arial" pitchFamily="34" charset="0"/>
              <a:buChar char="•"/>
            </a:pPr>
            <a:r>
              <a:rPr lang="pt-BR" sz="1400" dirty="0" smtClean="0"/>
              <a:t>Fundação Núcleo de Tecnologia Industrial do Ceará – NUTEC; </a:t>
            </a:r>
          </a:p>
          <a:p>
            <a:pPr lvl="1">
              <a:buFont typeface="Arial" pitchFamily="34" charset="0"/>
              <a:buChar char="•"/>
            </a:pPr>
            <a:r>
              <a:rPr lang="pt-BR" sz="1400" dirty="0" smtClean="0"/>
              <a:t>Superintendência Estadual do Meio Ambiente – SEMACE; </a:t>
            </a:r>
          </a:p>
          <a:p>
            <a:pPr lvl="1">
              <a:buFont typeface="Arial" pitchFamily="34" charset="0"/>
              <a:buChar char="•"/>
            </a:pPr>
            <a:r>
              <a:rPr lang="pt-BR" sz="1400" dirty="0" smtClean="0"/>
              <a:t>Instituto Brasileiro do Meio Ambiente e dos Recursos Naturais Renováveis – IBAMA; </a:t>
            </a:r>
          </a:p>
          <a:p>
            <a:pPr lvl="1">
              <a:buFont typeface="Arial" pitchFamily="34" charset="0"/>
              <a:buChar char="•"/>
            </a:pPr>
            <a:r>
              <a:rPr lang="pt-BR" sz="1400" dirty="0" smtClean="0"/>
              <a:t>Companhia Energética do Ceará – COELCE;</a:t>
            </a:r>
          </a:p>
          <a:p>
            <a:pPr lvl="1">
              <a:buFont typeface="Arial" pitchFamily="34" charset="0"/>
              <a:buChar char="•"/>
            </a:pPr>
            <a:r>
              <a:rPr lang="pt-BR" sz="1400" dirty="0" smtClean="0"/>
              <a:t>Associação das Prefeituras do Estado do Ceará – APRECE;</a:t>
            </a:r>
          </a:p>
          <a:p>
            <a:pPr lvl="1">
              <a:buFont typeface="Arial" pitchFamily="34" charset="0"/>
              <a:buChar char="•"/>
            </a:pPr>
            <a:r>
              <a:rPr lang="pt-BR" sz="1400" dirty="0" smtClean="0"/>
              <a:t>Assembléia Legislativa do Estado do Ceará;</a:t>
            </a:r>
          </a:p>
          <a:p>
            <a:pPr lvl="1">
              <a:buFont typeface="Arial" pitchFamily="34" charset="0"/>
              <a:buChar char="•"/>
            </a:pPr>
            <a:r>
              <a:rPr lang="pt-BR" sz="1400" dirty="0" smtClean="0"/>
              <a:t>Sindicato da Industria de Energias Renováveis do Ceará – SINDRENOVÁVEIS;</a:t>
            </a:r>
          </a:p>
          <a:p>
            <a:pPr lvl="1">
              <a:buFont typeface="Arial" pitchFamily="34" charset="0"/>
              <a:buChar char="•"/>
            </a:pPr>
            <a:r>
              <a:rPr lang="pt-BR" sz="1400" dirty="0" smtClean="0"/>
              <a:t>Banco do Brasil;</a:t>
            </a:r>
          </a:p>
          <a:p>
            <a:pPr lvl="1">
              <a:buFont typeface="Arial" pitchFamily="34" charset="0"/>
              <a:buChar char="•"/>
            </a:pPr>
            <a:r>
              <a:rPr lang="pt-BR" sz="1400" dirty="0" smtClean="0"/>
              <a:t>Ordem dos Advogados do Brasil – OAB –CE;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51520" y="1128801"/>
            <a:ext cx="8424936" cy="32624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i="1" dirty="0" smtClean="0"/>
              <a:t>Ad</a:t>
            </a:r>
            <a:r>
              <a:rPr lang="pt-BR" sz="1600" b="1" i="1" dirty="0" smtClean="0"/>
              <a:t>ão Linhares Muniz - 1959</a:t>
            </a:r>
          </a:p>
          <a:p>
            <a:endParaRPr lang="pt-BR" sz="1600" dirty="0"/>
          </a:p>
          <a:p>
            <a:r>
              <a:rPr lang="pt-BR" sz="1600" dirty="0" smtClean="0"/>
              <a:t>Engenheiro Mecânico – Universidade Federal do Ceará – 1981</a:t>
            </a:r>
          </a:p>
          <a:p>
            <a:r>
              <a:rPr lang="pt-BR" sz="1600" dirty="0" smtClean="0"/>
              <a:t>Mestre em Planejamento Energético e Energia Nuclear – COPPE /UFRJ – 1996</a:t>
            </a:r>
          </a:p>
          <a:p>
            <a:r>
              <a:rPr lang="pt-BR" sz="1600" dirty="0" smtClean="0"/>
              <a:t>MBA em Gestão de Negócios em Energia Elétrica – FGV – 2004</a:t>
            </a:r>
          </a:p>
          <a:p>
            <a:endParaRPr lang="pt-BR" sz="1600" dirty="0"/>
          </a:p>
          <a:p>
            <a:r>
              <a:rPr lang="pt-BR" sz="1600" dirty="0" smtClean="0"/>
              <a:t>Nuclebrás Engenharia – NUCLEN / Eletrobrás Termonuclear – Eletronuclear – 1982 a 1999</a:t>
            </a:r>
          </a:p>
          <a:p>
            <a:pPr marL="271463" lvl="1"/>
            <a:r>
              <a:rPr lang="pt-BR" sz="1600" dirty="0" smtClean="0"/>
              <a:t>(SIEMENS /KWU – Alemanha – 1987 a 1990 e 1994 a 1997)</a:t>
            </a:r>
          </a:p>
          <a:p>
            <a:r>
              <a:rPr lang="pt-BR" sz="1600" dirty="0" smtClean="0"/>
              <a:t>Governo do Estado do Ceará – Sec. Infraestrutura – SEINFRA – 1999 a 2007</a:t>
            </a:r>
          </a:p>
          <a:p>
            <a:r>
              <a:rPr lang="pt-BR" sz="1600" dirty="0" smtClean="0"/>
              <a:t>Agencia de Desenvolvimento do Estado do Ceará – ADECE – 2007 a 2008</a:t>
            </a:r>
          </a:p>
          <a:p>
            <a:endParaRPr lang="pt-BR" sz="1600" dirty="0"/>
          </a:p>
          <a:p>
            <a:r>
              <a:rPr lang="pt-BR" sz="1600" dirty="0" smtClean="0"/>
              <a:t>Presidente da Câmara Setorial de Energia Eólica – CS Eólica – 2010 - Hoje</a:t>
            </a:r>
          </a:p>
          <a:p>
            <a:endParaRPr lang="pt-BR" sz="1400" dirty="0" smtClean="0"/>
          </a:p>
        </p:txBody>
      </p:sp>
    </p:spTree>
    <p:extLst>
      <p:ext uri="{BB962C8B-B14F-4D97-AF65-F5344CB8AC3E}">
        <p14:creationId xmlns:p14="http://schemas.microsoft.com/office/powerpoint/2010/main" val="40690662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7624" y="1124744"/>
            <a:ext cx="684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POTENCIAL HIDROELÉTRICO BRASILEIRO</a:t>
            </a:r>
            <a:endParaRPr lang="pt-B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821" y="1844825"/>
            <a:ext cx="7476091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9068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7624" y="1124744"/>
            <a:ext cx="684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POTENCIAL EÓLICO BRASILEIRO</a:t>
            </a:r>
            <a:endParaRPr lang="pt-B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556792"/>
            <a:ext cx="8028384" cy="5037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8700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7624" y="1124744"/>
            <a:ext cx="684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COMPLEMENTARIDADE </a:t>
            </a:r>
            <a:r>
              <a:rPr lang="pt-BR" dirty="0"/>
              <a:t>ENTRE </a:t>
            </a:r>
            <a:r>
              <a:rPr lang="pt-BR" dirty="0" smtClean="0"/>
              <a:t>GERAÇÃO EÓLICA E HÍDRICA</a:t>
            </a:r>
            <a:endParaRPr lang="pt-B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1601888"/>
            <a:ext cx="8316416" cy="5211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2455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7624" y="1124744"/>
            <a:ext cx="684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MATRIZ DE GERAÇ</a:t>
            </a:r>
            <a:r>
              <a:rPr lang="pt-BR" dirty="0" smtClean="0"/>
              <a:t>ÃO </a:t>
            </a:r>
            <a:r>
              <a:rPr lang="pt-BR" dirty="0" smtClean="0"/>
              <a:t>ELETRICA BRASILEIRA – Março 2013</a:t>
            </a:r>
            <a:endParaRPr lang="pt-BR" dirty="0"/>
          </a:p>
        </p:txBody>
      </p:sp>
      <p:sp>
        <p:nvSpPr>
          <p:cNvPr id="5" name="TextBox 4"/>
          <p:cNvSpPr txBox="1"/>
          <p:nvPr/>
        </p:nvSpPr>
        <p:spPr>
          <a:xfrm>
            <a:off x="5315451" y="6381328"/>
            <a:ext cx="1992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Total: </a:t>
            </a:r>
            <a:r>
              <a:rPr lang="en-US" dirty="0" smtClean="0"/>
              <a:t>121.646 </a:t>
            </a:r>
            <a:r>
              <a:rPr lang="en-US" dirty="0" smtClean="0"/>
              <a:t>MW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1484784"/>
            <a:ext cx="6012656" cy="48492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15616" y="6309320"/>
            <a:ext cx="20502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Fonte</a:t>
            </a:r>
            <a:r>
              <a:rPr lang="en-US" sz="1400" dirty="0" smtClean="0"/>
              <a:t>: ANEEL/ABEEOLICA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8309068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Ápice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17291</TotalTime>
  <Words>714</Words>
  <Application>Microsoft Macintosh PowerPoint</Application>
  <PresentationFormat>On-screen Show (4:3)</PresentationFormat>
  <Paragraphs>122</Paragraphs>
  <Slides>21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Tema do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dv3-2155mx</dc:creator>
  <cp:lastModifiedBy>Adão Linhares Muniz</cp:lastModifiedBy>
  <cp:revision>101</cp:revision>
  <dcterms:created xsi:type="dcterms:W3CDTF">2010-08-23T12:55:39Z</dcterms:created>
  <dcterms:modified xsi:type="dcterms:W3CDTF">2013-04-17T10:11:08Z</dcterms:modified>
</cp:coreProperties>
</file>