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32" r:id="rId4"/>
    <p:sldMasterId id="2147483744" r:id="rId5"/>
    <p:sldMasterId id="2147483780" r:id="rId6"/>
    <p:sldMasterId id="2147483792" r:id="rId7"/>
  </p:sldMasterIdLst>
  <p:notesMasterIdLst>
    <p:notesMasterId r:id="rId39"/>
  </p:notesMasterIdLst>
  <p:sldIdLst>
    <p:sldId id="400" r:id="rId8"/>
    <p:sldId id="316" r:id="rId9"/>
    <p:sldId id="378" r:id="rId10"/>
    <p:sldId id="389" r:id="rId11"/>
    <p:sldId id="388" r:id="rId12"/>
    <p:sldId id="379" r:id="rId13"/>
    <p:sldId id="381" r:id="rId14"/>
    <p:sldId id="398" r:id="rId15"/>
    <p:sldId id="399" r:id="rId16"/>
    <p:sldId id="382" r:id="rId17"/>
    <p:sldId id="396" r:id="rId18"/>
    <p:sldId id="397" r:id="rId19"/>
    <p:sldId id="391" r:id="rId20"/>
    <p:sldId id="320" r:id="rId21"/>
    <p:sldId id="264" r:id="rId22"/>
    <p:sldId id="393" r:id="rId23"/>
    <p:sldId id="392" r:id="rId24"/>
    <p:sldId id="324" r:id="rId25"/>
    <p:sldId id="325" r:id="rId26"/>
    <p:sldId id="326" r:id="rId27"/>
    <p:sldId id="327" r:id="rId28"/>
    <p:sldId id="373" r:id="rId29"/>
    <p:sldId id="360" r:id="rId30"/>
    <p:sldId id="338" r:id="rId31"/>
    <p:sldId id="367" r:id="rId32"/>
    <p:sldId id="370" r:id="rId33"/>
    <p:sldId id="339" r:id="rId34"/>
    <p:sldId id="340" r:id="rId35"/>
    <p:sldId id="341" r:id="rId36"/>
    <p:sldId id="342" r:id="rId37"/>
    <p:sldId id="390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548123"/>
    <a:srgbClr val="00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03" autoAdjust="0"/>
    <p:restoredTop sz="94660"/>
  </p:normalViewPr>
  <p:slideViewPr>
    <p:cSldViewPr>
      <p:cViewPr varScale="1">
        <p:scale>
          <a:sx n="71" d="100"/>
          <a:sy n="71" d="100"/>
        </p:scale>
        <p:origin x="-114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7DB75-7A3D-4BBA-AFD7-380DD4FCAD31}" type="datetimeFigureOut">
              <a:rPr lang="pt-BR" smtClean="0"/>
              <a:pPr/>
              <a:t>31/10/2013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77987-0E0E-43D0-93B0-730F18C405D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8321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089701A-975E-4081-B5CD-F7B0620C79AF}" type="slidenum">
              <a:rPr lang="pt-BR">
                <a:solidFill>
                  <a:srgbClr val="000000"/>
                </a:solidFill>
              </a:rPr>
              <a:pPr/>
              <a:t>1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54ED7-0AFF-4543-BB53-169078E48D6A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4C519-ABF7-47CE-A6EF-63D62A7070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121546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9F7D2-40C2-486A-BDE5-067F58CDF3D7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11BBA-A77E-4F50-94DB-F7DFFF989E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0748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A0422-715F-4DE5-8F1C-E2ABBFF5DA6A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C2D7C-25DE-45ED-8CD0-18E41E6998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5661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FF623-A25B-4CC3-9B06-33916EBB07BE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3E891-988C-444B-9C42-803BFC71CB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114490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A1CFF-9674-41B5-A95C-30758852CDF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ED47B-0F26-4289-B67D-A0DD28C4F4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08863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B1D0-0990-41E6-B505-19804971861C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7680A-2649-47F0-9F53-93746CC8D9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53867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636CC-BB77-4768-85CD-A330F83E292E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BF5F0-D19C-40A0-ABFB-874B9938AD4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17795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6EA99-64A3-40A1-8FC8-860A6574F3C1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4BE51-F395-49C0-923B-B7F0BFA43D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57059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7BD35-6BFD-4072-9F73-6DA03A85DC9F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FAB1C-72A3-45A9-BA31-AEC6D26C17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3748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CB79F-19A3-44C5-9757-5A02BFED1344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AF02D-DD24-47C5-9E74-E1F5E0BCA6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5643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DC399-D4CD-43BC-97A8-339A559D5A6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53A30-532E-4D34-B603-E403890A33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1933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DC130-106A-43ED-B573-CDED75428356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684E7-B689-47B1-A51D-C63AAF3E19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18957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FDE40-8B2B-44C3-B176-E56E0E4D2CCC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7EC6A-E492-4999-82D5-47D6D7A82B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33840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87196-8213-48A7-AC2F-464D8B62AD19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D1E13-4A7C-4C4B-B3E2-67433DE11D4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08908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ACFA9-4B1A-427F-8A73-E75527620B92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3D8F6-995D-4393-8060-8A568FF11B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51574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74DEF-4654-4A8F-AB06-5D42ED4476CD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581B-5AA5-45C7-A5B8-B03234A9336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9298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ADFBA-BFA9-46C2-BA89-13A583BB624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27B4-8E2F-4E97-9363-2C7B7D1444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40654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3EEC-90E8-419A-B009-A95272F7458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98FD0-40E8-4373-B7CE-F048758C88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29571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69498-1337-481D-A482-EAAEEAA5329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CBB6F-F47C-40F8-B9CA-A773832DAA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26312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D369F-A200-4E36-8F72-7CCC376FFD90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A024-591C-4B62-A0D5-A341C5BDF6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26312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53B35-F130-46D9-91E7-F4EE33584767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C14C-DC43-4D25-A5D0-ADE26E93578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39862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A68EF-4CE9-4534-A932-57A91788F90F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BB970-323F-420E-8FFC-5577DD0677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3747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DA79B-085A-45C9-9FA6-A4F8D4F993C4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68BB-2EB5-4E3C-B1C5-D0E527FA97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0107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1829-4789-4A89-A5E0-0190FAA63119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CEA01-25FA-4294-8DA4-620CB22D7E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8544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4483F-6488-4CF9-B4DD-0DC5157FC384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AF361-2C40-4031-B8FB-D869C6D5DC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95769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91D4A-0F60-4381-9C23-C8E70DA68B2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A5AD6-A6A1-4BE8-B0C0-5F1807892B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79605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5B16-3A0C-42FA-92EE-E991FBA59A7E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9A1D3-9C43-48F0-A7E1-F7EDB67B9F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63605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7B27C-2532-41FE-8EB0-2E4748DC60EE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D4EF-FE0F-4F8D-AE4C-CEFF25C479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40553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837FF-F8E9-49E7-B334-4DB83D2AC871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06841-EE87-413E-B47B-CC873C0B19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04047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6C8AA-FC0A-4389-9049-3BFC2637240D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338FE-809D-4439-8E00-BDBA0BA205F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17269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E39A-24F0-499B-8693-6A2445ED9C6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4B4FB-284E-4D56-A5B5-DADC7EFF5BE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87487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BE716-8D0B-4176-B98A-3E998897D11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C457F-4A63-4850-8B09-F0802BAE11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02244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24BF8-A751-4809-8AC5-62ECCBA7E101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76D8D-756A-4740-B597-45768FDD189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4655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B428F-C8BB-485A-85CA-EF1903415D2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AFE1E-0985-46F2-B54C-2BFFE677DC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91674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D15A9-7057-486D-9E06-55B2A799CE51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986C8-7298-4011-8B1A-9AFE34C772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01851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AF092-9046-421A-8375-2205FCB4E28D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8D88C-1F99-4030-A7F8-89B0739D71D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25742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5E6FF-FFFF-4D91-A728-54ACE6C80846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FA515-5B9A-4022-9E82-5B3BD285E8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60900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4C7A6-026D-4FA7-B636-19954B1CD30C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701EA-C693-4AFB-AD6F-3AB005B716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67987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67889-F804-44C1-8E1E-40F0DCA026F3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77AD0-57F2-46F6-B6DC-C6C79A609C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137126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31717-C4EA-4521-8F6B-B776E561C4F9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57AE5-1643-4954-A8C3-5BD4763794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418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9DA5F-C447-4B52-A70E-A42B23A6E28A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35BBD-94C1-4C54-AF0F-1DA488A8B4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2513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BD6E-5B4B-46ED-B2F4-4838E6F819A3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3B41E-43B4-4A7E-A1D9-44B889D0DB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38932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D661E-405E-44DA-90A7-27C211FFC50C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1B88F-998D-4E19-9CF9-4B9D02CDD2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495616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79FD3-06C8-4EA6-9F6A-27A91BAFD819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7947-CEFD-4D27-BDD0-8025220A50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097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EC9CE-26A6-4091-9AB4-8F2AC0D21C78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13957-D736-492F-AC24-FBA6FE1ACA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88935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02921-6684-47EC-98B9-7D9781BEE062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54471-FEA7-45CD-8F3B-A2847C636D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58725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BBD31-0A06-4960-B3ED-55706A4A82D1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0BC05-8928-4546-8415-0A815CEEE8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34757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2CDB5-D8CB-4C66-A4C6-2C01B80240C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52933-0E4D-47D6-B46C-483D3F45E7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12934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6A800-DEED-47BC-A322-1E8166D6C54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B5EAC-0556-4025-A1B5-F6168813C7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257030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CFBE9-176C-4134-ABF9-9890CBA7A681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EA701-00E0-43A0-81C2-0E4B67C39B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7321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C0F2D-592A-420C-8618-92F1D5017CC5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0AE52-6552-4B3E-BA48-20961FBFB8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70612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3A3DF-75D2-4DAD-9A11-2A45F0FB5851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443A5-401F-4F5B-859E-BE359D9597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862783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64E6-F12C-43B2-A7B6-77477A7FF49D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FA590-202E-442C-931F-03974B540F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510178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6294C-5CB6-4612-ACC7-957B3AE333E5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0AFFC-11EE-4DBC-875F-2D2B815A23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895866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1F568-DB23-43FB-9D11-D9B0BF78DFB4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85253-67F6-4760-B7BA-91F92AB23F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0198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8001E-E044-47B9-A794-3DF26231941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D15A2-8253-4627-82EE-66091B237D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32507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41F05-CC35-43AA-BFCB-607D22059B63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BF686-2197-401F-85A4-4601A6D97D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459921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AF939-81E1-4BAA-9F5D-30193010E8BF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21803-02FE-43C0-B116-B92037CA0B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904121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A4FFB-A4D8-4E58-998D-617549DC52C9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EFAA1-37C8-47F2-9D79-788ED9DB88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42055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0BC99-A9B4-44B0-912E-12EE2CE870F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296B-2836-4556-A053-52DE8872B5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34525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D934-9A49-4EB4-B5C4-04334A33DAFD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67447-0E61-43AD-A66A-2F34BC8E79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1323000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65AF9-7806-49D4-9EF0-B5821F6BB05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1F8F-63ED-41EE-939F-FF8E580840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917344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77418-357E-4965-901F-189D572A115F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4C0AF-629E-43C6-B6E7-19EBB5BBD8F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769695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B4A76-9078-4E43-B3A8-0E4A2292CC47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089A-8D0A-47B7-9DFC-ACC855C4DC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252970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4D73-420D-4F08-AE69-16CAF3023227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4AC84-85D1-488C-B6D6-51F6E3D321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299518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37D42-101B-4347-BCEC-A146F4FBB66D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79F8-96A9-47F5-AF1B-69E8568FC1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7176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4DE25-7030-4D50-BB98-E386C5DA4DDD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1D44A-7859-4B2A-A276-55C3E981C7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549108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2AD2E-002B-4B3E-A069-AF89E4F40FF4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5654D-638B-4CBB-A4B3-B7581DDFC3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411204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26B7C-07C8-4081-A1DC-22A8CA65B049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AE436-C644-4FE5-8A4C-E2B6BA17780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413367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0A484-3F07-4FE4-A6FA-7995025D84A9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7AE11-0E91-460A-B3EF-D9A53B7DF25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1683516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33C61-FF9D-452C-9585-C4F7FB3410DE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FE308-25C7-4CBD-B0A6-5277B4DA7D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39463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B356F-C85E-4AA2-B6C1-9FCE7A339B27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FDE3C-2EBE-4596-A97D-4CD8209356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60831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9B8C2-2EAA-45B5-8C1C-91A341100B03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44BAB-3C7F-4094-AA2C-D63E973102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542326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C34CE-4A00-4114-BB34-C99AABB26B69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04755-2DE7-43B1-B4A3-BAF553AB41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588262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96C22-834D-4A20-860D-E8740F8C0232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3DA10-02C5-44FD-BB40-5176270880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3054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C1A8-FCB8-47E5-ADD8-A49A0FCBEFBA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B179A-29C4-40CA-A20D-7CC5AD528D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0078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FE102-0DE1-49AF-B8DE-470B40101F40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9F667-EB35-467E-90C7-F391BC7EA4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410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714C05-39F6-4AB1-8727-15D0153E552B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31BBAB-9595-4A0A-8079-9584E1A1C8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0084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pt-BR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EDB9AC-2FA9-405B-AC0E-5DCFBB643E39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D545A8-262A-45D1-BD37-64D9E31965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90249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pt-BR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8BFDF2-E6E8-4B3A-8E53-1FBD0230B921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AD910D-8F2D-4D23-B409-62ABCDAB24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6105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pt-BR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27BE2B-912B-4EDA-BBEA-C9D40358A279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D233FD-6667-46AB-AAB5-DF1466EEE2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6285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pt-BR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F81CCE-C19A-4582-82E0-D03FE569FAEA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3646B9-4C0B-4ED8-B30D-31536C4F83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8446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512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CC162A-51AC-438E-B846-C21A285B1601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F2F866-7E60-4EB0-A509-342063AFF52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1465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pt-BR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6B4429-A84D-4F30-98CF-F70C589A9401}" type="datetimeFigureOut">
              <a:rPr lang="pt-BR"/>
              <a:pPr>
                <a:defRPr/>
              </a:pPr>
              <a:t>31/10/2013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2C704A-2B62-4C6E-BC81-0B6E4C46C6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1323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03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283968" y="2178495"/>
            <a:ext cx="4680520" cy="426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pt-BR" sz="4800" dirty="0">
                <a:solidFill>
                  <a:schemeClr val="bg1"/>
                </a:solidFill>
              </a:rPr>
              <a:t>Duplicar as matrículas da </a:t>
            </a:r>
            <a:r>
              <a:rPr lang="pt-BR" sz="4800" b="1" dirty="0">
                <a:solidFill>
                  <a:srgbClr val="FFFF00"/>
                </a:solidFill>
              </a:rPr>
              <a:t>educação profissional técnica </a:t>
            </a:r>
            <a:r>
              <a:rPr lang="pt-BR" sz="4800" dirty="0">
                <a:solidFill>
                  <a:schemeClr val="bg1"/>
                </a:solidFill>
              </a:rPr>
              <a:t>de nível </a:t>
            </a:r>
            <a:r>
              <a:rPr lang="pt-BR" sz="4800" dirty="0" smtClean="0">
                <a:solidFill>
                  <a:schemeClr val="bg1"/>
                </a:solidFill>
              </a:rPr>
              <a:t>médio</a:t>
            </a:r>
          </a:p>
          <a:p>
            <a:pPr>
              <a:lnSpc>
                <a:spcPct val="70000"/>
              </a:lnSpc>
            </a:pPr>
            <a:endParaRPr lang="pt-BR" sz="4800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r>
              <a:rPr lang="pt-BR" sz="4800" b="1" dirty="0" smtClean="0">
                <a:solidFill>
                  <a:srgbClr val="FFFF00"/>
                </a:solidFill>
              </a:rPr>
              <a:t>(TRIPLICAR)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757172" y="1484784"/>
            <a:ext cx="1598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</a:rPr>
              <a:t>Meta </a:t>
            </a:r>
            <a:r>
              <a:rPr lang="pt-BR" sz="3200" b="1" dirty="0" smtClean="0">
                <a:solidFill>
                  <a:srgbClr val="FFFF00"/>
                </a:solidFill>
              </a:rPr>
              <a:t>11</a:t>
            </a:r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4000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Metas do PNE até 2020</a:t>
            </a:r>
            <a:endParaRPr lang="pt-BR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31718"/>
            <a:ext cx="3498044" cy="1766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37613"/>
            <a:ext cx="3498044" cy="24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405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ixaDeTexto 1"/>
          <p:cNvSpPr txBox="1">
            <a:spLocks noChangeArrowheads="1"/>
          </p:cNvSpPr>
          <p:nvPr/>
        </p:nvSpPr>
        <p:spPr bwMode="auto">
          <a:xfrm>
            <a:off x="6659563" y="6297613"/>
            <a:ext cx="227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rgbClr val="000000"/>
                </a:solidFill>
              </a:rPr>
              <a:t>Fonte: Revista Exame.</a:t>
            </a:r>
          </a:p>
        </p:txBody>
      </p:sp>
    </p:spTree>
    <p:extLst>
      <p:ext uri="{BB962C8B-B14F-4D97-AF65-F5344CB8AC3E}">
        <p14:creationId xmlns="" xmlns:p14="http://schemas.microsoft.com/office/powerpoint/2010/main" val="269845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4287" y="3775680"/>
            <a:ext cx="7704137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INVESTIMENTO:  </a:t>
            </a:r>
          </a:p>
          <a:p>
            <a:pPr algn="ctr" fontAlgn="base">
              <a:defRPr/>
            </a:pPr>
            <a:r>
              <a:rPr lang="pt-BR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R$ 24 bilhões</a:t>
            </a:r>
          </a:p>
          <a:p>
            <a:pPr lvl="1" algn="ctr" fontAlgn="base">
              <a:defRPr/>
            </a:pPr>
            <a:r>
              <a:rPr lang="pt-BR" sz="2800" dirty="0">
                <a:solidFill>
                  <a:prstClr val="white"/>
                </a:solidFill>
                <a:cs typeface="Arial" charset="0"/>
              </a:rPr>
              <a:t>É o que o Ministério da Educação (MEC) prevê para o programa até 2014.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364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8640"/>
            <a:ext cx="5544616" cy="33908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534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riança pc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23" y="-459432"/>
            <a:ext cx="5393823" cy="404797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319"/>
            <a:ext cx="5347381" cy="3995682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5"/>
            <a:ext cx="4990444" cy="331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10"/>
          <p:cNvSpPr/>
          <p:nvPr/>
        </p:nvSpPr>
        <p:spPr>
          <a:xfrm>
            <a:off x="1510554" y="2564904"/>
            <a:ext cx="6051930" cy="12867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 smtClean="0">
                <a:solidFill>
                  <a:prstClr val="white"/>
                </a:solidFill>
              </a:rPr>
              <a:t>GERAÇÃO</a:t>
            </a:r>
            <a:r>
              <a:rPr lang="pt-BR" sz="6000" b="1" dirty="0" smtClean="0">
                <a:solidFill>
                  <a:srgbClr val="FFC000"/>
                </a:solidFill>
              </a:rPr>
              <a:t> </a:t>
            </a:r>
            <a:r>
              <a:rPr lang="pt-BR" sz="6000" b="1" dirty="0" smtClean="0">
                <a:solidFill>
                  <a:prstClr val="white"/>
                </a:solidFill>
              </a:rPr>
              <a:t>DIGITAL</a:t>
            </a:r>
            <a:endParaRPr lang="pt-BR" sz="6000" b="1" dirty="0">
              <a:solidFill>
                <a:prstClr val="white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563598" y="2708920"/>
            <a:ext cx="59988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6000" b="1" dirty="0">
                <a:solidFill>
                  <a:srgbClr val="FFFF00"/>
                </a:solidFill>
              </a:rPr>
              <a:t>GERAÇÃO</a:t>
            </a:r>
            <a:r>
              <a:rPr lang="pt-BR" sz="6000" b="1" dirty="0">
                <a:solidFill>
                  <a:srgbClr val="FFC000"/>
                </a:solidFill>
              </a:rPr>
              <a:t> </a:t>
            </a:r>
            <a:r>
              <a:rPr lang="pt-BR" sz="6000" b="1" dirty="0">
                <a:solidFill>
                  <a:prstClr val="white"/>
                </a:solidFill>
              </a:rPr>
              <a:t>DIGITAL</a:t>
            </a:r>
          </a:p>
        </p:txBody>
      </p:sp>
    </p:spTree>
    <p:extLst>
      <p:ext uri="{BB962C8B-B14F-4D97-AF65-F5344CB8AC3E}">
        <p14:creationId xmlns="" xmlns:p14="http://schemas.microsoft.com/office/powerpoint/2010/main" val="34154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Content Placeholder 2"/>
          <p:cNvSpPr txBox="1">
            <a:spLocks/>
          </p:cNvSpPr>
          <p:nvPr/>
        </p:nvSpPr>
        <p:spPr bwMode="auto">
          <a:xfrm>
            <a:off x="971600" y="4221088"/>
            <a:ext cx="7344816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algn="ctr" eaLnBrk="1" fontAlgn="base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6600" b="1" dirty="0" smtClean="0">
                <a:solidFill>
                  <a:schemeClr val="bg1"/>
                </a:solidFill>
              </a:rPr>
              <a:t>Eles esperam que a sala de aula seja um ambiente diferente. </a:t>
            </a:r>
          </a:p>
        </p:txBody>
      </p:sp>
      <p:pic>
        <p:nvPicPr>
          <p:cNvPr id="13" name="Imagem 12" descr="Criança pc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4464496" cy="3244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327261" cy="3247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921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5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pt-BR" sz="6000" b="1" dirty="0" smtClean="0">
                <a:solidFill>
                  <a:schemeClr val="bg1"/>
                </a:solidFill>
              </a:rPr>
              <a:t>FUSÃO</a:t>
            </a: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1660674" y="5930116"/>
            <a:ext cx="60796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2800" b="1" dirty="0" smtClean="0">
                <a:solidFill>
                  <a:schemeClr val="bg1"/>
                </a:solidFill>
              </a:rPr>
              <a:t>UMA NOVA MODALIDADE DE ENSINO...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855243"/>
            <a:ext cx="5567598" cy="445407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467544" y="1412776"/>
            <a:ext cx="35283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b="1" dirty="0" smtClean="0">
                <a:solidFill>
                  <a:srgbClr val="00B0F0"/>
                </a:solidFill>
              </a:rPr>
              <a:t>PRESENCIAL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5940152" y="4518248"/>
            <a:ext cx="35283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b="1" dirty="0" smtClean="0">
                <a:solidFill>
                  <a:srgbClr val="FF3300"/>
                </a:solidFill>
              </a:rPr>
              <a:t>EAD</a:t>
            </a:r>
            <a:endParaRPr lang="pt-BR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66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5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pt-BR" sz="6000" b="1" dirty="0" smtClean="0">
                <a:solidFill>
                  <a:schemeClr val="bg1"/>
                </a:solidFill>
              </a:rPr>
              <a:t>Ensino Multidirecional</a:t>
            </a: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1888554" y="6242218"/>
            <a:ext cx="56357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2800" b="1" dirty="0" smtClean="0">
                <a:solidFill>
                  <a:schemeClr val="bg1"/>
                </a:solidFill>
              </a:rPr>
              <a:t>ENSINO MEDIADO </a:t>
            </a:r>
            <a:r>
              <a:rPr lang="pt-BR" sz="2800" b="1" dirty="0">
                <a:solidFill>
                  <a:schemeClr val="bg1"/>
                </a:solidFill>
              </a:rPr>
              <a:t>POR TECNOLOGIA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153" y="1940289"/>
            <a:ext cx="7740279" cy="3432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 smtClean="0">
                <a:solidFill>
                  <a:schemeClr val="bg1"/>
                </a:solidFill>
              </a:rPr>
              <a:t>É a </a:t>
            </a:r>
            <a:r>
              <a:rPr lang="pt-BR" sz="5400" b="1" dirty="0" smtClean="0">
                <a:solidFill>
                  <a:srgbClr val="FFFF00"/>
                </a:solidFill>
              </a:rPr>
              <a:t>melhor adequação das tecnologias </a:t>
            </a:r>
            <a:r>
              <a:rPr lang="pt-BR" sz="5400" b="1" dirty="0" smtClean="0">
                <a:solidFill>
                  <a:schemeClr val="bg1"/>
                </a:solidFill>
              </a:rPr>
              <a:t>disponíveis a serviço do ensino em </a:t>
            </a:r>
            <a:r>
              <a:rPr lang="pt-BR" sz="5400" b="1" dirty="0" smtClean="0">
                <a:solidFill>
                  <a:srgbClr val="FFFF00"/>
                </a:solidFill>
              </a:rPr>
              <a:t>qualquer linha pedagógica.</a:t>
            </a:r>
            <a:endParaRPr lang="pt-BR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3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5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pt-BR" sz="6000" b="1" dirty="0" smtClean="0">
                <a:solidFill>
                  <a:schemeClr val="bg1"/>
                </a:solidFill>
              </a:rPr>
              <a:t>Ensino Multidirecional</a:t>
            </a: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1888554" y="6242218"/>
            <a:ext cx="56357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2800" b="1" dirty="0" smtClean="0">
                <a:solidFill>
                  <a:srgbClr val="FFFF00"/>
                </a:solidFill>
              </a:rPr>
              <a:t>ENSINO MEDIADO </a:t>
            </a:r>
            <a:r>
              <a:rPr lang="pt-BR" sz="2800" b="1" dirty="0">
                <a:solidFill>
                  <a:srgbClr val="FFFF00"/>
                </a:solidFill>
              </a:rPr>
              <a:t>POR TECNOLOGIA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84485"/>
            <a:ext cx="5984875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Imagem 26" descr="GIF-white_teach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636912"/>
            <a:ext cx="18716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36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3370" y="2708920"/>
            <a:ext cx="20260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(On/Off)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287834"/>
            <a:ext cx="4005263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Imagem 26" descr="GIF-white_teach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627684"/>
            <a:ext cx="11938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5475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sz="7200" b="1" dirty="0" smtClean="0">
                <a:solidFill>
                  <a:schemeClr val="bg1"/>
                </a:solidFill>
              </a:rPr>
              <a:t>Satélite</a:t>
            </a:r>
            <a:endParaRPr lang="pt-BR" sz="7200" b="1" dirty="0">
              <a:solidFill>
                <a:schemeClr val="bg1"/>
              </a:solidFill>
            </a:endParaRPr>
          </a:p>
        </p:txBody>
      </p:sp>
      <p:pic>
        <p:nvPicPr>
          <p:cNvPr id="4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1559999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52" y="4336975"/>
            <a:ext cx="1607935" cy="160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947" y="4392438"/>
            <a:ext cx="676541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8446"/>
            <a:ext cx="2530624" cy="1822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" name="TextBox 21"/>
          <p:cNvSpPr txBox="1">
            <a:spLocks noChangeArrowheads="1"/>
          </p:cNvSpPr>
          <p:nvPr/>
        </p:nvSpPr>
        <p:spPr bwMode="auto">
          <a:xfrm>
            <a:off x="1185862" y="1336398"/>
            <a:ext cx="1133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</a:rPr>
              <a:t>Estúdio</a:t>
            </a:r>
          </a:p>
        </p:txBody>
      </p:sp>
      <p:sp>
        <p:nvSpPr>
          <p:cNvPr id="53" name="TextBox 22"/>
          <p:cNvSpPr txBox="1">
            <a:spLocks noChangeArrowheads="1"/>
          </p:cNvSpPr>
          <p:nvPr/>
        </p:nvSpPr>
        <p:spPr bwMode="auto">
          <a:xfrm>
            <a:off x="7540234" y="4201478"/>
            <a:ext cx="747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</a:rPr>
              <a:t>Polo</a:t>
            </a:r>
          </a:p>
        </p:txBody>
      </p:sp>
      <p:cxnSp>
        <p:nvCxnSpPr>
          <p:cNvPr id="54" name="Straight Arrow Connector 25"/>
          <p:cNvCxnSpPr/>
          <p:nvPr/>
        </p:nvCxnSpPr>
        <p:spPr>
          <a:xfrm>
            <a:off x="3347864" y="2882052"/>
            <a:ext cx="1821969" cy="0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29"/>
          <p:cNvCxnSpPr/>
          <p:nvPr/>
        </p:nvCxnSpPr>
        <p:spPr>
          <a:xfrm>
            <a:off x="7044031" y="3640654"/>
            <a:ext cx="408289" cy="616287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33"/>
          <p:cNvCxnSpPr/>
          <p:nvPr/>
        </p:nvCxnSpPr>
        <p:spPr>
          <a:xfrm flipH="1">
            <a:off x="6372226" y="3712662"/>
            <a:ext cx="257174" cy="950779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36"/>
          <p:cNvCxnSpPr/>
          <p:nvPr/>
        </p:nvCxnSpPr>
        <p:spPr>
          <a:xfrm flipH="1">
            <a:off x="5369903" y="3497209"/>
            <a:ext cx="761931" cy="704269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45401"/>
            <a:ext cx="1607935" cy="160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691" y="4900864"/>
            <a:ext cx="676541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22"/>
          <p:cNvSpPr txBox="1">
            <a:spLocks noChangeArrowheads="1"/>
          </p:cNvSpPr>
          <p:nvPr/>
        </p:nvSpPr>
        <p:spPr bwMode="auto">
          <a:xfrm>
            <a:off x="5757978" y="4709904"/>
            <a:ext cx="747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</a:rPr>
              <a:t>Polo</a:t>
            </a:r>
          </a:p>
        </p:txBody>
      </p:sp>
      <p:pic>
        <p:nvPicPr>
          <p:cNvPr id="62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68" y="4201478"/>
            <a:ext cx="1607935" cy="160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63" y="4256941"/>
            <a:ext cx="676541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22"/>
          <p:cNvSpPr txBox="1">
            <a:spLocks noChangeArrowheads="1"/>
          </p:cNvSpPr>
          <p:nvPr/>
        </p:nvSpPr>
        <p:spPr bwMode="auto">
          <a:xfrm>
            <a:off x="4083850" y="4065981"/>
            <a:ext cx="747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</a:rPr>
              <a:t>Polo</a:t>
            </a:r>
          </a:p>
        </p:txBody>
      </p:sp>
      <p:sp>
        <p:nvSpPr>
          <p:cNvPr id="65" name="Rectangle 16"/>
          <p:cNvSpPr/>
          <p:nvPr/>
        </p:nvSpPr>
        <p:spPr>
          <a:xfrm>
            <a:off x="1405091" y="5835908"/>
            <a:ext cx="136988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internet</a:t>
            </a:r>
          </a:p>
        </p:txBody>
      </p:sp>
      <p:pic>
        <p:nvPicPr>
          <p:cNvPr id="66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04750"/>
            <a:ext cx="1580885" cy="158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Arrow Connector 36"/>
          <p:cNvCxnSpPr/>
          <p:nvPr/>
        </p:nvCxnSpPr>
        <p:spPr>
          <a:xfrm flipH="1">
            <a:off x="2840518" y="5578726"/>
            <a:ext cx="1083410" cy="0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36"/>
          <p:cNvCxnSpPr/>
          <p:nvPr/>
        </p:nvCxnSpPr>
        <p:spPr>
          <a:xfrm flipV="1">
            <a:off x="1907705" y="3948797"/>
            <a:ext cx="0" cy="579147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/>
          <p:cNvCxnSpPr/>
          <p:nvPr/>
        </p:nvCxnSpPr>
        <p:spPr>
          <a:xfrm>
            <a:off x="323528" y="1124744"/>
            <a:ext cx="8502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4114800" y="29750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75990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49" y="3219131"/>
            <a:ext cx="1543381" cy="1023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4" name="Imagem 5" descr="roch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62050"/>
            <a:ext cx="1689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18" y="1412053"/>
            <a:ext cx="1593749" cy="1170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323850" y="2741613"/>
            <a:ext cx="199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chemeClr val="bg1"/>
                </a:solidFill>
              </a:rPr>
              <a:t>Placas de Argila</a:t>
            </a:r>
          </a:p>
        </p:txBody>
      </p:sp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414338" y="4341813"/>
            <a:ext cx="199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chemeClr val="bg1"/>
                </a:solidFill>
              </a:rPr>
              <a:t>Caneta PENA</a:t>
            </a:r>
          </a:p>
        </p:txBody>
      </p:sp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2430463" y="2705100"/>
            <a:ext cx="1997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chemeClr val="bg1"/>
                </a:solidFill>
              </a:rPr>
              <a:t>Papiro</a:t>
            </a:r>
          </a:p>
        </p:txBody>
      </p:sp>
      <p:pic>
        <p:nvPicPr>
          <p:cNvPr id="3584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82713"/>
            <a:ext cx="10493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Box 10"/>
          <p:cNvSpPr txBox="1">
            <a:spLocks noChangeArrowheads="1"/>
          </p:cNvSpPr>
          <p:nvPr/>
        </p:nvSpPr>
        <p:spPr bwMode="auto">
          <a:xfrm>
            <a:off x="4518025" y="2705100"/>
            <a:ext cx="1998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chemeClr val="bg1"/>
                </a:solidFill>
              </a:rPr>
              <a:t>Pergaminho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408916"/>
            <a:ext cx="1677262" cy="125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852" name="TextBox 12"/>
          <p:cNvSpPr txBox="1">
            <a:spLocks noChangeArrowheads="1"/>
          </p:cNvSpPr>
          <p:nvPr/>
        </p:nvSpPr>
        <p:spPr bwMode="auto">
          <a:xfrm>
            <a:off x="6607175" y="2705100"/>
            <a:ext cx="1997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chemeClr val="bg1"/>
                </a:solidFill>
              </a:rPr>
              <a:t>Bambu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24" y="3219131"/>
            <a:ext cx="1627444" cy="101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854" name="TextBox 14"/>
          <p:cNvSpPr txBox="1">
            <a:spLocks noChangeArrowheads="1"/>
          </p:cNvSpPr>
          <p:nvPr/>
        </p:nvSpPr>
        <p:spPr bwMode="auto">
          <a:xfrm>
            <a:off x="2430463" y="4329113"/>
            <a:ext cx="199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chemeClr val="bg1"/>
                </a:solidFill>
              </a:rPr>
              <a:t>Lapis</a:t>
            </a:r>
          </a:p>
        </p:txBody>
      </p:sp>
      <p:pic>
        <p:nvPicPr>
          <p:cNvPr id="35855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3155950"/>
            <a:ext cx="150653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6" name="TextBox 15"/>
          <p:cNvSpPr txBox="1">
            <a:spLocks noChangeArrowheads="1"/>
          </p:cNvSpPr>
          <p:nvPr/>
        </p:nvSpPr>
        <p:spPr bwMode="auto">
          <a:xfrm>
            <a:off x="4518025" y="4329113"/>
            <a:ext cx="1998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chemeClr val="bg1"/>
                </a:solidFill>
              </a:rPr>
              <a:t>Quadro Negro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177476"/>
            <a:ext cx="1656184" cy="1121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858" name="TextBox 17"/>
          <p:cNvSpPr txBox="1">
            <a:spLocks noChangeArrowheads="1"/>
          </p:cNvSpPr>
          <p:nvPr/>
        </p:nvSpPr>
        <p:spPr bwMode="auto">
          <a:xfrm>
            <a:off x="6607175" y="4329113"/>
            <a:ext cx="199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chemeClr val="bg1"/>
                </a:solidFill>
              </a:rPr>
              <a:t>Giz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4" y="4792551"/>
            <a:ext cx="1565994" cy="1229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860" name="TextBox 19"/>
          <p:cNvSpPr txBox="1">
            <a:spLocks noChangeArrowheads="1"/>
          </p:cNvSpPr>
          <p:nvPr/>
        </p:nvSpPr>
        <p:spPr bwMode="auto">
          <a:xfrm>
            <a:off x="179388" y="6083300"/>
            <a:ext cx="2430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chemeClr val="bg1"/>
                </a:solidFill>
              </a:rPr>
              <a:t>Máquina de Escrever</a:t>
            </a:r>
          </a:p>
        </p:txBody>
      </p:sp>
      <p:pic>
        <p:nvPicPr>
          <p:cNvPr id="35861" name="Imagem 5" descr="telegrafo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4792663"/>
            <a:ext cx="174466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2" name="TextBox 22"/>
          <p:cNvSpPr txBox="1">
            <a:spLocks noChangeArrowheads="1"/>
          </p:cNvSpPr>
          <p:nvPr/>
        </p:nvSpPr>
        <p:spPr bwMode="auto">
          <a:xfrm>
            <a:off x="2286000" y="6057900"/>
            <a:ext cx="243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chemeClr val="bg1"/>
                </a:solidFill>
              </a:rPr>
              <a:t>Telegrafo</a:t>
            </a:r>
          </a:p>
        </p:txBody>
      </p:sp>
      <p:pic>
        <p:nvPicPr>
          <p:cNvPr id="35863" name="Imagem 11" descr="radio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4767263"/>
            <a:ext cx="163195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4" name="TextBox 25"/>
          <p:cNvSpPr txBox="1">
            <a:spLocks noChangeArrowheads="1"/>
          </p:cNvSpPr>
          <p:nvPr/>
        </p:nvSpPr>
        <p:spPr bwMode="auto">
          <a:xfrm>
            <a:off x="4284663" y="6057900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chemeClr val="bg1"/>
                </a:solidFill>
              </a:rPr>
              <a:t>Rádio</a:t>
            </a:r>
          </a:p>
        </p:txBody>
      </p:sp>
      <p:pic>
        <p:nvPicPr>
          <p:cNvPr id="35865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4792663"/>
            <a:ext cx="15557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6" name="TextBox 28"/>
          <p:cNvSpPr txBox="1">
            <a:spLocks noChangeArrowheads="1"/>
          </p:cNvSpPr>
          <p:nvPr/>
        </p:nvSpPr>
        <p:spPr bwMode="auto">
          <a:xfrm>
            <a:off x="6300788" y="6057900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b="1" smtClean="0">
                <a:solidFill>
                  <a:schemeClr val="bg1"/>
                </a:solidFill>
              </a:rPr>
              <a:t>Televisão</a:t>
            </a:r>
          </a:p>
        </p:txBody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sz="4800" b="1" dirty="0" smtClean="0">
                <a:solidFill>
                  <a:schemeClr val="bg1"/>
                </a:solidFill>
              </a:rPr>
              <a:t>Tecnologias na Educação</a:t>
            </a:r>
            <a:endParaRPr lang="pt-BR" sz="4800" b="1" dirty="0">
              <a:solidFill>
                <a:schemeClr val="bg1"/>
              </a:solidFill>
            </a:endParaRPr>
          </a:p>
        </p:txBody>
      </p:sp>
      <p:cxnSp>
        <p:nvCxnSpPr>
          <p:cNvPr id="31" name="Conector reto 30"/>
          <p:cNvCxnSpPr/>
          <p:nvPr/>
        </p:nvCxnSpPr>
        <p:spPr>
          <a:xfrm>
            <a:off x="323528" y="1124744"/>
            <a:ext cx="8502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142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920880" cy="5291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sz="7200" b="1" dirty="0" err="1" smtClean="0">
                <a:solidFill>
                  <a:schemeClr val="bg1"/>
                </a:solidFill>
              </a:rPr>
              <a:t>Telessala</a:t>
            </a:r>
            <a:endParaRPr lang="pt-BR" sz="7200" b="1" dirty="0">
              <a:solidFill>
                <a:schemeClr val="bg1"/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323528" y="1124744"/>
            <a:ext cx="8502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78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252413" y="44450"/>
            <a:ext cx="9396413" cy="13811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endParaRPr lang="pt-BR" sz="4400" b="1" dirty="0" smtClean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3" y="1930596"/>
            <a:ext cx="2453455" cy="1766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Rectangle 16"/>
          <p:cNvSpPr/>
          <p:nvPr/>
        </p:nvSpPr>
        <p:spPr>
          <a:xfrm>
            <a:off x="5238576" y="3266779"/>
            <a:ext cx="235776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internet</a:t>
            </a:r>
          </a:p>
        </p:txBody>
      </p:sp>
      <p:pic>
        <p:nvPicPr>
          <p:cNvPr id="2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843" y="4579438"/>
            <a:ext cx="2585637" cy="166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Arrow Connector 18"/>
          <p:cNvCxnSpPr/>
          <p:nvPr/>
        </p:nvCxnSpPr>
        <p:spPr>
          <a:xfrm flipH="1">
            <a:off x="5436096" y="4051297"/>
            <a:ext cx="245244" cy="859854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19"/>
          <p:cNvCxnSpPr/>
          <p:nvPr/>
        </p:nvCxnSpPr>
        <p:spPr>
          <a:xfrm>
            <a:off x="6742476" y="4081212"/>
            <a:ext cx="100013" cy="498226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3"/>
          <p:cNvCxnSpPr/>
          <p:nvPr/>
        </p:nvCxnSpPr>
        <p:spPr>
          <a:xfrm>
            <a:off x="7599661" y="3913110"/>
            <a:ext cx="500731" cy="362783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43" y="5393354"/>
            <a:ext cx="1584325" cy="134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18" y="4291629"/>
            <a:ext cx="19367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6513661" y="4549523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 err="1" smtClean="0">
                <a:solidFill>
                  <a:schemeClr val="bg1"/>
                </a:solidFill>
              </a:rPr>
              <a:t>Iphone</a:t>
            </a:r>
            <a:endParaRPr lang="pt-BR" sz="2400" b="1" dirty="0" smtClean="0">
              <a:solidFill>
                <a:schemeClr val="bg1"/>
              </a:solidFill>
            </a:endParaRPr>
          </a:p>
        </p:txBody>
      </p:sp>
      <p:sp>
        <p:nvSpPr>
          <p:cNvPr id="34" name="TextBox 20"/>
          <p:cNvSpPr txBox="1">
            <a:spLocks noChangeArrowheads="1"/>
          </p:cNvSpPr>
          <p:nvPr/>
        </p:nvSpPr>
        <p:spPr bwMode="auto">
          <a:xfrm>
            <a:off x="7824788" y="4189483"/>
            <a:ext cx="1211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 err="1" smtClean="0">
                <a:solidFill>
                  <a:schemeClr val="bg1"/>
                </a:solidFill>
              </a:rPr>
              <a:t>Android</a:t>
            </a:r>
            <a:endParaRPr lang="pt-BR" sz="2400" b="1" dirty="0" smtClean="0">
              <a:solidFill>
                <a:schemeClr val="bg1"/>
              </a:solidFill>
            </a:endParaRPr>
          </a:p>
        </p:txBody>
      </p: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2566864" y="4189484"/>
            <a:ext cx="1789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</a:rPr>
              <a:t>Computador</a:t>
            </a:r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4932040" y="4911151"/>
            <a:ext cx="749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 err="1" smtClean="0">
                <a:solidFill>
                  <a:schemeClr val="bg1"/>
                </a:solidFill>
              </a:rPr>
              <a:t>Ipad</a:t>
            </a:r>
            <a:endParaRPr lang="pt-BR" sz="2400" b="1" dirty="0" smtClean="0">
              <a:solidFill>
                <a:schemeClr val="bg1"/>
              </a:solidFill>
            </a:endParaRPr>
          </a:p>
        </p:txBody>
      </p:sp>
      <p:sp>
        <p:nvSpPr>
          <p:cNvPr id="37" name="TextBox 34"/>
          <p:cNvSpPr txBox="1">
            <a:spLocks noChangeArrowheads="1"/>
          </p:cNvSpPr>
          <p:nvPr/>
        </p:nvSpPr>
        <p:spPr bwMode="auto">
          <a:xfrm>
            <a:off x="971550" y="1463275"/>
            <a:ext cx="1289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chemeClr val="bg1"/>
                </a:solidFill>
              </a:rPr>
              <a:t>Estúdio</a:t>
            </a:r>
          </a:p>
        </p:txBody>
      </p:sp>
      <p:cxnSp>
        <p:nvCxnSpPr>
          <p:cNvPr id="38" name="Straight Arrow Connector 42"/>
          <p:cNvCxnSpPr/>
          <p:nvPr/>
        </p:nvCxnSpPr>
        <p:spPr>
          <a:xfrm flipH="1">
            <a:off x="4355976" y="3787350"/>
            <a:ext cx="882352" cy="504279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47"/>
          <p:cNvCxnSpPr>
            <a:endCxn id="41" idx="1"/>
          </p:cNvCxnSpPr>
          <p:nvPr/>
        </p:nvCxnSpPr>
        <p:spPr>
          <a:xfrm>
            <a:off x="3203848" y="2554086"/>
            <a:ext cx="2034480" cy="0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28" y="1411086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Arrow Connector 47"/>
          <p:cNvCxnSpPr/>
          <p:nvPr/>
        </p:nvCxnSpPr>
        <p:spPr>
          <a:xfrm flipH="1">
            <a:off x="3193242" y="2813840"/>
            <a:ext cx="2045086" cy="0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2"/>
          <p:cNvCxnSpPr/>
          <p:nvPr/>
        </p:nvCxnSpPr>
        <p:spPr>
          <a:xfrm flipV="1">
            <a:off x="4529961" y="3913110"/>
            <a:ext cx="906135" cy="568114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8"/>
          <p:cNvCxnSpPr/>
          <p:nvPr/>
        </p:nvCxnSpPr>
        <p:spPr>
          <a:xfrm flipV="1">
            <a:off x="5681340" y="4051297"/>
            <a:ext cx="250428" cy="898386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9"/>
          <p:cNvCxnSpPr/>
          <p:nvPr/>
        </p:nvCxnSpPr>
        <p:spPr>
          <a:xfrm flipH="1" flipV="1">
            <a:off x="7054998" y="4051297"/>
            <a:ext cx="109290" cy="449193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23"/>
          <p:cNvCxnSpPr/>
          <p:nvPr/>
        </p:nvCxnSpPr>
        <p:spPr>
          <a:xfrm flipH="1" flipV="1">
            <a:off x="7748686" y="3697086"/>
            <a:ext cx="495723" cy="354211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sz="7200" b="1" dirty="0" smtClean="0">
                <a:solidFill>
                  <a:schemeClr val="bg1"/>
                </a:solidFill>
              </a:rPr>
              <a:t>Via-Web</a:t>
            </a:r>
            <a:endParaRPr lang="pt-BR" sz="7200" b="1" dirty="0">
              <a:solidFill>
                <a:schemeClr val="bg1"/>
              </a:solidFill>
            </a:endParaRPr>
          </a:p>
        </p:txBody>
      </p:sp>
      <p:cxnSp>
        <p:nvCxnSpPr>
          <p:cNvPr id="43" name="Conector reto 42"/>
          <p:cNvCxnSpPr/>
          <p:nvPr/>
        </p:nvCxnSpPr>
        <p:spPr>
          <a:xfrm>
            <a:off x="323528" y="1124744"/>
            <a:ext cx="8502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961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rcaResidenciaSaude_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484784"/>
            <a:ext cx="3744416" cy="4118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23528" y="1196752"/>
            <a:ext cx="8352928" cy="720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374848" y="1762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b="1" i="1" dirty="0" smtClean="0">
                <a:solidFill>
                  <a:schemeClr val="accent1">
                    <a:lumMod val="50000"/>
                  </a:schemeClr>
                </a:solidFill>
              </a:rPr>
              <a:t>Case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 de sucesso</a:t>
            </a:r>
            <a:endParaRPr lang="pt-B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788024" y="4797152"/>
            <a:ext cx="37080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</a:rPr>
              <a:t>    2400 pedidos de polo</a:t>
            </a:r>
          </a:p>
          <a:p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</a:rPr>
              <a:t>    Mais de 20.00 alunos</a:t>
            </a:r>
            <a:endParaRPr lang="pt-B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24" y="2293073"/>
            <a:ext cx="2518015" cy="25022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2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a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8784976" cy="6588732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404664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 smtClean="0">
                <a:solidFill>
                  <a:schemeClr val="tx2">
                    <a:lumMod val="75000"/>
                  </a:schemeClr>
                </a:solidFill>
              </a:rPr>
              <a:t>Laboratório de Aulas Práticas</a:t>
            </a:r>
            <a:endParaRPr lang="pt-BR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3528" y="1196752"/>
            <a:ext cx="8352928" cy="720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73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5688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imSold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8353" y="1484784"/>
            <a:ext cx="6457719" cy="525658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sz="6000" b="1" dirty="0" smtClean="0">
                <a:solidFill>
                  <a:schemeClr val="bg1"/>
                </a:solidFill>
              </a:rPr>
              <a:t>Simulador de Solda</a:t>
            </a:r>
            <a:endParaRPr lang="pt-BR" sz="6000" b="1" dirty="0">
              <a:solidFill>
                <a:schemeClr val="bg1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323528" y="1124744"/>
            <a:ext cx="850275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9070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RCERIA SANTA CAS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581128"/>
            <a:ext cx="3600400" cy="1102561"/>
          </a:xfrm>
          <a:prstGeom prst="rect">
            <a:avLst/>
          </a:prstGeom>
        </p:spPr>
      </p:pic>
      <p:pic>
        <p:nvPicPr>
          <p:cNvPr id="5" name="Imagem 4" descr="PARCERIA FENA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916832"/>
            <a:ext cx="2748254" cy="2419922"/>
          </a:xfrm>
          <a:prstGeom prst="rect">
            <a:avLst/>
          </a:prstGeom>
        </p:spPr>
      </p:pic>
      <p:pic>
        <p:nvPicPr>
          <p:cNvPr id="6" name="Imagem 5" descr="PARCERIA AHSE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509120"/>
            <a:ext cx="2895600" cy="12827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23528" y="1124744"/>
            <a:ext cx="8352928" cy="720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590872" y="11663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b="1" dirty="0" smtClean="0">
                <a:solidFill>
                  <a:srgbClr val="4F81BD">
                    <a:lumMod val="50000"/>
                  </a:srgbClr>
                </a:solidFill>
              </a:rPr>
              <a:t>Parcerias	</a:t>
            </a:r>
            <a:endParaRPr lang="pt-BR" b="1" dirty="0">
              <a:solidFill>
                <a:srgbClr val="4F81B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4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711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092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2876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67544" y="1997968"/>
            <a:ext cx="8229600" cy="1143000"/>
          </a:xfrm>
        </p:spPr>
        <p:txBody>
          <a:bodyPr/>
          <a:lstStyle/>
          <a:p>
            <a:r>
              <a:rPr lang="pt-BR" sz="8000" b="1" dirty="0" smtClean="0">
                <a:solidFill>
                  <a:schemeClr val="bg1"/>
                </a:solidFill>
              </a:rPr>
              <a:t>Metas do PNE até 2020</a:t>
            </a:r>
            <a:endParaRPr lang="pt-BR" sz="8000" b="1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467544" y="42210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11500" b="1" i="1" dirty="0" smtClean="0">
                <a:solidFill>
                  <a:srgbClr val="FFFF00"/>
                </a:solidFill>
              </a:rPr>
              <a:t>20 metas</a:t>
            </a:r>
            <a:endParaRPr lang="pt-BR" sz="115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11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4476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4213" y="415206"/>
            <a:ext cx="76327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pt-BR" sz="5500" b="1" dirty="0">
                <a:solidFill>
                  <a:schemeClr val="bg1"/>
                </a:solidFill>
                <a:cs typeface="Arial" charset="0"/>
              </a:rPr>
              <a:t>“O ensino multidirecional é uma grande resposta aos desafios da inclusão social”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11188" y="3861048"/>
            <a:ext cx="79930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4000" b="1" i="1" dirty="0" smtClean="0">
              <a:solidFill>
                <a:srgbClr val="FFC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4000" b="1" i="1" dirty="0">
              <a:solidFill>
                <a:srgbClr val="FFC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4800" b="1" i="1" dirty="0" smtClean="0">
                <a:solidFill>
                  <a:srgbClr val="FFC000"/>
                </a:solidFill>
                <a:cs typeface="Arial" charset="0"/>
              </a:rPr>
              <a:t>Hélio Laranjeira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i="1" dirty="0" smtClean="0">
                <a:solidFill>
                  <a:schemeClr val="bg1"/>
                </a:solidFill>
                <a:cs typeface="Arial" charset="0"/>
              </a:rPr>
              <a:t>(82) 9316-5100</a:t>
            </a:r>
            <a:endParaRPr lang="pt-BR" sz="3200" i="1" dirty="0">
              <a:solidFill>
                <a:schemeClr val="bg1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dirty="0" smtClean="0">
                <a:solidFill>
                  <a:schemeClr val="bg1"/>
                </a:solidFill>
                <a:cs typeface="Arial" charset="0"/>
              </a:rPr>
              <a:t>heliolaranjeira@yahoo.com.br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dirty="0" smtClean="0">
                <a:solidFill>
                  <a:schemeClr val="bg1"/>
                </a:solidFill>
                <a:cs typeface="Arial" charset="0"/>
              </a:rPr>
              <a:t>heliolaranjeira@residenciasat.com.br</a:t>
            </a:r>
            <a:endParaRPr lang="pt-BR" sz="3200" dirty="0">
              <a:solidFill>
                <a:schemeClr val="bg1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3200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437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Metas do PNE até 2020</a:t>
            </a:r>
            <a:endParaRPr lang="pt-BR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752528" y="2243767"/>
            <a:ext cx="428396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 smtClean="0"/>
          </a:p>
          <a:p>
            <a:r>
              <a:rPr lang="pt-BR" sz="4400" b="1" dirty="0" smtClean="0">
                <a:solidFill>
                  <a:srgbClr val="FFFF00"/>
                </a:solidFill>
              </a:rPr>
              <a:t>TODAS AS CRIANÇAS ALFABETIZADAS ATÉ OS 8 ANOS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861367" y="1484784"/>
            <a:ext cx="1389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</a:rPr>
              <a:t>Meta </a:t>
            </a:r>
            <a:r>
              <a:rPr lang="pt-BR" sz="3200" b="1" dirty="0" smtClean="0">
                <a:solidFill>
                  <a:srgbClr val="FFFF00"/>
                </a:solidFill>
              </a:rPr>
              <a:t>5</a:t>
            </a:r>
            <a:endParaRPr lang="pt-BR" sz="3200" dirty="0">
              <a:solidFill>
                <a:srgbClr val="FFFF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5" y="2348880"/>
            <a:ext cx="4419573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4290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5496" y="2499861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 smtClean="0">
                <a:solidFill>
                  <a:srgbClr val="FFFF00"/>
                </a:solidFill>
              </a:rPr>
              <a:t>TODAS AS CRIANÇAS MAIS FELIZES NA ESCOLA COM MAIS QUALIDADE</a:t>
            </a:r>
            <a:endParaRPr lang="pt-BR" sz="3600" b="1" dirty="0">
              <a:solidFill>
                <a:srgbClr val="FFFF00"/>
              </a:solidFill>
            </a:endParaRPr>
          </a:p>
          <a:p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861367" y="1484784"/>
            <a:ext cx="1389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</a:rPr>
              <a:t>Meta 7</a:t>
            </a:r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4000" b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Metas do PNE até 2020</a:t>
            </a:r>
            <a:endParaRPr lang="pt-BR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m 7" descr="Criança pc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456892"/>
            <a:ext cx="4176464" cy="3132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912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861367" y="2069559"/>
            <a:ext cx="495910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5400" b="1" dirty="0" smtClean="0">
                <a:solidFill>
                  <a:srgbClr val="FFFF00"/>
                </a:solidFill>
              </a:rPr>
              <a:t>Reduzir </a:t>
            </a:r>
            <a:r>
              <a:rPr lang="pt-BR" sz="5400" b="1" dirty="0">
                <a:solidFill>
                  <a:srgbClr val="FFFF00"/>
                </a:solidFill>
              </a:rPr>
              <a:t>a desigualdade </a:t>
            </a:r>
            <a:r>
              <a:rPr lang="pt-BR" sz="5400" b="1" dirty="0" smtClean="0">
                <a:solidFill>
                  <a:srgbClr val="FFFF00"/>
                </a:solidFill>
              </a:rPr>
              <a:t>educacional </a:t>
            </a:r>
            <a:r>
              <a:rPr lang="pt-BR" sz="5400" dirty="0" smtClean="0">
                <a:solidFill>
                  <a:schemeClr val="bg1"/>
                </a:solidFill>
              </a:rPr>
              <a:t>entre negros e não negros</a:t>
            </a:r>
          </a:p>
          <a:p>
            <a:endParaRPr lang="pt-BR" sz="1600" dirty="0"/>
          </a:p>
        </p:txBody>
      </p:sp>
      <p:sp>
        <p:nvSpPr>
          <p:cNvPr id="10" name="Retângulo 9"/>
          <p:cNvSpPr/>
          <p:nvPr/>
        </p:nvSpPr>
        <p:spPr>
          <a:xfrm>
            <a:off x="3861367" y="1484784"/>
            <a:ext cx="1389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</a:rPr>
              <a:t>Meta </a:t>
            </a:r>
            <a:r>
              <a:rPr lang="pt-BR" sz="3200" b="1" dirty="0" smtClean="0">
                <a:solidFill>
                  <a:srgbClr val="FFFF00"/>
                </a:solidFill>
              </a:rPr>
              <a:t>8</a:t>
            </a:r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Metas do PNE até 2020</a:t>
            </a:r>
            <a:endParaRPr lang="pt-BR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6" y="4521433"/>
            <a:ext cx="3221891" cy="2147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0" y="2132856"/>
            <a:ext cx="3311672" cy="2499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332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07504" y="2154335"/>
            <a:ext cx="40679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dirty="0" smtClean="0">
                <a:solidFill>
                  <a:schemeClr val="bg1"/>
                </a:solidFill>
              </a:rPr>
              <a:t>Fusão da </a:t>
            </a:r>
            <a:r>
              <a:rPr lang="pt-BR" sz="4400" b="1" dirty="0" smtClean="0">
                <a:solidFill>
                  <a:srgbClr val="FFFF00"/>
                </a:solidFill>
              </a:rPr>
              <a:t>educação </a:t>
            </a:r>
            <a:r>
              <a:rPr lang="pt-BR" sz="4400" b="1" dirty="0">
                <a:solidFill>
                  <a:srgbClr val="FFFF00"/>
                </a:solidFill>
              </a:rPr>
              <a:t>de jovens e adultos (EJA) </a:t>
            </a:r>
            <a:r>
              <a:rPr lang="pt-BR" sz="4400" dirty="0" smtClean="0">
                <a:solidFill>
                  <a:schemeClr val="bg1"/>
                </a:solidFill>
              </a:rPr>
              <a:t>com a  </a:t>
            </a:r>
            <a:r>
              <a:rPr lang="pt-BR" sz="4400" dirty="0">
                <a:solidFill>
                  <a:schemeClr val="bg1"/>
                </a:solidFill>
              </a:rPr>
              <a:t>educação profissional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757172" y="1484784"/>
            <a:ext cx="1598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</a:rPr>
              <a:t>Meta </a:t>
            </a:r>
            <a:r>
              <a:rPr lang="pt-BR" sz="3200" b="1" dirty="0" smtClean="0">
                <a:solidFill>
                  <a:srgbClr val="FFFF00"/>
                </a:solidFill>
              </a:rPr>
              <a:t>10</a:t>
            </a:r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Metas do PNE até 2020</a:t>
            </a:r>
            <a:endParaRPr lang="pt-BR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39" y="2458690"/>
            <a:ext cx="4337441" cy="2986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22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1052736"/>
            <a:ext cx="7308304" cy="4855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457200" y="4462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6000" b="1" dirty="0" smtClean="0">
                <a:solidFill>
                  <a:srgbClr val="FFFF00"/>
                </a:solidFill>
              </a:rPr>
              <a:t>LEVAR EDUCAÇÃO</a:t>
            </a:r>
            <a:endParaRPr lang="pt-BR" sz="6000" b="1" dirty="0">
              <a:solidFill>
                <a:srgbClr val="FFFF00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323528" y="574238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6000" b="1" dirty="0" smtClean="0">
                <a:solidFill>
                  <a:srgbClr val="FFFF00"/>
                </a:solidFill>
              </a:rPr>
              <a:t>PARA PRESÍDIOS</a:t>
            </a:r>
            <a:endParaRPr lang="pt-BR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13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96" t="18624" r="4647" b="11984"/>
          <a:stretch/>
        </p:blipFill>
        <p:spPr>
          <a:xfrm>
            <a:off x="251520" y="1916832"/>
            <a:ext cx="8723141" cy="447464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548680"/>
            <a:ext cx="87231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Resolução CNE/CEB nº02, de 19 de maio de 2010 </a:t>
            </a:r>
            <a:r>
              <a:rPr lang="pt-BR" sz="2400" dirty="0">
                <a:solidFill>
                  <a:srgbClr val="FFC000"/>
                </a:solidFill>
              </a:rPr>
              <a:t>- </a:t>
            </a:r>
            <a:r>
              <a:rPr lang="pt-BR" sz="2400" i="1" dirty="0">
                <a:solidFill>
                  <a:srgbClr val="FFC000"/>
                </a:solidFill>
              </a:rPr>
              <a:t>Dispõe sobre as Diretrizes Nacionais para a oferta de educação para jovens e adultos em situação de privação de liberdade nos estabelecimentos penais.</a:t>
            </a:r>
          </a:p>
          <a:p>
            <a:endParaRPr lang="pt-BR" dirty="0"/>
          </a:p>
        </p:txBody>
      </p:sp>
      <p:sp>
        <p:nvSpPr>
          <p:cNvPr id="4" name="Elipse 3"/>
          <p:cNvSpPr/>
          <p:nvPr/>
        </p:nvSpPr>
        <p:spPr>
          <a:xfrm>
            <a:off x="323528" y="3861048"/>
            <a:ext cx="583264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6133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298</Words>
  <Application>Microsoft Office PowerPoint</Application>
  <PresentationFormat>Apresentação na tela (4:3)</PresentationFormat>
  <Paragraphs>81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1_Tema do Office</vt:lpstr>
      <vt:lpstr>2_Office Theme</vt:lpstr>
      <vt:lpstr>4_Office Theme</vt:lpstr>
      <vt:lpstr>6_Office Theme</vt:lpstr>
      <vt:lpstr>7_Office Theme</vt:lpstr>
      <vt:lpstr>3_Tema do Office</vt:lpstr>
      <vt:lpstr>3_Office Theme</vt:lpstr>
      <vt:lpstr>Slide 1</vt:lpstr>
      <vt:lpstr>Tecnologias na Educação</vt:lpstr>
      <vt:lpstr>Metas do PNE até 2020</vt:lpstr>
      <vt:lpstr>Metas do PNE até 2020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FUSÃO</vt:lpstr>
      <vt:lpstr>Ensino Multidirecional</vt:lpstr>
      <vt:lpstr>Ensino Multidirecional</vt:lpstr>
      <vt:lpstr>Slide 18</vt:lpstr>
      <vt:lpstr>Satélite</vt:lpstr>
      <vt:lpstr>Telessala</vt:lpstr>
      <vt:lpstr>Via-Web</vt:lpstr>
      <vt:lpstr>Slide 22</vt:lpstr>
      <vt:lpstr>Slide 23</vt:lpstr>
      <vt:lpstr>Slide 24</vt:lpstr>
      <vt:lpstr>Simulador de Solda</vt:lpstr>
      <vt:lpstr>Slide 26</vt:lpstr>
      <vt:lpstr>Slide 27</vt:lpstr>
      <vt:lpstr>Slide 28</vt:lpstr>
      <vt:lpstr>Slide 29</vt:lpstr>
      <vt:lpstr>Slide 30</vt:lpstr>
      <vt:lpstr>Slide 31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KJ</dc:creator>
  <cp:lastModifiedBy>angomes</cp:lastModifiedBy>
  <cp:revision>123</cp:revision>
  <dcterms:created xsi:type="dcterms:W3CDTF">2013-05-16T21:29:27Z</dcterms:created>
  <dcterms:modified xsi:type="dcterms:W3CDTF">2013-10-31T13:20:39Z</dcterms:modified>
</cp:coreProperties>
</file>