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76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72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70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Masters/slideMaster7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7.xml" ContentType="application/vnd.openxmlformats-officedocument.them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6.xml" ContentType="application/vnd.openxmlformats-officedocument.presentationml.slideMaster+xml"/>
  <Override PartName="/ppt/theme/theme8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708" r:id="rId3"/>
    <p:sldMasterId id="2147483732" r:id="rId4"/>
    <p:sldMasterId id="2147483744" r:id="rId5"/>
    <p:sldMasterId id="2147483780" r:id="rId6"/>
    <p:sldMasterId id="2147483792" r:id="rId7"/>
  </p:sldMasterIdLst>
  <p:notesMasterIdLst>
    <p:notesMasterId r:id="rId39"/>
  </p:notesMasterIdLst>
  <p:sldIdLst>
    <p:sldId id="400" r:id="rId8"/>
    <p:sldId id="316" r:id="rId9"/>
    <p:sldId id="378" r:id="rId10"/>
    <p:sldId id="389" r:id="rId11"/>
    <p:sldId id="388" r:id="rId12"/>
    <p:sldId id="379" r:id="rId13"/>
    <p:sldId id="381" r:id="rId14"/>
    <p:sldId id="398" r:id="rId15"/>
    <p:sldId id="399" r:id="rId16"/>
    <p:sldId id="382" r:id="rId17"/>
    <p:sldId id="396" r:id="rId18"/>
    <p:sldId id="397" r:id="rId19"/>
    <p:sldId id="391" r:id="rId20"/>
    <p:sldId id="320" r:id="rId21"/>
    <p:sldId id="264" r:id="rId22"/>
    <p:sldId id="393" r:id="rId23"/>
    <p:sldId id="392" r:id="rId24"/>
    <p:sldId id="324" r:id="rId25"/>
    <p:sldId id="325" r:id="rId26"/>
    <p:sldId id="326" r:id="rId27"/>
    <p:sldId id="327" r:id="rId28"/>
    <p:sldId id="373" r:id="rId29"/>
    <p:sldId id="360" r:id="rId30"/>
    <p:sldId id="338" r:id="rId31"/>
    <p:sldId id="367" r:id="rId32"/>
    <p:sldId id="370" r:id="rId33"/>
    <p:sldId id="339" r:id="rId34"/>
    <p:sldId id="340" r:id="rId35"/>
    <p:sldId id="341" r:id="rId36"/>
    <p:sldId id="342" r:id="rId37"/>
    <p:sldId id="390" r:id="rId38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548123"/>
    <a:srgbClr val="0033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7803" autoAdjust="0"/>
    <p:restoredTop sz="94660"/>
  </p:normalViewPr>
  <p:slideViewPr>
    <p:cSldViewPr>
      <p:cViewPr varScale="1">
        <p:scale>
          <a:sx n="71" d="100"/>
          <a:sy n="71" d="100"/>
        </p:scale>
        <p:origin x="-114" y="-1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30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F7DB75-7A3D-4BBA-AFD7-380DD4FCAD31}" type="datetimeFigureOut">
              <a:rPr lang="pt-BR" smtClean="0"/>
              <a:pPr/>
              <a:t>31/10/2013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177987-0E0E-43D0-93B0-730F18C405D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41832142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smtClean="0"/>
          </a:p>
        </p:txBody>
      </p:sp>
      <p:sp>
        <p:nvSpPr>
          <p:cNvPr id="67588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6089701A-975E-4081-B5CD-F7B0620C79AF}" type="slidenum">
              <a:rPr lang="pt-BR">
                <a:solidFill>
                  <a:srgbClr val="000000"/>
                </a:solidFill>
              </a:rPr>
              <a:pPr/>
              <a:t>1</a:t>
            </a:fld>
            <a:endParaRPr lang="pt-BR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954ED7-0AFF-4543-BB53-169078E48D6A}" type="datetimeFigureOut">
              <a:rPr lang="pt-BR"/>
              <a:pPr>
                <a:defRPr/>
              </a:pPr>
              <a:t>31/10/2013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64C519-ABF7-47CE-A6EF-63D62A70707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121546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39F7D2-40C2-486A-BDE5-067F58CDF3D7}" type="datetimeFigureOut">
              <a:rPr lang="pt-BR"/>
              <a:pPr>
                <a:defRPr/>
              </a:pPr>
              <a:t>31/10/2013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C11BBA-A77E-4F50-94DB-F7DFFF989E0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307488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CA0422-715F-4DE5-8F1C-E2ABBFF5DA6A}" type="datetimeFigureOut">
              <a:rPr lang="pt-BR"/>
              <a:pPr>
                <a:defRPr/>
              </a:pPr>
              <a:t>31/10/2013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2C2D7C-25DE-45ED-8CD0-18E41E6998B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056615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CFF623-A25B-4CC3-9B06-33916EBB07BE}" type="datetimeFigureOut">
              <a:rPr lang="pt-BR"/>
              <a:pPr>
                <a:defRPr/>
              </a:pPr>
              <a:t>31/10/2013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33E891-988C-444B-9C42-803BFC71CB2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1144903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7A1CFF-9674-41B5-A95C-30758852CDFB}" type="datetimeFigureOut">
              <a:rPr lang="pt-BR"/>
              <a:pPr>
                <a:defRPr/>
              </a:pPr>
              <a:t>31/10/2013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7ED47B-0F26-4289-B67D-A0DD28C4F41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4088632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17B1D0-0990-41E6-B505-19804971861C}" type="datetimeFigureOut">
              <a:rPr lang="pt-BR"/>
              <a:pPr>
                <a:defRPr/>
              </a:pPr>
              <a:t>31/10/2013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37680A-2649-47F0-9F53-93746CC8D9F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0538679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E636CC-BB77-4768-85CD-A330F83E292E}" type="datetimeFigureOut">
              <a:rPr lang="pt-BR"/>
              <a:pPr>
                <a:defRPr/>
              </a:pPr>
              <a:t>31/10/2013</a:t>
            </a:fld>
            <a:endParaRPr lang="pt-B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BBF5F0-D19C-40A0-ABFB-874B9938AD4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2177950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56EA99-64A3-40A1-8FC8-860A6574F3C1}" type="datetimeFigureOut">
              <a:rPr lang="pt-BR"/>
              <a:pPr>
                <a:defRPr/>
              </a:pPr>
              <a:t>31/10/2013</a:t>
            </a:fld>
            <a:endParaRPr lang="pt-B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24BE51-F395-49C0-923B-B7F0BFA43D4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8570598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C7BD35-6BFD-4072-9F73-6DA03A85DC9F}" type="datetimeFigureOut">
              <a:rPr lang="pt-BR"/>
              <a:pPr>
                <a:defRPr/>
              </a:pPr>
              <a:t>31/10/2013</a:t>
            </a:fld>
            <a:endParaRPr lang="pt-B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EFAB1C-72A3-45A9-BA31-AEC6D26C170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6374828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DCB79F-19A3-44C5-9757-5A02BFED1344}" type="datetimeFigureOut">
              <a:rPr lang="pt-BR"/>
              <a:pPr>
                <a:defRPr/>
              </a:pPr>
              <a:t>31/10/2013</a:t>
            </a:fld>
            <a:endParaRPr lang="pt-BR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7AF02D-DD24-47C5-9E74-E1F5E0BCA64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456432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4DC399-D4CD-43BC-97A8-339A559D5A6B}" type="datetimeFigureOut">
              <a:rPr lang="pt-BR"/>
              <a:pPr>
                <a:defRPr/>
              </a:pPr>
              <a:t>31/10/2013</a:t>
            </a:fld>
            <a:endParaRPr lang="pt-B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653A30-532E-4D34-B603-E403890A331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40193344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BDC130-106A-43ED-B573-CDED75428356}" type="datetimeFigureOut">
              <a:rPr lang="pt-BR"/>
              <a:pPr>
                <a:defRPr/>
              </a:pPr>
              <a:t>31/10/2013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8684E7-B689-47B1-A51D-C63AAF3E190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9189571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CFDE40-8B2B-44C3-B176-E56E0E4D2CCC}" type="datetimeFigureOut">
              <a:rPr lang="pt-BR"/>
              <a:pPr>
                <a:defRPr/>
              </a:pPr>
              <a:t>31/10/2013</a:t>
            </a:fld>
            <a:endParaRPr lang="pt-B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A7EC6A-E492-4999-82D5-47D6D7A82BA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9338402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087196-8213-48A7-AC2F-464D8B62AD19}" type="datetimeFigureOut">
              <a:rPr lang="pt-BR"/>
              <a:pPr>
                <a:defRPr/>
              </a:pPr>
              <a:t>31/10/2013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ED1E13-4A7C-4C4B-B3E2-67433DE11D4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4089084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6ACFA9-4B1A-427F-8A73-E75527620B92}" type="datetimeFigureOut">
              <a:rPr lang="pt-BR"/>
              <a:pPr>
                <a:defRPr/>
              </a:pPr>
              <a:t>31/10/2013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A3D8F6-995D-4393-8060-8A568FF11BF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75157483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74DEF-4654-4A8F-AB06-5D42ED4476CD}" type="datetimeFigureOut">
              <a:rPr lang="pt-BR"/>
              <a:pPr>
                <a:defRPr/>
              </a:pPr>
              <a:t>31/10/2013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F7581B-5AA5-45C7-A5B8-B03234A9336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66929802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AADFBA-BFA9-46C2-BA89-13A583BB624B}" type="datetimeFigureOut">
              <a:rPr lang="pt-BR"/>
              <a:pPr>
                <a:defRPr/>
              </a:pPr>
              <a:t>31/10/2013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F527B4-8E2F-4E97-9363-2C7B7D14449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44065497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5B3EEC-90E8-419A-B009-A95272F7458B}" type="datetimeFigureOut">
              <a:rPr lang="pt-BR"/>
              <a:pPr>
                <a:defRPr/>
              </a:pPr>
              <a:t>31/10/2013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98FD0-40E8-4373-B7CE-F048758C88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4295717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E69498-1337-481D-A482-EAAEEAA5329B}" type="datetimeFigureOut">
              <a:rPr lang="pt-BR"/>
              <a:pPr>
                <a:defRPr/>
              </a:pPr>
              <a:t>31/10/2013</a:t>
            </a:fld>
            <a:endParaRPr lang="pt-B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CBB6F-F47C-40F8-B9CA-A773832DAA0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92631202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1D369F-A200-4E36-8F72-7CCC376FFD90}" type="datetimeFigureOut">
              <a:rPr lang="pt-BR"/>
              <a:pPr>
                <a:defRPr/>
              </a:pPr>
              <a:t>31/10/2013</a:t>
            </a:fld>
            <a:endParaRPr lang="pt-B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81A024-591C-4B62-A0D5-A341C5BDF69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02631241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D53B35-F130-46D9-91E7-F4EE33584767}" type="datetimeFigureOut">
              <a:rPr lang="pt-BR"/>
              <a:pPr>
                <a:defRPr/>
              </a:pPr>
              <a:t>31/10/2013</a:t>
            </a:fld>
            <a:endParaRPr lang="pt-B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BDC14C-DC43-4D25-A5D0-ADE26E93578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83986219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2A68EF-4CE9-4534-A932-57A91788F90F}" type="datetimeFigureOut">
              <a:rPr lang="pt-BR"/>
              <a:pPr>
                <a:defRPr/>
              </a:pPr>
              <a:t>31/10/2013</a:t>
            </a:fld>
            <a:endParaRPr lang="pt-BR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8BB970-323F-420E-8FFC-5577DD06773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5374786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2DA79B-085A-45C9-9FA6-A4F8D4F993C4}" type="datetimeFigureOut">
              <a:rPr lang="pt-BR"/>
              <a:pPr>
                <a:defRPr/>
              </a:pPr>
              <a:t>31/10/2013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1468BB-2EB5-4E3C-B1C5-D0E527FA973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101078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881829-4789-4A89-A5E0-0190FAA63119}" type="datetimeFigureOut">
              <a:rPr lang="pt-BR"/>
              <a:pPr>
                <a:defRPr/>
              </a:pPr>
              <a:t>31/10/2013</a:t>
            </a:fld>
            <a:endParaRPr lang="pt-B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FCEA01-25FA-4294-8DA4-620CB22D7ED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2854428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F4483F-6488-4CF9-B4DD-0DC5157FC384}" type="datetimeFigureOut">
              <a:rPr lang="pt-BR"/>
              <a:pPr>
                <a:defRPr/>
              </a:pPr>
              <a:t>31/10/2013</a:t>
            </a:fld>
            <a:endParaRPr lang="pt-B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DAF361-2C40-4031-B8FB-D869C6D5DCB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89576906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391D4A-0F60-4381-9C23-C8E70DA68B2B}" type="datetimeFigureOut">
              <a:rPr lang="pt-BR"/>
              <a:pPr>
                <a:defRPr/>
              </a:pPr>
              <a:t>31/10/2013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CA5AD6-A6A1-4BE8-B0C0-5F1807892B9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37960537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605B16-3A0C-42FA-92EE-E991FBA59A7E}" type="datetimeFigureOut">
              <a:rPr lang="pt-BR"/>
              <a:pPr>
                <a:defRPr/>
              </a:pPr>
              <a:t>31/10/2013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9A1D3-9C43-48F0-A7E1-F7EDB67B9F1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56360576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D7B27C-2532-41FE-8EB0-2E4748DC60EE}" type="datetimeFigureOut">
              <a:rPr lang="pt-BR"/>
              <a:pPr>
                <a:defRPr/>
              </a:pPr>
              <a:t>31/10/2013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04D4EF-FE0F-4F8D-AE4C-CEFF25C4792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54055382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C837FF-F8E9-49E7-B334-4DB83D2AC871}" type="datetimeFigureOut">
              <a:rPr lang="pt-BR"/>
              <a:pPr>
                <a:defRPr/>
              </a:pPr>
              <a:t>31/10/2013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706841-EE87-413E-B47B-CC873C0B19E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0040471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E6C8AA-FC0A-4389-9049-3BFC2637240D}" type="datetimeFigureOut">
              <a:rPr lang="pt-BR"/>
              <a:pPr>
                <a:defRPr/>
              </a:pPr>
              <a:t>31/10/2013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2338FE-809D-4439-8E00-BDBA0BA205F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21726950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BCE39A-24F0-499B-8693-6A2445ED9C6B}" type="datetimeFigureOut">
              <a:rPr lang="pt-BR"/>
              <a:pPr>
                <a:defRPr/>
              </a:pPr>
              <a:t>31/10/2013</a:t>
            </a:fld>
            <a:endParaRPr lang="pt-B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B4B4FB-284E-4D56-A5B5-DADC7EFF5B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58748715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3BE716-8D0B-4176-B98A-3E998897D11B}" type="datetimeFigureOut">
              <a:rPr lang="pt-BR"/>
              <a:pPr>
                <a:defRPr/>
              </a:pPr>
              <a:t>31/10/2013</a:t>
            </a:fld>
            <a:endParaRPr lang="pt-B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3C457F-4A63-4850-8B09-F0802BAE11B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90224475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724BF8-A751-4809-8AC5-62ECCBA7E101}" type="datetimeFigureOut">
              <a:rPr lang="pt-BR"/>
              <a:pPr>
                <a:defRPr/>
              </a:pPr>
              <a:t>31/10/2013</a:t>
            </a:fld>
            <a:endParaRPr lang="pt-B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176D8D-756A-4740-B597-45768FDD189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846557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1B428F-C8BB-485A-85CA-EF1903415D2B}" type="datetimeFigureOut">
              <a:rPr lang="pt-BR"/>
              <a:pPr>
                <a:defRPr/>
              </a:pPr>
              <a:t>31/10/2013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1AFE1E-0985-46F2-B54C-2BFFE677DCC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89167417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4D15A9-7057-486D-9E06-55B2A799CE51}" type="datetimeFigureOut">
              <a:rPr lang="pt-BR"/>
              <a:pPr>
                <a:defRPr/>
              </a:pPr>
              <a:t>31/10/2013</a:t>
            </a:fld>
            <a:endParaRPr lang="pt-BR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5986C8-7298-4011-8B1A-9AFE34C772B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50185196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6AF092-9046-421A-8375-2205FCB4E28D}" type="datetimeFigureOut">
              <a:rPr lang="pt-BR"/>
              <a:pPr>
                <a:defRPr/>
              </a:pPr>
              <a:t>31/10/2013</a:t>
            </a:fld>
            <a:endParaRPr lang="pt-B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38D88C-1F99-4030-A7F8-89B0739D71D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52574271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15E6FF-FFFF-4D91-A728-54ACE6C80846}" type="datetimeFigureOut">
              <a:rPr lang="pt-BR"/>
              <a:pPr>
                <a:defRPr/>
              </a:pPr>
              <a:t>31/10/2013</a:t>
            </a:fld>
            <a:endParaRPr lang="pt-B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FFA515-5B9A-4022-9E82-5B3BD285E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06090096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94C7A6-026D-4FA7-B636-19954B1CD30C}" type="datetimeFigureOut">
              <a:rPr lang="pt-BR"/>
              <a:pPr>
                <a:defRPr/>
              </a:pPr>
              <a:t>31/10/2013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3701EA-C693-4AFB-AD6F-3AB005B7169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86798744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467889-F804-44C1-8E1E-40F0DCA026F3}" type="datetimeFigureOut">
              <a:rPr lang="pt-BR"/>
              <a:pPr>
                <a:defRPr/>
              </a:pPr>
              <a:t>31/10/2013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77AD0-57F2-46F6-B6DC-C6C79A609C2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11371263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A31717-C4EA-4521-8F6B-B776E561C4F9}" type="datetimeFigureOut">
              <a:rPr lang="pt-BR"/>
              <a:pPr>
                <a:defRPr/>
              </a:pPr>
              <a:t>31/10/2013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57AE5-1643-4954-A8C3-5BD47637946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04189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A9DA5F-C447-4B52-A70E-A42B23A6E28A}" type="datetimeFigureOut">
              <a:rPr lang="pt-BR"/>
              <a:pPr>
                <a:defRPr/>
              </a:pPr>
              <a:t>31/10/2013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635BBD-94C1-4C54-AF0F-1DA488A8B49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5251325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82BD6E-5B4B-46ED-B2F4-4838E6F819A3}" type="datetimeFigureOut">
              <a:rPr lang="pt-BR"/>
              <a:pPr>
                <a:defRPr/>
              </a:pPr>
              <a:t>31/10/2013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D3B41E-43B4-4A7E-A1D9-44B889D0DB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93893284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6D661E-405E-44DA-90A7-27C211FFC50C}" type="datetimeFigureOut">
              <a:rPr lang="pt-BR"/>
              <a:pPr>
                <a:defRPr/>
              </a:pPr>
              <a:t>31/10/2013</a:t>
            </a:fld>
            <a:endParaRPr lang="pt-B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81B88F-998D-4E19-9CF9-4B9D02CDD2A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64956162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679FD3-06C8-4EA6-9F6A-27A91BAFD819}" type="datetimeFigureOut">
              <a:rPr lang="pt-BR"/>
              <a:pPr>
                <a:defRPr/>
              </a:pPr>
              <a:t>31/10/2013</a:t>
            </a:fld>
            <a:endParaRPr lang="pt-B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F27947-CEFD-4D27-BDD0-8025220A507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70977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BEC9CE-26A6-4091-9AB4-8F2AC0D21C78}" type="datetimeFigureOut">
              <a:rPr lang="pt-BR"/>
              <a:pPr>
                <a:defRPr/>
              </a:pPr>
              <a:t>31/10/2013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D13957-D736-492F-AC24-FBA6FE1ACA7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48893534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802921-6684-47EC-98B9-7D9781BEE062}" type="datetimeFigureOut">
              <a:rPr lang="pt-BR"/>
              <a:pPr>
                <a:defRPr/>
              </a:pPr>
              <a:t>31/10/2013</a:t>
            </a:fld>
            <a:endParaRPr lang="pt-B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954471-FEA7-45CD-8F3B-A2847C636D5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55872589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5BBD31-0A06-4960-B3ED-55706A4A82D1}" type="datetimeFigureOut">
              <a:rPr lang="pt-BR"/>
              <a:pPr>
                <a:defRPr/>
              </a:pPr>
              <a:t>31/10/2013</a:t>
            </a:fld>
            <a:endParaRPr lang="pt-BR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0BC05-8928-4546-8415-0A815CEEE87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63475710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12CDB5-D8CB-4C66-A4C6-2C01B80240CB}" type="datetimeFigureOut">
              <a:rPr lang="pt-BR"/>
              <a:pPr>
                <a:defRPr/>
              </a:pPr>
              <a:t>31/10/2013</a:t>
            </a:fld>
            <a:endParaRPr lang="pt-B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052933-0E4D-47D6-B46C-483D3F45E79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412934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76A800-DEED-47BC-A322-1E8166D6C54B}" type="datetimeFigureOut">
              <a:rPr lang="pt-BR"/>
              <a:pPr>
                <a:defRPr/>
              </a:pPr>
              <a:t>31/10/2013</a:t>
            </a:fld>
            <a:endParaRPr lang="pt-B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FB5EAC-0556-4025-A1B5-F6168813C7A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72570301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2CFBE9-176C-4134-ABF9-9890CBA7A681}" type="datetimeFigureOut">
              <a:rPr lang="pt-BR"/>
              <a:pPr>
                <a:defRPr/>
              </a:pPr>
              <a:t>31/10/2013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AEA701-00E0-43A0-81C2-0E4B67C39B3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8732174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4C0F2D-592A-420C-8618-92F1D5017CC5}" type="datetimeFigureOut">
              <a:rPr lang="pt-BR"/>
              <a:pPr>
                <a:defRPr/>
              </a:pPr>
              <a:t>31/10/2013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70AE52-6552-4B3E-BA48-20961FBFB8E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1706120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F3A3DF-75D2-4DAD-9A11-2A45F0FB5851}" type="datetimeFigureOut">
              <a:rPr lang="pt-BR"/>
              <a:pPr>
                <a:defRPr/>
              </a:pPr>
              <a:t>31/10/2013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7443A5-401F-4F5B-859E-BE359D95973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68627831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5564E6-F12C-43B2-A7B6-77477A7FF49D}" type="datetimeFigureOut">
              <a:rPr lang="pt-BR"/>
              <a:pPr>
                <a:defRPr/>
              </a:pPr>
              <a:t>31/10/2013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3FA590-202E-442C-931F-03974B540FF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85101780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46294C-5CB6-4612-ACC7-957B3AE333E5}" type="datetimeFigureOut">
              <a:rPr lang="pt-BR"/>
              <a:pPr>
                <a:defRPr/>
              </a:pPr>
              <a:t>31/10/2013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60AFFC-11EE-4DBC-875F-2D2B815A237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58958669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71F568-DB23-43FB-9D11-D9B0BF78DFB4}" type="datetimeFigureOut">
              <a:rPr lang="pt-BR"/>
              <a:pPr>
                <a:defRPr/>
              </a:pPr>
              <a:t>31/10/2013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785253-67F6-4760-B7BA-91F92AB23F7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901984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18001E-E044-47B9-A794-3DF26231941B}" type="datetimeFigureOut">
              <a:rPr lang="pt-BR"/>
              <a:pPr>
                <a:defRPr/>
              </a:pPr>
              <a:t>31/10/2013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3D15A2-8253-4627-82EE-66091B237DD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73250796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541F05-CC35-43AA-BFCB-607D22059B63}" type="datetimeFigureOut">
              <a:rPr lang="pt-BR"/>
              <a:pPr>
                <a:defRPr/>
              </a:pPr>
              <a:t>31/10/2013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1BF686-2197-401F-85A4-4601A6D97D9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64599217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3AF939-81E1-4BAA-9F5D-30193010E8BF}" type="datetimeFigureOut">
              <a:rPr lang="pt-BR"/>
              <a:pPr>
                <a:defRPr/>
              </a:pPr>
              <a:t>31/10/2013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F21803-02FE-43C0-B116-B92037CA0B5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59041213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8A4FFB-A4D8-4E58-998D-617549DC52C9}" type="datetimeFigureOut">
              <a:rPr lang="pt-BR"/>
              <a:pPr>
                <a:defRPr/>
              </a:pPr>
              <a:t>31/10/2013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1EFAA1-37C8-47F2-9D79-788ED9DB881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64205513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90BC99-A9B4-44B0-912E-12EE2CE870FB}" type="datetimeFigureOut">
              <a:rPr lang="pt-BR"/>
              <a:pPr>
                <a:defRPr/>
              </a:pPr>
              <a:t>31/10/2013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35296B-2836-4556-A053-52DE8872B53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73452502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1DD934-9A49-4EB4-B5C4-04334A33DAFD}" type="datetimeFigureOut">
              <a:rPr lang="pt-BR"/>
              <a:pPr>
                <a:defRPr/>
              </a:pPr>
              <a:t>31/10/2013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67447-0E61-43AD-A66A-2F34BC8E798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13230006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D65AF9-7806-49D4-9EF0-B5821F6BB05B}" type="datetimeFigureOut">
              <a:rPr lang="pt-BR"/>
              <a:pPr>
                <a:defRPr/>
              </a:pPr>
              <a:t>31/10/2013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0C1F8F-63ED-41EE-939F-FF8E580840F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79173444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077418-357E-4965-901F-189D572A115F}" type="datetimeFigureOut">
              <a:rPr lang="pt-BR"/>
              <a:pPr>
                <a:defRPr/>
              </a:pPr>
              <a:t>31/10/2013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C4C0AF-629E-43C6-B6E7-19EBB5BBD8F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27696956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BB4A76-9078-4E43-B3A8-0E4A2292CC47}" type="datetimeFigureOut">
              <a:rPr lang="pt-BR"/>
              <a:pPr>
                <a:defRPr/>
              </a:pPr>
              <a:t>31/10/2013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DC089A-8D0A-47B7-9DFC-ACC855C4DCE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32529703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B24D73-420D-4F08-AE69-16CAF3023227}" type="datetimeFigureOut">
              <a:rPr lang="pt-BR"/>
              <a:pPr>
                <a:defRPr/>
              </a:pPr>
              <a:t>31/10/2013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C4AC84-85D1-488C-B6D6-51F6E3D3217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42995188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137D42-101B-4347-BCEC-A146F4FBB66D}" type="datetimeFigureOut">
              <a:rPr lang="pt-BR"/>
              <a:pPr>
                <a:defRPr/>
              </a:pPr>
              <a:t>31/10/2013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C379F8-96A9-47F5-AF1B-69E8568FC13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0717657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04DE25-7030-4D50-BB98-E386C5DA4DDD}" type="datetimeFigureOut">
              <a:rPr lang="pt-BR"/>
              <a:pPr>
                <a:defRPr/>
              </a:pPr>
              <a:t>31/10/2013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71D44A-7859-4B2A-A276-55C3E981C70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35491089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82AD2E-002B-4B3E-A069-AF89E4F40FF4}" type="datetimeFigureOut">
              <a:rPr lang="pt-BR"/>
              <a:pPr>
                <a:defRPr/>
              </a:pPr>
              <a:t>31/10/2013</a:t>
            </a:fld>
            <a:endParaRPr lang="pt-B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F5654D-638B-4CBB-A4B3-B7581DDFC34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04112045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326B7C-07C8-4081-A1DC-22A8CA65B049}" type="datetimeFigureOut">
              <a:rPr lang="pt-BR"/>
              <a:pPr>
                <a:defRPr/>
              </a:pPr>
              <a:t>31/10/2013</a:t>
            </a:fld>
            <a:endParaRPr lang="pt-B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1AE436-C644-4FE5-8A4C-E2B6BA17780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84133679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30A484-3F07-4FE4-A6FA-7995025D84A9}" type="datetimeFigureOut">
              <a:rPr lang="pt-BR"/>
              <a:pPr>
                <a:defRPr/>
              </a:pPr>
              <a:t>31/10/2013</a:t>
            </a:fld>
            <a:endParaRPr lang="pt-B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27AE11-0E91-460A-B3EF-D9A53B7DF25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16835161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A33C61-FF9D-452C-9585-C4F7FB3410DE}" type="datetimeFigureOut">
              <a:rPr lang="pt-BR"/>
              <a:pPr>
                <a:defRPr/>
              </a:pPr>
              <a:t>31/10/2013</a:t>
            </a:fld>
            <a:endParaRPr lang="pt-BR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4FE308-25C7-4CBD-B0A6-5277B4DA7D1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33946333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B356F-C85E-4AA2-B6C1-9FCE7A339B27}" type="datetimeFigureOut">
              <a:rPr lang="pt-BR"/>
              <a:pPr>
                <a:defRPr/>
              </a:pPr>
              <a:t>31/10/2013</a:t>
            </a:fld>
            <a:endParaRPr lang="pt-B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DFDE3C-2EBE-4596-A97D-4CD82093569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26083100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E9B8C2-2EAA-45B5-8C1C-91A341100B03}" type="datetimeFigureOut">
              <a:rPr lang="pt-BR"/>
              <a:pPr>
                <a:defRPr/>
              </a:pPr>
              <a:t>31/10/2013</a:t>
            </a:fld>
            <a:endParaRPr lang="pt-B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944BAB-3C7F-4094-AA2C-D63E973102D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55423261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4C34CE-4A00-4114-BB34-C99AABB26B69}" type="datetimeFigureOut">
              <a:rPr lang="pt-BR"/>
              <a:pPr>
                <a:defRPr/>
              </a:pPr>
              <a:t>31/10/2013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A04755-2DE7-43B1-B4A3-BAF553AB416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415882620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B96C22-834D-4A20-860D-E8740F8C0232}" type="datetimeFigureOut">
              <a:rPr lang="pt-BR"/>
              <a:pPr>
                <a:defRPr/>
              </a:pPr>
              <a:t>31/10/2013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D3DA10-02C5-44FD-BB40-5176270880D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53054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23C1A8-FCB8-47E5-ADD8-A49A0FCBEFBA}" type="datetimeFigureOut">
              <a:rPr lang="pt-BR"/>
              <a:pPr>
                <a:defRPr/>
              </a:pPr>
              <a:t>31/10/2013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CB179A-29C4-40CA-A20D-7CC5AD528D1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90078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6FE102-0DE1-49AF-B8DE-470B40101F40}" type="datetimeFigureOut">
              <a:rPr lang="pt-BR"/>
              <a:pPr>
                <a:defRPr/>
              </a:pPr>
              <a:t>31/10/2013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A9F667-EB35-467E-90C7-F391BC7EA43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241062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título mestre</a:t>
            </a:r>
          </a:p>
        </p:txBody>
      </p:sp>
      <p:sp>
        <p:nvSpPr>
          <p:cNvPr id="2051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D714C05-39F6-4AB1-8727-15D0153E552B}" type="datetimeFigureOut">
              <a:rPr lang="pt-BR"/>
              <a:pPr>
                <a:defRPr/>
              </a:pPr>
              <a:t>31/10/2013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231BBAB-9595-4A0A-8079-9584E1A1C8E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400847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pt-BR" smtClean="0"/>
          </a:p>
        </p:txBody>
      </p:sp>
      <p:sp>
        <p:nvSpPr>
          <p:cNvPr id="409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6EDB9AC-2FA9-405B-AC0E-5DCFBB643E39}" type="datetimeFigureOut">
              <a:rPr lang="pt-BR"/>
              <a:pPr>
                <a:defRPr/>
              </a:pPr>
              <a:t>31/10/2013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AD545A8-262A-45D1-BD37-64D9E319656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902490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pt-BR" smtClean="0"/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E8BFDF2-E6E8-4B3A-8E53-1FBD0230B921}" type="datetimeFigureOut">
              <a:rPr lang="pt-BR"/>
              <a:pPr>
                <a:defRPr/>
              </a:pPr>
              <a:t>31/10/2013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4AD910D-8F2D-4D23-B409-62ABCDAB249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861051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pt-BR" smtClean="0"/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827BE2B-912B-4EDA-BBEA-C9D40358A279}" type="datetimeFigureOut">
              <a:rPr lang="pt-BR"/>
              <a:pPr>
                <a:defRPr/>
              </a:pPr>
              <a:t>31/10/2013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4D233FD-6667-46AB-AAB5-DF1466EEE22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462853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pt-BR" smtClean="0"/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2F81CCE-C19A-4582-82E0-D03FE569FAEA}" type="datetimeFigureOut">
              <a:rPr lang="pt-BR"/>
              <a:pPr>
                <a:defRPr/>
              </a:pPr>
              <a:t>31/10/2013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C3646B9-4C0B-4ED8-B30D-31536C4F835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884465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5123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CCC162A-51AC-438E-B846-C21A285B1601}" type="datetimeFigureOut">
              <a:rPr lang="pt-BR"/>
              <a:pPr>
                <a:defRPr/>
              </a:pPr>
              <a:t>31/10/2013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EF2F866-7E60-4EB0-A509-342063AFF52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914653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pt-BR" smtClean="0"/>
          </a:p>
        </p:txBody>
      </p:sp>
      <p:sp>
        <p:nvSpPr>
          <p:cNvPr id="409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B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76B4429-A84D-4F30-98CF-F70C589A9401}" type="datetimeFigureOut">
              <a:rPr lang="pt-BR"/>
              <a:pPr>
                <a:defRPr/>
              </a:pPr>
              <a:t>31/10/2013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92C704A-2B62-4C6E-BC81-0B6E4C46C61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4113232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2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32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37.jpe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4.pn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12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7.jpeg"/><Relationship Id="rId11" Type="http://schemas.openxmlformats.org/officeDocument/2006/relationships/image" Target="../media/image12.jpe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png"/><Relationship Id="rId9" Type="http://schemas.openxmlformats.org/officeDocument/2006/relationships/image" Target="../media/image10.jpeg"/><Relationship Id="rId14" Type="http://schemas.openxmlformats.org/officeDocument/2006/relationships/image" Target="../media/image1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image" Target="../media/image3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51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5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5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5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5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00319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4283968" y="2178495"/>
            <a:ext cx="4680520" cy="42620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70000"/>
              </a:lnSpc>
            </a:pPr>
            <a:r>
              <a:rPr lang="pt-BR" sz="4800" dirty="0">
                <a:solidFill>
                  <a:schemeClr val="bg1"/>
                </a:solidFill>
              </a:rPr>
              <a:t>Duplicar as matrículas da </a:t>
            </a:r>
            <a:r>
              <a:rPr lang="pt-BR" sz="4800" b="1" dirty="0">
                <a:solidFill>
                  <a:srgbClr val="FFFF00"/>
                </a:solidFill>
              </a:rPr>
              <a:t>educação profissional técnica </a:t>
            </a:r>
            <a:r>
              <a:rPr lang="pt-BR" sz="4800" dirty="0">
                <a:solidFill>
                  <a:schemeClr val="bg1"/>
                </a:solidFill>
              </a:rPr>
              <a:t>de nível </a:t>
            </a:r>
            <a:r>
              <a:rPr lang="pt-BR" sz="4800" dirty="0" smtClean="0">
                <a:solidFill>
                  <a:schemeClr val="bg1"/>
                </a:solidFill>
              </a:rPr>
              <a:t>médio</a:t>
            </a:r>
          </a:p>
          <a:p>
            <a:pPr>
              <a:lnSpc>
                <a:spcPct val="70000"/>
              </a:lnSpc>
            </a:pPr>
            <a:endParaRPr lang="pt-BR" sz="4800" dirty="0">
              <a:solidFill>
                <a:schemeClr val="bg1"/>
              </a:solidFill>
            </a:endParaRPr>
          </a:p>
          <a:p>
            <a:pPr>
              <a:lnSpc>
                <a:spcPct val="70000"/>
              </a:lnSpc>
            </a:pPr>
            <a:r>
              <a:rPr lang="pt-BR" sz="4800" b="1" dirty="0" smtClean="0">
                <a:solidFill>
                  <a:srgbClr val="FFFF00"/>
                </a:solidFill>
              </a:rPr>
              <a:t>(TRIPLICAR)</a:t>
            </a:r>
            <a:endParaRPr lang="pt-BR" sz="2800" b="1" dirty="0">
              <a:solidFill>
                <a:srgbClr val="FFFF00"/>
              </a:solidFill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3757172" y="1484784"/>
            <a:ext cx="159806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3200" b="1" dirty="0">
                <a:solidFill>
                  <a:srgbClr val="FFFF00"/>
                </a:solidFill>
              </a:rPr>
              <a:t>Meta </a:t>
            </a:r>
            <a:r>
              <a:rPr lang="pt-BR" sz="3200" b="1" dirty="0" smtClean="0">
                <a:solidFill>
                  <a:srgbClr val="FFFF00"/>
                </a:solidFill>
              </a:rPr>
              <a:t>11</a:t>
            </a:r>
            <a:endParaRPr lang="pt-BR" sz="3200" dirty="0">
              <a:solidFill>
                <a:srgbClr val="FFFF00"/>
              </a:solidFill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 bwMode="auto">
          <a:xfrm>
            <a:off x="457200" y="116632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 sz="4000" b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Metas do PNE até 2020</a:t>
            </a:r>
            <a:endParaRPr lang="pt-BR" sz="40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731718"/>
            <a:ext cx="3498044" cy="176668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237613"/>
            <a:ext cx="3498044" cy="249410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1240548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CaixaDeTexto 1"/>
          <p:cNvSpPr txBox="1">
            <a:spLocks noChangeArrowheads="1"/>
          </p:cNvSpPr>
          <p:nvPr/>
        </p:nvSpPr>
        <p:spPr bwMode="auto">
          <a:xfrm>
            <a:off x="6659563" y="6297613"/>
            <a:ext cx="22748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b="1" smtClean="0">
                <a:solidFill>
                  <a:srgbClr val="000000"/>
                </a:solidFill>
              </a:rPr>
              <a:t>Fonte: Revista Exame.</a:t>
            </a:r>
          </a:p>
        </p:txBody>
      </p:sp>
    </p:spTree>
    <p:extLst>
      <p:ext uri="{BB962C8B-B14F-4D97-AF65-F5344CB8AC3E}">
        <p14:creationId xmlns="" xmlns:p14="http://schemas.microsoft.com/office/powerpoint/2010/main" val="2698455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684287" y="3775680"/>
            <a:ext cx="7704137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>
              <a:defRPr/>
            </a:pPr>
            <a:r>
              <a:rPr lang="pt-BR" sz="32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INVESTIMENTO:  </a:t>
            </a:r>
          </a:p>
          <a:p>
            <a:pPr algn="ctr" fontAlgn="base">
              <a:defRPr/>
            </a:pPr>
            <a:r>
              <a:rPr lang="pt-BR" sz="8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R$ 24 bilhões</a:t>
            </a:r>
          </a:p>
          <a:p>
            <a:pPr lvl="1" algn="ctr" fontAlgn="base">
              <a:defRPr/>
            </a:pPr>
            <a:r>
              <a:rPr lang="pt-BR" sz="2800" dirty="0">
                <a:solidFill>
                  <a:prstClr val="white"/>
                </a:solidFill>
                <a:cs typeface="Arial" charset="0"/>
              </a:rPr>
              <a:t>É o que o Ministério da Educação (MEC) prevê para o programa até 2014. </a:t>
            </a:r>
          </a:p>
        </p:txBody>
      </p:sp>
      <p:sp>
        <p:nvSpPr>
          <p:cNvPr id="5" name="Retângulo 4"/>
          <p:cNvSpPr/>
          <p:nvPr/>
        </p:nvSpPr>
        <p:spPr>
          <a:xfrm>
            <a:off x="0" y="0"/>
            <a:ext cx="9144000" cy="3645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188640"/>
            <a:ext cx="5544616" cy="339083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55344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Criança pc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816424" cy="28623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6423" y="-459432"/>
            <a:ext cx="5393823" cy="4047976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62319"/>
            <a:ext cx="5347381" cy="3995682"/>
          </a:xfrm>
          <a:prstGeom prst="rect">
            <a:avLst/>
          </a:prstGeom>
        </p:spPr>
      </p:pic>
      <p:pic>
        <p:nvPicPr>
          <p:cNvPr id="14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573015"/>
            <a:ext cx="4990444" cy="33181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Retângulo 10"/>
          <p:cNvSpPr/>
          <p:nvPr/>
        </p:nvSpPr>
        <p:spPr>
          <a:xfrm>
            <a:off x="1510554" y="2564904"/>
            <a:ext cx="6051930" cy="128676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6000" b="1" dirty="0" smtClean="0">
                <a:solidFill>
                  <a:prstClr val="white"/>
                </a:solidFill>
              </a:rPr>
              <a:t>GERAÇÃO</a:t>
            </a:r>
            <a:r>
              <a:rPr lang="pt-BR" sz="6000" b="1" dirty="0" smtClean="0">
                <a:solidFill>
                  <a:srgbClr val="FFC000"/>
                </a:solidFill>
              </a:rPr>
              <a:t> </a:t>
            </a:r>
            <a:r>
              <a:rPr lang="pt-BR" sz="6000" b="1" dirty="0" smtClean="0">
                <a:solidFill>
                  <a:prstClr val="white"/>
                </a:solidFill>
              </a:rPr>
              <a:t>DIGITAL</a:t>
            </a:r>
            <a:endParaRPr lang="pt-BR" sz="6000" b="1" dirty="0">
              <a:solidFill>
                <a:prstClr val="white"/>
              </a:solidFill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1563598" y="2708920"/>
            <a:ext cx="599888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6000" b="1" dirty="0">
                <a:solidFill>
                  <a:srgbClr val="FFFF00"/>
                </a:solidFill>
              </a:rPr>
              <a:t>GERAÇÃO</a:t>
            </a:r>
            <a:r>
              <a:rPr lang="pt-BR" sz="6000" b="1" dirty="0">
                <a:solidFill>
                  <a:srgbClr val="FFC000"/>
                </a:solidFill>
              </a:rPr>
              <a:t> </a:t>
            </a:r>
            <a:r>
              <a:rPr lang="pt-BR" sz="6000" b="1" dirty="0">
                <a:solidFill>
                  <a:prstClr val="white"/>
                </a:solidFill>
              </a:rPr>
              <a:t>DIGITAL</a:t>
            </a:r>
          </a:p>
        </p:txBody>
      </p:sp>
    </p:spTree>
    <p:extLst>
      <p:ext uri="{BB962C8B-B14F-4D97-AF65-F5344CB8AC3E}">
        <p14:creationId xmlns="" xmlns:p14="http://schemas.microsoft.com/office/powerpoint/2010/main" val="3415470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1" name="Content Placeholder 2"/>
          <p:cNvSpPr txBox="1">
            <a:spLocks/>
          </p:cNvSpPr>
          <p:nvPr/>
        </p:nvSpPr>
        <p:spPr bwMode="auto">
          <a:xfrm>
            <a:off x="971600" y="4221088"/>
            <a:ext cx="7344816" cy="1817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marL="0" indent="0" algn="ctr" eaLnBrk="1" fontAlgn="base" hangingPunct="1">
              <a:lnSpc>
                <a:spcPct val="70000"/>
              </a:lnSpc>
              <a:spcBef>
                <a:spcPct val="20000"/>
              </a:spcBef>
              <a:spcAft>
                <a:spcPct val="0"/>
              </a:spcAft>
            </a:pPr>
            <a:r>
              <a:rPr lang="pt-BR" sz="6600" b="1" dirty="0" smtClean="0">
                <a:solidFill>
                  <a:schemeClr val="bg1"/>
                </a:solidFill>
              </a:rPr>
              <a:t>Eles esperam que a sala de aula seja um ambiente diferente. </a:t>
            </a:r>
          </a:p>
        </p:txBody>
      </p:sp>
      <p:pic>
        <p:nvPicPr>
          <p:cNvPr id="13" name="Imagem 12" descr="Criança pc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764704"/>
            <a:ext cx="4464496" cy="324431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32656"/>
            <a:ext cx="4327261" cy="32475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2792188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5"/>
          <p:cNvSpPr>
            <a:spLocks noGrp="1"/>
          </p:cNvSpPr>
          <p:nvPr>
            <p:ph type="title"/>
          </p:nvPr>
        </p:nvSpPr>
        <p:spPr>
          <a:xfrm>
            <a:off x="457200" y="197768"/>
            <a:ext cx="8229600" cy="1143000"/>
          </a:xfrm>
        </p:spPr>
        <p:txBody>
          <a:bodyPr/>
          <a:lstStyle/>
          <a:p>
            <a:r>
              <a:rPr lang="pt-BR" sz="6000" b="1" dirty="0" smtClean="0">
                <a:solidFill>
                  <a:schemeClr val="bg1"/>
                </a:solidFill>
              </a:rPr>
              <a:t>FUSÃO</a:t>
            </a:r>
          </a:p>
        </p:txBody>
      </p:sp>
      <p:sp>
        <p:nvSpPr>
          <p:cNvPr id="7" name="CaixaDeTexto 3"/>
          <p:cNvSpPr txBox="1">
            <a:spLocks noChangeArrowheads="1"/>
          </p:cNvSpPr>
          <p:nvPr/>
        </p:nvSpPr>
        <p:spPr bwMode="auto">
          <a:xfrm>
            <a:off x="1660674" y="5930116"/>
            <a:ext cx="607967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 sz="2800" b="1" dirty="0" smtClean="0">
                <a:solidFill>
                  <a:schemeClr val="bg1"/>
                </a:solidFill>
              </a:rPr>
              <a:t>UMA NOVA MODALIDADE DE ENSINO...</a:t>
            </a:r>
            <a:endParaRPr lang="pt-BR" sz="2800" b="1" dirty="0">
              <a:solidFill>
                <a:schemeClr val="bg1"/>
              </a:solidFill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35696" y="1855243"/>
            <a:ext cx="5567598" cy="4454077"/>
          </a:xfrm>
          <a:prstGeom prst="rect">
            <a:avLst/>
          </a:prstGeom>
        </p:spPr>
      </p:pic>
      <p:sp>
        <p:nvSpPr>
          <p:cNvPr id="9" name="Título 1"/>
          <p:cNvSpPr txBox="1">
            <a:spLocks/>
          </p:cNvSpPr>
          <p:nvPr/>
        </p:nvSpPr>
        <p:spPr bwMode="auto">
          <a:xfrm>
            <a:off x="467544" y="1412776"/>
            <a:ext cx="352839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 b="1" dirty="0" smtClean="0">
                <a:solidFill>
                  <a:srgbClr val="00B0F0"/>
                </a:solidFill>
              </a:rPr>
              <a:t>PRESENCIAL</a:t>
            </a:r>
            <a:endParaRPr lang="pt-BR" b="1" dirty="0">
              <a:solidFill>
                <a:srgbClr val="00B0F0"/>
              </a:solidFill>
            </a:endParaRPr>
          </a:p>
        </p:txBody>
      </p:sp>
      <p:sp>
        <p:nvSpPr>
          <p:cNvPr id="10" name="Título 1"/>
          <p:cNvSpPr txBox="1">
            <a:spLocks/>
          </p:cNvSpPr>
          <p:nvPr/>
        </p:nvSpPr>
        <p:spPr bwMode="auto">
          <a:xfrm>
            <a:off x="5940152" y="4518248"/>
            <a:ext cx="352839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 b="1" dirty="0" smtClean="0">
                <a:solidFill>
                  <a:srgbClr val="FF3300"/>
                </a:solidFill>
              </a:rPr>
              <a:t>EAD</a:t>
            </a:r>
            <a:endParaRPr lang="pt-BR" b="1" dirty="0">
              <a:solidFill>
                <a:srgbClr val="FF33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16657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5"/>
          <p:cNvSpPr>
            <a:spLocks noGrp="1"/>
          </p:cNvSpPr>
          <p:nvPr>
            <p:ph type="title"/>
          </p:nvPr>
        </p:nvSpPr>
        <p:spPr>
          <a:xfrm>
            <a:off x="457200" y="341784"/>
            <a:ext cx="8229600" cy="1143000"/>
          </a:xfrm>
        </p:spPr>
        <p:txBody>
          <a:bodyPr/>
          <a:lstStyle/>
          <a:p>
            <a:r>
              <a:rPr lang="pt-BR" sz="6000" b="1" dirty="0" smtClean="0">
                <a:solidFill>
                  <a:schemeClr val="bg1"/>
                </a:solidFill>
              </a:rPr>
              <a:t>Ensino Multidirecional</a:t>
            </a:r>
          </a:p>
        </p:txBody>
      </p:sp>
      <p:sp>
        <p:nvSpPr>
          <p:cNvPr id="7" name="CaixaDeTexto 3"/>
          <p:cNvSpPr txBox="1">
            <a:spLocks noChangeArrowheads="1"/>
          </p:cNvSpPr>
          <p:nvPr/>
        </p:nvSpPr>
        <p:spPr bwMode="auto">
          <a:xfrm>
            <a:off x="1888554" y="6242218"/>
            <a:ext cx="563577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 sz="2800" b="1" dirty="0" smtClean="0">
                <a:solidFill>
                  <a:schemeClr val="bg1"/>
                </a:solidFill>
              </a:rPr>
              <a:t>ENSINO MEDIADO </a:t>
            </a:r>
            <a:r>
              <a:rPr lang="pt-BR" sz="2800" b="1" dirty="0">
                <a:solidFill>
                  <a:schemeClr val="bg1"/>
                </a:solidFill>
              </a:rPr>
              <a:t>POR TECNOLOGIA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0153" y="1940289"/>
            <a:ext cx="7740279" cy="3432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5400" b="1" dirty="0" smtClean="0">
                <a:solidFill>
                  <a:schemeClr val="bg1"/>
                </a:solidFill>
              </a:rPr>
              <a:t>É a </a:t>
            </a:r>
            <a:r>
              <a:rPr lang="pt-BR" sz="5400" b="1" dirty="0" smtClean="0">
                <a:solidFill>
                  <a:srgbClr val="FFFF00"/>
                </a:solidFill>
              </a:rPr>
              <a:t>melhor adequação das tecnologias </a:t>
            </a:r>
            <a:r>
              <a:rPr lang="pt-BR" sz="5400" b="1" dirty="0" smtClean="0">
                <a:solidFill>
                  <a:schemeClr val="bg1"/>
                </a:solidFill>
              </a:rPr>
              <a:t>disponíveis a serviço do ensino em </a:t>
            </a:r>
            <a:r>
              <a:rPr lang="pt-BR" sz="5400" b="1" dirty="0" smtClean="0">
                <a:solidFill>
                  <a:srgbClr val="FFFF00"/>
                </a:solidFill>
              </a:rPr>
              <a:t>qualquer linha pedagógica.</a:t>
            </a:r>
            <a:endParaRPr lang="pt-BR" sz="5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22345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5"/>
          <p:cNvSpPr>
            <a:spLocks noGrp="1"/>
          </p:cNvSpPr>
          <p:nvPr>
            <p:ph type="title"/>
          </p:nvPr>
        </p:nvSpPr>
        <p:spPr>
          <a:xfrm>
            <a:off x="457200" y="44450"/>
            <a:ext cx="8229600" cy="1143000"/>
          </a:xfrm>
        </p:spPr>
        <p:txBody>
          <a:bodyPr/>
          <a:lstStyle/>
          <a:p>
            <a:r>
              <a:rPr lang="pt-BR" sz="6000" b="1" dirty="0" smtClean="0">
                <a:solidFill>
                  <a:schemeClr val="bg1"/>
                </a:solidFill>
              </a:rPr>
              <a:t>Ensino Multidirecional</a:t>
            </a:r>
          </a:p>
        </p:txBody>
      </p:sp>
      <p:sp>
        <p:nvSpPr>
          <p:cNvPr id="7" name="CaixaDeTexto 3"/>
          <p:cNvSpPr txBox="1">
            <a:spLocks noChangeArrowheads="1"/>
          </p:cNvSpPr>
          <p:nvPr/>
        </p:nvSpPr>
        <p:spPr bwMode="auto">
          <a:xfrm>
            <a:off x="1888554" y="6242218"/>
            <a:ext cx="563577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 sz="2800" b="1" dirty="0" smtClean="0">
                <a:solidFill>
                  <a:srgbClr val="FFFF00"/>
                </a:solidFill>
              </a:rPr>
              <a:t>ENSINO MEDIADO </a:t>
            </a:r>
            <a:r>
              <a:rPr lang="pt-BR" sz="2800" b="1" dirty="0">
                <a:solidFill>
                  <a:srgbClr val="FFFF00"/>
                </a:solidFill>
              </a:rPr>
              <a:t>POR TECNOLOGIA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684485"/>
            <a:ext cx="5984875" cy="598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0" name="Imagem 26" descr="GIF-white_teacher.gif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2636912"/>
            <a:ext cx="1871663" cy="201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63670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6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323370" y="2708920"/>
            <a:ext cx="2026004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40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Arial" charset="0"/>
              </a:rPr>
              <a:t>(On/Off)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1425" y="287834"/>
            <a:ext cx="4005263" cy="400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9" name="Imagem 26" descr="GIF-white_teacher.gif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1627684"/>
            <a:ext cx="1193800" cy="1296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054752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1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ítulo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/>
          <a:lstStyle/>
          <a:p>
            <a:r>
              <a:rPr lang="pt-BR" sz="7200" b="1" dirty="0" smtClean="0">
                <a:solidFill>
                  <a:schemeClr val="bg1"/>
                </a:solidFill>
              </a:rPr>
              <a:t>Satélite</a:t>
            </a:r>
            <a:endParaRPr lang="pt-BR" sz="7200" b="1" dirty="0">
              <a:solidFill>
                <a:schemeClr val="bg1"/>
              </a:solidFill>
            </a:endParaRPr>
          </a:p>
        </p:txBody>
      </p:sp>
      <p:pic>
        <p:nvPicPr>
          <p:cNvPr id="48" name="Picture 2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9288" y="1559999"/>
            <a:ext cx="24384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5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8352" y="4336975"/>
            <a:ext cx="1607935" cy="1607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6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7947" y="4392438"/>
            <a:ext cx="676541" cy="677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Picture 2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768446"/>
            <a:ext cx="2530624" cy="18220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2" name="TextBox 21"/>
          <p:cNvSpPr txBox="1">
            <a:spLocks noChangeArrowheads="1"/>
          </p:cNvSpPr>
          <p:nvPr/>
        </p:nvSpPr>
        <p:spPr bwMode="auto">
          <a:xfrm>
            <a:off x="1185862" y="1336398"/>
            <a:ext cx="113347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sz="2400" b="1" dirty="0" smtClean="0">
                <a:solidFill>
                  <a:schemeClr val="bg1"/>
                </a:solidFill>
              </a:rPr>
              <a:t>Estúdio</a:t>
            </a:r>
          </a:p>
        </p:txBody>
      </p:sp>
      <p:sp>
        <p:nvSpPr>
          <p:cNvPr id="53" name="TextBox 22"/>
          <p:cNvSpPr txBox="1">
            <a:spLocks noChangeArrowheads="1"/>
          </p:cNvSpPr>
          <p:nvPr/>
        </p:nvSpPr>
        <p:spPr bwMode="auto">
          <a:xfrm>
            <a:off x="7540234" y="4201478"/>
            <a:ext cx="7477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sz="2400" b="1" dirty="0" smtClean="0">
                <a:solidFill>
                  <a:schemeClr val="bg1"/>
                </a:solidFill>
              </a:rPr>
              <a:t>Polo</a:t>
            </a:r>
          </a:p>
        </p:txBody>
      </p:sp>
      <p:cxnSp>
        <p:nvCxnSpPr>
          <p:cNvPr id="54" name="Straight Arrow Connector 25"/>
          <p:cNvCxnSpPr/>
          <p:nvPr/>
        </p:nvCxnSpPr>
        <p:spPr>
          <a:xfrm>
            <a:off x="3347864" y="2882052"/>
            <a:ext cx="1821969" cy="0"/>
          </a:xfrm>
          <a:prstGeom prst="straightConnector1">
            <a:avLst/>
          </a:prstGeom>
          <a:ln w="57150">
            <a:solidFill>
              <a:srgbClr val="FFC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29"/>
          <p:cNvCxnSpPr/>
          <p:nvPr/>
        </p:nvCxnSpPr>
        <p:spPr>
          <a:xfrm>
            <a:off x="7044031" y="3640654"/>
            <a:ext cx="408289" cy="616287"/>
          </a:xfrm>
          <a:prstGeom prst="straightConnector1">
            <a:avLst/>
          </a:prstGeom>
          <a:ln w="57150">
            <a:solidFill>
              <a:srgbClr val="FFC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33"/>
          <p:cNvCxnSpPr/>
          <p:nvPr/>
        </p:nvCxnSpPr>
        <p:spPr>
          <a:xfrm flipH="1">
            <a:off x="6372226" y="3712662"/>
            <a:ext cx="257174" cy="950779"/>
          </a:xfrm>
          <a:prstGeom prst="straightConnector1">
            <a:avLst/>
          </a:prstGeom>
          <a:ln w="57150">
            <a:solidFill>
              <a:srgbClr val="FFC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36"/>
          <p:cNvCxnSpPr/>
          <p:nvPr/>
        </p:nvCxnSpPr>
        <p:spPr>
          <a:xfrm flipH="1">
            <a:off x="5369903" y="3497209"/>
            <a:ext cx="761931" cy="704269"/>
          </a:xfrm>
          <a:prstGeom prst="straightConnector1">
            <a:avLst/>
          </a:prstGeom>
          <a:ln w="57150">
            <a:solidFill>
              <a:srgbClr val="FFC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9" name="Picture 5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4845401"/>
            <a:ext cx="1607935" cy="1607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" name="Picture 6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5691" y="4900864"/>
            <a:ext cx="676541" cy="677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" name="TextBox 22"/>
          <p:cNvSpPr txBox="1">
            <a:spLocks noChangeArrowheads="1"/>
          </p:cNvSpPr>
          <p:nvPr/>
        </p:nvSpPr>
        <p:spPr bwMode="auto">
          <a:xfrm>
            <a:off x="5757978" y="4709904"/>
            <a:ext cx="7477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sz="2400" b="1" dirty="0" smtClean="0">
                <a:solidFill>
                  <a:schemeClr val="bg1"/>
                </a:solidFill>
              </a:rPr>
              <a:t>Polo</a:t>
            </a:r>
          </a:p>
        </p:txBody>
      </p:sp>
      <p:pic>
        <p:nvPicPr>
          <p:cNvPr id="62" name="Picture 5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1968" y="4201478"/>
            <a:ext cx="1607935" cy="1607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" name="Picture 6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563" y="4256941"/>
            <a:ext cx="676541" cy="677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" name="TextBox 22"/>
          <p:cNvSpPr txBox="1">
            <a:spLocks noChangeArrowheads="1"/>
          </p:cNvSpPr>
          <p:nvPr/>
        </p:nvSpPr>
        <p:spPr bwMode="auto">
          <a:xfrm>
            <a:off x="4083850" y="4065981"/>
            <a:ext cx="7477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sz="2400" b="1" dirty="0" smtClean="0">
                <a:solidFill>
                  <a:schemeClr val="bg1"/>
                </a:solidFill>
              </a:rPr>
              <a:t>Polo</a:t>
            </a:r>
          </a:p>
        </p:txBody>
      </p:sp>
      <p:sp>
        <p:nvSpPr>
          <p:cNvPr id="65" name="Rectangle 16"/>
          <p:cNvSpPr/>
          <p:nvPr/>
        </p:nvSpPr>
        <p:spPr>
          <a:xfrm>
            <a:off x="1405091" y="5835908"/>
            <a:ext cx="1369885" cy="40011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2000" b="1" cap="all" dirty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cs typeface="Arial" charset="0"/>
              </a:rPr>
              <a:t>internet</a:t>
            </a:r>
          </a:p>
        </p:txBody>
      </p:sp>
      <p:pic>
        <p:nvPicPr>
          <p:cNvPr id="66" name="Picture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504750"/>
            <a:ext cx="1580885" cy="1580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7" name="Straight Arrow Connector 36"/>
          <p:cNvCxnSpPr/>
          <p:nvPr/>
        </p:nvCxnSpPr>
        <p:spPr>
          <a:xfrm flipH="1">
            <a:off x="2840518" y="5578726"/>
            <a:ext cx="1083410" cy="0"/>
          </a:xfrm>
          <a:prstGeom prst="straightConnector1">
            <a:avLst/>
          </a:prstGeom>
          <a:ln w="57150">
            <a:solidFill>
              <a:srgbClr val="FFC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36"/>
          <p:cNvCxnSpPr/>
          <p:nvPr/>
        </p:nvCxnSpPr>
        <p:spPr>
          <a:xfrm flipV="1">
            <a:off x="1907705" y="3948797"/>
            <a:ext cx="0" cy="579147"/>
          </a:xfrm>
          <a:prstGeom prst="straightConnector1">
            <a:avLst/>
          </a:prstGeom>
          <a:ln w="57150">
            <a:solidFill>
              <a:srgbClr val="FFC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Conector reto 2"/>
          <p:cNvCxnSpPr/>
          <p:nvPr/>
        </p:nvCxnSpPr>
        <p:spPr>
          <a:xfrm>
            <a:off x="323528" y="1124744"/>
            <a:ext cx="8502759" cy="0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aixaDeTexto 3"/>
          <p:cNvSpPr txBox="1"/>
          <p:nvPr/>
        </p:nvSpPr>
        <p:spPr>
          <a:xfrm>
            <a:off x="4114800" y="297501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2759909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5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6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 tmFilter="0, 0; .2, .5; .8, .5; 1, 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250" autoRev="1" fill="hold"/>
                                        <p:tgtEl>
                                          <p:spTgt spid="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649" y="3219131"/>
            <a:ext cx="1543381" cy="10233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5844" name="Imagem 5" descr="rocha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162050"/>
            <a:ext cx="1689100" cy="161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6418" y="1412053"/>
            <a:ext cx="1593749" cy="11702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5846" name="TextBox 6"/>
          <p:cNvSpPr txBox="1">
            <a:spLocks noChangeArrowheads="1"/>
          </p:cNvSpPr>
          <p:nvPr/>
        </p:nvSpPr>
        <p:spPr bwMode="auto">
          <a:xfrm>
            <a:off x="323850" y="2741613"/>
            <a:ext cx="19970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b="1" dirty="0" smtClean="0">
                <a:solidFill>
                  <a:schemeClr val="bg1"/>
                </a:solidFill>
              </a:rPr>
              <a:t>Placas de Argila</a:t>
            </a:r>
          </a:p>
        </p:txBody>
      </p:sp>
      <p:sp>
        <p:nvSpPr>
          <p:cNvPr id="35847" name="TextBox 7"/>
          <p:cNvSpPr txBox="1">
            <a:spLocks noChangeArrowheads="1"/>
          </p:cNvSpPr>
          <p:nvPr/>
        </p:nvSpPr>
        <p:spPr bwMode="auto">
          <a:xfrm>
            <a:off x="414338" y="4341813"/>
            <a:ext cx="19970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b="1" smtClean="0">
                <a:solidFill>
                  <a:schemeClr val="bg1"/>
                </a:solidFill>
              </a:rPr>
              <a:t>Caneta PENA</a:t>
            </a:r>
          </a:p>
        </p:txBody>
      </p:sp>
      <p:sp>
        <p:nvSpPr>
          <p:cNvPr id="35848" name="TextBox 8"/>
          <p:cNvSpPr txBox="1">
            <a:spLocks noChangeArrowheads="1"/>
          </p:cNvSpPr>
          <p:nvPr/>
        </p:nvSpPr>
        <p:spPr bwMode="auto">
          <a:xfrm>
            <a:off x="2430463" y="2705100"/>
            <a:ext cx="19970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b="1" smtClean="0">
                <a:solidFill>
                  <a:schemeClr val="bg1"/>
                </a:solidFill>
              </a:rPr>
              <a:t>Papiro</a:t>
            </a:r>
          </a:p>
        </p:txBody>
      </p:sp>
      <p:pic>
        <p:nvPicPr>
          <p:cNvPr id="35849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1382713"/>
            <a:ext cx="1049338" cy="1322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50" name="TextBox 10"/>
          <p:cNvSpPr txBox="1">
            <a:spLocks noChangeArrowheads="1"/>
          </p:cNvSpPr>
          <p:nvPr/>
        </p:nvSpPr>
        <p:spPr bwMode="auto">
          <a:xfrm>
            <a:off x="4518025" y="2705100"/>
            <a:ext cx="19986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b="1" smtClean="0">
                <a:solidFill>
                  <a:schemeClr val="bg1"/>
                </a:solidFill>
              </a:rPr>
              <a:t>Pergaminho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1408916"/>
            <a:ext cx="1677262" cy="12579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5852" name="TextBox 12"/>
          <p:cNvSpPr txBox="1">
            <a:spLocks noChangeArrowheads="1"/>
          </p:cNvSpPr>
          <p:nvPr/>
        </p:nvSpPr>
        <p:spPr bwMode="auto">
          <a:xfrm>
            <a:off x="6607175" y="2705100"/>
            <a:ext cx="19970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b="1" smtClean="0">
                <a:solidFill>
                  <a:schemeClr val="bg1"/>
                </a:solidFill>
              </a:rPr>
              <a:t>Bambu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6524" y="3219131"/>
            <a:ext cx="1627444" cy="10199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5854" name="TextBox 14"/>
          <p:cNvSpPr txBox="1">
            <a:spLocks noChangeArrowheads="1"/>
          </p:cNvSpPr>
          <p:nvPr/>
        </p:nvSpPr>
        <p:spPr bwMode="auto">
          <a:xfrm>
            <a:off x="2430463" y="4329113"/>
            <a:ext cx="19970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b="1" smtClean="0">
                <a:solidFill>
                  <a:schemeClr val="bg1"/>
                </a:solidFill>
              </a:rPr>
              <a:t>Lapis</a:t>
            </a:r>
          </a:p>
        </p:txBody>
      </p:sp>
      <p:pic>
        <p:nvPicPr>
          <p:cNvPr id="35855" name="Picture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4250" y="3155950"/>
            <a:ext cx="1506538" cy="1128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56" name="TextBox 15"/>
          <p:cNvSpPr txBox="1">
            <a:spLocks noChangeArrowheads="1"/>
          </p:cNvSpPr>
          <p:nvPr/>
        </p:nvSpPr>
        <p:spPr bwMode="auto">
          <a:xfrm>
            <a:off x="4518025" y="4329113"/>
            <a:ext cx="1998663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b="1" smtClean="0">
                <a:solidFill>
                  <a:schemeClr val="bg1"/>
                </a:solidFill>
              </a:rPr>
              <a:t>Quadro Negro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3177476"/>
            <a:ext cx="1656184" cy="11217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5858" name="TextBox 17"/>
          <p:cNvSpPr txBox="1">
            <a:spLocks noChangeArrowheads="1"/>
          </p:cNvSpPr>
          <p:nvPr/>
        </p:nvSpPr>
        <p:spPr bwMode="auto">
          <a:xfrm>
            <a:off x="6607175" y="4329113"/>
            <a:ext cx="19970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b="1" smtClean="0">
                <a:solidFill>
                  <a:schemeClr val="bg1"/>
                </a:solidFill>
              </a:rPr>
              <a:t>Giz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734" y="4792551"/>
            <a:ext cx="1565994" cy="12298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5860" name="TextBox 19"/>
          <p:cNvSpPr txBox="1">
            <a:spLocks noChangeArrowheads="1"/>
          </p:cNvSpPr>
          <p:nvPr/>
        </p:nvSpPr>
        <p:spPr bwMode="auto">
          <a:xfrm>
            <a:off x="179388" y="6083300"/>
            <a:ext cx="24304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b="1" smtClean="0">
                <a:solidFill>
                  <a:schemeClr val="bg1"/>
                </a:solidFill>
              </a:rPr>
              <a:t>Máquina de Escrever</a:t>
            </a:r>
          </a:p>
        </p:txBody>
      </p:sp>
      <p:pic>
        <p:nvPicPr>
          <p:cNvPr id="35861" name="Imagem 5" descr="telegrafo.png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1438" y="4792663"/>
            <a:ext cx="1744662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62" name="TextBox 22"/>
          <p:cNvSpPr txBox="1">
            <a:spLocks noChangeArrowheads="1"/>
          </p:cNvSpPr>
          <p:nvPr/>
        </p:nvSpPr>
        <p:spPr bwMode="auto">
          <a:xfrm>
            <a:off x="2286000" y="6057900"/>
            <a:ext cx="24304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b="1" smtClean="0">
                <a:solidFill>
                  <a:schemeClr val="bg1"/>
                </a:solidFill>
              </a:rPr>
              <a:t>Telegrafo</a:t>
            </a:r>
          </a:p>
        </p:txBody>
      </p:sp>
      <p:pic>
        <p:nvPicPr>
          <p:cNvPr id="35863" name="Imagem 11" descr="radio.png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0275" y="4767263"/>
            <a:ext cx="1631950" cy="135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64" name="TextBox 25"/>
          <p:cNvSpPr txBox="1">
            <a:spLocks noChangeArrowheads="1"/>
          </p:cNvSpPr>
          <p:nvPr/>
        </p:nvSpPr>
        <p:spPr bwMode="auto">
          <a:xfrm>
            <a:off x="4284663" y="6057900"/>
            <a:ext cx="24288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b="1" smtClean="0">
                <a:solidFill>
                  <a:schemeClr val="bg1"/>
                </a:solidFill>
              </a:rPr>
              <a:t>Rádio</a:t>
            </a:r>
          </a:p>
        </p:txBody>
      </p:sp>
      <p:pic>
        <p:nvPicPr>
          <p:cNvPr id="35865" name="Picture 2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2600" y="4792663"/>
            <a:ext cx="1555750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66" name="TextBox 28"/>
          <p:cNvSpPr txBox="1">
            <a:spLocks noChangeArrowheads="1"/>
          </p:cNvSpPr>
          <p:nvPr/>
        </p:nvSpPr>
        <p:spPr bwMode="auto">
          <a:xfrm>
            <a:off x="6300788" y="6057900"/>
            <a:ext cx="24288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b="1" smtClean="0">
                <a:solidFill>
                  <a:schemeClr val="bg1"/>
                </a:solidFill>
              </a:rPr>
              <a:t>Televisão</a:t>
            </a:r>
          </a:p>
        </p:txBody>
      </p:sp>
      <p:sp>
        <p:nvSpPr>
          <p:cNvPr id="30" name="Título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/>
          <a:lstStyle/>
          <a:p>
            <a:r>
              <a:rPr lang="pt-BR" sz="4800" b="1" dirty="0" smtClean="0">
                <a:solidFill>
                  <a:schemeClr val="bg1"/>
                </a:solidFill>
              </a:rPr>
              <a:t>Tecnologias na Educação</a:t>
            </a:r>
            <a:endParaRPr lang="pt-BR" sz="4800" b="1" dirty="0">
              <a:solidFill>
                <a:schemeClr val="bg1"/>
              </a:solidFill>
            </a:endParaRPr>
          </a:p>
        </p:txBody>
      </p:sp>
      <p:cxnSp>
        <p:nvCxnSpPr>
          <p:cNvPr id="31" name="Conector reto 30"/>
          <p:cNvCxnSpPr/>
          <p:nvPr/>
        </p:nvCxnSpPr>
        <p:spPr>
          <a:xfrm>
            <a:off x="323528" y="1124744"/>
            <a:ext cx="8502759" cy="0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514255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412776"/>
            <a:ext cx="7920880" cy="529114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2" name="Título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/>
          <a:lstStyle/>
          <a:p>
            <a:r>
              <a:rPr lang="pt-BR" sz="7200" b="1" dirty="0" err="1" smtClean="0">
                <a:solidFill>
                  <a:schemeClr val="bg1"/>
                </a:solidFill>
              </a:rPr>
              <a:t>Telessala</a:t>
            </a:r>
            <a:endParaRPr lang="pt-BR" sz="7200" b="1" dirty="0">
              <a:solidFill>
                <a:schemeClr val="bg1"/>
              </a:solidFill>
            </a:endParaRPr>
          </a:p>
        </p:txBody>
      </p:sp>
      <p:cxnSp>
        <p:nvCxnSpPr>
          <p:cNvPr id="13" name="Conector reto 12"/>
          <p:cNvCxnSpPr/>
          <p:nvPr/>
        </p:nvCxnSpPr>
        <p:spPr>
          <a:xfrm>
            <a:off x="323528" y="1124744"/>
            <a:ext cx="8502759" cy="0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1783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-252413" y="44450"/>
            <a:ext cx="9396413" cy="1381125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pitchFamily="34" charset="0"/>
              <a:buNone/>
              <a:defRPr/>
            </a:pPr>
            <a:endParaRPr lang="pt-BR" sz="4400" b="1" dirty="0" smtClean="0">
              <a:solidFill>
                <a:srgbClr val="0066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2" name="Pictur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723" y="1930596"/>
            <a:ext cx="2453455" cy="17664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3" name="Rectangle 16"/>
          <p:cNvSpPr/>
          <p:nvPr/>
        </p:nvSpPr>
        <p:spPr>
          <a:xfrm>
            <a:off x="5238576" y="3266779"/>
            <a:ext cx="2357760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3600" b="1" cap="all" dirty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cs typeface="Arial" charset="0"/>
              </a:rPr>
              <a:t>internet</a:t>
            </a:r>
          </a:p>
        </p:txBody>
      </p:sp>
      <p:pic>
        <p:nvPicPr>
          <p:cNvPr id="27" name="Picture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843" y="4579438"/>
            <a:ext cx="2585637" cy="1661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8" name="Straight Arrow Connector 18"/>
          <p:cNvCxnSpPr/>
          <p:nvPr/>
        </p:nvCxnSpPr>
        <p:spPr>
          <a:xfrm flipH="1">
            <a:off x="5436096" y="4051297"/>
            <a:ext cx="245244" cy="859854"/>
          </a:xfrm>
          <a:prstGeom prst="straightConnector1">
            <a:avLst/>
          </a:prstGeom>
          <a:ln w="57150">
            <a:solidFill>
              <a:srgbClr val="FFC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19"/>
          <p:cNvCxnSpPr/>
          <p:nvPr/>
        </p:nvCxnSpPr>
        <p:spPr>
          <a:xfrm>
            <a:off x="6742476" y="4081212"/>
            <a:ext cx="100013" cy="498226"/>
          </a:xfrm>
          <a:prstGeom prst="straightConnector1">
            <a:avLst/>
          </a:prstGeom>
          <a:ln w="57150">
            <a:solidFill>
              <a:srgbClr val="FFC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3"/>
          <p:cNvCxnSpPr/>
          <p:nvPr/>
        </p:nvCxnSpPr>
        <p:spPr>
          <a:xfrm>
            <a:off x="7599661" y="3913110"/>
            <a:ext cx="500731" cy="362783"/>
          </a:xfrm>
          <a:prstGeom prst="straightConnector1">
            <a:avLst/>
          </a:prstGeom>
          <a:ln w="57150">
            <a:solidFill>
              <a:srgbClr val="FFC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Picture 3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843" y="5393354"/>
            <a:ext cx="1584325" cy="13480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4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7218" y="4291629"/>
            <a:ext cx="1936750" cy="193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TextBox 5"/>
          <p:cNvSpPr txBox="1">
            <a:spLocks noChangeArrowheads="1"/>
          </p:cNvSpPr>
          <p:nvPr/>
        </p:nvSpPr>
        <p:spPr bwMode="auto">
          <a:xfrm>
            <a:off x="6513661" y="4549523"/>
            <a:ext cx="10826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sz="2400" b="1" dirty="0" err="1" smtClean="0">
                <a:solidFill>
                  <a:schemeClr val="bg1"/>
                </a:solidFill>
              </a:rPr>
              <a:t>Iphone</a:t>
            </a:r>
            <a:endParaRPr lang="pt-BR" sz="2400" b="1" dirty="0" smtClean="0">
              <a:solidFill>
                <a:schemeClr val="bg1"/>
              </a:solidFill>
            </a:endParaRPr>
          </a:p>
        </p:txBody>
      </p:sp>
      <p:sp>
        <p:nvSpPr>
          <p:cNvPr id="34" name="TextBox 20"/>
          <p:cNvSpPr txBox="1">
            <a:spLocks noChangeArrowheads="1"/>
          </p:cNvSpPr>
          <p:nvPr/>
        </p:nvSpPr>
        <p:spPr bwMode="auto">
          <a:xfrm>
            <a:off x="7824788" y="4189483"/>
            <a:ext cx="12112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sz="2400" b="1" dirty="0" err="1" smtClean="0">
                <a:solidFill>
                  <a:schemeClr val="bg1"/>
                </a:solidFill>
              </a:rPr>
              <a:t>Android</a:t>
            </a:r>
            <a:endParaRPr lang="pt-BR" sz="2400" b="1" dirty="0" smtClean="0">
              <a:solidFill>
                <a:schemeClr val="bg1"/>
              </a:solidFill>
            </a:endParaRPr>
          </a:p>
        </p:txBody>
      </p:sp>
      <p:sp>
        <p:nvSpPr>
          <p:cNvPr id="35" name="TextBox 21"/>
          <p:cNvSpPr txBox="1">
            <a:spLocks noChangeArrowheads="1"/>
          </p:cNvSpPr>
          <p:nvPr/>
        </p:nvSpPr>
        <p:spPr bwMode="auto">
          <a:xfrm>
            <a:off x="2566864" y="4189484"/>
            <a:ext cx="17891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sz="2400" b="1" dirty="0" smtClean="0">
                <a:solidFill>
                  <a:schemeClr val="bg1"/>
                </a:solidFill>
              </a:rPr>
              <a:t>Computador</a:t>
            </a:r>
          </a:p>
        </p:txBody>
      </p:sp>
      <p:sp>
        <p:nvSpPr>
          <p:cNvPr id="36" name="TextBox 22"/>
          <p:cNvSpPr txBox="1">
            <a:spLocks noChangeArrowheads="1"/>
          </p:cNvSpPr>
          <p:nvPr/>
        </p:nvSpPr>
        <p:spPr bwMode="auto">
          <a:xfrm>
            <a:off x="4932040" y="4911151"/>
            <a:ext cx="7493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sz="2400" b="1" dirty="0" err="1" smtClean="0">
                <a:solidFill>
                  <a:schemeClr val="bg1"/>
                </a:solidFill>
              </a:rPr>
              <a:t>Ipad</a:t>
            </a:r>
            <a:endParaRPr lang="pt-BR" sz="2400" b="1" dirty="0" smtClean="0">
              <a:solidFill>
                <a:schemeClr val="bg1"/>
              </a:solidFill>
            </a:endParaRPr>
          </a:p>
        </p:txBody>
      </p:sp>
      <p:sp>
        <p:nvSpPr>
          <p:cNvPr id="37" name="TextBox 34"/>
          <p:cNvSpPr txBox="1">
            <a:spLocks noChangeArrowheads="1"/>
          </p:cNvSpPr>
          <p:nvPr/>
        </p:nvSpPr>
        <p:spPr bwMode="auto">
          <a:xfrm>
            <a:off x="971550" y="1463275"/>
            <a:ext cx="1289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sz="2800" b="1" dirty="0" smtClean="0">
                <a:solidFill>
                  <a:schemeClr val="bg1"/>
                </a:solidFill>
              </a:rPr>
              <a:t>Estúdio</a:t>
            </a:r>
          </a:p>
        </p:txBody>
      </p:sp>
      <p:cxnSp>
        <p:nvCxnSpPr>
          <p:cNvPr id="38" name="Straight Arrow Connector 42"/>
          <p:cNvCxnSpPr/>
          <p:nvPr/>
        </p:nvCxnSpPr>
        <p:spPr>
          <a:xfrm flipH="1">
            <a:off x="4355976" y="3787350"/>
            <a:ext cx="882352" cy="504279"/>
          </a:xfrm>
          <a:prstGeom prst="straightConnector1">
            <a:avLst/>
          </a:prstGeom>
          <a:ln w="57150">
            <a:solidFill>
              <a:srgbClr val="FFC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47"/>
          <p:cNvCxnSpPr>
            <a:endCxn id="41" idx="1"/>
          </p:cNvCxnSpPr>
          <p:nvPr/>
        </p:nvCxnSpPr>
        <p:spPr>
          <a:xfrm>
            <a:off x="3203848" y="2554086"/>
            <a:ext cx="2034480" cy="0"/>
          </a:xfrm>
          <a:prstGeom prst="straightConnector1">
            <a:avLst/>
          </a:prstGeom>
          <a:ln w="57150">
            <a:solidFill>
              <a:srgbClr val="FFC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" name="Picture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8328" y="1411086"/>
            <a:ext cx="2286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2" name="Straight Arrow Connector 47"/>
          <p:cNvCxnSpPr/>
          <p:nvPr/>
        </p:nvCxnSpPr>
        <p:spPr>
          <a:xfrm flipH="1">
            <a:off x="3193242" y="2813840"/>
            <a:ext cx="2045086" cy="0"/>
          </a:xfrm>
          <a:prstGeom prst="straightConnector1">
            <a:avLst/>
          </a:prstGeom>
          <a:ln w="57150">
            <a:solidFill>
              <a:srgbClr val="FFC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2"/>
          <p:cNvCxnSpPr/>
          <p:nvPr/>
        </p:nvCxnSpPr>
        <p:spPr>
          <a:xfrm flipV="1">
            <a:off x="4529961" y="3913110"/>
            <a:ext cx="906135" cy="568114"/>
          </a:xfrm>
          <a:prstGeom prst="straightConnector1">
            <a:avLst/>
          </a:prstGeom>
          <a:ln w="57150">
            <a:solidFill>
              <a:srgbClr val="FFC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18"/>
          <p:cNvCxnSpPr/>
          <p:nvPr/>
        </p:nvCxnSpPr>
        <p:spPr>
          <a:xfrm flipV="1">
            <a:off x="5681340" y="4051297"/>
            <a:ext cx="250428" cy="898386"/>
          </a:xfrm>
          <a:prstGeom prst="straightConnector1">
            <a:avLst/>
          </a:prstGeom>
          <a:ln w="57150">
            <a:solidFill>
              <a:srgbClr val="FFC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19"/>
          <p:cNvCxnSpPr/>
          <p:nvPr/>
        </p:nvCxnSpPr>
        <p:spPr>
          <a:xfrm flipH="1" flipV="1">
            <a:off x="7054998" y="4051297"/>
            <a:ext cx="109290" cy="449193"/>
          </a:xfrm>
          <a:prstGeom prst="straightConnector1">
            <a:avLst/>
          </a:prstGeom>
          <a:ln w="57150">
            <a:solidFill>
              <a:srgbClr val="FFC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23"/>
          <p:cNvCxnSpPr/>
          <p:nvPr/>
        </p:nvCxnSpPr>
        <p:spPr>
          <a:xfrm flipH="1" flipV="1">
            <a:off x="7748686" y="3697086"/>
            <a:ext cx="495723" cy="354211"/>
          </a:xfrm>
          <a:prstGeom prst="straightConnector1">
            <a:avLst/>
          </a:prstGeom>
          <a:ln w="57150">
            <a:solidFill>
              <a:srgbClr val="FFC000"/>
            </a:solidFill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ítulo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/>
          <a:lstStyle/>
          <a:p>
            <a:r>
              <a:rPr lang="pt-BR" sz="7200" b="1" dirty="0" smtClean="0">
                <a:solidFill>
                  <a:schemeClr val="bg1"/>
                </a:solidFill>
              </a:rPr>
              <a:t>Via-Web</a:t>
            </a:r>
            <a:endParaRPr lang="pt-BR" sz="7200" b="1" dirty="0">
              <a:solidFill>
                <a:schemeClr val="bg1"/>
              </a:solidFill>
            </a:endParaRPr>
          </a:p>
        </p:txBody>
      </p:sp>
      <p:cxnSp>
        <p:nvCxnSpPr>
          <p:cNvPr id="43" name="Conector reto 42"/>
          <p:cNvCxnSpPr/>
          <p:nvPr/>
        </p:nvCxnSpPr>
        <p:spPr>
          <a:xfrm>
            <a:off x="323528" y="1124744"/>
            <a:ext cx="8502759" cy="0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596166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25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 tmFilter="0, 0; .2, .5; .8, .5; 1, 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250" autoRev="1" fill="hold"/>
                                        <p:tgtEl>
                                          <p:spTgt spid="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MarcaResidenciaSaude_P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1484784"/>
            <a:ext cx="3744416" cy="411885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tângulo 4"/>
          <p:cNvSpPr/>
          <p:nvPr/>
        </p:nvSpPr>
        <p:spPr>
          <a:xfrm>
            <a:off x="323528" y="1196752"/>
            <a:ext cx="8352928" cy="7200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Título 1"/>
          <p:cNvSpPr txBox="1">
            <a:spLocks/>
          </p:cNvSpPr>
          <p:nvPr/>
        </p:nvSpPr>
        <p:spPr bwMode="auto">
          <a:xfrm>
            <a:off x="374848" y="176213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 b="1" i="1" dirty="0" smtClean="0">
                <a:solidFill>
                  <a:schemeClr val="accent1">
                    <a:lumMod val="50000"/>
                  </a:schemeClr>
                </a:solidFill>
              </a:rPr>
              <a:t>Case</a:t>
            </a:r>
            <a:r>
              <a:rPr lang="pt-BR" b="1" dirty="0" smtClean="0">
                <a:solidFill>
                  <a:schemeClr val="accent1">
                    <a:lumMod val="50000"/>
                  </a:schemeClr>
                </a:solidFill>
              </a:rPr>
              <a:t> de sucesso</a:t>
            </a:r>
            <a:endParaRPr lang="pt-BR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4788024" y="4797152"/>
            <a:ext cx="370806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</a:rPr>
              <a:t>    2400 pedidos de polo</a:t>
            </a:r>
          </a:p>
          <a:p>
            <a:r>
              <a:rPr lang="pt-BR" sz="2800" b="1" dirty="0" smtClean="0">
                <a:solidFill>
                  <a:schemeClr val="accent1">
                    <a:lumMod val="50000"/>
                  </a:schemeClr>
                </a:solidFill>
              </a:rPr>
              <a:t>    Mais de 20.00 alunos</a:t>
            </a:r>
            <a:endParaRPr lang="pt-BR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2024" y="2293073"/>
            <a:ext cx="2518015" cy="250227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5219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lab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548680"/>
            <a:ext cx="8784976" cy="6588732"/>
          </a:xfrm>
          <a:prstGeom prst="rect">
            <a:avLst/>
          </a:prstGeom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467544" y="404664"/>
            <a:ext cx="8229600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6000" b="1" dirty="0" smtClean="0">
                <a:solidFill>
                  <a:schemeClr val="tx2">
                    <a:lumMod val="75000"/>
                  </a:schemeClr>
                </a:solidFill>
              </a:rPr>
              <a:t>Laboratório de Aulas Práticas</a:t>
            </a:r>
            <a:endParaRPr lang="pt-BR" sz="6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323528" y="1196752"/>
            <a:ext cx="8352928" cy="7200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67333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568840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SimSolda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58353" y="1484784"/>
            <a:ext cx="6457719" cy="5256584"/>
          </a:xfrm>
          <a:prstGeom prst="rect">
            <a:avLst/>
          </a:prstGeom>
        </p:spPr>
      </p:pic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/>
          <a:lstStyle/>
          <a:p>
            <a:r>
              <a:rPr lang="pt-BR" sz="6000" b="1" dirty="0" smtClean="0">
                <a:solidFill>
                  <a:schemeClr val="bg1"/>
                </a:solidFill>
              </a:rPr>
              <a:t>Simulador de Solda</a:t>
            </a:r>
            <a:endParaRPr lang="pt-BR" sz="6000" b="1" dirty="0">
              <a:solidFill>
                <a:schemeClr val="bg1"/>
              </a:solidFill>
            </a:endParaRPr>
          </a:p>
        </p:txBody>
      </p:sp>
      <p:cxnSp>
        <p:nvCxnSpPr>
          <p:cNvPr id="8" name="Conector reto 7"/>
          <p:cNvCxnSpPr/>
          <p:nvPr/>
        </p:nvCxnSpPr>
        <p:spPr>
          <a:xfrm>
            <a:off x="323528" y="1124744"/>
            <a:ext cx="8502759" cy="0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390701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PARCERIA SANTA CASA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4581128"/>
            <a:ext cx="3600400" cy="1102561"/>
          </a:xfrm>
          <a:prstGeom prst="rect">
            <a:avLst/>
          </a:prstGeom>
        </p:spPr>
      </p:pic>
      <p:pic>
        <p:nvPicPr>
          <p:cNvPr id="5" name="Imagem 4" descr="PARCERIA FENAE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03848" y="1916832"/>
            <a:ext cx="2748254" cy="2419922"/>
          </a:xfrm>
          <a:prstGeom prst="rect">
            <a:avLst/>
          </a:prstGeom>
        </p:spPr>
      </p:pic>
      <p:pic>
        <p:nvPicPr>
          <p:cNvPr id="6" name="Imagem 5" descr="PARCERIA AHSEB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48064" y="4509120"/>
            <a:ext cx="2895600" cy="1282700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323528" y="1124744"/>
            <a:ext cx="8352928" cy="7200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8" name="Título 1"/>
          <p:cNvSpPr txBox="1">
            <a:spLocks/>
          </p:cNvSpPr>
          <p:nvPr/>
        </p:nvSpPr>
        <p:spPr bwMode="auto">
          <a:xfrm>
            <a:off x="590872" y="116632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 b="1" dirty="0" smtClean="0">
                <a:solidFill>
                  <a:srgbClr val="4F81BD">
                    <a:lumMod val="50000"/>
                  </a:srgbClr>
                </a:solidFill>
              </a:rPr>
              <a:t>Parcerias	</a:t>
            </a:r>
            <a:endParaRPr lang="pt-BR" b="1" dirty="0">
              <a:solidFill>
                <a:srgbClr val="4F81B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8341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4071103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109229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328762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467544" y="1997968"/>
            <a:ext cx="8229600" cy="1143000"/>
          </a:xfrm>
        </p:spPr>
        <p:txBody>
          <a:bodyPr/>
          <a:lstStyle/>
          <a:p>
            <a:r>
              <a:rPr lang="pt-BR" sz="8000" b="1" dirty="0" smtClean="0">
                <a:solidFill>
                  <a:schemeClr val="bg1"/>
                </a:solidFill>
              </a:rPr>
              <a:t>Metas do PNE até 2020</a:t>
            </a:r>
            <a:endParaRPr lang="pt-BR" sz="8000" b="1" dirty="0">
              <a:solidFill>
                <a:schemeClr val="bg1"/>
              </a:solidFill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 bwMode="auto">
          <a:xfrm>
            <a:off x="467544" y="422108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 sz="11500" b="1" i="1" dirty="0" smtClean="0">
                <a:solidFill>
                  <a:srgbClr val="FFFF00"/>
                </a:solidFill>
              </a:rPr>
              <a:t>20 metas</a:t>
            </a:r>
            <a:endParaRPr lang="pt-BR" sz="11500" b="1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31130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744766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684213" y="415206"/>
            <a:ext cx="76327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fontAlgn="base">
              <a:spcBef>
                <a:spcPct val="20000"/>
              </a:spcBef>
              <a:spcAft>
                <a:spcPct val="0"/>
              </a:spcAft>
            </a:pPr>
            <a:r>
              <a:rPr lang="pt-BR" sz="5500" b="1" dirty="0">
                <a:solidFill>
                  <a:schemeClr val="bg1"/>
                </a:solidFill>
                <a:cs typeface="Arial" charset="0"/>
              </a:rPr>
              <a:t>“O ensino multidirecional é uma grande resposta aos desafios da inclusão social”</a:t>
            </a:r>
          </a:p>
        </p:txBody>
      </p:sp>
      <p:sp>
        <p:nvSpPr>
          <p:cNvPr id="12" name="Rectangle 4"/>
          <p:cNvSpPr txBox="1">
            <a:spLocks noChangeArrowheads="1"/>
          </p:cNvSpPr>
          <p:nvPr/>
        </p:nvSpPr>
        <p:spPr bwMode="auto">
          <a:xfrm>
            <a:off x="611188" y="3861048"/>
            <a:ext cx="7993062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pt-BR" sz="4000" b="1" i="1" dirty="0" smtClean="0">
              <a:solidFill>
                <a:srgbClr val="FFC000"/>
              </a:solidFill>
              <a:cs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pt-BR" sz="4000" b="1" i="1" dirty="0">
              <a:solidFill>
                <a:srgbClr val="FFC000"/>
              </a:solidFill>
              <a:cs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4800" b="1" i="1" dirty="0" smtClean="0">
                <a:solidFill>
                  <a:srgbClr val="FFC000"/>
                </a:solidFill>
                <a:cs typeface="Arial" charset="0"/>
              </a:rPr>
              <a:t>Hélio Laranjeira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3200" i="1" dirty="0" smtClean="0">
                <a:solidFill>
                  <a:schemeClr val="bg1"/>
                </a:solidFill>
                <a:cs typeface="Arial" charset="0"/>
              </a:rPr>
              <a:t>(82) 9316-5100</a:t>
            </a:r>
            <a:endParaRPr lang="pt-BR" sz="3200" i="1" dirty="0">
              <a:solidFill>
                <a:schemeClr val="bg1"/>
              </a:solidFill>
              <a:cs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3200" dirty="0" smtClean="0">
                <a:solidFill>
                  <a:schemeClr val="bg1"/>
                </a:solidFill>
                <a:cs typeface="Arial" charset="0"/>
              </a:rPr>
              <a:t>heliolaranjeira@yahoo.com.br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t-BR" sz="3200" dirty="0" smtClean="0">
                <a:solidFill>
                  <a:schemeClr val="bg1"/>
                </a:solidFill>
                <a:cs typeface="Arial" charset="0"/>
              </a:rPr>
              <a:t>heliolaranjeira@residenciasat.com.br</a:t>
            </a:r>
            <a:endParaRPr lang="pt-BR" sz="3200" dirty="0">
              <a:solidFill>
                <a:schemeClr val="bg1"/>
              </a:solidFill>
              <a:cs typeface="Arial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pt-BR" sz="3200" dirty="0">
              <a:solidFill>
                <a:schemeClr val="bg1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34373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/>
          <a:lstStyle/>
          <a:p>
            <a:r>
              <a:rPr lang="pt-BR" sz="40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Metas do PNE até 2020</a:t>
            </a:r>
            <a:endParaRPr lang="pt-BR" sz="40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4752528" y="2243767"/>
            <a:ext cx="4283968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1200" dirty="0" smtClean="0"/>
          </a:p>
          <a:p>
            <a:r>
              <a:rPr lang="pt-BR" sz="4400" b="1" dirty="0" smtClean="0">
                <a:solidFill>
                  <a:srgbClr val="FFFF00"/>
                </a:solidFill>
              </a:rPr>
              <a:t>TODAS AS CRIANÇAS ALFABETIZADAS ATÉ OS 8 ANOS</a:t>
            </a:r>
            <a:endParaRPr lang="pt-BR" sz="2400" dirty="0">
              <a:solidFill>
                <a:schemeClr val="bg1"/>
              </a:solidFill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3861367" y="1484784"/>
            <a:ext cx="138967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3200" b="1" dirty="0">
                <a:solidFill>
                  <a:srgbClr val="FFFF00"/>
                </a:solidFill>
              </a:rPr>
              <a:t>Meta </a:t>
            </a:r>
            <a:r>
              <a:rPr lang="pt-BR" sz="3200" b="1" dirty="0" smtClean="0">
                <a:solidFill>
                  <a:srgbClr val="FFFF00"/>
                </a:solidFill>
              </a:rPr>
              <a:t>5</a:t>
            </a:r>
            <a:endParaRPr lang="pt-BR" sz="3200" dirty="0">
              <a:solidFill>
                <a:srgbClr val="FFFF00"/>
              </a:solidFill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435" y="2348880"/>
            <a:ext cx="4419573" cy="30963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442900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35496" y="2499861"/>
            <a:ext cx="446449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600" b="1" dirty="0" smtClean="0">
                <a:solidFill>
                  <a:srgbClr val="FFFF00"/>
                </a:solidFill>
              </a:rPr>
              <a:t>TODAS AS CRIANÇAS MAIS FELIZES NA ESCOLA COM MAIS QUALIDADE</a:t>
            </a:r>
            <a:endParaRPr lang="pt-BR" sz="3600" b="1" dirty="0">
              <a:solidFill>
                <a:srgbClr val="FFFF00"/>
              </a:solidFill>
            </a:endParaRPr>
          </a:p>
          <a:p>
            <a:endParaRPr lang="pt-BR" b="1" dirty="0">
              <a:solidFill>
                <a:srgbClr val="FFFF00"/>
              </a:solidFill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3861367" y="1484784"/>
            <a:ext cx="138967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3200" b="1" dirty="0">
                <a:solidFill>
                  <a:srgbClr val="FFFF00"/>
                </a:solidFill>
              </a:rPr>
              <a:t>Meta 7</a:t>
            </a:r>
            <a:endParaRPr lang="pt-BR" sz="3200" dirty="0">
              <a:solidFill>
                <a:srgbClr val="FFFF00"/>
              </a:solidFill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 bwMode="auto">
          <a:xfrm>
            <a:off x="457200" y="116632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 sz="4000" b="1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Metas do PNE até 2020</a:t>
            </a:r>
            <a:endParaRPr lang="pt-BR" sz="40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8" name="Imagem 7" descr="Criança pc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4008" y="2456892"/>
            <a:ext cx="4176464" cy="313234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2691266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3861367" y="2069559"/>
            <a:ext cx="4959105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pt-BR" sz="5400" b="1" dirty="0" smtClean="0">
                <a:solidFill>
                  <a:srgbClr val="FFFF00"/>
                </a:solidFill>
              </a:rPr>
              <a:t>Reduzir </a:t>
            </a:r>
            <a:r>
              <a:rPr lang="pt-BR" sz="5400" b="1" dirty="0">
                <a:solidFill>
                  <a:srgbClr val="FFFF00"/>
                </a:solidFill>
              </a:rPr>
              <a:t>a desigualdade </a:t>
            </a:r>
            <a:r>
              <a:rPr lang="pt-BR" sz="5400" b="1" dirty="0" smtClean="0">
                <a:solidFill>
                  <a:srgbClr val="FFFF00"/>
                </a:solidFill>
              </a:rPr>
              <a:t>educacional </a:t>
            </a:r>
            <a:r>
              <a:rPr lang="pt-BR" sz="5400" dirty="0" smtClean="0">
                <a:solidFill>
                  <a:schemeClr val="bg1"/>
                </a:solidFill>
              </a:rPr>
              <a:t>entre negros e não negros</a:t>
            </a:r>
          </a:p>
          <a:p>
            <a:endParaRPr lang="pt-BR" sz="1600" dirty="0"/>
          </a:p>
        </p:txBody>
      </p:sp>
      <p:sp>
        <p:nvSpPr>
          <p:cNvPr id="10" name="Retângulo 9"/>
          <p:cNvSpPr/>
          <p:nvPr/>
        </p:nvSpPr>
        <p:spPr>
          <a:xfrm>
            <a:off x="3861367" y="1484784"/>
            <a:ext cx="138967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3200" b="1" dirty="0">
                <a:solidFill>
                  <a:srgbClr val="FFFF00"/>
                </a:solidFill>
              </a:rPr>
              <a:t>Meta </a:t>
            </a:r>
            <a:r>
              <a:rPr lang="pt-BR" sz="3200" b="1" dirty="0" smtClean="0">
                <a:solidFill>
                  <a:srgbClr val="FFFF00"/>
                </a:solidFill>
              </a:rPr>
              <a:t>8</a:t>
            </a:r>
            <a:endParaRPr lang="pt-BR" sz="3200" dirty="0">
              <a:solidFill>
                <a:srgbClr val="FFFF00"/>
              </a:solidFill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 bwMode="auto">
          <a:xfrm>
            <a:off x="457200" y="116632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 sz="40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Metas do PNE até 2020</a:t>
            </a:r>
            <a:endParaRPr lang="pt-BR" sz="40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496" y="4521433"/>
            <a:ext cx="3221891" cy="214792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40" y="2132856"/>
            <a:ext cx="3311672" cy="249959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3933257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107504" y="2154335"/>
            <a:ext cx="406794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4400" dirty="0" smtClean="0">
                <a:solidFill>
                  <a:schemeClr val="bg1"/>
                </a:solidFill>
              </a:rPr>
              <a:t>Fusão da </a:t>
            </a:r>
            <a:r>
              <a:rPr lang="pt-BR" sz="4400" b="1" dirty="0" smtClean="0">
                <a:solidFill>
                  <a:srgbClr val="FFFF00"/>
                </a:solidFill>
              </a:rPr>
              <a:t>educação </a:t>
            </a:r>
            <a:r>
              <a:rPr lang="pt-BR" sz="4400" b="1" dirty="0">
                <a:solidFill>
                  <a:srgbClr val="FFFF00"/>
                </a:solidFill>
              </a:rPr>
              <a:t>de jovens e adultos (EJA) </a:t>
            </a:r>
            <a:r>
              <a:rPr lang="pt-BR" sz="4400" dirty="0" smtClean="0">
                <a:solidFill>
                  <a:schemeClr val="bg1"/>
                </a:solidFill>
              </a:rPr>
              <a:t>com a  </a:t>
            </a:r>
            <a:r>
              <a:rPr lang="pt-BR" sz="4400" dirty="0">
                <a:solidFill>
                  <a:schemeClr val="bg1"/>
                </a:solidFill>
              </a:rPr>
              <a:t>educação profissional</a:t>
            </a:r>
            <a:endParaRPr lang="pt-BR" sz="2400" dirty="0">
              <a:solidFill>
                <a:schemeClr val="bg1"/>
              </a:solidFill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3757172" y="1484784"/>
            <a:ext cx="159806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3200" b="1" dirty="0">
                <a:solidFill>
                  <a:srgbClr val="FFFF00"/>
                </a:solidFill>
              </a:rPr>
              <a:t>Meta </a:t>
            </a:r>
            <a:r>
              <a:rPr lang="pt-BR" sz="3200" b="1" dirty="0" smtClean="0">
                <a:solidFill>
                  <a:srgbClr val="FFFF00"/>
                </a:solidFill>
              </a:rPr>
              <a:t>10</a:t>
            </a:r>
            <a:endParaRPr lang="pt-BR" sz="3200" dirty="0">
              <a:solidFill>
                <a:srgbClr val="FFFF00"/>
              </a:solidFill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 bwMode="auto">
          <a:xfrm>
            <a:off x="457200" y="116632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 sz="4000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Metas do PNE até 2020</a:t>
            </a:r>
            <a:endParaRPr lang="pt-BR" sz="4000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3639" y="2458690"/>
            <a:ext cx="4337441" cy="298653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262275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096" y="1052736"/>
            <a:ext cx="7308304" cy="485545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Título 1"/>
          <p:cNvSpPr txBox="1">
            <a:spLocks/>
          </p:cNvSpPr>
          <p:nvPr/>
        </p:nvSpPr>
        <p:spPr bwMode="auto">
          <a:xfrm>
            <a:off x="457200" y="44624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 sz="6000" b="1" dirty="0" smtClean="0">
                <a:solidFill>
                  <a:srgbClr val="FFFF00"/>
                </a:solidFill>
              </a:rPr>
              <a:t>LEVAR EDUCAÇÃO</a:t>
            </a:r>
            <a:endParaRPr lang="pt-BR" sz="6000" b="1" dirty="0">
              <a:solidFill>
                <a:srgbClr val="FFFF00"/>
              </a:solidFill>
            </a:endParaRPr>
          </a:p>
        </p:txBody>
      </p:sp>
      <p:sp>
        <p:nvSpPr>
          <p:cNvPr id="8" name="Título 1"/>
          <p:cNvSpPr txBox="1">
            <a:spLocks/>
          </p:cNvSpPr>
          <p:nvPr/>
        </p:nvSpPr>
        <p:spPr bwMode="auto">
          <a:xfrm>
            <a:off x="323528" y="5742384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pt-BR" sz="6000" b="1" dirty="0" smtClean="0">
                <a:solidFill>
                  <a:srgbClr val="FFFF00"/>
                </a:solidFill>
              </a:rPr>
              <a:t>PARA PRESÍDIOS</a:t>
            </a:r>
            <a:endParaRPr lang="pt-BR" sz="6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11353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296" t="18624" r="4647" b="11984"/>
          <a:stretch/>
        </p:blipFill>
        <p:spPr>
          <a:xfrm>
            <a:off x="251520" y="1916832"/>
            <a:ext cx="8723141" cy="4474649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251520" y="548680"/>
            <a:ext cx="872314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</a:rPr>
              <a:t>Resolução CNE/CEB nº02, de 19 de maio de 2010 </a:t>
            </a:r>
            <a:r>
              <a:rPr lang="pt-BR" sz="2400" dirty="0">
                <a:solidFill>
                  <a:srgbClr val="FFC000"/>
                </a:solidFill>
              </a:rPr>
              <a:t>- </a:t>
            </a:r>
            <a:r>
              <a:rPr lang="pt-BR" sz="2400" i="1" dirty="0">
                <a:solidFill>
                  <a:srgbClr val="FFC000"/>
                </a:solidFill>
              </a:rPr>
              <a:t>Dispõe sobre as Diretrizes Nacionais para a oferta de educação para jovens e adultos em situação de privação de liberdade nos estabelecimentos penais.</a:t>
            </a:r>
          </a:p>
          <a:p>
            <a:endParaRPr lang="pt-BR" dirty="0"/>
          </a:p>
        </p:txBody>
      </p:sp>
      <p:sp>
        <p:nvSpPr>
          <p:cNvPr id="4" name="Elipse 3"/>
          <p:cNvSpPr/>
          <p:nvPr/>
        </p:nvSpPr>
        <p:spPr>
          <a:xfrm>
            <a:off x="323528" y="3861048"/>
            <a:ext cx="5832648" cy="72008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4261336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3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1799</TotalTime>
  <Words>298</Words>
  <Application>Microsoft Office PowerPoint</Application>
  <PresentationFormat>Apresentação na tela (4:3)</PresentationFormat>
  <Paragraphs>81</Paragraphs>
  <Slides>31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7</vt:i4>
      </vt:variant>
      <vt:variant>
        <vt:lpstr>Títulos de slides</vt:lpstr>
      </vt:variant>
      <vt:variant>
        <vt:i4>31</vt:i4>
      </vt:variant>
    </vt:vector>
  </HeadingPairs>
  <TitlesOfParts>
    <vt:vector size="38" baseType="lpstr">
      <vt:lpstr>1_Tema do Office</vt:lpstr>
      <vt:lpstr>2_Office Theme</vt:lpstr>
      <vt:lpstr>4_Office Theme</vt:lpstr>
      <vt:lpstr>6_Office Theme</vt:lpstr>
      <vt:lpstr>7_Office Theme</vt:lpstr>
      <vt:lpstr>3_Tema do Office</vt:lpstr>
      <vt:lpstr>3_Office Theme</vt:lpstr>
      <vt:lpstr>Slide 1</vt:lpstr>
      <vt:lpstr>Tecnologias na Educação</vt:lpstr>
      <vt:lpstr>Metas do PNE até 2020</vt:lpstr>
      <vt:lpstr>Metas do PNE até 2020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FUSÃO</vt:lpstr>
      <vt:lpstr>Ensino Multidirecional</vt:lpstr>
      <vt:lpstr>Ensino Multidirecional</vt:lpstr>
      <vt:lpstr>Slide 18</vt:lpstr>
      <vt:lpstr>Satélite</vt:lpstr>
      <vt:lpstr>Telessala</vt:lpstr>
      <vt:lpstr>Via-Web</vt:lpstr>
      <vt:lpstr>Slide 22</vt:lpstr>
      <vt:lpstr>Slide 23</vt:lpstr>
      <vt:lpstr>Slide 24</vt:lpstr>
      <vt:lpstr>Simulador de Solda</vt:lpstr>
      <vt:lpstr>Slide 26</vt:lpstr>
      <vt:lpstr>Slide 27</vt:lpstr>
      <vt:lpstr>Slide 28</vt:lpstr>
      <vt:lpstr>Slide 29</vt:lpstr>
      <vt:lpstr>Slide 30</vt:lpstr>
      <vt:lpstr>Slide 31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KJ</dc:creator>
  <cp:lastModifiedBy>angomes</cp:lastModifiedBy>
  <cp:revision>123</cp:revision>
  <dcterms:created xsi:type="dcterms:W3CDTF">2013-05-16T21:29:27Z</dcterms:created>
  <dcterms:modified xsi:type="dcterms:W3CDTF">2013-10-31T13:20:39Z</dcterms:modified>
</cp:coreProperties>
</file>