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74" r:id="rId2"/>
    <p:sldId id="457" r:id="rId3"/>
    <p:sldId id="538" r:id="rId4"/>
    <p:sldId id="448" r:id="rId5"/>
    <p:sldId id="539" r:id="rId6"/>
    <p:sldId id="540" r:id="rId7"/>
    <p:sldId id="517" r:id="rId8"/>
    <p:sldId id="518" r:id="rId9"/>
    <p:sldId id="519" r:id="rId10"/>
    <p:sldId id="520" r:id="rId11"/>
    <p:sldId id="581" r:id="rId12"/>
    <p:sldId id="522" r:id="rId13"/>
    <p:sldId id="524" r:id="rId14"/>
    <p:sldId id="532" r:id="rId15"/>
    <p:sldId id="528" r:id="rId16"/>
    <p:sldId id="529" r:id="rId17"/>
    <p:sldId id="541" r:id="rId18"/>
    <p:sldId id="536" r:id="rId19"/>
    <p:sldId id="530" r:id="rId20"/>
    <p:sldId id="531" r:id="rId21"/>
    <p:sldId id="583" r:id="rId22"/>
    <p:sldId id="584" r:id="rId23"/>
    <p:sldId id="479" r:id="rId24"/>
    <p:sldId id="480" r:id="rId25"/>
    <p:sldId id="482" r:id="rId26"/>
    <p:sldId id="483" r:id="rId27"/>
    <p:sldId id="484" r:id="rId28"/>
    <p:sldId id="485" r:id="rId29"/>
    <p:sldId id="486" r:id="rId30"/>
    <p:sldId id="490" r:id="rId31"/>
    <p:sldId id="491" r:id="rId32"/>
    <p:sldId id="496" r:id="rId33"/>
    <p:sldId id="497" r:id="rId34"/>
    <p:sldId id="493" r:id="rId35"/>
    <p:sldId id="605" r:id="rId36"/>
    <p:sldId id="498" r:id="rId37"/>
    <p:sldId id="543" r:id="rId38"/>
    <p:sldId id="494" r:id="rId39"/>
    <p:sldId id="495" r:id="rId40"/>
    <p:sldId id="585" r:id="rId41"/>
    <p:sldId id="587" r:id="rId42"/>
    <p:sldId id="588" r:id="rId43"/>
    <p:sldId id="589" r:id="rId44"/>
    <p:sldId id="590" r:id="rId45"/>
    <p:sldId id="591" r:id="rId46"/>
    <p:sldId id="602" r:id="rId47"/>
    <p:sldId id="603" r:id="rId48"/>
    <p:sldId id="544" r:id="rId49"/>
    <p:sldId id="548" r:id="rId50"/>
    <p:sldId id="550" r:id="rId51"/>
    <p:sldId id="547" r:id="rId52"/>
    <p:sldId id="601" r:id="rId53"/>
    <p:sldId id="606" r:id="rId54"/>
    <p:sldId id="604" r:id="rId55"/>
    <p:sldId id="568" r:id="rId56"/>
    <p:sldId id="569" r:id="rId57"/>
    <p:sldId id="570" r:id="rId58"/>
    <p:sldId id="571" r:id="rId59"/>
    <p:sldId id="572" r:id="rId60"/>
    <p:sldId id="561" r:id="rId61"/>
    <p:sldId id="566" r:id="rId62"/>
    <p:sldId id="592" r:id="rId63"/>
    <p:sldId id="594" r:id="rId64"/>
    <p:sldId id="595" r:id="rId65"/>
    <p:sldId id="596" r:id="rId66"/>
    <p:sldId id="597" r:id="rId67"/>
    <p:sldId id="598" r:id="rId68"/>
    <p:sldId id="599" r:id="rId69"/>
    <p:sldId id="562" r:id="rId70"/>
    <p:sldId id="593" r:id="rId71"/>
    <p:sldId id="564" r:id="rId72"/>
    <p:sldId id="565" r:id="rId73"/>
    <p:sldId id="534" r:id="rId74"/>
    <p:sldId id="600" r:id="rId75"/>
    <p:sldId id="373" r:id="rId7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50" autoAdjust="0"/>
    <p:restoredTop sz="94660"/>
  </p:normalViewPr>
  <p:slideViewPr>
    <p:cSldViewPr snapToGrid="0">
      <p:cViewPr>
        <p:scale>
          <a:sx n="60" d="100"/>
          <a:sy n="60" d="100"/>
        </p:scale>
        <p:origin x="960" y="306"/>
      </p:cViewPr>
      <p:guideLst>
        <p:guide orient="horz" pos="2160"/>
        <p:guide pos="3840"/>
      </p:guideLst>
    </p:cSldViewPr>
  </p:slideViewPr>
  <p:notesTextViewPr>
    <p:cViewPr>
      <p:scale>
        <a:sx n="1" d="1"/>
        <a:sy n="1" d="1"/>
      </p:scale>
      <p:origin x="0" y="0"/>
    </p:cViewPr>
  </p:notesTextViewPr>
  <p:sorterViewPr>
    <p:cViewPr>
      <p:scale>
        <a:sx n="100" d="100"/>
        <a:sy n="100" d="100"/>
      </p:scale>
      <p:origin x="0" y="-19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file:///F:\Vigitel\Gr&#225;ficos%20Vifitel%202016.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rvdocnas\SVS\CGDANT\DCNT\AR&#201;A_TECNICA\PENSE\PeNSE_2015-%20atua&#231;&#245;es%202016\Apresenta&#231;&#227;o%20e%20briefing\PeNSE_Gr&#225;ficos%20tend&#234;ncia%202009%20a%202015%20(capita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644733918453511E-2"/>
          <c:y val="0.17110542381260843"/>
          <c:w val="0.89548202977446956"/>
          <c:h val="0.74525415239484272"/>
        </c:manualLayout>
      </c:layout>
      <c:lineChart>
        <c:grouping val="standard"/>
        <c:varyColors val="0"/>
        <c:ser>
          <c:idx val="0"/>
          <c:order val="0"/>
          <c:tx>
            <c:strRef>
              <c:f>Tabagismo!$B$71</c:f>
              <c:strCache>
                <c:ptCount val="1"/>
                <c:pt idx="0">
                  <c:v>Total</c:v>
                </c:pt>
              </c:strCache>
            </c:strRef>
          </c:tx>
          <c:spPr>
            <a:ln>
              <a:solidFill>
                <a:schemeClr val="accent3"/>
              </a:solidFill>
            </a:ln>
          </c:spPr>
          <c:marker>
            <c:symbol val="none"/>
          </c:marker>
          <c:dLbls>
            <c:dLbl>
              <c:idx val="0"/>
              <c:layout>
                <c:manualLayout>
                  <c:x val="-2.6533433354995955E-2"/>
                  <c:y val="-2.821908676813693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0093439910185419E-3"/>
                  <c:y val="-4.23286432151500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3.7458964736465108E-2"/>
                  <c:y val="-4.23286301522053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Tabagismo!$C$70:$M$70</c:f>
              <c:numCache>
                <c:formatCode>General</c:formatCode>
                <c:ptCount val="11"/>
                <c:pt idx="0">
                  <c:v>2006</c:v>
                </c:pt>
                <c:pt idx="1">
                  <c:v>2007</c:v>
                </c:pt>
                <c:pt idx="2">
                  <c:v>2008</c:v>
                </c:pt>
                <c:pt idx="3" formatCode="0">
                  <c:v>2009</c:v>
                </c:pt>
                <c:pt idx="4">
                  <c:v>2010</c:v>
                </c:pt>
                <c:pt idx="5">
                  <c:v>2011</c:v>
                </c:pt>
                <c:pt idx="6">
                  <c:v>2012</c:v>
                </c:pt>
                <c:pt idx="7">
                  <c:v>2013</c:v>
                </c:pt>
                <c:pt idx="8">
                  <c:v>2014</c:v>
                </c:pt>
                <c:pt idx="9">
                  <c:v>2015</c:v>
                </c:pt>
                <c:pt idx="10">
                  <c:v>2016</c:v>
                </c:pt>
              </c:numCache>
            </c:numRef>
          </c:cat>
          <c:val>
            <c:numRef>
              <c:f>Tabagismo!$C$71:$M$71</c:f>
              <c:numCache>
                <c:formatCode>General</c:formatCode>
                <c:ptCount val="11"/>
                <c:pt idx="0">
                  <c:v>15.7</c:v>
                </c:pt>
                <c:pt idx="1">
                  <c:v>15.6</c:v>
                </c:pt>
                <c:pt idx="2">
                  <c:v>14.8</c:v>
                </c:pt>
                <c:pt idx="3">
                  <c:v>14.3</c:v>
                </c:pt>
                <c:pt idx="4">
                  <c:v>14.1</c:v>
                </c:pt>
                <c:pt idx="5">
                  <c:v>13.4</c:v>
                </c:pt>
                <c:pt idx="6">
                  <c:v>12.1</c:v>
                </c:pt>
                <c:pt idx="7">
                  <c:v>11.3</c:v>
                </c:pt>
                <c:pt idx="8">
                  <c:v>10.8</c:v>
                </c:pt>
                <c:pt idx="9">
                  <c:v>10.4</c:v>
                </c:pt>
                <c:pt idx="10">
                  <c:v>10.199999999999999</c:v>
                </c:pt>
              </c:numCache>
            </c:numRef>
          </c:val>
          <c:smooth val="0"/>
        </c:ser>
        <c:ser>
          <c:idx val="1"/>
          <c:order val="1"/>
          <c:tx>
            <c:strRef>
              <c:f>Tabagismo!$B$72</c:f>
              <c:strCache>
                <c:ptCount val="1"/>
                <c:pt idx="0">
                  <c:v>Masculino</c:v>
                </c:pt>
              </c:strCache>
            </c:strRef>
          </c:tx>
          <c:spPr>
            <a:ln>
              <a:solidFill>
                <a:schemeClr val="accent1"/>
              </a:solidFill>
            </a:ln>
          </c:spPr>
          <c:marker>
            <c:symbol val="none"/>
          </c:marker>
          <c:dLbls>
            <c:dLbl>
              <c:idx val="0"/>
              <c:layout>
                <c:manualLayout>
                  <c:x val="-2.6533433354995955E-2"/>
                  <c:y val="-4.93834018442395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0093439910185419E-3"/>
                  <c:y val="-4.27205750967717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3.7458964736465108E-2"/>
                  <c:y val="-4.585601599822242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Tabagismo!$C$70:$M$70</c:f>
              <c:numCache>
                <c:formatCode>General</c:formatCode>
                <c:ptCount val="11"/>
                <c:pt idx="0">
                  <c:v>2006</c:v>
                </c:pt>
                <c:pt idx="1">
                  <c:v>2007</c:v>
                </c:pt>
                <c:pt idx="2">
                  <c:v>2008</c:v>
                </c:pt>
                <c:pt idx="3" formatCode="0">
                  <c:v>2009</c:v>
                </c:pt>
                <c:pt idx="4">
                  <c:v>2010</c:v>
                </c:pt>
                <c:pt idx="5">
                  <c:v>2011</c:v>
                </c:pt>
                <c:pt idx="6">
                  <c:v>2012</c:v>
                </c:pt>
                <c:pt idx="7">
                  <c:v>2013</c:v>
                </c:pt>
                <c:pt idx="8">
                  <c:v>2014</c:v>
                </c:pt>
                <c:pt idx="9">
                  <c:v>2015</c:v>
                </c:pt>
                <c:pt idx="10">
                  <c:v>2016</c:v>
                </c:pt>
              </c:numCache>
            </c:numRef>
          </c:cat>
          <c:val>
            <c:numRef>
              <c:f>Tabagismo!$C$72:$M$72</c:f>
              <c:numCache>
                <c:formatCode>0.0</c:formatCode>
                <c:ptCount val="11"/>
                <c:pt idx="0">
                  <c:v>19.5</c:v>
                </c:pt>
                <c:pt idx="1">
                  <c:v>19.5</c:v>
                </c:pt>
                <c:pt idx="2">
                  <c:v>18</c:v>
                </c:pt>
                <c:pt idx="3">
                  <c:v>17.5</c:v>
                </c:pt>
                <c:pt idx="4">
                  <c:v>16.8</c:v>
                </c:pt>
                <c:pt idx="5">
                  <c:v>16.5</c:v>
                </c:pt>
                <c:pt idx="6">
                  <c:v>15.5</c:v>
                </c:pt>
                <c:pt idx="7">
                  <c:v>14.4</c:v>
                </c:pt>
                <c:pt idx="8" formatCode="General">
                  <c:v>12.8</c:v>
                </c:pt>
                <c:pt idx="9" formatCode="General">
                  <c:v>12.8</c:v>
                </c:pt>
                <c:pt idx="10" formatCode="General">
                  <c:v>12.7</c:v>
                </c:pt>
              </c:numCache>
            </c:numRef>
          </c:val>
          <c:smooth val="0"/>
        </c:ser>
        <c:ser>
          <c:idx val="2"/>
          <c:order val="2"/>
          <c:tx>
            <c:strRef>
              <c:f>Tabagismo!$B$73</c:f>
              <c:strCache>
                <c:ptCount val="1"/>
                <c:pt idx="0">
                  <c:v>Feminino</c:v>
                </c:pt>
              </c:strCache>
            </c:strRef>
          </c:tx>
          <c:spPr>
            <a:ln>
              <a:solidFill>
                <a:srgbClr val="C00000"/>
              </a:solidFill>
            </a:ln>
          </c:spPr>
          <c:marker>
            <c:symbol val="none"/>
          </c:marker>
          <c:dPt>
            <c:idx val="1"/>
            <c:bubble3D val="0"/>
            <c:spPr>
              <a:ln>
                <a:solidFill>
                  <a:srgbClr val="C00000"/>
                </a:solidFill>
                <a:prstDash val="dash"/>
              </a:ln>
            </c:spPr>
          </c:dPt>
          <c:dPt>
            <c:idx val="2"/>
            <c:bubble3D val="0"/>
            <c:spPr>
              <a:ln>
                <a:solidFill>
                  <a:srgbClr val="C00000"/>
                </a:solidFill>
                <a:prstDash val="dash"/>
              </a:ln>
            </c:spPr>
          </c:dPt>
          <c:dPt>
            <c:idx val="3"/>
            <c:bubble3D val="0"/>
            <c:spPr>
              <a:ln>
                <a:solidFill>
                  <a:srgbClr val="C00000"/>
                </a:solidFill>
                <a:prstDash val="dash"/>
              </a:ln>
            </c:spPr>
          </c:dPt>
          <c:dPt>
            <c:idx val="4"/>
            <c:bubble3D val="0"/>
            <c:spPr>
              <a:ln>
                <a:solidFill>
                  <a:srgbClr val="C00000"/>
                </a:solidFill>
                <a:prstDash val="dash"/>
              </a:ln>
            </c:spPr>
          </c:dPt>
          <c:dPt>
            <c:idx val="5"/>
            <c:bubble3D val="0"/>
            <c:spPr>
              <a:ln>
                <a:solidFill>
                  <a:srgbClr val="C00000"/>
                </a:solidFill>
                <a:prstDash val="dash"/>
              </a:ln>
            </c:spPr>
          </c:dPt>
          <c:dLbls>
            <c:dLbl>
              <c:idx val="0"/>
              <c:layout>
                <c:manualLayout>
                  <c:x val="-2.6533433354995955E-2"/>
                  <c:y val="-3.52738584601711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0229876992225033E-3"/>
                  <c:y val="-2.46917085421707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2.965501374970159E-2"/>
                  <c:y val="-3.5273858460171094E-2"/>
                </c:manualLayout>
              </c:layout>
              <c:numFmt formatCode="#,##0.0" sourceLinked="0"/>
              <c:spPr>
                <a:noFill/>
                <a:ln>
                  <a:noFill/>
                </a:ln>
                <a:effectLst/>
              </c:spPr>
              <c:txPr>
                <a:bodyPr/>
                <a:lstStyle/>
                <a:p>
                  <a:pPr>
                    <a:defRPr/>
                  </a:pPr>
                  <a:endParaRPr lang="pt-BR"/>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Tabagismo!$C$70:$M$70</c:f>
              <c:numCache>
                <c:formatCode>General</c:formatCode>
                <c:ptCount val="11"/>
                <c:pt idx="0">
                  <c:v>2006</c:v>
                </c:pt>
                <c:pt idx="1">
                  <c:v>2007</c:v>
                </c:pt>
                <c:pt idx="2">
                  <c:v>2008</c:v>
                </c:pt>
                <c:pt idx="3" formatCode="0">
                  <c:v>2009</c:v>
                </c:pt>
                <c:pt idx="4">
                  <c:v>2010</c:v>
                </c:pt>
                <c:pt idx="5">
                  <c:v>2011</c:v>
                </c:pt>
                <c:pt idx="6">
                  <c:v>2012</c:v>
                </c:pt>
                <c:pt idx="7">
                  <c:v>2013</c:v>
                </c:pt>
                <c:pt idx="8">
                  <c:v>2014</c:v>
                </c:pt>
                <c:pt idx="9">
                  <c:v>2015</c:v>
                </c:pt>
                <c:pt idx="10">
                  <c:v>2016</c:v>
                </c:pt>
              </c:numCache>
            </c:numRef>
          </c:cat>
          <c:val>
            <c:numRef>
              <c:f>Tabagismo!$C$73:$M$73</c:f>
              <c:numCache>
                <c:formatCode>0.0</c:formatCode>
                <c:ptCount val="11"/>
                <c:pt idx="0">
                  <c:v>12.4</c:v>
                </c:pt>
                <c:pt idx="1">
                  <c:v>12.3</c:v>
                </c:pt>
                <c:pt idx="2">
                  <c:v>12</c:v>
                </c:pt>
                <c:pt idx="3">
                  <c:v>11.5</c:v>
                </c:pt>
                <c:pt idx="4">
                  <c:v>11.7</c:v>
                </c:pt>
                <c:pt idx="5">
                  <c:v>10.7</c:v>
                </c:pt>
                <c:pt idx="6">
                  <c:v>9.1999999999999993</c:v>
                </c:pt>
                <c:pt idx="7">
                  <c:v>8.6</c:v>
                </c:pt>
                <c:pt idx="8">
                  <c:v>9</c:v>
                </c:pt>
                <c:pt idx="9">
                  <c:v>8.3000000000000007</c:v>
                </c:pt>
                <c:pt idx="10" formatCode="General">
                  <c:v>8</c:v>
                </c:pt>
              </c:numCache>
            </c:numRef>
          </c:val>
          <c:smooth val="0"/>
        </c:ser>
        <c:dLbls>
          <c:showLegendKey val="0"/>
          <c:showVal val="0"/>
          <c:showCatName val="0"/>
          <c:showSerName val="0"/>
          <c:showPercent val="0"/>
          <c:showBubbleSize val="0"/>
        </c:dLbls>
        <c:smooth val="0"/>
        <c:axId val="239618696"/>
        <c:axId val="250077352"/>
      </c:lineChart>
      <c:catAx>
        <c:axId val="239618696"/>
        <c:scaling>
          <c:orientation val="minMax"/>
        </c:scaling>
        <c:delete val="0"/>
        <c:axPos val="b"/>
        <c:numFmt formatCode="General" sourceLinked="1"/>
        <c:majorTickMark val="out"/>
        <c:minorTickMark val="none"/>
        <c:tickLblPos val="nextTo"/>
        <c:crossAx val="250077352"/>
        <c:crosses val="autoZero"/>
        <c:auto val="1"/>
        <c:lblAlgn val="ctr"/>
        <c:lblOffset val="100"/>
        <c:noMultiLvlLbl val="0"/>
      </c:catAx>
      <c:valAx>
        <c:axId val="250077352"/>
        <c:scaling>
          <c:orientation val="minMax"/>
        </c:scaling>
        <c:delete val="0"/>
        <c:axPos val="l"/>
        <c:majorGridlines>
          <c:spPr>
            <a:ln>
              <a:solidFill>
                <a:schemeClr val="bg1">
                  <a:lumMod val="75000"/>
                </a:schemeClr>
              </a:solidFill>
              <a:prstDash val="dash"/>
            </a:ln>
          </c:spPr>
        </c:majorGridlines>
        <c:title>
          <c:tx>
            <c:rich>
              <a:bodyPr rot="0" vert="wordArtVert"/>
              <a:lstStyle/>
              <a:p>
                <a:pPr>
                  <a:defRPr/>
                </a:pPr>
                <a:r>
                  <a:rPr lang="en-US"/>
                  <a:t>%</a:t>
                </a:r>
              </a:p>
            </c:rich>
          </c:tx>
          <c:layout>
            <c:manualLayout>
              <c:xMode val="edge"/>
              <c:yMode val="edge"/>
              <c:x val="2.4808403354792938E-2"/>
              <c:y val="0.48170942431013214"/>
            </c:manualLayout>
          </c:layout>
          <c:overlay val="0"/>
        </c:title>
        <c:numFmt formatCode="General" sourceLinked="1"/>
        <c:majorTickMark val="out"/>
        <c:minorTickMark val="none"/>
        <c:tickLblPos val="nextTo"/>
        <c:crossAx val="239618696"/>
        <c:crosses val="autoZero"/>
        <c:crossBetween val="between"/>
      </c:valAx>
    </c:plotArea>
    <c:legend>
      <c:legendPos val="t"/>
      <c:layout>
        <c:manualLayout>
          <c:xMode val="edge"/>
          <c:yMode val="edge"/>
          <c:x val="0.27142174450240958"/>
          <c:y val="5.9548296281191355E-2"/>
          <c:w val="0.41584440470232903"/>
          <c:h val="7.0770747694700584E-2"/>
        </c:manualLayout>
      </c:layout>
      <c:overlay val="0"/>
    </c:legend>
    <c:plotVisOnly val="1"/>
    <c:dispBlanksAs val="gap"/>
    <c:showDLblsOverMax val="0"/>
  </c:chart>
  <c:txPr>
    <a:bodyPr/>
    <a:lstStyle/>
    <a:p>
      <a:pPr>
        <a:defRPr sz="1100" b="1">
          <a:latin typeface="Calibri (corpo)"/>
          <a:cs typeface="Arial" panose="020B0604020202020204" pitchFamily="34" charset="0"/>
        </a:defRPr>
      </a:pPr>
      <a:endParaRPr lang="pt-B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6.7650454812807598E-2"/>
          <c:y val="0.104029308782821"/>
          <c:w val="0.93069798900251"/>
          <c:h val="0.77767170109508899"/>
        </c:manualLayout>
      </c:layout>
      <c:barChart>
        <c:barDir val="col"/>
        <c:grouping val="clustered"/>
        <c:varyColors val="0"/>
        <c:ser>
          <c:idx val="7"/>
          <c:order val="0"/>
          <c:tx>
            <c:strRef>
              <c:f>'Experimentação e consumo atual'!$B$2:$B$3</c:f>
              <c:strCache>
                <c:ptCount val="2"/>
                <c:pt idx="0">
                  <c:v>2009</c:v>
                </c:pt>
              </c:strCache>
            </c:strRef>
          </c:tx>
          <c:spPr>
            <a:solidFill>
              <a:schemeClr val="accent3">
                <a:lumMod val="75000"/>
              </a:schemeClr>
            </a:solidFill>
            <a:ln>
              <a:solidFill>
                <a:schemeClr val="tx1"/>
              </a:solidFill>
            </a:ln>
          </c:spPr>
          <c:invertIfNegative val="0"/>
          <c:dPt>
            <c:idx val="1"/>
            <c:invertIfNegative val="0"/>
            <c:bubble3D val="0"/>
            <c:spPr>
              <a:solidFill>
                <a:schemeClr val="accent2"/>
              </a:solidFill>
              <a:ln>
                <a:solidFill>
                  <a:schemeClr val="tx1"/>
                </a:solidFill>
              </a:ln>
            </c:spPr>
            <c:extLst xmlns:c16r2="http://schemas.microsoft.com/office/drawing/2015/06/chart">
              <c:ext xmlns:c16="http://schemas.microsoft.com/office/drawing/2014/chart" uri="{C3380CC4-5D6E-409C-BE32-E72D297353CC}">
                <c16:uniqueId val="{00000001-8E9D-4BB7-B805-A7B7741D398A}"/>
              </c:ext>
            </c:extLst>
          </c:dPt>
          <c:dLbls>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errBars>
            <c:errBarType val="both"/>
            <c:errValType val="cust"/>
            <c:noEndCap val="0"/>
            <c:plus>
              <c:numRef>
                <c:f>'Experimentação e consumo atual'!$D$9:$D$10</c:f>
                <c:numCache>
                  <c:formatCode>General</c:formatCode>
                  <c:ptCount val="2"/>
                  <c:pt idx="0">
                    <c:v>0.60000000000000098</c:v>
                  </c:pt>
                  <c:pt idx="1">
                    <c:v>0.4</c:v>
                  </c:pt>
                </c:numCache>
              </c:numRef>
            </c:plus>
            <c:minus>
              <c:numRef>
                <c:f>'Experimentação e consumo atual'!$C$9:$C$10</c:f>
                <c:numCache>
                  <c:formatCode>General</c:formatCode>
                  <c:ptCount val="2"/>
                  <c:pt idx="0">
                    <c:v>0.59999999999999798</c:v>
                  </c:pt>
                  <c:pt idx="1">
                    <c:v>0.3</c:v>
                  </c:pt>
                </c:numCache>
              </c:numRef>
            </c:minus>
            <c:spPr>
              <a:ln>
                <a:solidFill>
                  <a:schemeClr val="accent3">
                    <a:lumMod val="50000"/>
                  </a:schemeClr>
                </a:solidFill>
              </a:ln>
            </c:spPr>
          </c:errBars>
          <c:cat>
            <c:strRef>
              <c:f>'Experimentação e consumo atual'!$A$4:$A$5</c:f>
              <c:strCache>
                <c:ptCount val="2"/>
                <c:pt idx="0">
                  <c:v>Experimentação de cigarro</c:v>
                </c:pt>
                <c:pt idx="1">
                  <c:v>Consumo atual de cigarro (30 dias anteriores)</c:v>
                </c:pt>
              </c:strCache>
            </c:strRef>
          </c:cat>
          <c:val>
            <c:numRef>
              <c:f>'Experimentação e consumo atual'!$B$4:$B$5</c:f>
              <c:numCache>
                <c:formatCode>0.0</c:formatCode>
                <c:ptCount val="2"/>
                <c:pt idx="0">
                  <c:v>24.2</c:v>
                </c:pt>
                <c:pt idx="1">
                  <c:v>6.3</c:v>
                </c:pt>
              </c:numCache>
            </c:numRef>
          </c:val>
          <c:extLst xmlns:c16r2="http://schemas.microsoft.com/office/drawing/2015/06/chart">
            <c:ext xmlns:c16="http://schemas.microsoft.com/office/drawing/2014/chart" uri="{C3380CC4-5D6E-409C-BE32-E72D297353CC}">
              <c16:uniqueId val="{00000002-8E9D-4BB7-B805-A7B7741D398A}"/>
            </c:ext>
          </c:extLst>
        </c:ser>
        <c:ser>
          <c:idx val="8"/>
          <c:order val="1"/>
          <c:tx>
            <c:strRef>
              <c:f>'Experimentação e consumo atual'!$E$2:$E$3</c:f>
              <c:strCache>
                <c:ptCount val="2"/>
                <c:pt idx="0">
                  <c:v>2012</c:v>
                </c:pt>
              </c:strCache>
            </c:strRef>
          </c:tx>
          <c:spPr>
            <a:solidFill>
              <a:schemeClr val="accent3"/>
            </a:solidFill>
            <a:ln>
              <a:solidFill>
                <a:schemeClr val="tx1"/>
              </a:solidFill>
            </a:ln>
          </c:spPr>
          <c:invertIfNegative val="0"/>
          <c:dPt>
            <c:idx val="1"/>
            <c:invertIfNegative val="0"/>
            <c:bubble3D val="0"/>
            <c:spPr>
              <a:solidFill>
                <a:schemeClr val="accent2">
                  <a:lumMod val="60000"/>
                  <a:lumOff val="40000"/>
                </a:schemeClr>
              </a:solidFill>
              <a:ln>
                <a:solidFill>
                  <a:schemeClr val="tx1"/>
                </a:solidFill>
              </a:ln>
            </c:spPr>
            <c:extLst xmlns:c16r2="http://schemas.microsoft.com/office/drawing/2015/06/chart">
              <c:ext xmlns:c16="http://schemas.microsoft.com/office/drawing/2014/chart" uri="{C3380CC4-5D6E-409C-BE32-E72D297353CC}">
                <c16:uniqueId val="{00000004-8E9D-4BB7-B805-A7B7741D398A}"/>
              </c:ext>
            </c:extLst>
          </c:dPt>
          <c:dLbls>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errBars>
            <c:errBarType val="both"/>
            <c:errValType val="cust"/>
            <c:noEndCap val="0"/>
            <c:plus>
              <c:numRef>
                <c:f>'Experimentação e consumo atual'!$G$9:$G$10</c:f>
                <c:numCache>
                  <c:formatCode>General</c:formatCode>
                  <c:ptCount val="2"/>
                  <c:pt idx="0">
                    <c:v>0.89999999999999902</c:v>
                  </c:pt>
                  <c:pt idx="1">
                    <c:v>0.5</c:v>
                  </c:pt>
                </c:numCache>
              </c:numRef>
            </c:plus>
            <c:minus>
              <c:numRef>
                <c:f>'Experimentação e consumo atual'!$F$9:$F$10</c:f>
                <c:numCache>
                  <c:formatCode>General</c:formatCode>
                  <c:ptCount val="2"/>
                  <c:pt idx="0">
                    <c:v>0.90000000000000202</c:v>
                  </c:pt>
                  <c:pt idx="1">
                    <c:v>0.5</c:v>
                  </c:pt>
                </c:numCache>
              </c:numRef>
            </c:minus>
            <c:spPr>
              <a:ln>
                <a:solidFill>
                  <a:schemeClr val="accent3">
                    <a:lumMod val="50000"/>
                  </a:schemeClr>
                </a:solidFill>
              </a:ln>
            </c:spPr>
          </c:errBars>
          <c:cat>
            <c:strRef>
              <c:f>'Experimentação e consumo atual'!$A$4:$A$5</c:f>
              <c:strCache>
                <c:ptCount val="2"/>
                <c:pt idx="0">
                  <c:v>Experimentação de cigarro</c:v>
                </c:pt>
                <c:pt idx="1">
                  <c:v>Consumo atual de cigarro (30 dias anteriores)</c:v>
                </c:pt>
              </c:strCache>
            </c:strRef>
          </c:cat>
          <c:val>
            <c:numRef>
              <c:f>'Experimentação e consumo atual'!$E$4:$E$5</c:f>
              <c:numCache>
                <c:formatCode>0.0</c:formatCode>
                <c:ptCount val="2"/>
                <c:pt idx="0">
                  <c:v>22.3</c:v>
                </c:pt>
                <c:pt idx="1">
                  <c:v>6.1</c:v>
                </c:pt>
              </c:numCache>
            </c:numRef>
          </c:val>
          <c:extLst xmlns:c16r2="http://schemas.microsoft.com/office/drawing/2015/06/chart">
            <c:ext xmlns:c16="http://schemas.microsoft.com/office/drawing/2014/chart" uri="{C3380CC4-5D6E-409C-BE32-E72D297353CC}">
              <c16:uniqueId val="{00000005-8E9D-4BB7-B805-A7B7741D398A}"/>
            </c:ext>
          </c:extLst>
        </c:ser>
        <c:ser>
          <c:idx val="9"/>
          <c:order val="2"/>
          <c:tx>
            <c:strRef>
              <c:f>'Experimentação e consumo atual'!$H$2:$H$3</c:f>
              <c:strCache>
                <c:ptCount val="2"/>
                <c:pt idx="0">
                  <c:v>2015</c:v>
                </c:pt>
              </c:strCache>
            </c:strRef>
          </c:tx>
          <c:spPr>
            <a:solidFill>
              <a:schemeClr val="accent3">
                <a:lumMod val="40000"/>
                <a:lumOff val="60000"/>
              </a:schemeClr>
            </a:solidFill>
            <a:ln>
              <a:solidFill>
                <a:schemeClr val="tx1"/>
              </a:solidFill>
            </a:ln>
          </c:spPr>
          <c:invertIfNegative val="0"/>
          <c:dPt>
            <c:idx val="1"/>
            <c:invertIfNegative val="0"/>
            <c:bubble3D val="0"/>
            <c:spPr>
              <a:solidFill>
                <a:schemeClr val="accent2">
                  <a:lumMod val="20000"/>
                  <a:lumOff val="80000"/>
                </a:schemeClr>
              </a:solidFill>
              <a:ln>
                <a:solidFill>
                  <a:schemeClr val="tx1"/>
                </a:solidFill>
              </a:ln>
            </c:spPr>
            <c:extLst xmlns:c16r2="http://schemas.microsoft.com/office/drawing/2015/06/chart">
              <c:ext xmlns:c16="http://schemas.microsoft.com/office/drawing/2014/chart" uri="{C3380CC4-5D6E-409C-BE32-E72D297353CC}">
                <c16:uniqueId val="{00000007-8E9D-4BB7-B805-A7B7741D398A}"/>
              </c:ext>
            </c:extLst>
          </c:dPt>
          <c:dLbls>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errBars>
            <c:errBarType val="both"/>
            <c:errValType val="cust"/>
            <c:noEndCap val="0"/>
            <c:plus>
              <c:numRef>
                <c:f>'Experimentação e consumo atual'!$J$9:$J$10</c:f>
                <c:numCache>
                  <c:formatCode>General</c:formatCode>
                  <c:ptCount val="2"/>
                  <c:pt idx="0">
                    <c:v>0.89999999999999902</c:v>
                  </c:pt>
                  <c:pt idx="1">
                    <c:v>0.4</c:v>
                  </c:pt>
                </c:numCache>
              </c:numRef>
            </c:plus>
            <c:minus>
              <c:numRef>
                <c:f>'Experimentação e consumo atual'!$I$9:$I$10</c:f>
                <c:numCache>
                  <c:formatCode>General</c:formatCode>
                  <c:ptCount val="2"/>
                  <c:pt idx="0">
                    <c:v>0.89999999999999902</c:v>
                  </c:pt>
                  <c:pt idx="1">
                    <c:v>0.5</c:v>
                  </c:pt>
                </c:numCache>
              </c:numRef>
            </c:minus>
            <c:spPr>
              <a:ln>
                <a:solidFill>
                  <a:schemeClr val="accent3">
                    <a:lumMod val="50000"/>
                  </a:schemeClr>
                </a:solidFill>
              </a:ln>
            </c:spPr>
          </c:errBars>
          <c:cat>
            <c:strRef>
              <c:f>'Experimentação e consumo atual'!$A$4:$A$5</c:f>
              <c:strCache>
                <c:ptCount val="2"/>
                <c:pt idx="0">
                  <c:v>Experimentação de cigarro</c:v>
                </c:pt>
                <c:pt idx="1">
                  <c:v>Consumo atual de cigarro (30 dias anteriores)</c:v>
                </c:pt>
              </c:strCache>
            </c:strRef>
          </c:cat>
          <c:val>
            <c:numRef>
              <c:f>'Experimentação e consumo atual'!$H$4:$H$5</c:f>
              <c:numCache>
                <c:formatCode>0.0</c:formatCode>
                <c:ptCount val="2"/>
                <c:pt idx="0">
                  <c:v>19</c:v>
                </c:pt>
                <c:pt idx="1">
                  <c:v>5.4</c:v>
                </c:pt>
              </c:numCache>
            </c:numRef>
          </c:val>
          <c:extLst xmlns:c16r2="http://schemas.microsoft.com/office/drawing/2015/06/chart">
            <c:ext xmlns:c16="http://schemas.microsoft.com/office/drawing/2014/chart" uri="{C3380CC4-5D6E-409C-BE32-E72D297353CC}">
              <c16:uniqueId val="{00000008-8E9D-4BB7-B805-A7B7741D398A}"/>
            </c:ext>
          </c:extLst>
        </c:ser>
        <c:dLbls>
          <c:showLegendKey val="0"/>
          <c:showVal val="0"/>
          <c:showCatName val="0"/>
          <c:showSerName val="0"/>
          <c:showPercent val="0"/>
          <c:showBubbleSize val="0"/>
        </c:dLbls>
        <c:gapWidth val="150"/>
        <c:axId val="250079312"/>
        <c:axId val="250079704"/>
      </c:barChart>
      <c:catAx>
        <c:axId val="250079312"/>
        <c:scaling>
          <c:orientation val="minMax"/>
        </c:scaling>
        <c:delete val="0"/>
        <c:axPos val="b"/>
        <c:numFmt formatCode="General" sourceLinked="1"/>
        <c:majorTickMark val="out"/>
        <c:minorTickMark val="none"/>
        <c:tickLblPos val="nextTo"/>
        <c:crossAx val="250079704"/>
        <c:crosses val="autoZero"/>
        <c:auto val="1"/>
        <c:lblAlgn val="ctr"/>
        <c:lblOffset val="100"/>
        <c:noMultiLvlLbl val="0"/>
      </c:catAx>
      <c:valAx>
        <c:axId val="250079704"/>
        <c:scaling>
          <c:orientation val="minMax"/>
        </c:scaling>
        <c:delete val="0"/>
        <c:axPos val="l"/>
        <c:title>
          <c:tx>
            <c:rich>
              <a:bodyPr/>
              <a:lstStyle/>
              <a:p>
                <a:pPr>
                  <a:defRPr/>
                </a:pPr>
                <a:r>
                  <a:rPr lang="en-US"/>
                  <a:t>%</a:t>
                </a:r>
              </a:p>
            </c:rich>
          </c:tx>
          <c:layout/>
          <c:overlay val="0"/>
        </c:title>
        <c:numFmt formatCode="0" sourceLinked="0"/>
        <c:majorTickMark val="out"/>
        <c:minorTickMark val="none"/>
        <c:tickLblPos val="nextTo"/>
        <c:crossAx val="250079312"/>
        <c:crosses val="autoZero"/>
        <c:crossBetween val="between"/>
      </c:valAx>
    </c:plotArea>
    <c:plotVisOnly val="1"/>
    <c:dispBlanksAs val="gap"/>
    <c:showDLblsOverMax val="0"/>
  </c:chart>
  <c:txPr>
    <a:bodyPr/>
    <a:lstStyle/>
    <a:p>
      <a:pPr>
        <a:defRPr sz="1200" b="1">
          <a:latin typeface="+mj-lt"/>
          <a:cs typeface="Arial" panose="020B0604020202020204" pitchFamily="34" charset="0"/>
        </a:defRPr>
      </a:pPr>
      <a:endParaRPr lang="pt-BR"/>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1041A-CB83-444A-ADEF-B3367709216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pt-BR"/>
        </a:p>
      </dgm:t>
    </dgm:pt>
    <dgm:pt modelId="{394981D3-A305-4B4B-BA85-DF91A336EC1E}">
      <dgm:prSet phldrT="[Texto]" custT="1"/>
      <dgm:spPr>
        <a:solidFill>
          <a:srgbClr val="0074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pt-BR" sz="2800" dirty="0" smtClean="0">
              <a:latin typeface="Arial Black" pitchFamily="34" charset="0"/>
            </a:rPr>
            <a:t>SALVAGUARDAS PARA OS PRODUTORES </a:t>
          </a:r>
        </a:p>
        <a:p>
          <a:r>
            <a:rPr lang="pt-BR" sz="2400" dirty="0" smtClean="0">
              <a:latin typeface="Arial Black" pitchFamily="34" charset="0"/>
            </a:rPr>
            <a:t>Convenção Quadro  – preâmbulo </a:t>
          </a:r>
        </a:p>
      </dgm:t>
    </dgm:pt>
    <dgm:pt modelId="{0DAE3BD1-4075-4A8E-BB38-5CC53F5211A9}" type="parTrans" cxnId="{09DA177E-2179-4896-A812-A04FB540B1EE}">
      <dgm:prSet/>
      <dgm:spPr/>
      <dgm:t>
        <a:bodyPr/>
        <a:lstStyle/>
        <a:p>
          <a:endParaRPr lang="pt-BR" sz="2800"/>
        </a:p>
      </dgm:t>
    </dgm:pt>
    <dgm:pt modelId="{A2AAEE15-F0ED-4B82-A802-5A67531B0BE6}" type="sibTrans" cxnId="{09DA177E-2179-4896-A812-A04FB540B1EE}">
      <dgm:prSet/>
      <dgm:spPr/>
      <dgm:t>
        <a:bodyPr/>
        <a:lstStyle/>
        <a:p>
          <a:endParaRPr lang="pt-BR" sz="2800"/>
        </a:p>
      </dgm:t>
    </dgm:pt>
    <dgm:pt modelId="{0986E643-0DE8-47C0-A48C-191E9C0C4DFE}">
      <dgm:prSet phldrT="[Texto]" custT="1"/>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lnSpc>
              <a:spcPct val="150000"/>
            </a:lnSpc>
          </a:pPr>
          <a:r>
            <a:rPr lang="pt-BR" sz="2000" i="1" u="sng" dirty="0" smtClean="0">
              <a:solidFill>
                <a:schemeClr val="tx1"/>
              </a:solidFill>
              <a:latin typeface="Arial Black" pitchFamily="34" charset="0"/>
            </a:rPr>
            <a:t>“a necessidade de estabelecer mecanismos apropriados para enfrentar as consequências sociais e econômicas que, a longo prazo, surgirão com o êxito das estratégias de redução da demanda de tabaco”  </a:t>
          </a:r>
          <a:endParaRPr lang="pt-BR" sz="2000" i="1" u="sng" dirty="0">
            <a:solidFill>
              <a:schemeClr val="tx1"/>
            </a:solidFill>
            <a:latin typeface="Arial Black" pitchFamily="34" charset="0"/>
          </a:endParaRPr>
        </a:p>
      </dgm:t>
    </dgm:pt>
    <dgm:pt modelId="{ABDFAA15-4DA4-43DC-B191-1D605C79BB0E}" type="parTrans" cxnId="{B3EE2B8E-7B05-489D-B17F-E6634343429A}">
      <dgm:prSet/>
      <dgm:spPr/>
      <dgm:t>
        <a:bodyPr/>
        <a:lstStyle/>
        <a:p>
          <a:endParaRPr lang="pt-BR" sz="2800"/>
        </a:p>
      </dgm:t>
    </dgm:pt>
    <dgm:pt modelId="{AA0ADF88-EFC2-4417-8725-8BC014CF6056}" type="sibTrans" cxnId="{B3EE2B8E-7B05-489D-B17F-E6634343429A}">
      <dgm:prSet/>
      <dgm:spPr/>
      <dgm:t>
        <a:bodyPr/>
        <a:lstStyle/>
        <a:p>
          <a:endParaRPr lang="pt-BR" sz="2800"/>
        </a:p>
      </dgm:t>
    </dgm:pt>
    <dgm:pt modelId="{00B86CCC-8EBD-4FFF-BB25-5CC46D061763}" type="pres">
      <dgm:prSet presAssocID="{3BB1041A-CB83-444A-ADEF-B33677092169}" presName="Name0" presStyleCnt="0">
        <dgm:presLayoutVars>
          <dgm:chPref val="1"/>
          <dgm:dir/>
          <dgm:animOne val="branch"/>
          <dgm:animLvl val="lvl"/>
          <dgm:resizeHandles/>
        </dgm:presLayoutVars>
      </dgm:prSet>
      <dgm:spPr/>
      <dgm:t>
        <a:bodyPr/>
        <a:lstStyle/>
        <a:p>
          <a:endParaRPr lang="pt-BR"/>
        </a:p>
      </dgm:t>
    </dgm:pt>
    <dgm:pt modelId="{AB26D34C-4552-4D7A-AF67-0DB4CE7DE400}" type="pres">
      <dgm:prSet presAssocID="{394981D3-A305-4B4B-BA85-DF91A336EC1E}" presName="vertOne" presStyleCnt="0"/>
      <dgm:spPr/>
    </dgm:pt>
    <dgm:pt modelId="{D94ED72A-07B5-47AC-B713-FCA0423382AC}" type="pres">
      <dgm:prSet presAssocID="{394981D3-A305-4B4B-BA85-DF91A336EC1E}" presName="txOne" presStyleLbl="node0" presStyleIdx="0" presStyleCnt="1" custScaleX="100196" custScaleY="26851" custLinFactNeighborX="0" custLinFactNeighborY="-41356">
        <dgm:presLayoutVars>
          <dgm:chPref val="3"/>
        </dgm:presLayoutVars>
      </dgm:prSet>
      <dgm:spPr/>
      <dgm:t>
        <a:bodyPr/>
        <a:lstStyle/>
        <a:p>
          <a:endParaRPr lang="pt-BR"/>
        </a:p>
      </dgm:t>
    </dgm:pt>
    <dgm:pt modelId="{799A0A01-0CD7-491E-ADA5-5A4C7F34D646}" type="pres">
      <dgm:prSet presAssocID="{394981D3-A305-4B4B-BA85-DF91A336EC1E}" presName="parTransOne" presStyleCnt="0"/>
      <dgm:spPr/>
    </dgm:pt>
    <dgm:pt modelId="{2C3D329A-4089-42C4-82DB-3B5D63B6BBD9}" type="pres">
      <dgm:prSet presAssocID="{394981D3-A305-4B4B-BA85-DF91A336EC1E}" presName="horzOne" presStyleCnt="0"/>
      <dgm:spPr/>
    </dgm:pt>
    <dgm:pt modelId="{D42B262F-7107-4B56-BE77-6DF975178D3E}" type="pres">
      <dgm:prSet presAssocID="{0986E643-0DE8-47C0-A48C-191E9C0C4DFE}" presName="vertTwo" presStyleCnt="0"/>
      <dgm:spPr/>
    </dgm:pt>
    <dgm:pt modelId="{50A5B86E-6A22-4579-9962-A2BDB9985C3F}" type="pres">
      <dgm:prSet presAssocID="{0986E643-0DE8-47C0-A48C-191E9C0C4DFE}" presName="txTwo" presStyleLbl="node2" presStyleIdx="0" presStyleCnt="1" custScaleX="100887" custScaleY="74361" custLinFactNeighborX="1773" custLinFactNeighborY="-4473">
        <dgm:presLayoutVars>
          <dgm:chPref val="3"/>
        </dgm:presLayoutVars>
      </dgm:prSet>
      <dgm:spPr/>
      <dgm:t>
        <a:bodyPr/>
        <a:lstStyle/>
        <a:p>
          <a:endParaRPr lang="pt-BR"/>
        </a:p>
      </dgm:t>
    </dgm:pt>
    <dgm:pt modelId="{E5FCFABD-0FCB-4993-AF5C-0EDDDD53A883}" type="pres">
      <dgm:prSet presAssocID="{0986E643-0DE8-47C0-A48C-191E9C0C4DFE}" presName="horzTwo" presStyleCnt="0"/>
      <dgm:spPr/>
    </dgm:pt>
  </dgm:ptLst>
  <dgm:cxnLst>
    <dgm:cxn modelId="{B3EE2B8E-7B05-489D-B17F-E6634343429A}" srcId="{394981D3-A305-4B4B-BA85-DF91A336EC1E}" destId="{0986E643-0DE8-47C0-A48C-191E9C0C4DFE}" srcOrd="0" destOrd="0" parTransId="{ABDFAA15-4DA4-43DC-B191-1D605C79BB0E}" sibTransId="{AA0ADF88-EFC2-4417-8725-8BC014CF6056}"/>
    <dgm:cxn modelId="{09DA177E-2179-4896-A812-A04FB540B1EE}" srcId="{3BB1041A-CB83-444A-ADEF-B33677092169}" destId="{394981D3-A305-4B4B-BA85-DF91A336EC1E}" srcOrd="0" destOrd="0" parTransId="{0DAE3BD1-4075-4A8E-BB38-5CC53F5211A9}" sibTransId="{A2AAEE15-F0ED-4B82-A802-5A67531B0BE6}"/>
    <dgm:cxn modelId="{02006258-72CD-4EAC-899E-00736DFA72C1}" type="presOf" srcId="{3BB1041A-CB83-444A-ADEF-B33677092169}" destId="{00B86CCC-8EBD-4FFF-BB25-5CC46D061763}" srcOrd="0" destOrd="0" presId="urn:microsoft.com/office/officeart/2005/8/layout/hierarchy4"/>
    <dgm:cxn modelId="{B13CF45C-9D3E-4C7A-AFF1-D245CBAF9FB6}" type="presOf" srcId="{394981D3-A305-4B4B-BA85-DF91A336EC1E}" destId="{D94ED72A-07B5-47AC-B713-FCA0423382AC}" srcOrd="0" destOrd="0" presId="urn:microsoft.com/office/officeart/2005/8/layout/hierarchy4"/>
    <dgm:cxn modelId="{7E2AED32-41F1-4632-9E90-B509EC49E3F2}" type="presOf" srcId="{0986E643-0DE8-47C0-A48C-191E9C0C4DFE}" destId="{50A5B86E-6A22-4579-9962-A2BDB9985C3F}" srcOrd="0" destOrd="0" presId="urn:microsoft.com/office/officeart/2005/8/layout/hierarchy4"/>
    <dgm:cxn modelId="{B5026A6F-BE8B-42E5-86B8-919F581331CC}" type="presParOf" srcId="{00B86CCC-8EBD-4FFF-BB25-5CC46D061763}" destId="{AB26D34C-4552-4D7A-AF67-0DB4CE7DE400}" srcOrd="0" destOrd="0" presId="urn:microsoft.com/office/officeart/2005/8/layout/hierarchy4"/>
    <dgm:cxn modelId="{9075AB69-AC3B-4A12-B1B2-A9FDEDA7FF8A}" type="presParOf" srcId="{AB26D34C-4552-4D7A-AF67-0DB4CE7DE400}" destId="{D94ED72A-07B5-47AC-B713-FCA0423382AC}" srcOrd="0" destOrd="0" presId="urn:microsoft.com/office/officeart/2005/8/layout/hierarchy4"/>
    <dgm:cxn modelId="{D57662BE-172E-49F3-B427-58CB1CBAF1BB}" type="presParOf" srcId="{AB26D34C-4552-4D7A-AF67-0DB4CE7DE400}" destId="{799A0A01-0CD7-491E-ADA5-5A4C7F34D646}" srcOrd="1" destOrd="0" presId="urn:microsoft.com/office/officeart/2005/8/layout/hierarchy4"/>
    <dgm:cxn modelId="{59AB0930-1A7C-4E67-B79A-131CD2313277}" type="presParOf" srcId="{AB26D34C-4552-4D7A-AF67-0DB4CE7DE400}" destId="{2C3D329A-4089-42C4-82DB-3B5D63B6BBD9}" srcOrd="2" destOrd="0" presId="urn:microsoft.com/office/officeart/2005/8/layout/hierarchy4"/>
    <dgm:cxn modelId="{72B089C2-974B-41BD-8948-C19F45F0561F}" type="presParOf" srcId="{2C3D329A-4089-42C4-82DB-3B5D63B6BBD9}" destId="{D42B262F-7107-4B56-BE77-6DF975178D3E}" srcOrd="0" destOrd="0" presId="urn:microsoft.com/office/officeart/2005/8/layout/hierarchy4"/>
    <dgm:cxn modelId="{EC4D2D38-662B-4FB8-9395-331CFB46FB94}" type="presParOf" srcId="{D42B262F-7107-4B56-BE77-6DF975178D3E}" destId="{50A5B86E-6A22-4579-9962-A2BDB9985C3F}" srcOrd="0" destOrd="0" presId="urn:microsoft.com/office/officeart/2005/8/layout/hierarchy4"/>
    <dgm:cxn modelId="{FB8A5DC7-21B8-4116-8B85-232A9D33352F}" type="presParOf" srcId="{D42B262F-7107-4B56-BE77-6DF975178D3E}" destId="{E5FCFABD-0FCB-4993-AF5C-0EDDDD53A88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B1041A-CB83-444A-ADEF-B3367709216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pt-BR"/>
        </a:p>
      </dgm:t>
    </dgm:pt>
    <dgm:pt modelId="{394981D3-A305-4B4B-BA85-DF91A336EC1E}">
      <dgm:prSet phldrT="[Texto]" custT="1"/>
      <dgm:spPr>
        <a:solidFill>
          <a:srgbClr val="0074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pt-BR" sz="2400" dirty="0" smtClean="0">
              <a:latin typeface="Arial Black" pitchFamily="34" charset="0"/>
            </a:rPr>
            <a:t>Convenção salvaguardas  para produtores</a:t>
          </a:r>
        </a:p>
        <a:p>
          <a:r>
            <a:rPr lang="pt-BR" sz="2400" dirty="0" smtClean="0">
              <a:latin typeface="Arial Black" pitchFamily="34" charset="0"/>
            </a:rPr>
            <a:t>perspectiva econômica, sanitária e ambiental :</a:t>
          </a:r>
          <a:endParaRPr lang="pt-BR" sz="2400" dirty="0">
            <a:latin typeface="Arial Black" pitchFamily="34" charset="0"/>
          </a:endParaRPr>
        </a:p>
      </dgm:t>
    </dgm:pt>
    <dgm:pt modelId="{0DAE3BD1-4075-4A8E-BB38-5CC53F5211A9}" type="parTrans" cxnId="{09DA177E-2179-4896-A812-A04FB540B1EE}">
      <dgm:prSet/>
      <dgm:spPr/>
      <dgm:t>
        <a:bodyPr/>
        <a:lstStyle/>
        <a:p>
          <a:endParaRPr lang="pt-BR" sz="2800"/>
        </a:p>
      </dgm:t>
    </dgm:pt>
    <dgm:pt modelId="{A2AAEE15-F0ED-4B82-A802-5A67531B0BE6}" type="sibTrans" cxnId="{09DA177E-2179-4896-A812-A04FB540B1EE}">
      <dgm:prSet/>
      <dgm:spPr/>
      <dgm:t>
        <a:bodyPr/>
        <a:lstStyle/>
        <a:p>
          <a:endParaRPr lang="pt-BR" sz="2800"/>
        </a:p>
      </dgm:t>
    </dgm:pt>
    <dgm:pt modelId="{0986E643-0DE8-47C0-A48C-191E9C0C4DFE}">
      <dgm:prSet phldrT="[Texto]" custT="1"/>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lnSpc>
              <a:spcPct val="150000"/>
            </a:lnSpc>
          </a:pPr>
          <a:r>
            <a:rPr lang="pt-BR" sz="2000" i="1" u="sng" dirty="0" err="1" smtClean="0">
              <a:solidFill>
                <a:schemeClr val="tx1"/>
              </a:solidFill>
              <a:latin typeface="Arial Black" pitchFamily="34" charset="0"/>
            </a:rPr>
            <a:t>Art</a:t>
          </a:r>
          <a:r>
            <a:rPr lang="pt-BR" sz="2000" i="1" u="sng" dirty="0" smtClean="0">
              <a:solidFill>
                <a:schemeClr val="tx1"/>
              </a:solidFill>
              <a:latin typeface="Arial Black" pitchFamily="34" charset="0"/>
            </a:rPr>
            <a:t> 17: “As Partes, em cooperação entre si ... promoverão conforme proceda alternativas economicamente viáveis para os trabalhadores, os cultivadores ...”.</a:t>
          </a:r>
        </a:p>
        <a:p>
          <a:pPr algn="l">
            <a:lnSpc>
              <a:spcPct val="150000"/>
            </a:lnSpc>
          </a:pPr>
          <a:endParaRPr lang="pt-BR" sz="2000" i="1" u="sng" dirty="0" smtClean="0">
            <a:solidFill>
              <a:schemeClr val="tx1"/>
            </a:solidFill>
            <a:latin typeface="Arial Black" pitchFamily="34" charset="0"/>
          </a:endParaRPr>
        </a:p>
        <a:p>
          <a:pPr algn="l">
            <a:lnSpc>
              <a:spcPct val="150000"/>
            </a:lnSpc>
          </a:pPr>
          <a:r>
            <a:rPr lang="pt-BR" sz="2000" i="1" u="sng" dirty="0" err="1" smtClean="0">
              <a:solidFill>
                <a:schemeClr val="tx1"/>
              </a:solidFill>
              <a:latin typeface="Arial Black" pitchFamily="34" charset="0"/>
            </a:rPr>
            <a:t>Art</a:t>
          </a:r>
          <a:r>
            <a:rPr lang="pt-BR" sz="2000" i="1" u="sng" dirty="0" smtClean="0">
              <a:solidFill>
                <a:schemeClr val="tx1"/>
              </a:solidFill>
              <a:latin typeface="Arial Black" pitchFamily="34" charset="0"/>
            </a:rPr>
            <a:t> 18: “... as Partes concordam em prestar devida atenção, no que diz respeito ao cultivo do tabaco e à fabricação de produtos de tabaco em seus respectivos territórios, à proteção do meio ambiente e à saúde das pessoas em relação ao meio ambiente”.</a:t>
          </a:r>
        </a:p>
        <a:p>
          <a:pPr algn="l">
            <a:lnSpc>
              <a:spcPct val="150000"/>
            </a:lnSpc>
          </a:pPr>
          <a:r>
            <a:rPr lang="pt-BR" sz="2000" i="1" u="sng" dirty="0" smtClean="0">
              <a:solidFill>
                <a:schemeClr val="tx1"/>
              </a:solidFill>
              <a:latin typeface="Arial Black" pitchFamily="34" charset="0"/>
            </a:rPr>
            <a:t> </a:t>
          </a:r>
          <a:endParaRPr lang="pt-BR" sz="2000" i="1" u="sng" dirty="0">
            <a:solidFill>
              <a:schemeClr val="tx1"/>
            </a:solidFill>
            <a:latin typeface="Arial Black" pitchFamily="34" charset="0"/>
          </a:endParaRPr>
        </a:p>
      </dgm:t>
    </dgm:pt>
    <dgm:pt modelId="{ABDFAA15-4DA4-43DC-B191-1D605C79BB0E}" type="parTrans" cxnId="{B3EE2B8E-7B05-489D-B17F-E6634343429A}">
      <dgm:prSet/>
      <dgm:spPr/>
      <dgm:t>
        <a:bodyPr/>
        <a:lstStyle/>
        <a:p>
          <a:endParaRPr lang="pt-BR" sz="2800"/>
        </a:p>
      </dgm:t>
    </dgm:pt>
    <dgm:pt modelId="{AA0ADF88-EFC2-4417-8725-8BC014CF6056}" type="sibTrans" cxnId="{B3EE2B8E-7B05-489D-B17F-E6634343429A}">
      <dgm:prSet/>
      <dgm:spPr/>
      <dgm:t>
        <a:bodyPr/>
        <a:lstStyle/>
        <a:p>
          <a:endParaRPr lang="pt-BR" sz="2800"/>
        </a:p>
      </dgm:t>
    </dgm:pt>
    <dgm:pt modelId="{00B86CCC-8EBD-4FFF-BB25-5CC46D061763}" type="pres">
      <dgm:prSet presAssocID="{3BB1041A-CB83-444A-ADEF-B33677092169}" presName="Name0" presStyleCnt="0">
        <dgm:presLayoutVars>
          <dgm:chPref val="1"/>
          <dgm:dir/>
          <dgm:animOne val="branch"/>
          <dgm:animLvl val="lvl"/>
          <dgm:resizeHandles/>
        </dgm:presLayoutVars>
      </dgm:prSet>
      <dgm:spPr/>
      <dgm:t>
        <a:bodyPr/>
        <a:lstStyle/>
        <a:p>
          <a:endParaRPr lang="pt-BR"/>
        </a:p>
      </dgm:t>
    </dgm:pt>
    <dgm:pt modelId="{AB26D34C-4552-4D7A-AF67-0DB4CE7DE400}" type="pres">
      <dgm:prSet presAssocID="{394981D3-A305-4B4B-BA85-DF91A336EC1E}" presName="vertOne" presStyleCnt="0"/>
      <dgm:spPr/>
    </dgm:pt>
    <dgm:pt modelId="{D94ED72A-07B5-47AC-B713-FCA0423382AC}" type="pres">
      <dgm:prSet presAssocID="{394981D3-A305-4B4B-BA85-DF91A336EC1E}" presName="txOne" presStyleLbl="node0" presStyleIdx="0" presStyleCnt="1" custScaleX="100098" custScaleY="26851" custLinFactY="-38906" custLinFactNeighborX="-3195" custLinFactNeighborY="-100000">
        <dgm:presLayoutVars>
          <dgm:chPref val="3"/>
        </dgm:presLayoutVars>
      </dgm:prSet>
      <dgm:spPr/>
      <dgm:t>
        <a:bodyPr/>
        <a:lstStyle/>
        <a:p>
          <a:endParaRPr lang="pt-BR"/>
        </a:p>
      </dgm:t>
    </dgm:pt>
    <dgm:pt modelId="{799A0A01-0CD7-491E-ADA5-5A4C7F34D646}" type="pres">
      <dgm:prSet presAssocID="{394981D3-A305-4B4B-BA85-DF91A336EC1E}" presName="parTransOne" presStyleCnt="0"/>
      <dgm:spPr/>
    </dgm:pt>
    <dgm:pt modelId="{2C3D329A-4089-42C4-82DB-3B5D63B6BBD9}" type="pres">
      <dgm:prSet presAssocID="{394981D3-A305-4B4B-BA85-DF91A336EC1E}" presName="horzOne" presStyleCnt="0"/>
      <dgm:spPr/>
    </dgm:pt>
    <dgm:pt modelId="{D42B262F-7107-4B56-BE77-6DF975178D3E}" type="pres">
      <dgm:prSet presAssocID="{0986E643-0DE8-47C0-A48C-191E9C0C4DFE}" presName="vertTwo" presStyleCnt="0"/>
      <dgm:spPr/>
    </dgm:pt>
    <dgm:pt modelId="{50A5B86E-6A22-4579-9962-A2BDB9985C3F}" type="pres">
      <dgm:prSet presAssocID="{0986E643-0DE8-47C0-A48C-191E9C0C4DFE}" presName="txTwo" presStyleLbl="node2" presStyleIdx="0" presStyleCnt="1" custScaleX="101685" custScaleY="125031" custLinFactNeighborX="-49" custLinFactNeighborY="3305">
        <dgm:presLayoutVars>
          <dgm:chPref val="3"/>
        </dgm:presLayoutVars>
      </dgm:prSet>
      <dgm:spPr/>
      <dgm:t>
        <a:bodyPr/>
        <a:lstStyle/>
        <a:p>
          <a:endParaRPr lang="pt-BR"/>
        </a:p>
      </dgm:t>
    </dgm:pt>
    <dgm:pt modelId="{E5FCFABD-0FCB-4993-AF5C-0EDDDD53A883}" type="pres">
      <dgm:prSet presAssocID="{0986E643-0DE8-47C0-A48C-191E9C0C4DFE}" presName="horzTwo" presStyleCnt="0"/>
      <dgm:spPr/>
    </dgm:pt>
  </dgm:ptLst>
  <dgm:cxnLst>
    <dgm:cxn modelId="{B3EE2B8E-7B05-489D-B17F-E6634343429A}" srcId="{394981D3-A305-4B4B-BA85-DF91A336EC1E}" destId="{0986E643-0DE8-47C0-A48C-191E9C0C4DFE}" srcOrd="0" destOrd="0" parTransId="{ABDFAA15-4DA4-43DC-B191-1D605C79BB0E}" sibTransId="{AA0ADF88-EFC2-4417-8725-8BC014CF6056}"/>
    <dgm:cxn modelId="{3D7B82F5-303F-4F94-AD24-1943CFEFBF39}" type="presOf" srcId="{0986E643-0DE8-47C0-A48C-191E9C0C4DFE}" destId="{50A5B86E-6A22-4579-9962-A2BDB9985C3F}" srcOrd="0" destOrd="0" presId="urn:microsoft.com/office/officeart/2005/8/layout/hierarchy4"/>
    <dgm:cxn modelId="{EFC3AFBD-ACA6-478E-B3A1-51479FB302A0}" type="presOf" srcId="{394981D3-A305-4B4B-BA85-DF91A336EC1E}" destId="{D94ED72A-07B5-47AC-B713-FCA0423382AC}" srcOrd="0" destOrd="0" presId="urn:microsoft.com/office/officeart/2005/8/layout/hierarchy4"/>
    <dgm:cxn modelId="{09DA177E-2179-4896-A812-A04FB540B1EE}" srcId="{3BB1041A-CB83-444A-ADEF-B33677092169}" destId="{394981D3-A305-4B4B-BA85-DF91A336EC1E}" srcOrd="0" destOrd="0" parTransId="{0DAE3BD1-4075-4A8E-BB38-5CC53F5211A9}" sibTransId="{A2AAEE15-F0ED-4B82-A802-5A67531B0BE6}"/>
    <dgm:cxn modelId="{C3EEF749-E9D8-4E37-AA90-CDA487BE7DA7}" type="presOf" srcId="{3BB1041A-CB83-444A-ADEF-B33677092169}" destId="{00B86CCC-8EBD-4FFF-BB25-5CC46D061763}" srcOrd="0" destOrd="0" presId="urn:microsoft.com/office/officeart/2005/8/layout/hierarchy4"/>
    <dgm:cxn modelId="{19EAC62E-6FD4-4E7A-8234-78CBBB297388}" type="presParOf" srcId="{00B86CCC-8EBD-4FFF-BB25-5CC46D061763}" destId="{AB26D34C-4552-4D7A-AF67-0DB4CE7DE400}" srcOrd="0" destOrd="0" presId="urn:microsoft.com/office/officeart/2005/8/layout/hierarchy4"/>
    <dgm:cxn modelId="{7DF4B7BB-CA49-47BB-8D32-CBC47E74CA56}" type="presParOf" srcId="{AB26D34C-4552-4D7A-AF67-0DB4CE7DE400}" destId="{D94ED72A-07B5-47AC-B713-FCA0423382AC}" srcOrd="0" destOrd="0" presId="urn:microsoft.com/office/officeart/2005/8/layout/hierarchy4"/>
    <dgm:cxn modelId="{1CDB8090-7FE7-4792-AA16-BCF468FB3BD5}" type="presParOf" srcId="{AB26D34C-4552-4D7A-AF67-0DB4CE7DE400}" destId="{799A0A01-0CD7-491E-ADA5-5A4C7F34D646}" srcOrd="1" destOrd="0" presId="urn:microsoft.com/office/officeart/2005/8/layout/hierarchy4"/>
    <dgm:cxn modelId="{D40C330D-3E6D-4C80-B67E-3D170D464E96}" type="presParOf" srcId="{AB26D34C-4552-4D7A-AF67-0DB4CE7DE400}" destId="{2C3D329A-4089-42C4-82DB-3B5D63B6BBD9}" srcOrd="2" destOrd="0" presId="urn:microsoft.com/office/officeart/2005/8/layout/hierarchy4"/>
    <dgm:cxn modelId="{BFE2B521-A761-4A8E-896F-8A89797BCA99}" type="presParOf" srcId="{2C3D329A-4089-42C4-82DB-3B5D63B6BBD9}" destId="{D42B262F-7107-4B56-BE77-6DF975178D3E}" srcOrd="0" destOrd="0" presId="urn:microsoft.com/office/officeart/2005/8/layout/hierarchy4"/>
    <dgm:cxn modelId="{6B5B96D8-C885-4E47-B9CD-0F21DB4A3116}" type="presParOf" srcId="{D42B262F-7107-4B56-BE77-6DF975178D3E}" destId="{50A5B86E-6A22-4579-9962-A2BDB9985C3F}" srcOrd="0" destOrd="0" presId="urn:microsoft.com/office/officeart/2005/8/layout/hierarchy4"/>
    <dgm:cxn modelId="{7FC04C49-5A63-4E4C-BD5F-07D5B47DE359}" type="presParOf" srcId="{D42B262F-7107-4B56-BE77-6DF975178D3E}" destId="{E5FCFABD-0FCB-4993-AF5C-0EDDDD53A883}"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ED72A-07B5-47AC-B713-FCA0423382AC}">
      <dsp:nvSpPr>
        <dsp:cNvPr id="0" name=""/>
        <dsp:cNvSpPr/>
      </dsp:nvSpPr>
      <dsp:spPr>
        <a:xfrm>
          <a:off x="44" y="0"/>
          <a:ext cx="7920790" cy="1609287"/>
        </a:xfrm>
        <a:prstGeom prst="roundRect">
          <a:avLst>
            <a:gd name="adj" fmla="val 10000"/>
          </a:avLst>
        </a:prstGeom>
        <a:solidFill>
          <a:srgbClr val="00740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BR" sz="2800" kern="1200" dirty="0" smtClean="0">
              <a:latin typeface="Arial Black" pitchFamily="34" charset="0"/>
            </a:rPr>
            <a:t>SALVAGUARDAS PARA OS PRODUTORES </a:t>
          </a:r>
        </a:p>
        <a:p>
          <a:pPr lvl="0" algn="ctr" defTabSz="1244600">
            <a:lnSpc>
              <a:spcPct val="90000"/>
            </a:lnSpc>
            <a:spcBef>
              <a:spcPct val="0"/>
            </a:spcBef>
            <a:spcAft>
              <a:spcPct val="35000"/>
            </a:spcAft>
          </a:pPr>
          <a:r>
            <a:rPr lang="pt-BR" sz="2400" kern="1200" dirty="0" smtClean="0">
              <a:latin typeface="Arial Black" pitchFamily="34" charset="0"/>
            </a:rPr>
            <a:t>Convenção Quadro  – preâmbulo </a:t>
          </a:r>
        </a:p>
      </dsp:txBody>
      <dsp:txXfrm>
        <a:off x="47178" y="47134"/>
        <a:ext cx="7826522" cy="1515019"/>
      </dsp:txXfrm>
    </dsp:sp>
    <dsp:sp modelId="{50A5B86E-6A22-4579-9962-A2BDB9985C3F}">
      <dsp:nvSpPr>
        <dsp:cNvPr id="0" name=""/>
        <dsp:cNvSpPr/>
      </dsp:nvSpPr>
      <dsp:spPr>
        <a:xfrm>
          <a:off x="15584" y="1753650"/>
          <a:ext cx="7905295" cy="4456752"/>
        </a:xfrm>
        <a:prstGeom prst="roundRect">
          <a:avLst>
            <a:gd name="adj" fmla="val 10000"/>
          </a:avLst>
        </a:prstGeom>
        <a:solidFill>
          <a:schemeClr val="bg1"/>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50000"/>
            </a:lnSpc>
            <a:spcBef>
              <a:spcPct val="0"/>
            </a:spcBef>
            <a:spcAft>
              <a:spcPct val="35000"/>
            </a:spcAft>
          </a:pPr>
          <a:r>
            <a:rPr lang="pt-BR" sz="2000" i="1" u="sng" kern="1200" dirty="0" smtClean="0">
              <a:solidFill>
                <a:schemeClr val="tx1"/>
              </a:solidFill>
              <a:latin typeface="Arial Black" pitchFamily="34" charset="0"/>
            </a:rPr>
            <a:t>“a necessidade de estabelecer mecanismos apropriados para enfrentar as consequências sociais e econômicas que, a longo prazo, surgirão com o êxito das estratégias de redução da demanda de tabaco”  </a:t>
          </a:r>
          <a:endParaRPr lang="pt-BR" sz="2000" i="1" u="sng" kern="1200" dirty="0">
            <a:solidFill>
              <a:schemeClr val="tx1"/>
            </a:solidFill>
            <a:latin typeface="Arial Black" pitchFamily="34" charset="0"/>
          </a:endParaRPr>
        </a:p>
      </dsp:txBody>
      <dsp:txXfrm>
        <a:off x="146118" y="1884184"/>
        <a:ext cx="7644227" cy="4195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ED72A-07B5-47AC-B713-FCA0423382AC}">
      <dsp:nvSpPr>
        <dsp:cNvPr id="0" name=""/>
        <dsp:cNvSpPr/>
      </dsp:nvSpPr>
      <dsp:spPr>
        <a:xfrm>
          <a:off x="0" y="0"/>
          <a:ext cx="9790757" cy="1097952"/>
        </a:xfrm>
        <a:prstGeom prst="roundRect">
          <a:avLst>
            <a:gd name="adj" fmla="val 10000"/>
          </a:avLst>
        </a:prstGeom>
        <a:solidFill>
          <a:srgbClr val="00740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kern="1200" dirty="0" smtClean="0">
              <a:latin typeface="Arial Black" pitchFamily="34" charset="0"/>
            </a:rPr>
            <a:t>Convenção salvaguardas  para produtores</a:t>
          </a:r>
        </a:p>
        <a:p>
          <a:pPr lvl="0" algn="ctr" defTabSz="1066800">
            <a:lnSpc>
              <a:spcPct val="90000"/>
            </a:lnSpc>
            <a:spcBef>
              <a:spcPct val="0"/>
            </a:spcBef>
            <a:spcAft>
              <a:spcPct val="35000"/>
            </a:spcAft>
          </a:pPr>
          <a:r>
            <a:rPr lang="pt-BR" sz="2400" kern="1200" dirty="0" smtClean="0">
              <a:latin typeface="Arial Black" pitchFamily="34" charset="0"/>
            </a:rPr>
            <a:t>perspectiva econômica, sanitária e ambiental :</a:t>
          </a:r>
          <a:endParaRPr lang="pt-BR" sz="2400" kern="1200" dirty="0">
            <a:latin typeface="Arial Black" pitchFamily="34" charset="0"/>
          </a:endParaRPr>
        </a:p>
      </dsp:txBody>
      <dsp:txXfrm>
        <a:off x="32158" y="32158"/>
        <a:ext cx="9726441" cy="1033636"/>
      </dsp:txXfrm>
    </dsp:sp>
    <dsp:sp modelId="{50A5B86E-6A22-4579-9962-A2BDB9985C3F}">
      <dsp:nvSpPr>
        <dsp:cNvPr id="0" name=""/>
        <dsp:cNvSpPr/>
      </dsp:nvSpPr>
      <dsp:spPr>
        <a:xfrm>
          <a:off x="9857" y="1440140"/>
          <a:ext cx="9762077" cy="5112587"/>
        </a:xfrm>
        <a:prstGeom prst="roundRect">
          <a:avLst>
            <a:gd name="adj" fmla="val 10000"/>
          </a:avLst>
        </a:prstGeom>
        <a:solidFill>
          <a:schemeClr val="bg1"/>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50000"/>
            </a:lnSpc>
            <a:spcBef>
              <a:spcPct val="0"/>
            </a:spcBef>
            <a:spcAft>
              <a:spcPct val="35000"/>
            </a:spcAft>
          </a:pPr>
          <a:r>
            <a:rPr lang="pt-BR" sz="2000" i="1" u="sng" kern="1200" dirty="0" err="1" smtClean="0">
              <a:solidFill>
                <a:schemeClr val="tx1"/>
              </a:solidFill>
              <a:latin typeface="Arial Black" pitchFamily="34" charset="0"/>
            </a:rPr>
            <a:t>Art</a:t>
          </a:r>
          <a:r>
            <a:rPr lang="pt-BR" sz="2000" i="1" u="sng" kern="1200" dirty="0" smtClean="0">
              <a:solidFill>
                <a:schemeClr val="tx1"/>
              </a:solidFill>
              <a:latin typeface="Arial Black" pitchFamily="34" charset="0"/>
            </a:rPr>
            <a:t> 17: “As Partes, em cooperação entre si ... promoverão conforme proceda alternativas economicamente viáveis para os trabalhadores, os cultivadores ...”.</a:t>
          </a:r>
        </a:p>
        <a:p>
          <a:pPr lvl="0" algn="l" defTabSz="889000">
            <a:lnSpc>
              <a:spcPct val="150000"/>
            </a:lnSpc>
            <a:spcBef>
              <a:spcPct val="0"/>
            </a:spcBef>
            <a:spcAft>
              <a:spcPct val="35000"/>
            </a:spcAft>
          </a:pPr>
          <a:endParaRPr lang="pt-BR" sz="2000" i="1" u="sng" kern="1200" dirty="0" smtClean="0">
            <a:solidFill>
              <a:schemeClr val="tx1"/>
            </a:solidFill>
            <a:latin typeface="Arial Black" pitchFamily="34" charset="0"/>
          </a:endParaRPr>
        </a:p>
        <a:p>
          <a:pPr lvl="0" algn="l" defTabSz="889000">
            <a:lnSpc>
              <a:spcPct val="150000"/>
            </a:lnSpc>
            <a:spcBef>
              <a:spcPct val="0"/>
            </a:spcBef>
            <a:spcAft>
              <a:spcPct val="35000"/>
            </a:spcAft>
          </a:pPr>
          <a:r>
            <a:rPr lang="pt-BR" sz="2000" i="1" u="sng" kern="1200" dirty="0" err="1" smtClean="0">
              <a:solidFill>
                <a:schemeClr val="tx1"/>
              </a:solidFill>
              <a:latin typeface="Arial Black" pitchFamily="34" charset="0"/>
            </a:rPr>
            <a:t>Art</a:t>
          </a:r>
          <a:r>
            <a:rPr lang="pt-BR" sz="2000" i="1" u="sng" kern="1200" dirty="0" smtClean="0">
              <a:solidFill>
                <a:schemeClr val="tx1"/>
              </a:solidFill>
              <a:latin typeface="Arial Black" pitchFamily="34" charset="0"/>
            </a:rPr>
            <a:t> 18: “... as Partes concordam em prestar devida atenção, no que diz respeito ao cultivo do tabaco e à fabricação de produtos de tabaco em seus respectivos territórios, à proteção do meio ambiente e à saúde das pessoas em relação ao meio ambiente”.</a:t>
          </a:r>
        </a:p>
        <a:p>
          <a:pPr lvl="0" algn="l" defTabSz="889000">
            <a:lnSpc>
              <a:spcPct val="150000"/>
            </a:lnSpc>
            <a:spcBef>
              <a:spcPct val="0"/>
            </a:spcBef>
            <a:spcAft>
              <a:spcPct val="35000"/>
            </a:spcAft>
          </a:pPr>
          <a:r>
            <a:rPr lang="pt-BR" sz="2000" i="1" u="sng" kern="1200" dirty="0" smtClean="0">
              <a:solidFill>
                <a:schemeClr val="tx1"/>
              </a:solidFill>
              <a:latin typeface="Arial Black" pitchFamily="34" charset="0"/>
            </a:rPr>
            <a:t> </a:t>
          </a:r>
          <a:endParaRPr lang="pt-BR" sz="2000" i="1" u="sng" kern="1200" dirty="0">
            <a:solidFill>
              <a:schemeClr val="tx1"/>
            </a:solidFill>
            <a:latin typeface="Arial Black" pitchFamily="34" charset="0"/>
          </a:endParaRPr>
        </a:p>
      </dsp:txBody>
      <dsp:txXfrm>
        <a:off x="159600" y="1589883"/>
        <a:ext cx="9462591" cy="48131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0.84415</cdr:x>
      <cdr:y>0.66136</cdr:y>
    </cdr:from>
    <cdr:to>
      <cdr:x>0.89097</cdr:x>
      <cdr:y>0.73821</cdr:y>
    </cdr:to>
    <cdr:sp macro="" textlink="">
      <cdr:nvSpPr>
        <cdr:cNvPr id="2" name="Elipse 1"/>
        <cdr:cNvSpPr/>
      </cdr:nvSpPr>
      <cdr:spPr>
        <a:xfrm xmlns:a="http://schemas.openxmlformats.org/drawingml/2006/main">
          <a:off x="6017738" y="2087095"/>
          <a:ext cx="333770" cy="242522"/>
        </a:xfrm>
        <a:prstGeom xmlns:a="http://schemas.openxmlformats.org/drawingml/2006/main" prst="ellipse">
          <a:avLst/>
        </a:prstGeom>
        <a:noFill xmlns:a="http://schemas.openxmlformats.org/drawingml/2006/main"/>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pt-B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68D75-A8EF-45AD-9F17-4E49B7B9D64E}" type="datetimeFigureOut">
              <a:rPr lang="pt-BR" smtClean="0"/>
              <a:t>14/05/2019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8AAB1-EA33-43A4-B182-D1AFB8F4EB42}" type="slidenum">
              <a:rPr lang="pt-BR" smtClean="0"/>
              <a:t>‹nº›</a:t>
            </a:fld>
            <a:endParaRPr lang="pt-BR"/>
          </a:p>
        </p:txBody>
      </p:sp>
    </p:spTree>
    <p:extLst>
      <p:ext uri="{BB962C8B-B14F-4D97-AF65-F5344CB8AC3E}">
        <p14:creationId xmlns:p14="http://schemas.microsoft.com/office/powerpoint/2010/main" val="245903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71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0C01389-B884-4582-95AB-5F2B15B00FDF}" type="slidenum">
              <a:rPr lang="pt-BR" altLang="pt-BR" smtClean="0"/>
              <a:pPr/>
              <a:t>1</a:t>
            </a:fld>
            <a:endParaRPr lang="pt-BR" altLang="pt-BR" smtClean="0"/>
          </a:p>
        </p:txBody>
      </p:sp>
    </p:spTree>
    <p:extLst>
      <p:ext uri="{BB962C8B-B14F-4D97-AF65-F5344CB8AC3E}">
        <p14:creationId xmlns:p14="http://schemas.microsoft.com/office/powerpoint/2010/main" val="227441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327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E2ACAB-D339-41A6-A37A-5E4BC350D7BB}" type="slidenum">
              <a:rPr lang="pt-BR" altLang="pt-BR" smtClean="0"/>
              <a:pPr>
                <a:spcBef>
                  <a:spcPct val="0"/>
                </a:spcBef>
              </a:pPr>
              <a:t>15</a:t>
            </a:fld>
            <a:endParaRPr lang="pt-BR" altLang="pt-BR" smtClean="0"/>
          </a:p>
        </p:txBody>
      </p:sp>
    </p:spTree>
    <p:extLst>
      <p:ext uri="{BB962C8B-B14F-4D97-AF65-F5344CB8AC3E}">
        <p14:creationId xmlns:p14="http://schemas.microsoft.com/office/powerpoint/2010/main" val="571590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327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E2ACAB-D339-41A6-A37A-5E4BC350D7BB}" type="slidenum">
              <a:rPr lang="pt-BR" altLang="pt-BR" smtClean="0"/>
              <a:pPr>
                <a:spcBef>
                  <a:spcPct val="0"/>
                </a:spcBef>
              </a:pPr>
              <a:t>16</a:t>
            </a:fld>
            <a:endParaRPr lang="pt-BR" altLang="pt-BR" smtClean="0"/>
          </a:p>
        </p:txBody>
      </p:sp>
    </p:spTree>
    <p:extLst>
      <p:ext uri="{BB962C8B-B14F-4D97-AF65-F5344CB8AC3E}">
        <p14:creationId xmlns:p14="http://schemas.microsoft.com/office/powerpoint/2010/main" val="388128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327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E2ACAB-D339-41A6-A37A-5E4BC350D7BB}" type="slidenum">
              <a:rPr lang="pt-BR" altLang="pt-BR" smtClean="0"/>
              <a:pPr>
                <a:spcBef>
                  <a:spcPct val="0"/>
                </a:spcBef>
              </a:pPr>
              <a:t>18</a:t>
            </a:fld>
            <a:endParaRPr lang="pt-BR" altLang="pt-BR" smtClean="0"/>
          </a:p>
        </p:txBody>
      </p:sp>
    </p:spTree>
    <p:extLst>
      <p:ext uri="{BB962C8B-B14F-4D97-AF65-F5344CB8AC3E}">
        <p14:creationId xmlns:p14="http://schemas.microsoft.com/office/powerpoint/2010/main" val="127493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 no Brasil, como estamos? </a:t>
            </a:r>
          </a:p>
          <a:p>
            <a:pPr eaLnBrk="1" hangingPunct="1">
              <a:spcBef>
                <a:spcPct val="0"/>
              </a:spcBef>
            </a:pPr>
            <a:r>
              <a:rPr lang="pt-BR" altLang="pt-BR" smtClean="0"/>
              <a:t>A  prevalência de fumantes caiu de forma significativa, tanto entre homens como entre mulheres nas últimas 2 décadas - conforme mostram os dados de pesquisas nacionais realizadas em 1989 , 2003 e 2008. </a:t>
            </a:r>
          </a:p>
          <a:p>
            <a:pPr eaLnBrk="1" hangingPunct="1">
              <a:spcBef>
                <a:spcPct val="0"/>
              </a:spcBef>
            </a:pPr>
            <a:r>
              <a:rPr lang="pt-BR" altLang="pt-BR" smtClean="0"/>
              <a:t>Dados da Pesquisa Especial sobre Tabagismo realizada nacionalmente pelo Ministério da Saúde e IBGE em 2008 mostraram que naquele ano já tínhamos mais ex fumantes do que fumantes. </a:t>
            </a:r>
          </a:p>
          <a:p>
            <a:pPr eaLnBrk="1" hangingPunct="1">
              <a:spcBef>
                <a:spcPct val="0"/>
              </a:spcBef>
            </a:pPr>
            <a:endParaRPr lang="pt-BR" altLang="pt-BR" smtClean="0"/>
          </a:p>
          <a:p>
            <a:pPr algn="ctr" eaLnBrk="1" hangingPunct="1">
              <a:spcBef>
                <a:spcPct val="0"/>
              </a:spcBef>
            </a:pPr>
            <a:r>
              <a:rPr lang="en-US" altLang="pt-BR" b="1" smtClean="0"/>
              <a:t>PRÓXIMO</a:t>
            </a:r>
            <a:endParaRPr lang="pt-BR" altLang="pt-BR" b="1" smtClean="0"/>
          </a:p>
        </p:txBody>
      </p:sp>
      <p:sp>
        <p:nvSpPr>
          <p:cNvPr id="1167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35F26B8-1B84-44AB-BAAE-3A3043A49837}" type="slidenum">
              <a:rPr lang="pt-BR" altLang="pt-BR">
                <a:ea typeface="MS PGothic" panose="020B0600070205080204" pitchFamily="34" charset="-128"/>
              </a:rPr>
              <a:pPr/>
              <a:t>23</a:t>
            </a:fld>
            <a:endParaRPr lang="pt-BR" altLang="pt-BR">
              <a:ea typeface="MS PGothic" panose="020B0600070205080204" pitchFamily="34" charset="-128"/>
            </a:endParaRPr>
          </a:p>
        </p:txBody>
      </p:sp>
    </p:spTree>
    <p:extLst>
      <p:ext uri="{BB962C8B-B14F-4D97-AF65-F5344CB8AC3E}">
        <p14:creationId xmlns:p14="http://schemas.microsoft.com/office/powerpoint/2010/main" val="217790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99656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r>
              <a:rPr lang="pt-BR" dirty="0"/>
              <a:t>A</a:t>
            </a:r>
            <a:r>
              <a:rPr lang="pt-BR" baseline="0" dirty="0"/>
              <a:t> Pesquisa Nacional de Saúde do Escolar, mostra também uma tendência de queda de experimentação e consumo de cigarro entre os adolescentes entre 2009 e 2012. Ressalta-se que um grande percentual de escolares já experimentaram tabaco – cerca de 19% em 2015. </a:t>
            </a:r>
            <a:endParaRPr lang="pt-BR" dirty="0"/>
          </a:p>
        </p:txBody>
      </p:sp>
      <p:sp>
        <p:nvSpPr>
          <p:cNvPr id="4" name="Espaço Reservado para Número de Slide 3"/>
          <p:cNvSpPr>
            <a:spLocks noGrp="1"/>
          </p:cNvSpPr>
          <p:nvPr>
            <p:ph type="sldNum" sz="quarter" idx="10"/>
          </p:nvPr>
        </p:nvSpPr>
        <p:spPr/>
        <p:txBody>
          <a:bodyPr/>
          <a:lstStyle/>
          <a:p>
            <a:pPr>
              <a:defRPr/>
            </a:pPr>
            <a:fld id="{CDC8E46E-2F5F-400A-8601-B25034E1A815}" type="slidenum">
              <a:rPr lang="pt-BR" smtClean="0"/>
              <a:pPr>
                <a:defRPr/>
              </a:pPr>
              <a:t>33</a:t>
            </a:fld>
            <a:endParaRPr lang="pt-BR"/>
          </a:p>
        </p:txBody>
      </p:sp>
    </p:spTree>
    <p:extLst>
      <p:ext uri="{BB962C8B-B14F-4D97-AF65-F5344CB8AC3E}">
        <p14:creationId xmlns:p14="http://schemas.microsoft.com/office/powerpoint/2010/main" val="398088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829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4EA21A9-4711-4008-8AEF-899944B9DE12}" type="slidenum">
              <a:rPr lang="pt-BR" altLang="pt-BR" smtClean="0">
                <a:ea typeface="MS PGothic" panose="020B0600070205080204" pitchFamily="34" charset="-128"/>
              </a:rPr>
              <a:pPr/>
              <a:t>38</a:t>
            </a:fld>
            <a:endParaRPr lang="pt-BR" altLang="pt-BR" smtClean="0">
              <a:ea typeface="MS PGothic" panose="020B0600070205080204" pitchFamily="34" charset="-128"/>
            </a:endParaRPr>
          </a:p>
        </p:txBody>
      </p:sp>
    </p:spTree>
    <p:extLst>
      <p:ext uri="{BB962C8B-B14F-4D97-AF65-F5344CB8AC3E}">
        <p14:creationId xmlns:p14="http://schemas.microsoft.com/office/powerpoint/2010/main" val="76242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839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1148BDF2-C9D4-496F-834B-07BF2DD3C617}" type="slidenum">
              <a:rPr lang="pt-BR" altLang="pt-BR" smtClean="0"/>
              <a:pPr/>
              <a:t>58</a:t>
            </a:fld>
            <a:endParaRPr lang="pt-BR" altLang="pt-BR" smtClean="0"/>
          </a:p>
        </p:txBody>
      </p:sp>
    </p:spTree>
    <p:extLst>
      <p:ext uri="{BB962C8B-B14F-4D97-AF65-F5344CB8AC3E}">
        <p14:creationId xmlns:p14="http://schemas.microsoft.com/office/powerpoint/2010/main" val="3893074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276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fld id="{C280929C-F68B-444F-8F41-A645E11C3528}" type="slidenum">
              <a:rPr lang="pt-BR" altLang="pt-BR" smtClean="0"/>
              <a:pPr eaLnBrk="1" fontAlgn="base" hangingPunct="1">
                <a:spcBef>
                  <a:spcPct val="0"/>
                </a:spcBef>
                <a:spcAft>
                  <a:spcPct val="0"/>
                </a:spcAft>
              </a:pPr>
              <a:t>72</a:t>
            </a:fld>
            <a:endParaRPr lang="pt-BR" altLang="pt-BR" smtClean="0"/>
          </a:p>
        </p:txBody>
      </p:sp>
    </p:spTree>
    <p:extLst>
      <p:ext uri="{BB962C8B-B14F-4D97-AF65-F5344CB8AC3E}">
        <p14:creationId xmlns:p14="http://schemas.microsoft.com/office/powerpoint/2010/main" val="112457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1pPr>
            <a:lvl2pPr marL="742950" indent="-285750">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2pPr>
            <a:lvl3pPr marL="1143000" indent="-228600">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3pPr>
            <a:lvl4pPr marL="1600200" indent="-228600">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4pPr>
            <a:lvl5pPr marL="2057400" indent="-228600">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0" algn="l"/>
                <a:tab pos="925513" algn="l"/>
                <a:tab pos="1852613" algn="l"/>
                <a:tab pos="2779713" algn="l"/>
                <a:tab pos="3706813" algn="l"/>
                <a:tab pos="4633913" algn="l"/>
                <a:tab pos="5561013" algn="l"/>
                <a:tab pos="6486525" algn="l"/>
                <a:tab pos="7413625" algn="l"/>
                <a:tab pos="8340725" algn="l"/>
                <a:tab pos="9267825" algn="l"/>
                <a:tab pos="10194925" algn="l"/>
              </a:tabLst>
              <a:defRPr>
                <a:solidFill>
                  <a:schemeClr val="tx1"/>
                </a:solidFill>
                <a:latin typeface="Calibri" panose="020F0502020204030204" pitchFamily="34" charset="0"/>
                <a:cs typeface="Arial" panose="020B0604020202020204" pitchFamily="34" charset="0"/>
              </a:defRPr>
            </a:lvl9pPr>
          </a:lstStyle>
          <a:p>
            <a:fld id="{95201C4B-605F-4EA6-B96F-A5A8A5D09092}" type="slidenum">
              <a:rPr lang="en-US" altLang="pt-BR">
                <a:solidFill>
                  <a:srgbClr val="000000"/>
                </a:solidFill>
                <a:latin typeface="Arial" panose="020B0604020202020204" pitchFamily="34" charset="0"/>
                <a:ea typeface="MS PGothic" panose="020B0600070205080204" pitchFamily="34" charset="-128"/>
                <a:cs typeface="Angsana New" panose="02020603050405020304" pitchFamily="18" charset="-34"/>
              </a:rPr>
              <a:pPr/>
              <a:t>4</a:t>
            </a:fld>
            <a:endParaRPr lang="en-US" altLang="pt-BR">
              <a:solidFill>
                <a:srgbClr val="000000"/>
              </a:solidFill>
              <a:latin typeface="Arial" panose="020B0604020202020204" pitchFamily="34" charset="0"/>
              <a:ea typeface="MS PGothic" panose="020B0600070205080204" pitchFamily="34" charset="-128"/>
              <a:cs typeface="Angsana New" panose="02020603050405020304" pitchFamily="18" charset="-34"/>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latin typeface="Arial" panose="020B0604020202020204" pitchFamily="34" charset="0"/>
            </a:endParaRPr>
          </a:p>
        </p:txBody>
      </p:sp>
    </p:spTree>
    <p:extLst>
      <p:ext uri="{BB962C8B-B14F-4D97-AF65-F5344CB8AC3E}">
        <p14:creationId xmlns:p14="http://schemas.microsoft.com/office/powerpoint/2010/main" val="43472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4FA0283-1E82-41B0-96CC-5E353986482B}" type="slidenum">
              <a:rPr lang="es-ES_tradnl" altLang="pt-BR">
                <a:latin typeface="Arial" panose="020B0604020202020204" pitchFamily="34" charset="0"/>
                <a:cs typeface="Angsana New" panose="02020603050405020304" pitchFamily="18" charset="-34"/>
              </a:rPr>
              <a:pPr eaLnBrk="1" hangingPunct="1"/>
              <a:t>5</a:t>
            </a:fld>
            <a:endParaRPr lang="es-ES_tradnl" altLang="pt-BR">
              <a:latin typeface="Arial" panose="020B0604020202020204" pitchFamily="34" charset="0"/>
              <a:cs typeface="Angsana New" panose="02020603050405020304" pitchFamily="18" charset="-34"/>
            </a:endParaRPr>
          </a:p>
        </p:txBody>
      </p:sp>
      <p:sp>
        <p:nvSpPr>
          <p:cNvPr id="58371" name="Rectangle 2"/>
          <p:cNvSpPr>
            <a:spLocks noGrp="1" noRot="1" noChangeAspect="1" noChangeArrowheads="1" noTextEdit="1"/>
          </p:cNvSpPr>
          <p:nvPr>
            <p:ph type="sldImg"/>
          </p:nvPr>
        </p:nvSpPr>
        <p:spPr bwMode="auto">
          <a:xfrm>
            <a:off x="396875" y="682625"/>
            <a:ext cx="6062663" cy="3411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pt-BR" smtClean="0">
              <a:latin typeface="Arial" panose="020B0604020202020204" pitchFamily="34" charset="0"/>
            </a:endParaRPr>
          </a:p>
        </p:txBody>
      </p:sp>
    </p:spTree>
    <p:extLst>
      <p:ext uri="{BB962C8B-B14F-4D97-AF65-F5344CB8AC3E}">
        <p14:creationId xmlns:p14="http://schemas.microsoft.com/office/powerpoint/2010/main" val="312493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6B1B41B-CA7B-438E-9BC4-80AF43A3D151}" type="slidenum">
              <a:rPr lang="es-ES_tradnl" altLang="pt-BR">
                <a:latin typeface="Arial" panose="020B0604020202020204" pitchFamily="34" charset="0"/>
                <a:cs typeface="Angsana New" panose="02020603050405020304" pitchFamily="18" charset="-34"/>
              </a:rPr>
              <a:pPr eaLnBrk="1" hangingPunct="1"/>
              <a:t>6</a:t>
            </a:fld>
            <a:endParaRPr lang="es-ES_tradnl" altLang="pt-BR">
              <a:latin typeface="Arial" panose="020B0604020202020204" pitchFamily="34" charset="0"/>
              <a:cs typeface="Angsana New" panose="02020603050405020304" pitchFamily="18" charset="-34"/>
            </a:endParaRPr>
          </a:p>
        </p:txBody>
      </p:sp>
      <p:sp>
        <p:nvSpPr>
          <p:cNvPr id="59395" name="Rectangle 2"/>
          <p:cNvSpPr>
            <a:spLocks noGrp="1" noRot="1" noChangeAspect="1" noChangeArrowheads="1" noTextEdit="1"/>
          </p:cNvSpPr>
          <p:nvPr>
            <p:ph type="sldImg"/>
          </p:nvPr>
        </p:nvSpPr>
        <p:spPr bwMode="auto">
          <a:xfrm>
            <a:off x="396875" y="682625"/>
            <a:ext cx="6062663" cy="3411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pt-BR" smtClean="0">
              <a:latin typeface="Arial" panose="020B0604020202020204" pitchFamily="34" charset="0"/>
            </a:endParaRPr>
          </a:p>
        </p:txBody>
      </p:sp>
    </p:spTree>
    <p:extLst>
      <p:ext uri="{BB962C8B-B14F-4D97-AF65-F5344CB8AC3E}">
        <p14:creationId xmlns:p14="http://schemas.microsoft.com/office/powerpoint/2010/main" val="99840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D580CBAC-5279-4F21-8A79-EE62782A8FD7}" type="slidenum">
              <a:rPr lang="pt-BR" altLang="pt-BR" smtClean="0">
                <a:latin typeface="Arial" pitchFamily="34" charset="0"/>
                <a:ea typeface="MS PGothic" pitchFamily="34" charset="-128"/>
                <a:cs typeface="Angsana New" pitchFamily="18" charset="-34"/>
              </a:rPr>
              <a:pPr/>
              <a:t>7</a:t>
            </a:fld>
            <a:endParaRPr lang="pt-BR" altLang="pt-BR" smtClean="0">
              <a:latin typeface="Arial" pitchFamily="34" charset="0"/>
              <a:ea typeface="MS PGothic" pitchFamily="34" charset="-128"/>
              <a:cs typeface="Angsana New" pitchFamily="18" charset="-34"/>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xfrm>
            <a:off x="629425" y="4101858"/>
            <a:ext cx="5543096" cy="43343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solidFill>
                  <a:srgbClr val="CC3300"/>
                </a:solidFill>
                <a:latin typeface="Arial" pitchFamily="34" charset="0"/>
              </a:rPr>
              <a:t> </a:t>
            </a:r>
            <a:endParaRPr lang="pt-BR" altLang="pt-BR" smtClean="0">
              <a:solidFill>
                <a:srgbClr val="CC3300"/>
              </a:solidFill>
              <a:latin typeface="Arial" pitchFamily="34" charset="0"/>
              <a:cs typeface="Arial" pitchFamily="34" charset="0"/>
            </a:endParaRPr>
          </a:p>
        </p:txBody>
      </p:sp>
    </p:spTree>
    <p:extLst>
      <p:ext uri="{BB962C8B-B14F-4D97-AF65-F5344CB8AC3E}">
        <p14:creationId xmlns:p14="http://schemas.microsoft.com/office/powerpoint/2010/main" val="102339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61A8462B-16F3-44BD-B794-968562579BF8}" type="slidenum">
              <a:rPr lang="en-US" altLang="pt-BR" sz="1200">
                <a:latin typeface="Arial" pitchFamily="34" charset="0"/>
                <a:ea typeface="MS PGothic" pitchFamily="34" charset="-128"/>
                <a:cs typeface="Angsana New" pitchFamily="18" charset="-34"/>
              </a:rPr>
              <a:pPr algn="r" eaLnBrk="1" hangingPunct="1"/>
              <a:t>8</a:t>
            </a:fld>
            <a:endParaRPr lang="th-TH" altLang="pt-BR" sz="1200">
              <a:latin typeface="Arial" pitchFamily="34" charset="0"/>
              <a:ea typeface="MS PGothic" pitchFamily="34" charset="-128"/>
              <a:cs typeface="Angsana New" pitchFamily="18" charset="-34"/>
            </a:endParaRPr>
          </a:p>
        </p:txBody>
      </p:sp>
      <p:sp>
        <p:nvSpPr>
          <p:cNvPr id="107523" name="Rectangle 7"/>
          <p:cNvSpPr txBox="1">
            <a:spLocks noGrp="1" noChangeArrowheads="1"/>
          </p:cNvSpPr>
          <p:nvPr/>
        </p:nvSpPr>
        <p:spPr bwMode="auto">
          <a:xfrm>
            <a:off x="3852016" y="9430306"/>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4C45350A-130D-4914-B01C-3D4D42904EBB}" type="slidenum">
              <a:rPr lang="en-US" altLang="pt-BR" sz="1200">
                <a:latin typeface="Arial" pitchFamily="34" charset="0"/>
                <a:ea typeface="MS PGothic" pitchFamily="34" charset="-128"/>
                <a:cs typeface="Angsana New" pitchFamily="18" charset="-34"/>
              </a:rPr>
              <a:pPr algn="r" eaLnBrk="1" hangingPunct="1"/>
              <a:t>8</a:t>
            </a:fld>
            <a:endParaRPr lang="en-US" altLang="pt-BR" sz="1200">
              <a:latin typeface="Arial" pitchFamily="34" charset="0"/>
              <a:ea typeface="MS PGothic" pitchFamily="34" charset="-128"/>
              <a:cs typeface="Angsana New" pitchFamily="18" charset="-34"/>
            </a:endParaRPr>
          </a:p>
        </p:txBody>
      </p:sp>
      <p:sp>
        <p:nvSpPr>
          <p:cNvPr id="1075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pt-BR" sz="2800" smtClean="0">
              <a:latin typeface="Arial" pitchFamily="34" charset="0"/>
            </a:endParaRPr>
          </a:p>
        </p:txBody>
      </p:sp>
    </p:spTree>
    <p:extLst>
      <p:ext uri="{BB962C8B-B14F-4D97-AF65-F5344CB8AC3E}">
        <p14:creationId xmlns:p14="http://schemas.microsoft.com/office/powerpoint/2010/main" val="379604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0E30BCD-6C3C-487D-AE3F-37E98F3A6CB1}" type="slidenum">
              <a:rPr lang="en-US" altLang="pt-BR">
                <a:latin typeface="Arial" panose="020B0604020202020204" pitchFamily="34" charset="0"/>
                <a:cs typeface="Angsana New" panose="02020603050405020304" pitchFamily="18" charset="-34"/>
              </a:rPr>
              <a:pPr/>
              <a:t>9</a:t>
            </a:fld>
            <a:endParaRPr lang="th-TH" altLang="pt-BR">
              <a:latin typeface="Arial" panose="020B0604020202020204" pitchFamily="34" charset="0"/>
              <a:cs typeface="Angsana New" panose="02020603050405020304" pitchFamily="18" charset="-34"/>
            </a:endParaRPr>
          </a:p>
        </p:txBody>
      </p:sp>
      <p:sp>
        <p:nvSpPr>
          <p:cNvPr id="104451" name="Rectangle 2"/>
          <p:cNvSpPr>
            <a:spLocks noGrp="1" noRot="1" noChangeAspect="1" noChangeArrowheads="1" noTextEdit="1"/>
          </p:cNvSpPr>
          <p:nvPr>
            <p:ph type="sldImg"/>
          </p:nvPr>
        </p:nvSpPr>
        <p:spPr bwMode="auto">
          <a:xfrm>
            <a:off x="917575" y="744538"/>
            <a:ext cx="4964113" cy="2794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xfrm>
            <a:off x="527135" y="3786255"/>
            <a:ext cx="5664729" cy="53958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t-BR" altLang="pt-BR" smtClean="0"/>
              <a:t>Na verdade o tabagismo, gera uma dependência química  e por isso é considerado uma doença crônica e está inserido no Código Internacional de Doenças da OMS -  CID 10.</a:t>
            </a:r>
          </a:p>
          <a:p>
            <a:pPr eaLnBrk="1" hangingPunct="1"/>
            <a:r>
              <a:rPr lang="pt-BR" altLang="pt-BR" smtClean="0"/>
              <a:t>Essa dependência leva os fumantes  a se exporem de forma cronica a elementos tóxicos contidos e emitidos pela queima do tabaco, associando esse consumo a  quase 50 diferentes doenças. Grande parte  dessas doenças são incapacitantes e fatais. Dentre essas doenças encontram-se o  câncer e as cardiovasculares,  as que mais matam no mundo e no Brasil. </a:t>
            </a:r>
          </a:p>
          <a:p>
            <a:pPr lvl="1" eaLnBrk="1" hangingPunct="1"/>
            <a:r>
              <a:rPr lang="pt-BR" altLang="pt-BR" smtClean="0"/>
              <a:t> O tabagismo responde  por  45% das mortes por doença coronariana (infarto do miocárdio), 85% das mortes por doença pulmonar obstrutiva crônica (enfisema), 25% das mortes por doença cérebro-vascular (derrames) e 30% das mortes por câncer. É importante enfatizar que 90% dos casos de câncer de pulmão ocorrem em fumantes, o que mostra a forte correlação dessa doença com o tabagismo.</a:t>
            </a:r>
          </a:p>
          <a:p>
            <a:pPr lvl="1" eaLnBrk="1" hangingPunct="1"/>
            <a:r>
              <a:rPr lang="pt-BR" altLang="pt-BR" smtClean="0"/>
              <a:t>Além disso, o tabagismo potencializa e  agrava outras  condições  crônicas como a hipertensão e o diabetes importantes fatores de risco de doenças cardiovasculares, assim como aumenta  o risco das pessoas   desenvolverem e morrerem por tuberculose</a:t>
            </a:r>
          </a:p>
          <a:p>
            <a:pPr lvl="1" eaLnBrk="1" hangingPunct="1"/>
            <a:r>
              <a:rPr lang="pt-BR" altLang="pt-BR" smtClean="0"/>
              <a:t>Estudos mostram que mesmo as pessoas que não fumam, mas que são submetidas involuntariamente ao tabagismo passivo, sofrem um maior risco de desenvolverem doenças graves como câncer de pulmão, doenças cardiovasculares, asma, pneumonia, sinusite, dentre outras</a:t>
            </a:r>
            <a:r>
              <a:rPr lang="en-US" altLang="pt-BR" smtClean="0"/>
              <a:t> </a:t>
            </a:r>
            <a:br>
              <a:rPr lang="en-US" altLang="pt-BR" smtClean="0"/>
            </a:br>
            <a:endParaRPr lang="en-GB" altLang="pt-BR" smtClean="0"/>
          </a:p>
          <a:p>
            <a:pPr eaLnBrk="1" hangingPunct="1"/>
            <a:endParaRPr lang="th-TH" altLang="pt-BR" smtClean="0"/>
          </a:p>
          <a:p>
            <a:pPr lvl="1" eaLnBrk="1" hangingPunct="1"/>
            <a:endParaRPr lang="en-GB" altLang="pt-BR" smtClean="0"/>
          </a:p>
        </p:txBody>
      </p:sp>
    </p:spTree>
    <p:extLst>
      <p:ext uri="{BB962C8B-B14F-4D97-AF65-F5344CB8AC3E}">
        <p14:creationId xmlns:p14="http://schemas.microsoft.com/office/powerpoint/2010/main" val="206704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311BFB4A-5EB0-4936-879F-0CA64C1B65C8}" type="slidenum">
              <a:rPr lang="en-US" altLang="pt-BR">
                <a:latin typeface="Arial" charset="0"/>
                <a:cs typeface="Angsana New" pitchFamily="18" charset="-34"/>
              </a:rPr>
              <a:pPr/>
              <a:t>10</a:t>
            </a:fld>
            <a:endParaRPr lang="th-TH" altLang="pt-BR">
              <a:latin typeface="Arial" charset="0"/>
              <a:cs typeface="Angsana New" pitchFamily="18" charset="-34"/>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xfrm>
            <a:off x="924117" y="4002420"/>
            <a:ext cx="5070628" cy="37889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  As estatísticas nos  mostram que o TABAGISMO É UMA DOENÇA PEDIÁTRICA</a:t>
            </a:r>
          </a:p>
          <a:p>
            <a:pPr eaLnBrk="1" hangingPunct="1">
              <a:spcBef>
                <a:spcPct val="0"/>
              </a:spcBef>
            </a:pPr>
            <a:r>
              <a:rPr lang="pt-BR" altLang="pt-BR" smtClean="0"/>
              <a:t>É uma DOENÇA  porque  trata-se de uma dependência química  classificada no Código Internacional de Doenças. E PEDIÁTRICA porque quase  invariavelmente   tem início  na infância e adolescência. </a:t>
            </a:r>
          </a:p>
          <a:p>
            <a:pPr eaLnBrk="1" hangingPunct="1">
              <a:spcBef>
                <a:spcPct val="0"/>
              </a:spcBef>
            </a:pPr>
            <a:r>
              <a:rPr lang="pt-BR" altLang="pt-BR" smtClean="0"/>
              <a:t>Estudos internacionais e nacionais nos mostram que 90% dos fumantes começam a fumar antes dos 19 anos. ( dado do Banco Mundial)  </a:t>
            </a:r>
          </a:p>
          <a:p>
            <a:pPr eaLnBrk="1" hangingPunct="1">
              <a:spcBef>
                <a:spcPct val="0"/>
              </a:spcBef>
            </a:pPr>
            <a:r>
              <a:rPr lang="pt-BR" altLang="pt-BR" smtClean="0"/>
              <a:t>No Brasil a  mais recente Pesquisa  Nacional de Saúde realizada pelo Ministerio da Saúde e IBGE em 2013 nos revelou que 80%  dos fumantes brasileiros  começaram  a fumar antes dos 18 anos  e 20% antes dos 15 anos. </a:t>
            </a:r>
            <a:endParaRPr lang="pt-BR" altLang="pt-BR" b="1" smtClean="0"/>
          </a:p>
          <a:p>
            <a:pPr eaLnBrk="1" hangingPunct="1">
              <a:spcBef>
                <a:spcPct val="0"/>
              </a:spcBef>
            </a:pPr>
            <a:endParaRPr lang="pt-BR" altLang="pt-BR" b="1" smtClean="0"/>
          </a:p>
          <a:p>
            <a:pPr eaLnBrk="1" hangingPunct="1">
              <a:spcBef>
                <a:spcPct val="0"/>
              </a:spcBef>
            </a:pPr>
            <a:r>
              <a:rPr lang="en-US" altLang="pt-BR" b="1" smtClean="0"/>
              <a:t>PRÓXIMO</a:t>
            </a:r>
            <a:endParaRPr lang="pt-BR" altLang="pt-BR" b="1" smtClean="0"/>
          </a:p>
        </p:txBody>
      </p:sp>
    </p:spTree>
    <p:extLst>
      <p:ext uri="{BB962C8B-B14F-4D97-AF65-F5344CB8AC3E}">
        <p14:creationId xmlns:p14="http://schemas.microsoft.com/office/powerpoint/2010/main" val="391942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9pPr>
          </a:lstStyle>
          <a:p>
            <a:fld id="{5CF45F83-933C-465E-8EBA-CDBFBBCC2776}" type="slidenum">
              <a:rPr lang="en-US" altLang="pt-BR" smtClean="0">
                <a:solidFill>
                  <a:srgbClr val="000000"/>
                </a:solidFill>
                <a:latin typeface="Arial" pitchFamily="34" charset="0"/>
                <a:ea typeface="MS PGothic" pitchFamily="34" charset="-128"/>
                <a:cs typeface="Angsana New" pitchFamily="18" charset="-34"/>
              </a:rPr>
              <a:pPr/>
              <a:t>11</a:t>
            </a:fld>
            <a:endParaRPr lang="en-US" altLang="pt-BR" smtClean="0">
              <a:solidFill>
                <a:srgbClr val="000000"/>
              </a:solidFill>
              <a:latin typeface="Arial" pitchFamily="34" charset="0"/>
              <a:ea typeface="MS PGothic" pitchFamily="34" charset="-128"/>
              <a:cs typeface="Angsana New" pitchFamily="18" charset="-34"/>
            </a:endParaRPr>
          </a:p>
        </p:txBody>
      </p:sp>
      <p:sp>
        <p:nvSpPr>
          <p:cNvPr id="81923"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fld id="{B7C60761-9DBB-4BAF-A628-F6C73C4C3D7E}" type="slidenum">
              <a:rPr lang="en-US" altLang="pt-BR" sz="1200">
                <a:latin typeface="Arial" pitchFamily="34" charset="0"/>
                <a:ea typeface="MS PGothic" pitchFamily="34" charset="-128"/>
                <a:cs typeface="Angsana New" pitchFamily="18" charset="-34"/>
              </a:rPr>
              <a:pPr algn="r" eaLnBrk="1" hangingPunct="1"/>
              <a:t>11</a:t>
            </a:fld>
            <a:endParaRPr lang="th-TH" altLang="pt-BR" sz="1200">
              <a:latin typeface="Arial" pitchFamily="34" charset="0"/>
              <a:ea typeface="MS PGothic" pitchFamily="34" charset="-128"/>
              <a:cs typeface="Angsana New" pitchFamily="18" charset="-34"/>
            </a:endParaRPr>
          </a:p>
        </p:txBody>
      </p:sp>
      <p:sp>
        <p:nvSpPr>
          <p:cNvPr id="81924" name="Rectangle 2"/>
          <p:cNvSpPr>
            <a:spLocks noGrp="1" noRot="1" noChangeAspect="1" noChangeArrowheads="1" noTextEdit="1"/>
          </p:cNvSpPr>
          <p:nvPr>
            <p:ph type="sldImg"/>
          </p:nvPr>
        </p:nvSpPr>
        <p:spPr bwMode="auto">
          <a:xfrm>
            <a:off x="1141413" y="685800"/>
            <a:ext cx="4576762" cy="2574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xfrm>
            <a:off x="533329" y="3487677"/>
            <a:ext cx="5714466" cy="49704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t" anchorCtr="0" compatLnSpc="1">
            <a:prstTxWarp prst="textNoShape">
              <a:avLst/>
            </a:prstTxWarp>
          </a:bodyPr>
          <a:lstStyle/>
          <a:p>
            <a:endParaRPr lang="es-ES_tradnl" altLang="pt-BR" sz="1000" smtClean="0">
              <a:latin typeface="Arial" pitchFamily="34" charset="0"/>
            </a:endParaRPr>
          </a:p>
        </p:txBody>
      </p:sp>
    </p:spTree>
    <p:extLst>
      <p:ext uri="{BB962C8B-B14F-4D97-AF65-F5344CB8AC3E}">
        <p14:creationId xmlns:p14="http://schemas.microsoft.com/office/powerpoint/2010/main" val="3640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B4D9564-9105-4BDF-9153-22ABFA1892B8}" type="datetimeFigureOut">
              <a:rPr lang="pt-BR" smtClean="0"/>
              <a:t>14/05/2019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3870204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B4D9564-9105-4BDF-9153-22ABFA1892B8}" type="datetimeFigureOut">
              <a:rPr lang="pt-BR" smtClean="0"/>
              <a:t>14/05/2019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144387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B4D9564-9105-4BDF-9153-22ABFA1892B8}" type="datetimeFigureOut">
              <a:rPr lang="pt-BR" smtClean="0"/>
              <a:t>14/05/2019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1131273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671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Slide de título">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10033000" y="6832600"/>
            <a:ext cx="3860800" cy="476250"/>
          </a:xfrm>
        </p:spPr>
        <p:txBody>
          <a:bodyPr/>
          <a:lstStyle>
            <a:lvl1pPr>
              <a:defRPr/>
            </a:lvl1pPr>
          </a:lstStyle>
          <a:p>
            <a:pPr>
              <a:defRPr/>
            </a:pPr>
            <a:endParaRPr lang="th-TH"/>
          </a:p>
        </p:txBody>
      </p:sp>
    </p:spTree>
    <p:extLst>
      <p:ext uri="{BB962C8B-B14F-4D97-AF65-F5344CB8AC3E}">
        <p14:creationId xmlns:p14="http://schemas.microsoft.com/office/powerpoint/2010/main" val="57236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B4D9564-9105-4BDF-9153-22ABFA1892B8}" type="datetimeFigureOut">
              <a:rPr lang="pt-BR" smtClean="0"/>
              <a:t>14/05/2019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1875049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AB4D9564-9105-4BDF-9153-22ABFA1892B8}" type="datetimeFigureOut">
              <a:rPr lang="pt-BR" smtClean="0"/>
              <a:t>14/05/2019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2304603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B4D9564-9105-4BDF-9153-22ABFA1892B8}" type="datetimeFigureOut">
              <a:rPr lang="pt-BR" smtClean="0"/>
              <a:t>14/05/2019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397002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B4D9564-9105-4BDF-9153-22ABFA1892B8}" type="datetimeFigureOut">
              <a:rPr lang="pt-BR" smtClean="0"/>
              <a:t>14/05/2019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146985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AB4D9564-9105-4BDF-9153-22ABFA1892B8}" type="datetimeFigureOut">
              <a:rPr lang="pt-BR" smtClean="0"/>
              <a:t>14/05/2019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107335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B4D9564-9105-4BDF-9153-22ABFA1892B8}" type="datetimeFigureOut">
              <a:rPr lang="pt-BR" smtClean="0"/>
              <a:t>14/05/2019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252072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B4D9564-9105-4BDF-9153-22ABFA1892B8}" type="datetimeFigureOut">
              <a:rPr lang="pt-BR" smtClean="0"/>
              <a:t>14/05/2019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354002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B4D9564-9105-4BDF-9153-22ABFA1892B8}" type="datetimeFigureOut">
              <a:rPr lang="pt-BR" smtClean="0"/>
              <a:t>14/05/2019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4B7C891-2E31-4D95-A050-886048A1075A}" type="slidenum">
              <a:rPr lang="pt-BR" smtClean="0"/>
              <a:t>‹nº›</a:t>
            </a:fld>
            <a:endParaRPr lang="pt-BR"/>
          </a:p>
        </p:txBody>
      </p:sp>
    </p:spTree>
    <p:extLst>
      <p:ext uri="{BB962C8B-B14F-4D97-AF65-F5344CB8AC3E}">
        <p14:creationId xmlns:p14="http://schemas.microsoft.com/office/powerpoint/2010/main" val="306211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D9564-9105-4BDF-9153-22ABFA1892B8}" type="datetimeFigureOut">
              <a:rPr lang="pt-BR" smtClean="0"/>
              <a:t>14/05/2019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7C891-2E31-4D95-A050-886048A1075A}" type="slidenum">
              <a:rPr lang="pt-BR" smtClean="0"/>
              <a:t>‹nº›</a:t>
            </a:fld>
            <a:endParaRPr lang="pt-BR"/>
          </a:p>
        </p:txBody>
      </p:sp>
    </p:spTree>
    <p:extLst>
      <p:ext uri="{BB962C8B-B14F-4D97-AF65-F5344CB8AC3E}">
        <p14:creationId xmlns:p14="http://schemas.microsoft.com/office/powerpoint/2010/main" val="1927861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oleObject" Target="../embeddings/oleObject1.bin"/><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cancercontrol.cancer.gov/brp/tcrb/monographs/19/index.html"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hyperlink" Target="https://www.tobaccofreekids.org/microsites/flavortrap/full_report.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hyperlink" Target="https://www.wsj.com/articles/SB884218248400758500" TargetMode="External"/><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ww.tobaccofreekids.org/microsites/flavortrap/full_report.pdf" TargetMode="External"/><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inca.gov.br/sites/ufu.sti.inca.local/files/media/document/aditivos-em-cigarros-notas-tecnicas-para-o-controle-do-tabagismo.pdf"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hyperlink" Target="https://tobaccocontrol.bmj.com/content/11/suppl_1/i73"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s://extra.globo.com/noticias/economia/especialistas-explicam-como-as-embalagens-conquistam-fidelizam-os-consumidores-19583884.html"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wmf"/><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ww2.ibge.gov.br/home/estatistica/populacao/pns/2013/" TargetMode="External"/><Relationship Id="rId3" Type="http://schemas.openxmlformats.org/officeDocument/2006/relationships/image" Target="../media/image9.jpeg"/><Relationship Id="rId7" Type="http://schemas.openxmlformats.org/officeDocument/2006/relationships/hyperlink" Target="https://bvsms.saude.gov.br/bvs/publicacoes/pesquisa_especial_tabagismo_petab.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pesquisa.bvsalud.org/bvsms/resource/pt/mis-918" TargetMode="External"/><Relationship Id="rId5" Type="http://schemas.openxmlformats.org/officeDocument/2006/relationships/hyperlink" Target="https://www.ncbi.nlm.nih.gov/pmc/articles/PMC2636372/pdf/06-039073.pdf" TargetMode="External"/><Relationship Id="rId4" Type="http://schemas.openxmlformats.org/officeDocument/2006/relationships/hyperlink" Target="https://www.ncbi.nlm.nih.gov/pubmed/17768501"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vs.aids.gov.br/dantps/centrais-de-conteudos/paineis-de-monitoramento/saude-brasil/dcnt/"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vs.aids.gov.br/dantps/centrais-de-conteudos/paineis-de-monitoramento/saude-brasil/dcnt/"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vs.aids.gov.br/dantps/centrais-de-conteudos/paineis-de-monitoramento/saude-brasil/dcnt/"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1.folha.uol.com.br/equilibrioesaude/2018/08/festivais-de-musica-no-brasil-sao-palco-para-promover-cigarro-entre-jovens.shtml" TargetMode="External"/><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1.folha.uol.com.br/equilibrioesaude/2019/04/no-lollapalooza-souza-cruz-ensinou-como-fazer-mais-fumaca-com-cigarro.shtml" TargetMode="External"/><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cancer.ca/en/about-us/for-media/media-releases/national/2018/plain-packaging-report/?region=nb" TargetMode="External"/><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ec.europa.eu/health/tobacco/products_en" TargetMode="External"/><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hyperlink" Target="https://www.reuters.com/article/us-eu-court-tobacco/eus-highest-court-upholds-restrictive-new-law-on-cigarettes-idUSKCN0XV0MB"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reuters.com/article/us-wto-tobacco-ruling/australia-wins-landmark-wto-ruling-on-plain-tobacco-packaging-idUSKBN1JO2BF" TargetMode="External"/><Relationship Id="rId1" Type="http://schemas.openxmlformats.org/officeDocument/2006/relationships/slideLayout" Target="../slideLayouts/slideLayout7.xml"/><Relationship Id="rId4" Type="http://schemas.openxmlformats.org/officeDocument/2006/relationships/hyperlink" Target="https://www.ictsd.org/bridges-news/bridges/news/wto-panel-upholds-australia-plain-packaging-policy-for-tobacco-product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health.gov.au/internet/main/publishing.nsf/Content/tobacco-plain-packaging-evaluation"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theguardian.com/society/2018/sep/21/tobacco-display-ban-linked-to-drop-in-children-buying-cigarettes-in-shops" TargetMode="External"/><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1.gif"/><Relationship Id="rId1" Type="http://schemas.openxmlformats.org/officeDocument/2006/relationships/slideLayout" Target="../slideLayouts/slideLayout7.xml"/><Relationship Id="rId5" Type="http://schemas.openxmlformats.org/officeDocument/2006/relationships/hyperlink" Target="https://publichealthlawcenter.org/sites/default/files/resources/International-Restrictions-on-Flavored-Tobacco-2015.pdf" TargetMode="External"/><Relationship Id="rId4" Type="http://schemas.openxmlformats.org/officeDocument/2006/relationships/hyperlink" Target="https://www.fctc.org/product-regulati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hyperlink" Target="https://www.worldbank.org/en/topic/tobacco/publication/confronting-illicit-tobacco-trade-a-global-review-of-country-experien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hyperlink" Target="https://www.worldbank.org/en/topic/tobacco/publication/confronting-illicit-tobacco-trade-a-global-review-of-country-experience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hyperlink" Target="https://www.ultimahora.com/presidente-conformo-comision-nacional-ejecutiva-controlar-el-tabaco-n2819225.html" TargetMode="Externa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hyperlink" Target="http://www.agricultura.gov.br/assuntos/camaras-setoriais-tematicas/documentos/camaras-setoriais/tabaco/2018/57a-ro/iro-schunke-exportacoes.pdf"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mailto:taniac@inca.gov.br" TargetMode="External"/><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hyperlink" Target="mailto:conicq@inca.gov.b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62177" y="4662585"/>
            <a:ext cx="8064500" cy="831850"/>
          </a:xfrm>
          <a:prstGeom prst="rect">
            <a:avLst/>
          </a:prstGeom>
          <a:noFill/>
        </p:spPr>
        <p:txBody>
          <a:bodyPr>
            <a:spAutoFit/>
          </a:bodyPr>
          <a:lstStyle/>
          <a:p>
            <a:pPr algn="ctr">
              <a:defRPr/>
            </a:pPr>
            <a:r>
              <a:rPr lang="pt-BR" sz="1600" dirty="0">
                <a:solidFill>
                  <a:schemeClr val="tx1">
                    <a:lumMod val="75000"/>
                    <a:lumOff val="25000"/>
                  </a:schemeClr>
                </a:solidFill>
                <a:latin typeface="Arial Black" pitchFamily="34" charset="0"/>
              </a:rPr>
              <a:t>Tânia </a:t>
            </a:r>
            <a:r>
              <a:rPr lang="pt-BR" sz="1600" dirty="0" smtClean="0">
                <a:solidFill>
                  <a:schemeClr val="tx1">
                    <a:lumMod val="75000"/>
                    <a:lumOff val="25000"/>
                  </a:schemeClr>
                </a:solidFill>
                <a:latin typeface="Arial Black" pitchFamily="34" charset="0"/>
              </a:rPr>
              <a:t>Cavalcante, MD, </a:t>
            </a:r>
            <a:r>
              <a:rPr lang="pt-BR" sz="1600" dirty="0" err="1" smtClean="0">
                <a:solidFill>
                  <a:schemeClr val="tx1">
                    <a:lumMod val="75000"/>
                    <a:lumOff val="25000"/>
                  </a:schemeClr>
                </a:solidFill>
                <a:latin typeface="Arial Black" pitchFamily="34" charset="0"/>
              </a:rPr>
              <a:t>MSc</a:t>
            </a:r>
            <a:r>
              <a:rPr lang="pt-BR" sz="1600" dirty="0" smtClean="0">
                <a:solidFill>
                  <a:schemeClr val="tx1">
                    <a:lumMod val="75000"/>
                    <a:lumOff val="25000"/>
                  </a:schemeClr>
                </a:solidFill>
                <a:latin typeface="Arial Black" pitchFamily="34" charset="0"/>
              </a:rPr>
              <a:t>, </a:t>
            </a:r>
            <a:r>
              <a:rPr lang="pt-BR" sz="1600" dirty="0" err="1" smtClean="0">
                <a:solidFill>
                  <a:schemeClr val="tx1">
                    <a:lumMod val="75000"/>
                    <a:lumOff val="25000"/>
                  </a:schemeClr>
                </a:solidFill>
                <a:latin typeface="Arial Black" pitchFamily="34" charset="0"/>
              </a:rPr>
              <a:t>Phd</a:t>
            </a:r>
            <a:r>
              <a:rPr lang="pt-BR" sz="1600" dirty="0" smtClean="0">
                <a:solidFill>
                  <a:schemeClr val="tx1">
                    <a:lumMod val="75000"/>
                    <a:lumOff val="25000"/>
                  </a:schemeClr>
                </a:solidFill>
                <a:latin typeface="Arial Black" pitchFamily="34" charset="0"/>
              </a:rPr>
              <a:t> </a:t>
            </a:r>
            <a:endParaRPr lang="pt-BR" sz="1600" dirty="0">
              <a:solidFill>
                <a:schemeClr val="tx1">
                  <a:lumMod val="75000"/>
                  <a:lumOff val="25000"/>
                </a:schemeClr>
              </a:solidFill>
              <a:latin typeface="Arial Black" pitchFamily="34" charset="0"/>
            </a:endParaRPr>
          </a:p>
          <a:p>
            <a:pPr algn="ctr">
              <a:defRPr/>
            </a:pPr>
            <a:r>
              <a:rPr lang="pt-BR" sz="1600" dirty="0">
                <a:solidFill>
                  <a:schemeClr val="tx1">
                    <a:lumMod val="75000"/>
                    <a:lumOff val="25000"/>
                  </a:schemeClr>
                </a:solidFill>
                <a:latin typeface="Arial Black" pitchFamily="34" charset="0"/>
              </a:rPr>
              <a:t> </a:t>
            </a:r>
            <a:r>
              <a:rPr lang="pt-BR" sz="1600" dirty="0" smtClean="0">
                <a:solidFill>
                  <a:schemeClr val="tx1">
                    <a:lumMod val="75000"/>
                    <a:lumOff val="25000"/>
                  </a:schemeClr>
                </a:solidFill>
                <a:latin typeface="Arial Black" pitchFamily="34" charset="0"/>
              </a:rPr>
              <a:t>Secretária </a:t>
            </a:r>
            <a:r>
              <a:rPr lang="pt-BR" sz="1600" dirty="0">
                <a:solidFill>
                  <a:schemeClr val="tx1">
                    <a:lumMod val="75000"/>
                    <a:lumOff val="25000"/>
                  </a:schemeClr>
                </a:solidFill>
                <a:latin typeface="Arial Black" pitchFamily="34" charset="0"/>
              </a:rPr>
              <a:t>Executiva da Comissão Nacional para Implementação da Convenção Quadro para Controle do Tabaco - CONICQ </a:t>
            </a:r>
          </a:p>
        </p:txBody>
      </p:sp>
      <p:pic>
        <p:nvPicPr>
          <p:cNvPr id="20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4" y="7937"/>
            <a:ext cx="1387264" cy="1387264"/>
          </a:xfrm>
          <a:prstGeom prst="rect">
            <a:avLst/>
          </a:prstGeom>
          <a:ln>
            <a:headEnd/>
            <a:tailEnd/>
          </a:ln>
          <a:effectLst>
            <a:glow rad="101600">
              <a:srgbClr val="007400">
                <a:alpha val="60000"/>
              </a:srgbClr>
            </a:glow>
            <a:innerShdw blurRad="63500" dist="50800" dir="16200000">
              <a:prstClr val="black">
                <a:alpha val="50000"/>
              </a:prstClr>
            </a:innerShdw>
            <a:reflection blurRad="6350" stA="50000" endA="300" endPos="55000" dir="5400000" sy="-100000" algn="bl" rotWithShape="0"/>
          </a:effectLst>
        </p:spPr>
        <p:style>
          <a:lnRef idx="1">
            <a:schemeClr val="accent2"/>
          </a:lnRef>
          <a:fillRef idx="1003">
            <a:schemeClr val="lt2"/>
          </a:fillRef>
          <a:effectRef idx="2">
            <a:schemeClr val="accent2"/>
          </a:effectRef>
          <a:fontRef idx="minor">
            <a:schemeClr val="lt1"/>
          </a:fontRef>
        </p:style>
      </p:pic>
      <p:sp>
        <p:nvSpPr>
          <p:cNvPr id="6148" name="Retângulo 3"/>
          <p:cNvSpPr>
            <a:spLocks noChangeArrowheads="1"/>
          </p:cNvSpPr>
          <p:nvPr/>
        </p:nvSpPr>
        <p:spPr bwMode="auto">
          <a:xfrm>
            <a:off x="1820863" y="2020440"/>
            <a:ext cx="10093276" cy="220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0"/>
              </a:spcBef>
              <a:buNone/>
            </a:pPr>
            <a:r>
              <a:rPr lang="es-ES" altLang="pt-BR" b="1" dirty="0" smtClean="0">
                <a:solidFill>
                  <a:srgbClr val="C00000"/>
                </a:solidFill>
                <a:latin typeface="Verdana" panose="020B0604030504040204" pitchFamily="34" charset="0"/>
                <a:cs typeface="Angsana New" panose="02020603050405020304" pitchFamily="18" charset="-34"/>
              </a:rPr>
              <a:t> </a:t>
            </a:r>
            <a:r>
              <a:rPr lang="pt-BR" b="1" dirty="0" smtClean="0"/>
              <a:t> A importância do PLS 769/2015 </a:t>
            </a:r>
          </a:p>
          <a:p>
            <a:pPr algn="ctr">
              <a:lnSpc>
                <a:spcPct val="150000"/>
              </a:lnSpc>
              <a:spcBef>
                <a:spcPct val="0"/>
              </a:spcBef>
              <a:buNone/>
            </a:pPr>
            <a:r>
              <a:rPr lang="pt-BR" b="1" dirty="0" smtClean="0"/>
              <a:t>para a  Política </a:t>
            </a:r>
            <a:r>
              <a:rPr lang="pt-BR" b="1" dirty="0"/>
              <a:t>N</a:t>
            </a:r>
            <a:r>
              <a:rPr lang="pt-BR" b="1" dirty="0" smtClean="0"/>
              <a:t>acional de Controle do Tabaco </a:t>
            </a:r>
          </a:p>
          <a:p>
            <a:pPr algn="ctr">
              <a:lnSpc>
                <a:spcPct val="150000"/>
              </a:lnSpc>
              <a:spcBef>
                <a:spcPct val="0"/>
              </a:spcBef>
              <a:buFontTx/>
              <a:buNone/>
            </a:pPr>
            <a:endParaRPr lang="es-ES" altLang="pt-BR" b="1" dirty="0" smtClean="0">
              <a:solidFill>
                <a:srgbClr val="C00000"/>
              </a:solidFill>
              <a:latin typeface="Verdana" panose="020B0604030504040204" pitchFamily="34" charset="0"/>
              <a:cs typeface="Angsana New" panose="02020603050405020304" pitchFamily="18" charset="-34"/>
            </a:endParaRPr>
          </a:p>
        </p:txBody>
      </p:sp>
      <p:sp>
        <p:nvSpPr>
          <p:cNvPr id="6149" name="AutoShape 9" descr="Resultado de imagem para logo brasil governo federal"/>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pt-BR" altLang="pt-BR" sz="1800"/>
          </a:p>
        </p:txBody>
      </p:sp>
      <p:grpSp>
        <p:nvGrpSpPr>
          <p:cNvPr id="8" name="Grupo 7"/>
          <p:cNvGrpSpPr/>
          <p:nvPr/>
        </p:nvGrpSpPr>
        <p:grpSpPr>
          <a:xfrm>
            <a:off x="7449672" y="5768788"/>
            <a:ext cx="4312068" cy="950694"/>
            <a:chOff x="5411020" y="5471063"/>
            <a:chExt cx="3910540" cy="911591"/>
          </a:xfrm>
        </p:grpSpPr>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r="41510"/>
            <a:stretch>
              <a:fillRect/>
            </a:stretch>
          </p:blipFill>
          <p:spPr bwMode="auto">
            <a:xfrm>
              <a:off x="5411020" y="5471063"/>
              <a:ext cx="2520409" cy="89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0"/>
            <p:cNvPicPr>
              <a:picLocks noChangeAspect="1"/>
            </p:cNvPicPr>
            <p:nvPr/>
          </p:nvPicPr>
          <p:blipFill>
            <a:blip r:embed="rId5"/>
            <a:stretch>
              <a:fillRect/>
            </a:stretch>
          </p:blipFill>
          <p:spPr>
            <a:xfrm>
              <a:off x="7922202" y="5471063"/>
              <a:ext cx="1399358" cy="911591"/>
            </a:xfrm>
            <a:prstGeom prst="rect">
              <a:avLst/>
            </a:prstGeom>
          </p:spPr>
        </p:pic>
      </p:grpSp>
      <p:sp>
        <p:nvSpPr>
          <p:cNvPr id="3" name="CaixaDeTexto 2"/>
          <p:cNvSpPr txBox="1"/>
          <p:nvPr/>
        </p:nvSpPr>
        <p:spPr>
          <a:xfrm>
            <a:off x="1668463" y="171938"/>
            <a:ext cx="9851928" cy="1754326"/>
          </a:xfrm>
          <a:prstGeom prst="rect">
            <a:avLst/>
          </a:prstGeom>
          <a:noFill/>
        </p:spPr>
        <p:txBody>
          <a:bodyPr wrap="none" rtlCol="0">
            <a:spAutoFit/>
          </a:bodyPr>
          <a:lstStyle/>
          <a:p>
            <a:pPr algn="ctr"/>
            <a:r>
              <a:rPr lang="pt-BR" b="1" dirty="0" smtClean="0"/>
              <a:t>AUDIÊNCIA PÚBLICA DA COMISSÃO  DE CONSTITUIÇÃO, JUSTIÇA E CIDADANIA DO   SENADO FEDERAL</a:t>
            </a:r>
          </a:p>
          <a:p>
            <a:pPr algn="ctr"/>
            <a:r>
              <a:rPr lang="pt-BR" b="1" dirty="0" smtClean="0"/>
              <a:t>ASSUNTO - PL DO SENADO FEDERAL 769/2015 </a:t>
            </a:r>
          </a:p>
          <a:p>
            <a:pPr algn="ctr"/>
            <a:endParaRPr lang="pt-BR" b="1" dirty="0"/>
          </a:p>
          <a:p>
            <a:pPr algn="ctr"/>
            <a:r>
              <a:rPr lang="pt-BR" b="1" dirty="0" err="1" smtClean="0"/>
              <a:t>Brasilia</a:t>
            </a:r>
            <a:r>
              <a:rPr lang="pt-BR" b="1" dirty="0" smtClean="0"/>
              <a:t>, 15 de maio de 2019 </a:t>
            </a:r>
          </a:p>
          <a:p>
            <a:pPr algn="ctr"/>
            <a:endParaRPr lang="pt-BR" dirty="0"/>
          </a:p>
          <a:p>
            <a:pPr algn="ctr"/>
            <a:r>
              <a:rPr lang="pt-BR" dirty="0" smtClean="0"/>
              <a:t> </a:t>
            </a:r>
            <a:endParaRPr lang="pt-BR" dirty="0"/>
          </a:p>
        </p:txBody>
      </p:sp>
    </p:spTree>
    <p:extLst>
      <p:ext uri="{BB962C8B-B14F-4D97-AF65-F5344CB8AC3E}">
        <p14:creationId xmlns:p14="http://schemas.microsoft.com/office/powerpoint/2010/main" val="1551522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upo 3"/>
          <p:cNvGrpSpPr>
            <a:grpSpLocks/>
          </p:cNvGrpSpPr>
          <p:nvPr/>
        </p:nvGrpSpPr>
        <p:grpSpPr bwMode="auto">
          <a:xfrm>
            <a:off x="4253855" y="1132285"/>
            <a:ext cx="3352638" cy="3347011"/>
            <a:chOff x="3954235" y="1477623"/>
            <a:chExt cx="5077053" cy="3784968"/>
          </a:xfrm>
        </p:grpSpPr>
        <p:graphicFrame>
          <p:nvGraphicFramePr>
            <p:cNvPr id="13319" name="Object 2"/>
            <p:cNvGraphicFramePr>
              <a:graphicFrameLocks noChangeAspect="1"/>
            </p:cNvGraphicFramePr>
            <p:nvPr>
              <p:extLst/>
            </p:nvPr>
          </p:nvGraphicFramePr>
          <p:xfrm>
            <a:off x="6467876" y="1477623"/>
            <a:ext cx="2563412" cy="3780177"/>
          </p:xfrm>
          <a:graphic>
            <a:graphicData uri="http://schemas.openxmlformats.org/presentationml/2006/ole">
              <mc:AlternateContent xmlns:mc="http://schemas.openxmlformats.org/markup-compatibility/2006">
                <mc:Choice xmlns:v="urn:schemas-microsoft-com:vml" Requires="v">
                  <p:oleObj spid="_x0000_s25639" name="Foto do Photo Editor" r:id="rId4" imgW="4648849" imgH="6714286" progId="MSPhotoEd.3">
                    <p:embed/>
                  </p:oleObj>
                </mc:Choice>
                <mc:Fallback>
                  <p:oleObj name="Foto do Photo Editor" r:id="rId4" imgW="4648849" imgH="671428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876" y="1477623"/>
                          <a:ext cx="2563412" cy="3780177"/>
                        </a:xfrm>
                        <a:prstGeom prst="rect">
                          <a:avLst/>
                        </a:prstGeom>
                        <a:noFill/>
                        <a:ln>
                          <a:noFill/>
                        </a:ln>
                        <a:extLst/>
                      </p:spPr>
                    </p:pic>
                  </p:oleObj>
                </mc:Fallback>
              </mc:AlternateContent>
            </a:graphicData>
          </a:graphic>
        </p:graphicFrame>
        <p:pic>
          <p:nvPicPr>
            <p:cNvPr id="8196" name="Picture 4"/>
            <p:cNvPicPr>
              <a:picLocks noChangeAspect="1" noChangeArrowheads="1"/>
            </p:cNvPicPr>
            <p:nvPr/>
          </p:nvPicPr>
          <p:blipFill>
            <a:blip r:embed="rId6"/>
            <a:srcRect/>
            <a:stretch>
              <a:fillRect/>
            </a:stretch>
          </p:blipFill>
          <p:spPr bwMode="auto">
            <a:xfrm>
              <a:off x="3954235" y="3363124"/>
              <a:ext cx="2513641" cy="1899467"/>
            </a:xfrm>
            <a:prstGeom prst="rect">
              <a:avLst/>
            </a:prstGeom>
            <a:ln>
              <a:noFill/>
            </a:ln>
            <a:extLst/>
          </p:spPr>
          <p:style>
            <a:lnRef idx="2">
              <a:schemeClr val="accent1"/>
            </a:lnRef>
            <a:fillRef idx="1">
              <a:schemeClr val="lt1"/>
            </a:fillRef>
            <a:effectRef idx="0">
              <a:schemeClr val="accent1"/>
            </a:effectRef>
            <a:fontRef idx="minor">
              <a:schemeClr val="dk1"/>
            </a:fontRef>
          </p:style>
        </p:pic>
        <p:pic>
          <p:nvPicPr>
            <p:cNvPr id="8197" name="Picture 5"/>
            <p:cNvPicPr>
              <a:picLocks noChangeAspect="1" noChangeArrowheads="1"/>
            </p:cNvPicPr>
            <p:nvPr/>
          </p:nvPicPr>
          <p:blipFill>
            <a:blip r:embed="rId7"/>
            <a:srcRect/>
            <a:stretch>
              <a:fillRect/>
            </a:stretch>
          </p:blipFill>
          <p:spPr bwMode="auto">
            <a:xfrm>
              <a:off x="3954235" y="1477623"/>
              <a:ext cx="2513641" cy="1885502"/>
            </a:xfrm>
            <a:prstGeom prst="rect">
              <a:avLst/>
            </a:prstGeom>
            <a:ln>
              <a:noFill/>
            </a:ln>
            <a:extLst/>
          </p:spPr>
          <p:style>
            <a:lnRef idx="2">
              <a:schemeClr val="accent1"/>
            </a:lnRef>
            <a:fillRef idx="1">
              <a:schemeClr val="lt1"/>
            </a:fillRef>
            <a:effectRef idx="0">
              <a:schemeClr val="accent1"/>
            </a:effectRef>
            <a:fontRef idx="minor">
              <a:schemeClr val="dk1"/>
            </a:fontRef>
          </p:style>
        </p:pic>
        <p:pic>
          <p:nvPicPr>
            <p:cNvPr id="8199" name="Picture 7"/>
            <p:cNvPicPr>
              <a:picLocks noChangeAspect="1" noChangeArrowheads="1"/>
            </p:cNvPicPr>
            <p:nvPr/>
          </p:nvPicPr>
          <p:blipFill>
            <a:blip r:embed="rId8"/>
            <a:srcRect/>
            <a:stretch>
              <a:fillRect/>
            </a:stretch>
          </p:blipFill>
          <p:spPr bwMode="auto">
            <a:xfrm>
              <a:off x="6467876" y="3363125"/>
              <a:ext cx="2495377" cy="1885502"/>
            </a:xfrm>
            <a:prstGeom prst="rect">
              <a:avLst/>
            </a:prstGeom>
            <a:ln>
              <a:noFill/>
            </a:ln>
            <a:extLst/>
          </p:spPr>
          <p:style>
            <a:lnRef idx="2">
              <a:schemeClr val="accent1"/>
            </a:lnRef>
            <a:fillRef idx="1">
              <a:schemeClr val="lt1"/>
            </a:fillRef>
            <a:effectRef idx="0">
              <a:schemeClr val="accent1"/>
            </a:effectRef>
            <a:fontRef idx="minor">
              <a:schemeClr val="dk1"/>
            </a:fontRef>
          </p:style>
        </p:pic>
      </p:grpSp>
      <p:sp>
        <p:nvSpPr>
          <p:cNvPr id="13315" name="Espaço Reservado para Conteúdo 2"/>
          <p:cNvSpPr>
            <a:spLocks noGrp="1"/>
          </p:cNvSpPr>
          <p:nvPr>
            <p:ph sz="half" idx="4294967295"/>
          </p:nvPr>
        </p:nvSpPr>
        <p:spPr>
          <a:xfrm>
            <a:off x="0" y="1038530"/>
            <a:ext cx="4402931" cy="4238625"/>
          </a:xfrm>
        </p:spPr>
        <p:txBody>
          <a:bodyPr/>
          <a:lstStyle/>
          <a:p>
            <a:pPr eaLnBrk="1" hangingPunct="1"/>
            <a:r>
              <a:rPr lang="pt-BR" altLang="pt-BR" sz="2400" b="1" dirty="0"/>
              <a:t> 90% dos fumantes começam a fumar antes dos 18 anos</a:t>
            </a:r>
          </a:p>
          <a:p>
            <a:pPr eaLnBrk="1" hangingPunct="1"/>
            <a:endParaRPr lang="pt-BR" altLang="pt-BR" sz="2400" b="1" dirty="0"/>
          </a:p>
          <a:p>
            <a:pPr eaLnBrk="1" hangingPunct="1"/>
            <a:r>
              <a:rPr lang="pt-BR" altLang="pt-BR" sz="2400" b="1" dirty="0"/>
              <a:t>Idade média de iniciação 15 anos</a:t>
            </a:r>
          </a:p>
          <a:p>
            <a:pPr eaLnBrk="1" hangingPunct="1"/>
            <a:endParaRPr lang="pt-BR" altLang="pt-BR" sz="2400" b="1" dirty="0"/>
          </a:p>
          <a:p>
            <a:pPr eaLnBrk="1" hangingPunct="1"/>
            <a:r>
              <a:rPr lang="pt-BR" altLang="pt-BR" sz="2400" b="1" dirty="0"/>
              <a:t>No Brasil 20% dos fumantes começaram antes dos 15 anos </a:t>
            </a:r>
          </a:p>
        </p:txBody>
      </p:sp>
      <p:sp>
        <p:nvSpPr>
          <p:cNvPr id="10" name="Text Box 8"/>
          <p:cNvSpPr txBox="1">
            <a:spLocks noChangeArrowheads="1"/>
          </p:cNvSpPr>
          <p:nvPr/>
        </p:nvSpPr>
        <p:spPr bwMode="auto">
          <a:xfrm>
            <a:off x="4402930" y="5200014"/>
            <a:ext cx="3508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pitchFamily="34" charset="0"/>
                <a:cs typeface="Angsana New" pitchFamily="18" charset="-34"/>
              </a:defRPr>
            </a:lvl1pPr>
            <a:lvl2pPr marL="742950" indent="-285750" eaLnBrk="0" hangingPunct="0">
              <a:defRPr sz="2400">
                <a:solidFill>
                  <a:schemeClr val="tx1"/>
                </a:solidFill>
                <a:latin typeface="Verdana" pitchFamily="34" charset="0"/>
                <a:cs typeface="Angsana New" pitchFamily="18" charset="-34"/>
              </a:defRPr>
            </a:lvl2pPr>
            <a:lvl3pPr marL="1143000" indent="-228600" eaLnBrk="0" hangingPunct="0">
              <a:defRPr sz="2400">
                <a:solidFill>
                  <a:schemeClr val="tx1"/>
                </a:solidFill>
                <a:latin typeface="Verdana" pitchFamily="34" charset="0"/>
                <a:cs typeface="Angsana New" pitchFamily="18" charset="-34"/>
              </a:defRPr>
            </a:lvl3pPr>
            <a:lvl4pPr marL="1600200" indent="-228600" eaLnBrk="0" hangingPunct="0">
              <a:defRPr sz="2400">
                <a:solidFill>
                  <a:schemeClr val="tx1"/>
                </a:solidFill>
                <a:latin typeface="Verdana" pitchFamily="34" charset="0"/>
                <a:cs typeface="Angsana New" pitchFamily="18" charset="-34"/>
              </a:defRPr>
            </a:lvl4pPr>
            <a:lvl5pPr marL="2057400" indent="-228600" eaLnBrk="0" hangingPunct="0">
              <a:defRPr sz="2400">
                <a:solidFill>
                  <a:schemeClr val="tx1"/>
                </a:solidFill>
                <a:latin typeface="Verdana" pitchFamily="34" charset="0"/>
                <a:cs typeface="Angsana New" pitchFamily="18" charset="-34"/>
              </a:defRPr>
            </a:lvl5pPr>
            <a:lvl6pPr marL="2514600" indent="-228600" eaLnBrk="0" fontAlgn="base" hangingPunct="0">
              <a:spcBef>
                <a:spcPct val="0"/>
              </a:spcBef>
              <a:spcAft>
                <a:spcPct val="0"/>
              </a:spcAft>
              <a:defRPr sz="2400">
                <a:solidFill>
                  <a:schemeClr val="tx1"/>
                </a:solidFill>
                <a:latin typeface="Verdana" pitchFamily="34" charset="0"/>
                <a:cs typeface="Angsana New" pitchFamily="18" charset="-34"/>
              </a:defRPr>
            </a:lvl6pPr>
            <a:lvl7pPr marL="2971800" indent="-228600" eaLnBrk="0" fontAlgn="base" hangingPunct="0">
              <a:spcBef>
                <a:spcPct val="0"/>
              </a:spcBef>
              <a:spcAft>
                <a:spcPct val="0"/>
              </a:spcAft>
              <a:defRPr sz="2400">
                <a:solidFill>
                  <a:schemeClr val="tx1"/>
                </a:solidFill>
                <a:latin typeface="Verdana" pitchFamily="34" charset="0"/>
                <a:cs typeface="Angsana New" pitchFamily="18" charset="-34"/>
              </a:defRPr>
            </a:lvl7pPr>
            <a:lvl8pPr marL="3429000" indent="-228600" eaLnBrk="0" fontAlgn="base" hangingPunct="0">
              <a:spcBef>
                <a:spcPct val="0"/>
              </a:spcBef>
              <a:spcAft>
                <a:spcPct val="0"/>
              </a:spcAft>
              <a:defRPr sz="2400">
                <a:solidFill>
                  <a:schemeClr val="tx1"/>
                </a:solidFill>
                <a:latin typeface="Verdana" pitchFamily="34" charset="0"/>
                <a:cs typeface="Angsana New" pitchFamily="18" charset="-34"/>
              </a:defRPr>
            </a:lvl8pPr>
            <a:lvl9pPr marL="3886200" indent="-228600" eaLnBrk="0" fontAlgn="base" hangingPunct="0">
              <a:spcBef>
                <a:spcPct val="0"/>
              </a:spcBef>
              <a:spcAft>
                <a:spcPct val="0"/>
              </a:spcAft>
              <a:defRPr sz="2400">
                <a:solidFill>
                  <a:schemeClr val="tx1"/>
                </a:solidFill>
                <a:latin typeface="Verdana" pitchFamily="34" charset="0"/>
                <a:cs typeface="Angsana New" pitchFamily="18" charset="-34"/>
              </a:defRPr>
            </a:lvl9pPr>
          </a:lstStyle>
          <a:p>
            <a:pPr eaLnBrk="1" hangingPunct="1">
              <a:defRPr/>
            </a:pPr>
            <a:r>
              <a:rPr lang="pt-BR" sz="1600" b="1" dirty="0">
                <a:solidFill>
                  <a:schemeClr val="tx1">
                    <a:lumMod val="50000"/>
                    <a:lumOff val="50000"/>
                  </a:schemeClr>
                </a:solidFill>
                <a:latin typeface="+mj-lt"/>
                <a:ea typeface="Arial Unicode MS" pitchFamily="34" charset="-128"/>
                <a:cs typeface="Arial Unicode MS" pitchFamily="34" charset="-128"/>
              </a:rPr>
              <a:t>Fontes: </a:t>
            </a:r>
          </a:p>
          <a:p>
            <a:pPr marL="285750" indent="-285750" eaLnBrk="1" hangingPunct="1">
              <a:buFont typeface="Arial" pitchFamily="34" charset="0"/>
              <a:buChar char="•"/>
              <a:defRPr/>
            </a:pPr>
            <a:r>
              <a:rPr lang="pt-BR" sz="1600" b="1" dirty="0">
                <a:solidFill>
                  <a:schemeClr val="tx1">
                    <a:lumMod val="50000"/>
                    <a:lumOff val="50000"/>
                  </a:schemeClr>
                </a:solidFill>
                <a:latin typeface="+mj-lt"/>
                <a:ea typeface="Arial Unicode MS" pitchFamily="34" charset="-128"/>
                <a:cs typeface="Arial Unicode MS" pitchFamily="34" charset="-128"/>
              </a:rPr>
              <a:t>Banco Mundial, 1999</a:t>
            </a:r>
          </a:p>
          <a:p>
            <a:pPr marL="285750" indent="-285750" eaLnBrk="1" hangingPunct="1">
              <a:buFont typeface="Arial" pitchFamily="34" charset="0"/>
              <a:buChar char="•"/>
              <a:defRPr/>
            </a:pPr>
            <a:r>
              <a:rPr lang="pt-BR" sz="1600" b="1" dirty="0">
                <a:solidFill>
                  <a:schemeClr val="tx1">
                    <a:lumMod val="50000"/>
                    <a:lumOff val="50000"/>
                  </a:schemeClr>
                </a:solidFill>
                <a:latin typeface="+mj-lt"/>
                <a:ea typeface="Arial Unicode MS" pitchFamily="34" charset="-128"/>
                <a:cs typeface="Arial Unicode MS" pitchFamily="34" charset="-128"/>
              </a:rPr>
              <a:t> Pesquisa Nacional de Saúde 2013 </a:t>
            </a:r>
          </a:p>
        </p:txBody>
      </p:sp>
      <p:sp>
        <p:nvSpPr>
          <p:cNvPr id="13317" name="Text Box 2"/>
          <p:cNvSpPr txBox="1">
            <a:spLocks noChangeArrowheads="1"/>
          </p:cNvSpPr>
          <p:nvPr/>
        </p:nvSpPr>
        <p:spPr bwMode="auto">
          <a:xfrm>
            <a:off x="2925597" y="339724"/>
            <a:ext cx="6473825"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pt-BR" sz="2400" dirty="0">
                <a:solidFill>
                  <a:schemeClr val="bg1"/>
                </a:solidFill>
                <a:latin typeface="Arial Black" pitchFamily="34" charset="0"/>
                <a:cs typeface="Angsana New" pitchFamily="18" charset="-34"/>
              </a:rPr>
              <a:t> TABAGISMO – DOENÇA PEDIÁTRICA  </a:t>
            </a:r>
          </a:p>
        </p:txBody>
      </p:sp>
      <p:pic>
        <p:nvPicPr>
          <p:cNvPr id="13318" name="Picture 4"/>
          <p:cNvPicPr>
            <a:picLocks noChangeAspect="1" noChangeArrowheads="1"/>
          </p:cNvPicPr>
          <p:nvPr/>
        </p:nvPicPr>
        <p:blipFill>
          <a:blip r:embed="rId9">
            <a:extLst>
              <a:ext uri="{28A0092B-C50C-407E-A947-70E740481C1C}">
                <a14:useLocalDpi xmlns:a14="http://schemas.microsoft.com/office/drawing/2010/main" val="0"/>
              </a:ext>
            </a:extLst>
          </a:blip>
          <a:srcRect l="29723" t="11296" r="30313" b="5000"/>
          <a:stretch>
            <a:fillRect/>
          </a:stretch>
        </p:blipFill>
        <p:spPr bwMode="auto">
          <a:xfrm>
            <a:off x="7789394" y="1038530"/>
            <a:ext cx="3504939" cy="4161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m 7"/>
          <p:cNvPicPr>
            <a:picLocks noChangeAspect="1"/>
          </p:cNvPicPr>
          <p:nvPr/>
        </p:nvPicPr>
        <p:blipFill>
          <a:blip r:embed="rId10">
            <a:extLst>
              <a:ext uri="{28A0092B-C50C-407E-A947-70E740481C1C}">
                <a14:useLocalDpi xmlns:a14="http://schemas.microsoft.com/office/drawing/2010/main" val="0"/>
              </a:ext>
            </a:extLst>
          </a:blip>
          <a:srcRect l="68246" b="83411"/>
          <a:stretch>
            <a:fillRect/>
          </a:stretch>
        </p:blipFill>
        <p:spPr bwMode="auto">
          <a:xfrm>
            <a:off x="9974015" y="186530"/>
            <a:ext cx="21780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86071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upo 3"/>
          <p:cNvGrpSpPr>
            <a:grpSpLocks/>
          </p:cNvGrpSpPr>
          <p:nvPr/>
        </p:nvGrpSpPr>
        <p:grpSpPr bwMode="auto">
          <a:xfrm>
            <a:off x="3875089" y="1837237"/>
            <a:ext cx="4021137" cy="3981450"/>
            <a:chOff x="-2091920" y="1997869"/>
            <a:chExt cx="4021232" cy="3981020"/>
          </a:xfrm>
        </p:grpSpPr>
        <p:pic>
          <p:nvPicPr>
            <p:cNvPr id="820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1920" y="1997869"/>
              <a:ext cx="4021232" cy="39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510" y="2872777"/>
              <a:ext cx="2206339" cy="23202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8195" name="Group 29"/>
          <p:cNvGrpSpPr>
            <a:grpSpLocks/>
          </p:cNvGrpSpPr>
          <p:nvPr/>
        </p:nvGrpSpPr>
        <p:grpSpPr bwMode="auto">
          <a:xfrm>
            <a:off x="3611562" y="4864600"/>
            <a:ext cx="4537075" cy="1946275"/>
            <a:chOff x="1224" y="2576"/>
            <a:chExt cx="2858" cy="1226"/>
          </a:xfrm>
        </p:grpSpPr>
        <p:sp>
          <p:nvSpPr>
            <p:cNvPr id="14351" name="Rectangle 14"/>
            <p:cNvSpPr>
              <a:spLocks noChangeArrowheads="1"/>
            </p:cNvSpPr>
            <p:nvPr/>
          </p:nvSpPr>
          <p:spPr bwMode="auto">
            <a:xfrm>
              <a:off x="1224" y="3186"/>
              <a:ext cx="2858" cy="616"/>
            </a:xfrm>
            <a:prstGeom prst="rect">
              <a:avLst/>
            </a:prstGeom>
            <a:solidFill>
              <a:schemeClr val="tx1"/>
            </a:solidFill>
            <a:ln w="9525" algn="ctr">
              <a:solidFill>
                <a:srgbClr val="FF0000"/>
              </a:solidFill>
              <a:miter lim="800000"/>
              <a:headEnd/>
              <a:tailEnd/>
            </a:ln>
            <a:effectLst>
              <a:outerShdw blurRad="50800" dist="38100" dir="5400000" algn="t" rotWithShape="0">
                <a:prstClr val="black">
                  <a:alpha val="40000"/>
                </a:prstClr>
              </a:outerShdw>
            </a:effectLst>
          </p:spPr>
          <p:txBody>
            <a:bodyPr>
              <a:spAutoFit/>
            </a:bodyPr>
            <a:lstStyle/>
            <a:p>
              <a:pPr algn="ctr">
                <a:lnSpc>
                  <a:spcPct val="150000"/>
                </a:lnSpc>
                <a:defRPr/>
              </a:pPr>
              <a:r>
                <a:rPr lang="pt-BR" sz="2000" dirty="0" smtClean="0">
                  <a:solidFill>
                    <a:schemeClr val="bg1"/>
                  </a:solidFill>
                  <a:latin typeface="Arial Black" pitchFamily="34" charset="0"/>
                  <a:cs typeface="Angsana New" pitchFamily="18" charset="-34"/>
                </a:rPr>
                <a:t>CIGARROS/NICOTINA  </a:t>
              </a:r>
              <a:endParaRPr lang="th-TH" sz="2000" dirty="0">
                <a:solidFill>
                  <a:schemeClr val="bg1"/>
                </a:solidFill>
                <a:latin typeface="Arial Black" pitchFamily="34" charset="0"/>
                <a:cs typeface="Angsana New" pitchFamily="18" charset="-34"/>
              </a:endParaRPr>
            </a:p>
            <a:p>
              <a:pPr algn="ctr" eaLnBrk="1" hangingPunct="1">
                <a:lnSpc>
                  <a:spcPct val="150000"/>
                </a:lnSpc>
                <a:defRPr/>
              </a:pPr>
              <a:r>
                <a:rPr lang="pt-BR" sz="2000" dirty="0" smtClean="0">
                  <a:solidFill>
                    <a:schemeClr val="bg1"/>
                  </a:solidFill>
                  <a:latin typeface="Arial Black" pitchFamily="34" charset="0"/>
                  <a:cs typeface="Angsana New" pitchFamily="18" charset="-34"/>
                </a:rPr>
                <a:t>EMBALAGENS &amp; SABORES</a:t>
              </a:r>
              <a:endParaRPr lang="th-TH" sz="2000" dirty="0">
                <a:solidFill>
                  <a:schemeClr val="bg1"/>
                </a:solidFill>
                <a:latin typeface="Arial Black" pitchFamily="34" charset="0"/>
                <a:cs typeface="Angsana New" pitchFamily="18" charset="-34"/>
              </a:endParaRPr>
            </a:p>
          </p:txBody>
        </p:sp>
        <p:sp>
          <p:nvSpPr>
            <p:cNvPr id="8207" name="AutoShape 19"/>
            <p:cNvSpPr>
              <a:spLocks noChangeArrowheads="1"/>
            </p:cNvSpPr>
            <p:nvPr/>
          </p:nvSpPr>
          <p:spPr bwMode="auto">
            <a:xfrm>
              <a:off x="2570" y="2576"/>
              <a:ext cx="227" cy="590"/>
            </a:xfrm>
            <a:prstGeom prst="upArrow">
              <a:avLst>
                <a:gd name="adj1" fmla="val 50000"/>
                <a:gd name="adj2" fmla="val 64978"/>
              </a:avLst>
            </a:prstGeom>
            <a:solidFill>
              <a:schemeClr val="tx1"/>
            </a:solidFill>
            <a:ln w="9525">
              <a:solidFill>
                <a:srgbClr val="FF0000"/>
              </a:solidFill>
              <a:miter lim="800000"/>
              <a:headEnd/>
              <a:tailEnd/>
            </a:ln>
          </p:spPr>
          <p:txBody>
            <a:bodyPr vert="eaVert" wrap="none" anchor="ctr"/>
            <a:lstStyle/>
            <a:p>
              <a:pPr eaLnBrk="1" hangingPunct="1">
                <a:lnSpc>
                  <a:spcPct val="150000"/>
                </a:lnSpc>
              </a:pPr>
              <a:endParaRPr lang="pt-BR" altLang="pt-BR">
                <a:ea typeface="MS PGothic" pitchFamily="34" charset="-128"/>
              </a:endParaRPr>
            </a:p>
          </p:txBody>
        </p:sp>
      </p:grpSp>
      <p:grpSp>
        <p:nvGrpSpPr>
          <p:cNvPr id="8196" name="Group 24"/>
          <p:cNvGrpSpPr>
            <a:grpSpLocks/>
          </p:cNvGrpSpPr>
          <p:nvPr/>
        </p:nvGrpSpPr>
        <p:grpSpPr bwMode="auto">
          <a:xfrm>
            <a:off x="4703763" y="1187950"/>
            <a:ext cx="2520950" cy="1692127"/>
            <a:chOff x="2003" y="203"/>
            <a:chExt cx="1588" cy="914"/>
          </a:xfrm>
        </p:grpSpPr>
        <p:sp>
          <p:nvSpPr>
            <p:cNvPr id="14347" name="Rectangle 12"/>
            <p:cNvSpPr>
              <a:spLocks noChangeArrowheads="1"/>
            </p:cNvSpPr>
            <p:nvPr/>
          </p:nvSpPr>
          <p:spPr bwMode="auto">
            <a:xfrm>
              <a:off x="2003" y="203"/>
              <a:ext cx="1588" cy="523"/>
            </a:xfrm>
            <a:prstGeom prst="rect">
              <a:avLst/>
            </a:prstGeom>
            <a:solidFill>
              <a:schemeClr val="tx1"/>
            </a:solidFill>
            <a:ln w="9525" algn="ctr">
              <a:solidFill>
                <a:srgbClr val="000000"/>
              </a:solidFill>
              <a:miter lim="800000"/>
              <a:headEnd/>
              <a:tailEnd/>
            </a:ln>
            <a:effectLst>
              <a:outerShdw blurRad="50800" dist="38100" dir="5400000" algn="t" rotWithShape="0">
                <a:prstClr val="black">
                  <a:alpha val="40000"/>
                </a:prstClr>
              </a:outerShdw>
            </a:effectLst>
            <a:extLst/>
          </p:spPr>
          <p:txBody>
            <a:bodyPr>
              <a:spAutoFit/>
            </a:bodyPr>
            <a:lstStyle/>
            <a:p>
              <a:pPr algn="ctr" eaLnBrk="1" hangingPunct="1">
                <a:defRPr/>
              </a:pPr>
              <a:r>
                <a:rPr lang="pt-BR" sz="2400" dirty="0">
                  <a:solidFill>
                    <a:schemeClr val="bg1"/>
                  </a:solidFill>
                  <a:latin typeface="Arial Black" pitchFamily="34" charset="0"/>
                  <a:cs typeface="Angsana New" pitchFamily="18" charset="-34"/>
                </a:rPr>
                <a:t>Preços Baixos</a:t>
              </a:r>
              <a:endParaRPr lang="th-TH" sz="2400" dirty="0">
                <a:solidFill>
                  <a:schemeClr val="bg1"/>
                </a:solidFill>
                <a:latin typeface="Arial Black" pitchFamily="34" charset="0"/>
                <a:cs typeface="Angsana New" pitchFamily="18" charset="-34"/>
              </a:endParaRPr>
            </a:p>
          </p:txBody>
        </p:sp>
        <p:sp>
          <p:nvSpPr>
            <p:cNvPr id="8205" name="AutoShape 23"/>
            <p:cNvSpPr>
              <a:spLocks noChangeArrowheads="1"/>
            </p:cNvSpPr>
            <p:nvPr/>
          </p:nvSpPr>
          <p:spPr bwMode="auto">
            <a:xfrm>
              <a:off x="2653" y="754"/>
              <a:ext cx="182" cy="363"/>
            </a:xfrm>
            <a:prstGeom prst="downArrow">
              <a:avLst>
                <a:gd name="adj1" fmla="val 50000"/>
                <a:gd name="adj2" fmla="val 49863"/>
              </a:avLst>
            </a:prstGeom>
            <a:solidFill>
              <a:schemeClr val="tx1"/>
            </a:solidFill>
            <a:ln w="9525" algn="ctr">
              <a:solidFill>
                <a:srgbClr val="FF0000"/>
              </a:solidFill>
              <a:miter lim="800000"/>
              <a:headEnd/>
              <a:tailEnd/>
            </a:ln>
          </p:spPr>
          <p:txBody>
            <a:bodyPr wrap="none" anchor="ctr"/>
            <a:lstStyle/>
            <a:p>
              <a:pPr eaLnBrk="1" hangingPunct="1"/>
              <a:endParaRPr lang="pt-BR" altLang="pt-BR">
                <a:ea typeface="MS PGothic" pitchFamily="34" charset="-128"/>
              </a:endParaRPr>
            </a:p>
          </p:txBody>
        </p:sp>
      </p:grpSp>
      <p:grpSp>
        <p:nvGrpSpPr>
          <p:cNvPr id="8197" name="Group 27"/>
          <p:cNvGrpSpPr>
            <a:grpSpLocks/>
          </p:cNvGrpSpPr>
          <p:nvPr/>
        </p:nvGrpSpPr>
        <p:grpSpPr bwMode="auto">
          <a:xfrm>
            <a:off x="6760489" y="2556374"/>
            <a:ext cx="4716070" cy="2805113"/>
            <a:chOff x="3334" y="1124"/>
            <a:chExt cx="2454" cy="1767"/>
          </a:xfrm>
        </p:grpSpPr>
        <p:sp>
          <p:nvSpPr>
            <p:cNvPr id="8202" name="AutoShape 26"/>
            <p:cNvSpPr>
              <a:spLocks noChangeArrowheads="1"/>
            </p:cNvSpPr>
            <p:nvPr/>
          </p:nvSpPr>
          <p:spPr bwMode="auto">
            <a:xfrm>
              <a:off x="3334" y="1752"/>
              <a:ext cx="408" cy="272"/>
            </a:xfrm>
            <a:prstGeom prst="leftArrow">
              <a:avLst>
                <a:gd name="adj1" fmla="val 50000"/>
                <a:gd name="adj2" fmla="val 37500"/>
              </a:avLst>
            </a:prstGeom>
            <a:solidFill>
              <a:schemeClr val="tx1"/>
            </a:solidFill>
            <a:ln w="9525">
              <a:solidFill>
                <a:srgbClr val="FF0000"/>
              </a:solidFill>
              <a:miter lim="800000"/>
              <a:headEnd/>
              <a:tailEnd/>
            </a:ln>
          </p:spPr>
          <p:txBody>
            <a:bodyPr wrap="none" anchor="ctr"/>
            <a:lstStyle/>
            <a:p>
              <a:pPr eaLnBrk="1" hangingPunct="1"/>
              <a:endParaRPr lang="pt-BR" altLang="pt-BR">
                <a:ea typeface="MS PGothic" pitchFamily="34" charset="-128"/>
              </a:endParaRPr>
            </a:p>
          </p:txBody>
        </p:sp>
        <p:sp>
          <p:nvSpPr>
            <p:cNvPr id="14345" name="Rectangle 13"/>
            <p:cNvSpPr>
              <a:spLocks noChangeArrowheads="1"/>
            </p:cNvSpPr>
            <p:nvPr/>
          </p:nvSpPr>
          <p:spPr bwMode="auto">
            <a:xfrm>
              <a:off x="3748" y="1124"/>
              <a:ext cx="2040" cy="1767"/>
            </a:xfrm>
            <a:prstGeom prst="rect">
              <a:avLst/>
            </a:prstGeom>
            <a:solidFill>
              <a:schemeClr val="tx1"/>
            </a:solidFill>
            <a:ln w="9525" algn="ctr">
              <a:solidFill>
                <a:srgbClr val="000000"/>
              </a:solidFill>
              <a:miter lim="800000"/>
              <a:headEnd/>
              <a:tailEnd/>
            </a:ln>
            <a:effectLst>
              <a:outerShdw blurRad="50800" dist="38100" dir="5400000" algn="t" rotWithShape="0">
                <a:prstClr val="black">
                  <a:alpha val="40000"/>
                </a:prstClr>
              </a:outerShdw>
            </a:effectLst>
            <a:extLst/>
          </p:spPr>
          <p:txBody>
            <a:bodyPr>
              <a:spAutoFit/>
            </a:bodyPr>
            <a:lstStyle/>
            <a:p>
              <a:pPr algn="ctr" eaLnBrk="1" hangingPunct="1">
                <a:lnSpc>
                  <a:spcPct val="150000"/>
                </a:lnSpc>
                <a:defRPr/>
              </a:pPr>
              <a:r>
                <a:rPr lang="en-US" sz="2400" dirty="0" err="1">
                  <a:solidFill>
                    <a:schemeClr val="bg1"/>
                  </a:solidFill>
                  <a:latin typeface="Arial Black" pitchFamily="34" charset="0"/>
                  <a:cs typeface="Angsana New" pitchFamily="18" charset="-34"/>
                </a:rPr>
                <a:t>Posicionamento</a:t>
              </a:r>
              <a:r>
                <a:rPr lang="en-US" sz="2400" dirty="0">
                  <a:solidFill>
                    <a:schemeClr val="bg1"/>
                  </a:solidFill>
                  <a:latin typeface="Arial Black" pitchFamily="34" charset="0"/>
                  <a:cs typeface="Angsana New" pitchFamily="18" charset="-34"/>
                </a:rPr>
                <a:t>  do </a:t>
              </a:r>
              <a:r>
                <a:rPr lang="en-US" sz="2400" dirty="0" err="1">
                  <a:solidFill>
                    <a:schemeClr val="bg1"/>
                  </a:solidFill>
                  <a:latin typeface="Arial Black" pitchFamily="34" charset="0"/>
                  <a:cs typeface="Angsana New" pitchFamily="18" charset="-34"/>
                </a:rPr>
                <a:t>produto</a:t>
              </a:r>
              <a:r>
                <a:rPr lang="en-US" sz="2400" dirty="0">
                  <a:solidFill>
                    <a:schemeClr val="bg1"/>
                  </a:solidFill>
                  <a:latin typeface="Arial Black" pitchFamily="34" charset="0"/>
                  <a:cs typeface="Angsana New" pitchFamily="18" charset="-34"/>
                </a:rPr>
                <a:t>  </a:t>
              </a:r>
              <a:r>
                <a:rPr lang="en-US" sz="2400" dirty="0" err="1">
                  <a:solidFill>
                    <a:schemeClr val="bg1"/>
                  </a:solidFill>
                  <a:latin typeface="Arial Black" pitchFamily="34" charset="0"/>
                  <a:cs typeface="Angsana New" pitchFamily="18" charset="-34"/>
                </a:rPr>
                <a:t>nos</a:t>
              </a:r>
              <a:r>
                <a:rPr lang="en-US" sz="2400" dirty="0">
                  <a:solidFill>
                    <a:schemeClr val="bg1"/>
                  </a:solidFill>
                  <a:latin typeface="Arial Black" pitchFamily="34" charset="0"/>
                  <a:cs typeface="Angsana New" pitchFamily="18" charset="-34"/>
                </a:rPr>
                <a:t>  </a:t>
              </a:r>
              <a:r>
                <a:rPr lang="en-US" sz="2400" dirty="0" err="1">
                  <a:solidFill>
                    <a:schemeClr val="bg1"/>
                  </a:solidFill>
                  <a:latin typeface="Arial Black" pitchFamily="34" charset="0"/>
                  <a:cs typeface="Angsana New" pitchFamily="18" charset="-34"/>
                </a:rPr>
                <a:t>Pontos</a:t>
              </a:r>
              <a:r>
                <a:rPr lang="en-US" sz="2400" dirty="0">
                  <a:solidFill>
                    <a:schemeClr val="bg1"/>
                  </a:solidFill>
                  <a:latin typeface="Arial Black" pitchFamily="34" charset="0"/>
                  <a:cs typeface="Angsana New" pitchFamily="18" charset="-34"/>
                </a:rPr>
                <a:t> de </a:t>
              </a:r>
              <a:r>
                <a:rPr lang="en-US" sz="2400" dirty="0" err="1">
                  <a:solidFill>
                    <a:schemeClr val="bg1"/>
                  </a:solidFill>
                  <a:latin typeface="Arial Black" pitchFamily="34" charset="0"/>
                  <a:cs typeface="Angsana New" pitchFamily="18" charset="-34"/>
                </a:rPr>
                <a:t>venda</a:t>
              </a:r>
              <a:r>
                <a:rPr lang="en-US" sz="2400" dirty="0">
                  <a:solidFill>
                    <a:schemeClr val="bg1"/>
                  </a:solidFill>
                  <a:latin typeface="Arial Black" pitchFamily="34" charset="0"/>
                  <a:cs typeface="Angsana New" pitchFamily="18" charset="-34"/>
                </a:rPr>
                <a:t> </a:t>
              </a:r>
            </a:p>
            <a:p>
              <a:pPr algn="ctr" eaLnBrk="1" hangingPunct="1">
                <a:lnSpc>
                  <a:spcPct val="150000"/>
                </a:lnSpc>
                <a:defRPr/>
              </a:pPr>
              <a:endParaRPr lang="en-US" sz="2400" dirty="0">
                <a:solidFill>
                  <a:schemeClr val="bg1"/>
                </a:solidFill>
                <a:latin typeface="Arial Black" pitchFamily="34" charset="0"/>
                <a:cs typeface="Angsana New" pitchFamily="18" charset="-34"/>
              </a:endParaRPr>
            </a:p>
            <a:p>
              <a:pPr algn="ctr" eaLnBrk="1" hangingPunct="1">
                <a:lnSpc>
                  <a:spcPct val="150000"/>
                </a:lnSpc>
                <a:defRPr/>
              </a:pPr>
              <a:r>
                <a:rPr lang="en-US" sz="2400" dirty="0">
                  <a:solidFill>
                    <a:schemeClr val="bg1"/>
                  </a:solidFill>
                  <a:latin typeface="Arial Black" pitchFamily="34" charset="0"/>
                  <a:cs typeface="Angsana New" pitchFamily="18" charset="-34"/>
                </a:rPr>
                <a:t> </a:t>
              </a:r>
              <a:r>
                <a:rPr lang="en-US" sz="2400" dirty="0" err="1">
                  <a:solidFill>
                    <a:schemeClr val="bg1"/>
                  </a:solidFill>
                  <a:latin typeface="Arial Black" pitchFamily="34" charset="0"/>
                  <a:cs typeface="Angsana New" pitchFamily="18" charset="-34"/>
                </a:rPr>
                <a:t>Capilaridade</a:t>
              </a:r>
              <a:r>
                <a:rPr lang="en-US" sz="2400" dirty="0">
                  <a:solidFill>
                    <a:schemeClr val="bg1"/>
                  </a:solidFill>
                  <a:latin typeface="Arial Black" pitchFamily="34" charset="0"/>
                  <a:cs typeface="Angsana New" pitchFamily="18" charset="-34"/>
                </a:rPr>
                <a:t> PDV</a:t>
              </a:r>
            </a:p>
          </p:txBody>
        </p:sp>
      </p:grpSp>
      <p:sp>
        <p:nvSpPr>
          <p:cNvPr id="8198" name="CaixaDeTexto 1"/>
          <p:cNvSpPr txBox="1">
            <a:spLocks noChangeArrowheads="1"/>
          </p:cNvSpPr>
          <p:nvPr/>
        </p:nvSpPr>
        <p:spPr bwMode="auto">
          <a:xfrm>
            <a:off x="754855" y="22655"/>
            <a:ext cx="9255418" cy="114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150000"/>
              </a:lnSpc>
            </a:pPr>
            <a:r>
              <a:rPr lang="pt-BR" altLang="pt-BR" sz="2400" b="1" dirty="0">
                <a:solidFill>
                  <a:srgbClr val="C00000"/>
                </a:solidFill>
              </a:rPr>
              <a:t>A CONVENÇÃO  SE CONTRAPÕE </a:t>
            </a:r>
            <a:r>
              <a:rPr lang="pt-BR" altLang="pt-BR" sz="2400" b="1" dirty="0" smtClean="0">
                <a:solidFill>
                  <a:srgbClr val="C00000"/>
                </a:solidFill>
              </a:rPr>
              <a:t>À PRÁTICAS DE MERCADO DIRECIONADAS  </a:t>
            </a:r>
            <a:r>
              <a:rPr lang="pt-BR" altLang="pt-BR" sz="2400" b="1" dirty="0">
                <a:solidFill>
                  <a:srgbClr val="C00000"/>
                </a:solidFill>
              </a:rPr>
              <a:t>A</a:t>
            </a:r>
            <a:r>
              <a:rPr lang="pt-BR" altLang="pt-BR" sz="2400" b="1" dirty="0" smtClean="0">
                <a:solidFill>
                  <a:srgbClr val="C00000"/>
                </a:solidFill>
              </a:rPr>
              <a:t> </a:t>
            </a:r>
            <a:r>
              <a:rPr lang="pt-BR" altLang="pt-BR" sz="2400" b="1" dirty="0">
                <a:solidFill>
                  <a:srgbClr val="C00000"/>
                </a:solidFill>
              </a:rPr>
              <a:t>CRIANÇAS E ADOLESCENTES  </a:t>
            </a:r>
          </a:p>
        </p:txBody>
      </p:sp>
      <p:grpSp>
        <p:nvGrpSpPr>
          <p:cNvPr id="8199" name="Group 25"/>
          <p:cNvGrpSpPr>
            <a:grpSpLocks/>
          </p:cNvGrpSpPr>
          <p:nvPr/>
        </p:nvGrpSpPr>
        <p:grpSpPr bwMode="auto">
          <a:xfrm>
            <a:off x="1535113" y="3286625"/>
            <a:ext cx="3534192" cy="1154113"/>
            <a:chOff x="0" y="1525"/>
            <a:chExt cx="2107" cy="727"/>
          </a:xfrm>
        </p:grpSpPr>
        <p:sp>
          <p:nvSpPr>
            <p:cNvPr id="8200" name="AutoShape 22"/>
            <p:cNvSpPr>
              <a:spLocks noChangeArrowheads="1"/>
            </p:cNvSpPr>
            <p:nvPr/>
          </p:nvSpPr>
          <p:spPr bwMode="auto">
            <a:xfrm>
              <a:off x="1698" y="1752"/>
              <a:ext cx="409" cy="227"/>
            </a:xfrm>
            <a:prstGeom prst="rightArrow">
              <a:avLst>
                <a:gd name="adj1" fmla="val 50000"/>
                <a:gd name="adj2" fmla="val 45044"/>
              </a:avLst>
            </a:prstGeom>
            <a:solidFill>
              <a:schemeClr val="tx1"/>
            </a:solidFill>
            <a:ln w="9525">
              <a:solidFill>
                <a:srgbClr val="FF0000"/>
              </a:solidFill>
              <a:miter lim="800000"/>
              <a:headEnd/>
              <a:tailEnd/>
            </a:ln>
          </p:spPr>
          <p:txBody>
            <a:bodyPr wrap="none" anchor="ctr"/>
            <a:lstStyle/>
            <a:p>
              <a:pPr eaLnBrk="1" hangingPunct="1">
                <a:lnSpc>
                  <a:spcPct val="150000"/>
                </a:lnSpc>
              </a:pPr>
              <a:r>
                <a:rPr lang="en-US" altLang="pt-BR">
                  <a:ea typeface="MS PGothic" pitchFamily="34" charset="-128"/>
                </a:rPr>
                <a:t> </a:t>
              </a:r>
            </a:p>
          </p:txBody>
        </p:sp>
        <p:sp>
          <p:nvSpPr>
            <p:cNvPr id="14349" name="Text Box 11"/>
            <p:cNvSpPr txBox="1">
              <a:spLocks noChangeArrowheads="1"/>
            </p:cNvSpPr>
            <p:nvPr/>
          </p:nvSpPr>
          <p:spPr bwMode="auto">
            <a:xfrm>
              <a:off x="0" y="1525"/>
              <a:ext cx="1691" cy="727"/>
            </a:xfrm>
            <a:prstGeom prst="rect">
              <a:avLst/>
            </a:prstGeom>
            <a:solidFill>
              <a:schemeClr val="tx1"/>
            </a:solidFill>
            <a:ln w="9525" algn="ctr">
              <a:solidFill>
                <a:srgbClr val="000000"/>
              </a:solidFill>
              <a:miter lim="800000"/>
              <a:headEnd/>
              <a:tailEnd/>
            </a:ln>
            <a:effectLst>
              <a:outerShdw blurRad="50800" dist="38100" dir="5400000" algn="t" rotWithShape="0">
                <a:prstClr val="black">
                  <a:alpha val="40000"/>
                </a:prstClr>
              </a:outerShdw>
            </a:effectLst>
            <a:extLst/>
          </p:spPr>
          <p:txBody>
            <a:bodyPr>
              <a:spAutoFit/>
            </a:bodyPr>
            <a:lstStyle>
              <a:lvl1pPr eaLnBrk="0" hangingPunct="0">
                <a:defRPr sz="2400">
                  <a:solidFill>
                    <a:schemeClr val="tx1"/>
                  </a:solidFill>
                  <a:latin typeface="Verdana" pitchFamily="34" charset="0"/>
                  <a:cs typeface="Angsana New" pitchFamily="18" charset="-34"/>
                </a:defRPr>
              </a:lvl1pPr>
              <a:lvl2pPr marL="742950" indent="-285750" eaLnBrk="0" hangingPunct="0">
                <a:defRPr sz="2400">
                  <a:solidFill>
                    <a:schemeClr val="tx1"/>
                  </a:solidFill>
                  <a:latin typeface="Verdana" pitchFamily="34" charset="0"/>
                  <a:cs typeface="Angsana New" pitchFamily="18" charset="-34"/>
                </a:defRPr>
              </a:lvl2pPr>
              <a:lvl3pPr marL="1143000" indent="-228600" eaLnBrk="0" hangingPunct="0">
                <a:defRPr sz="2400">
                  <a:solidFill>
                    <a:schemeClr val="tx1"/>
                  </a:solidFill>
                  <a:latin typeface="Verdana" pitchFamily="34" charset="0"/>
                  <a:cs typeface="Angsana New" pitchFamily="18" charset="-34"/>
                </a:defRPr>
              </a:lvl3pPr>
              <a:lvl4pPr marL="1600200" indent="-228600" eaLnBrk="0" hangingPunct="0">
                <a:defRPr sz="2400">
                  <a:solidFill>
                    <a:schemeClr val="tx1"/>
                  </a:solidFill>
                  <a:latin typeface="Verdana" pitchFamily="34" charset="0"/>
                  <a:cs typeface="Angsana New" pitchFamily="18" charset="-34"/>
                </a:defRPr>
              </a:lvl4pPr>
              <a:lvl5pPr marL="2057400" indent="-228600" eaLnBrk="0" hangingPunct="0">
                <a:defRPr sz="2400">
                  <a:solidFill>
                    <a:schemeClr val="tx1"/>
                  </a:solidFill>
                  <a:latin typeface="Verdana" pitchFamily="34" charset="0"/>
                  <a:cs typeface="Angsana New" pitchFamily="18" charset="-34"/>
                </a:defRPr>
              </a:lvl5pPr>
              <a:lvl6pPr marL="2514600" indent="-228600" eaLnBrk="0" fontAlgn="base" hangingPunct="0">
                <a:spcBef>
                  <a:spcPct val="0"/>
                </a:spcBef>
                <a:spcAft>
                  <a:spcPct val="0"/>
                </a:spcAft>
                <a:defRPr sz="2400">
                  <a:solidFill>
                    <a:schemeClr val="tx1"/>
                  </a:solidFill>
                  <a:latin typeface="Verdana" pitchFamily="34" charset="0"/>
                  <a:cs typeface="Angsana New" pitchFamily="18" charset="-34"/>
                </a:defRPr>
              </a:lvl6pPr>
              <a:lvl7pPr marL="2971800" indent="-228600" eaLnBrk="0" fontAlgn="base" hangingPunct="0">
                <a:spcBef>
                  <a:spcPct val="0"/>
                </a:spcBef>
                <a:spcAft>
                  <a:spcPct val="0"/>
                </a:spcAft>
                <a:defRPr sz="2400">
                  <a:solidFill>
                    <a:schemeClr val="tx1"/>
                  </a:solidFill>
                  <a:latin typeface="Verdana" pitchFamily="34" charset="0"/>
                  <a:cs typeface="Angsana New" pitchFamily="18" charset="-34"/>
                </a:defRPr>
              </a:lvl7pPr>
              <a:lvl8pPr marL="3429000" indent="-228600" eaLnBrk="0" fontAlgn="base" hangingPunct="0">
                <a:spcBef>
                  <a:spcPct val="0"/>
                </a:spcBef>
                <a:spcAft>
                  <a:spcPct val="0"/>
                </a:spcAft>
                <a:defRPr sz="2400">
                  <a:solidFill>
                    <a:schemeClr val="tx1"/>
                  </a:solidFill>
                  <a:latin typeface="Verdana" pitchFamily="34" charset="0"/>
                  <a:cs typeface="Angsana New" pitchFamily="18" charset="-34"/>
                </a:defRPr>
              </a:lvl8pPr>
              <a:lvl9pPr marL="3886200" indent="-228600" eaLnBrk="0" fontAlgn="base" hangingPunct="0">
                <a:spcBef>
                  <a:spcPct val="0"/>
                </a:spcBef>
                <a:spcAft>
                  <a:spcPct val="0"/>
                </a:spcAft>
                <a:defRPr sz="2400">
                  <a:solidFill>
                    <a:schemeClr val="tx1"/>
                  </a:solidFill>
                  <a:latin typeface="Verdana" pitchFamily="34" charset="0"/>
                  <a:cs typeface="Angsana New" pitchFamily="18" charset="-34"/>
                </a:defRPr>
              </a:lvl9pPr>
            </a:lstStyle>
            <a:p>
              <a:pPr algn="ctr" eaLnBrk="1" hangingPunct="1">
                <a:lnSpc>
                  <a:spcPct val="150000"/>
                </a:lnSpc>
                <a:defRPr/>
              </a:pPr>
              <a:r>
                <a:rPr lang="pt-BR" dirty="0">
                  <a:solidFill>
                    <a:schemeClr val="bg1"/>
                  </a:solidFill>
                  <a:latin typeface="Arial Black" pitchFamily="34" charset="0"/>
                </a:rPr>
                <a:t>Propaganda e promoção</a:t>
              </a:r>
              <a:endParaRPr lang="th-TH" dirty="0">
                <a:solidFill>
                  <a:schemeClr val="bg1"/>
                </a:solidFill>
                <a:latin typeface="Arial Black" pitchFamily="34" charset="0"/>
              </a:endParaRPr>
            </a:p>
          </p:txBody>
        </p:sp>
      </p:grpSp>
      <p:pic>
        <p:nvPicPr>
          <p:cNvPr id="18" name="Imagem 17">
            <a:extLst>
              <a:ext uri="{FF2B5EF4-FFF2-40B4-BE49-F238E27FC236}">
                <a16:creationId xmlns:a16="http://schemas.microsoft.com/office/drawing/2014/main" xmlns="" id="{A7AC19EE-A1F6-4C45-8D5E-0C0DC578AF48}"/>
              </a:ext>
            </a:extLst>
          </p:cNvPr>
          <p:cNvPicPr>
            <a:picLocks noChangeAspect="1"/>
          </p:cNvPicPr>
          <p:nvPr/>
        </p:nvPicPr>
        <p:blipFill rotWithShape="1">
          <a:blip r:embed="rId5">
            <a:extLst>
              <a:ext uri="{28A0092B-C50C-407E-A947-70E740481C1C}">
                <a14:useLocalDpi xmlns:a14="http://schemas.microsoft.com/office/drawing/2010/main" val="0"/>
              </a:ext>
            </a:extLst>
          </a:blip>
          <a:srcRect l="68246" b="83410"/>
          <a:stretch/>
        </p:blipFill>
        <p:spPr>
          <a:xfrm>
            <a:off x="9775051" y="158625"/>
            <a:ext cx="2416949" cy="907132"/>
          </a:xfrm>
          <a:prstGeom prst="rect">
            <a:avLst/>
          </a:prstGeom>
        </p:spPr>
      </p:pic>
    </p:spTree>
    <p:extLst>
      <p:ext uri="{BB962C8B-B14F-4D97-AF65-F5344CB8AC3E}">
        <p14:creationId xmlns:p14="http://schemas.microsoft.com/office/powerpoint/2010/main" val="3341516264"/>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798" y="2928719"/>
            <a:ext cx="11542295" cy="39292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ts val="500"/>
              </a:spcBef>
              <a:spcAft>
                <a:spcPts val="500"/>
              </a:spcAft>
              <a:buNone/>
            </a:pPr>
            <a:r>
              <a:rPr lang="pt-BR" altLang="pt-BR" sz="2400" dirty="0">
                <a:latin typeface="Arial Black" panose="020B0A04020102020204" pitchFamily="34" charset="0"/>
              </a:rPr>
              <a:t>“</a:t>
            </a:r>
            <a:r>
              <a:rPr lang="pt-BR" altLang="pt-BR" sz="2400" i="1" dirty="0">
                <a:solidFill>
                  <a:srgbClr val="C00000"/>
                </a:solidFill>
                <a:latin typeface="Arial Black" panose="020B0A04020102020204" pitchFamily="34" charset="0"/>
              </a:rPr>
              <a:t>atingir o jovem pode ser mais eficiente mesmo que o custo para atingi-los seja maior,</a:t>
            </a:r>
            <a:r>
              <a:rPr lang="pt-BR" altLang="pt-BR" sz="2400" i="1" dirty="0">
                <a:latin typeface="Arial Black" panose="020B0A04020102020204" pitchFamily="34" charset="0"/>
              </a:rPr>
              <a:t> porque eles estão desejando </a:t>
            </a:r>
            <a:r>
              <a:rPr lang="pt-BR" altLang="pt-BR" sz="2400" i="1" dirty="0" smtClean="0">
                <a:latin typeface="Arial Black" panose="020B0A04020102020204" pitchFamily="34" charset="0"/>
              </a:rPr>
              <a:t>experimentar... </a:t>
            </a:r>
            <a:r>
              <a:rPr lang="pt-BR" altLang="pt-BR" sz="2400" dirty="0">
                <a:latin typeface="Arial Black" panose="020B0A04020102020204" pitchFamily="34" charset="0"/>
              </a:rPr>
              <a:t>” </a:t>
            </a:r>
          </a:p>
          <a:p>
            <a:pPr algn="r">
              <a:lnSpc>
                <a:spcPct val="150000"/>
              </a:lnSpc>
              <a:spcBef>
                <a:spcPts val="500"/>
              </a:spcBef>
              <a:spcAft>
                <a:spcPts val="500"/>
              </a:spcAft>
              <a:buNone/>
            </a:pPr>
            <a:endParaRPr lang="pt-BR" altLang="pt-BR" sz="2400" dirty="0" smtClean="0">
              <a:latin typeface="Arial Black" panose="020B0A04020102020204" pitchFamily="34" charset="0"/>
            </a:endParaRPr>
          </a:p>
          <a:p>
            <a:pPr algn="r">
              <a:lnSpc>
                <a:spcPct val="150000"/>
              </a:lnSpc>
              <a:spcBef>
                <a:spcPts val="500"/>
              </a:spcBef>
              <a:spcAft>
                <a:spcPts val="500"/>
              </a:spcAft>
              <a:buNone/>
            </a:pPr>
            <a:r>
              <a:rPr lang="pt-BR" altLang="pt-BR" sz="2400" dirty="0" smtClean="0">
                <a:latin typeface="Arial Black" panose="020B0A04020102020204" pitchFamily="34" charset="0"/>
              </a:rPr>
              <a:t>Documento </a:t>
            </a:r>
            <a:r>
              <a:rPr lang="pt-BR" altLang="pt-BR" sz="2400" dirty="0">
                <a:latin typeface="Arial Black" panose="020B0A04020102020204" pitchFamily="34" charset="0"/>
              </a:rPr>
              <a:t>interno da companhia </a:t>
            </a:r>
            <a:endParaRPr lang="pt-BR" altLang="pt-BR" sz="2400" dirty="0" smtClean="0">
              <a:latin typeface="Arial Black" panose="020B0A04020102020204" pitchFamily="34" charset="0"/>
            </a:endParaRPr>
          </a:p>
          <a:p>
            <a:pPr algn="r">
              <a:lnSpc>
                <a:spcPct val="150000"/>
              </a:lnSpc>
              <a:spcBef>
                <a:spcPts val="500"/>
              </a:spcBef>
              <a:spcAft>
                <a:spcPts val="500"/>
              </a:spcAft>
              <a:buNone/>
            </a:pPr>
            <a:r>
              <a:rPr lang="pt-BR" altLang="pt-BR" sz="2400" dirty="0" smtClean="0">
                <a:latin typeface="Arial Black" panose="020B0A04020102020204" pitchFamily="34" charset="0"/>
              </a:rPr>
              <a:t> </a:t>
            </a:r>
            <a:r>
              <a:rPr lang="pt-BR" altLang="pt-BR" sz="2400" dirty="0">
                <a:solidFill>
                  <a:srgbClr val="C00000"/>
                </a:solidFill>
                <a:latin typeface="Arial Black" panose="020B0A04020102020204" pitchFamily="34" charset="0"/>
              </a:rPr>
              <a:t>Philip Morris  </a:t>
            </a:r>
            <a:r>
              <a:rPr lang="pt-BR" altLang="pt-BR" sz="2400" dirty="0">
                <a:latin typeface="Arial Black" panose="020B0A04020102020204" pitchFamily="34" charset="0"/>
              </a:rPr>
              <a:t>1957.</a:t>
            </a:r>
          </a:p>
          <a:p>
            <a:pPr algn="r">
              <a:lnSpc>
                <a:spcPct val="150000"/>
              </a:lnSpc>
              <a:spcBef>
                <a:spcPts val="500"/>
              </a:spcBef>
              <a:spcAft>
                <a:spcPts val="500"/>
              </a:spcAft>
              <a:buNone/>
            </a:pPr>
            <a:endParaRPr lang="pt-BR" altLang="pt-BR" sz="2400" dirty="0">
              <a:latin typeface="Arial Black" panose="020B0A04020102020204" pitchFamily="34" charset="0"/>
            </a:endParaRPr>
          </a:p>
        </p:txBody>
      </p:sp>
      <p:sp>
        <p:nvSpPr>
          <p:cNvPr id="29699" name="CaixaDeTexto 2"/>
          <p:cNvSpPr txBox="1">
            <a:spLocks noChangeArrowheads="1"/>
          </p:cNvSpPr>
          <p:nvPr/>
        </p:nvSpPr>
        <p:spPr bwMode="auto">
          <a:xfrm>
            <a:off x="0" y="-79254"/>
            <a:ext cx="12064621" cy="1477328"/>
          </a:xfrm>
          <a:prstGeom prst="rect">
            <a:avLst/>
          </a:prstGeom>
          <a:solidFill>
            <a:srgbClr val="CD6A33"/>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0"/>
              </a:spcBef>
              <a:buFontTx/>
              <a:buNone/>
            </a:pPr>
            <a:r>
              <a:rPr lang="pt-BR" altLang="pt-BR" sz="2000" b="1" dirty="0" smtClean="0">
                <a:solidFill>
                  <a:schemeClr val="bg1"/>
                </a:solidFill>
                <a:latin typeface="Arial Black" panose="020B0A04020102020204" pitchFamily="34" charset="0"/>
              </a:rPr>
              <a:t>DOCUMENTOS   INTERNOS DE EMPRESAS DE CIGARROS: </a:t>
            </a:r>
          </a:p>
          <a:p>
            <a:pPr algn="ctr">
              <a:lnSpc>
                <a:spcPct val="150000"/>
              </a:lnSpc>
              <a:spcBef>
                <a:spcPct val="0"/>
              </a:spcBef>
              <a:buFontTx/>
              <a:buNone/>
            </a:pPr>
            <a:r>
              <a:rPr lang="pt-BR" altLang="pt-BR" sz="2000" b="1" dirty="0" smtClean="0">
                <a:solidFill>
                  <a:schemeClr val="bg1"/>
                </a:solidFill>
                <a:latin typeface="Arial Black" panose="020B0A04020102020204" pitchFamily="34" charset="0"/>
              </a:rPr>
              <a:t>  </a:t>
            </a:r>
            <a:r>
              <a:rPr lang="pt-BR" altLang="pt-BR" sz="2000" b="1" dirty="0">
                <a:solidFill>
                  <a:schemeClr val="bg1"/>
                </a:solidFill>
                <a:latin typeface="Arial Black" panose="020B0A04020102020204" pitchFamily="34" charset="0"/>
              </a:rPr>
              <a:t>CRIANÇAS E ADOLESCENTES </a:t>
            </a:r>
          </a:p>
          <a:p>
            <a:pPr algn="ctr">
              <a:lnSpc>
                <a:spcPct val="150000"/>
              </a:lnSpc>
              <a:spcBef>
                <a:spcPct val="0"/>
              </a:spcBef>
              <a:buFontTx/>
              <a:buNone/>
            </a:pPr>
            <a:r>
              <a:rPr lang="pt-BR" altLang="pt-BR" sz="2000" b="1" dirty="0">
                <a:solidFill>
                  <a:schemeClr val="bg1"/>
                </a:solidFill>
                <a:latin typeface="Arial Black" panose="020B0A04020102020204" pitchFamily="34" charset="0"/>
              </a:rPr>
              <a:t> PRINCIPAL ALVO </a:t>
            </a:r>
            <a:r>
              <a:rPr lang="pt-BR" altLang="pt-BR" sz="2000" b="1" dirty="0" smtClean="0">
                <a:solidFill>
                  <a:schemeClr val="bg1"/>
                </a:solidFill>
                <a:latin typeface="Arial Black" panose="020B0A04020102020204" pitchFamily="34" charset="0"/>
              </a:rPr>
              <a:t>  DO NEGÓCIO</a:t>
            </a:r>
            <a:endParaRPr lang="pt-BR" altLang="pt-BR" sz="2000" b="1" dirty="0">
              <a:solidFill>
                <a:schemeClr val="bg1"/>
              </a:solidFill>
              <a:latin typeface="Arial Black" panose="020B0A04020102020204" pitchFamily="34" charset="0"/>
            </a:endParaRPr>
          </a:p>
        </p:txBody>
      </p:sp>
      <p:sp>
        <p:nvSpPr>
          <p:cNvPr id="29700" name="AutoShape 2" descr="Resultado de imagem para IMAGEM ALVO CRIANÇA"/>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pt-BR" altLang="pt-BR" sz="1800"/>
          </a:p>
        </p:txBody>
      </p:sp>
      <p:pic>
        <p:nvPicPr>
          <p:cNvPr id="2970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769" y="1568672"/>
            <a:ext cx="1608177" cy="142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184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8886423" y="124528"/>
            <a:ext cx="3206839" cy="123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3010" name="Grupo 2"/>
          <p:cNvGrpSpPr>
            <a:grpSpLocks/>
          </p:cNvGrpSpPr>
          <p:nvPr/>
        </p:nvGrpSpPr>
        <p:grpSpPr bwMode="auto">
          <a:xfrm>
            <a:off x="0" y="-13101"/>
            <a:ext cx="12255821" cy="2215991"/>
            <a:chOff x="2375232" y="0"/>
            <a:chExt cx="8393263" cy="2215991"/>
          </a:xfrm>
        </p:grpSpPr>
        <p:sp>
          <p:nvSpPr>
            <p:cNvPr id="2" name="Retângulo 1"/>
            <p:cNvSpPr/>
            <p:nvPr/>
          </p:nvSpPr>
          <p:spPr>
            <a:xfrm>
              <a:off x="6659749" y="0"/>
              <a:ext cx="2376747" cy="1220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3019" name="CaixaDeTexto 4"/>
            <p:cNvSpPr txBox="1">
              <a:spLocks noChangeArrowheads="1"/>
            </p:cNvSpPr>
            <p:nvPr/>
          </p:nvSpPr>
          <p:spPr bwMode="auto">
            <a:xfrm>
              <a:off x="2375232" y="0"/>
              <a:ext cx="8393263" cy="2215991"/>
            </a:xfrm>
            <a:prstGeom prst="rect">
              <a:avLst/>
            </a:prstGeom>
            <a:solidFill>
              <a:srgbClr val="CD6A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t-BR"/>
              </a:defPPr>
              <a:lvl1pPr algn="ctr">
                <a:lnSpc>
                  <a:spcPct val="150000"/>
                </a:lnSpc>
                <a:spcBef>
                  <a:spcPct val="0"/>
                </a:spcBef>
                <a:buFontTx/>
                <a:buNone/>
                <a:defRPr sz="2000" b="1">
                  <a:solidFill>
                    <a:schemeClr val="bg1"/>
                  </a:solidFill>
                  <a:latin typeface="Arial Black" panose="020B0A040201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pt-BR" altLang="pt-BR" dirty="0"/>
                <a:t> </a:t>
              </a:r>
              <a:r>
                <a:rPr lang="pt-BR" altLang="pt-BR" sz="1800" dirty="0" smtClean="0"/>
                <a:t>DOCUMENTOS INTERNOS  DE EMPRESAS DE CIGARROS: </a:t>
              </a:r>
            </a:p>
            <a:p>
              <a:r>
                <a:rPr lang="pt-BR" altLang="pt-BR" sz="1800" dirty="0" smtClean="0"/>
                <a:t>PROPAGANDAS </a:t>
              </a:r>
              <a:r>
                <a:rPr lang="pt-BR" altLang="pt-BR" sz="1800" dirty="0"/>
                <a:t>DE TABACO </a:t>
              </a:r>
              <a:r>
                <a:rPr lang="pt-BR" altLang="pt-BR" sz="1800" dirty="0" smtClean="0"/>
                <a:t> </a:t>
              </a:r>
              <a:r>
                <a:rPr lang="pt-BR" altLang="pt-BR" sz="1800" dirty="0"/>
                <a:t>&amp;</a:t>
              </a:r>
              <a:r>
                <a:rPr lang="pt-BR" altLang="pt-BR" sz="1800" dirty="0" smtClean="0"/>
                <a:t> DEPENDÊNCIA DE  NICOTINA </a:t>
              </a:r>
            </a:p>
            <a:p>
              <a:r>
                <a:rPr lang="pt-BR" altLang="pt-BR" sz="1800" dirty="0" smtClean="0"/>
                <a:t>ESTRATÉGIAS PARA INICIAÇÃO E MANUTENÇÃO DO  TABAGISMO </a:t>
              </a:r>
            </a:p>
            <a:p>
              <a:r>
                <a:rPr lang="pt-BR" altLang="pt-BR" sz="1800" dirty="0" smtClean="0"/>
                <a:t>ALVO :  CRIANÇAS </a:t>
              </a:r>
              <a:r>
                <a:rPr lang="pt-BR" altLang="pt-BR" sz="1800" dirty="0"/>
                <a:t>E ADOLESCENTES </a:t>
              </a:r>
            </a:p>
            <a:p>
              <a:endParaRPr lang="pt-BR" altLang="pt-BR" sz="1800" dirty="0"/>
            </a:p>
          </p:txBody>
        </p:sp>
      </p:grpSp>
      <p:pic>
        <p:nvPicPr>
          <p:cNvPr id="7" name="Picture 2" descr="T:\AULAdrAverascan\moça.jpg"/>
          <p:cNvPicPr>
            <a:picLocks noChangeAspect="1" noChangeArrowheads="1"/>
          </p:cNvPicPr>
          <p:nvPr/>
        </p:nvPicPr>
        <p:blipFill>
          <a:blip r:embed="rId2"/>
          <a:srcRect/>
          <a:stretch>
            <a:fillRect/>
          </a:stretch>
        </p:blipFill>
        <p:spPr bwMode="auto">
          <a:xfrm>
            <a:off x="1315874" y="4476096"/>
            <a:ext cx="2931743" cy="1898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Imagem relacionada"/>
          <p:cNvPicPr>
            <a:picLocks noChangeAspect="1" noChangeArrowheads="1"/>
          </p:cNvPicPr>
          <p:nvPr/>
        </p:nvPicPr>
        <p:blipFill>
          <a:blip r:embed="rId3"/>
          <a:srcRect/>
          <a:stretch>
            <a:fillRect/>
          </a:stretch>
        </p:blipFill>
        <p:spPr bwMode="auto">
          <a:xfrm rot="20910722">
            <a:off x="248685" y="2217327"/>
            <a:ext cx="2018036" cy="2691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3016" name="Text Box 3"/>
          <p:cNvSpPr txBox="1">
            <a:spLocks noChangeArrowheads="1"/>
          </p:cNvSpPr>
          <p:nvPr/>
        </p:nvSpPr>
        <p:spPr bwMode="auto">
          <a:xfrm>
            <a:off x="4441371" y="2139042"/>
            <a:ext cx="6845327" cy="3452227"/>
          </a:xfrm>
          <a:prstGeom prst="rect">
            <a:avLst/>
          </a:prstGeom>
          <a:solidFill>
            <a:schemeClr val="bg1"/>
          </a:solidFill>
          <a:ln>
            <a:noFill/>
          </a:ln>
          <a:effectLst>
            <a:outerShdw dist="127000" dir="2212194"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50000"/>
              </a:lnSpc>
              <a:spcBef>
                <a:spcPts val="500"/>
              </a:spcBef>
              <a:spcAft>
                <a:spcPts val="500"/>
              </a:spcAft>
            </a:pPr>
            <a:r>
              <a:rPr lang="en-US" altLang="pt-BR" sz="2400" i="1" dirty="0">
                <a:latin typeface="Arial Black" panose="020B0A04020102020204" pitchFamily="34" charset="0"/>
                <a:ea typeface="Arial Unicode MS" panose="020B0604020202020204" pitchFamily="34" charset="-128"/>
                <a:cs typeface="Arial Unicode MS" panose="020B0604020202020204" pitchFamily="34" charset="-128"/>
              </a:rPr>
              <a:t> </a:t>
            </a:r>
            <a:r>
              <a:rPr lang="pt-BR" altLang="pt-BR" sz="2000" i="1" dirty="0">
                <a:latin typeface="Arial Black" panose="020B0A04020102020204" pitchFamily="34" charset="0"/>
                <a:ea typeface="Arial Unicode MS" panose="020B0604020202020204" pitchFamily="34" charset="-128"/>
                <a:cs typeface="Arial Unicode MS" panose="020B0604020202020204" pitchFamily="34" charset="-128"/>
              </a:rPr>
              <a:t>“ um cigarro para o iniciante é um ato simbólico. Eu não sou mais a criança da minha mãe, eu sou </a:t>
            </a:r>
            <a:r>
              <a:rPr lang="pt-BR" altLang="pt-BR" sz="2000" i="1" dirty="0" smtClean="0">
                <a:latin typeface="Arial Black" panose="020B0A04020102020204" pitchFamily="34" charset="0"/>
                <a:ea typeface="Arial Unicode MS" panose="020B0604020202020204" pitchFamily="34" charset="-128"/>
                <a:cs typeface="Arial Unicode MS" panose="020B0604020202020204" pitchFamily="34" charset="-128"/>
              </a:rPr>
              <a:t>forte</a:t>
            </a:r>
            <a:r>
              <a:rPr lang="pt-BR" altLang="pt-BR" sz="2000" i="1" dirty="0">
                <a:latin typeface="Arial Black" panose="020B0A04020102020204" pitchFamily="34" charset="0"/>
                <a:ea typeface="Arial Unicode MS" panose="020B0604020202020204" pitchFamily="34" charset="-128"/>
                <a:cs typeface="Arial Unicode MS" panose="020B0604020202020204" pitchFamily="34" charset="-128"/>
              </a:rPr>
              <a:t> </a:t>
            </a:r>
            <a:r>
              <a:rPr lang="pt-BR" altLang="pt-BR" sz="2000" i="1" dirty="0" smtClean="0">
                <a:latin typeface="Arial Black" panose="020B0A04020102020204" pitchFamily="34" charset="0"/>
                <a:ea typeface="Arial Unicode MS" panose="020B0604020202020204" pitchFamily="34" charset="-128"/>
                <a:cs typeface="Arial Unicode MS" panose="020B0604020202020204" pitchFamily="34" charset="-128"/>
              </a:rPr>
              <a:t>... </a:t>
            </a:r>
            <a:r>
              <a:rPr lang="pt-BR" altLang="pt-BR" sz="2000" i="1" dirty="0">
                <a:solidFill>
                  <a:srgbClr val="C00000"/>
                </a:solidFill>
                <a:latin typeface="Arial Black" panose="020B0A04020102020204" pitchFamily="34" charset="0"/>
                <a:ea typeface="Arial Unicode MS" panose="020B0604020202020204" pitchFamily="34" charset="-128"/>
                <a:cs typeface="Arial Unicode MS" panose="020B0604020202020204" pitchFamily="34" charset="-128"/>
              </a:rPr>
              <a:t>A medida em que a força do simbolismo psicológico diminui, o efeito </a:t>
            </a:r>
            <a:r>
              <a:rPr lang="pt-BR" altLang="pt-BR" sz="2000" i="1" dirty="0" smtClean="0">
                <a:solidFill>
                  <a:srgbClr val="C00000"/>
                </a:solidFill>
                <a:latin typeface="Arial Black" panose="020B0A04020102020204" pitchFamily="34" charset="0"/>
                <a:ea typeface="Arial Unicode MS" panose="020B0604020202020204" pitchFamily="34" charset="-128"/>
                <a:cs typeface="Arial Unicode MS" panose="020B0604020202020204" pitchFamily="34" charset="-128"/>
              </a:rPr>
              <a:t>farmacológico </a:t>
            </a:r>
            <a:r>
              <a:rPr lang="pt-BR" altLang="pt-BR" sz="2000" dirty="0" smtClean="0">
                <a:latin typeface="Arial Black" panose="020B0A04020102020204" pitchFamily="34" charset="0"/>
                <a:ea typeface="Arial Unicode MS" panose="020B0604020202020204" pitchFamily="34" charset="-128"/>
                <a:cs typeface="Arial Unicode MS" panose="020B0604020202020204" pitchFamily="34" charset="-128"/>
              </a:rPr>
              <a:t>( da nicotina)</a:t>
            </a:r>
            <a:r>
              <a:rPr lang="pt-BR" altLang="pt-BR" sz="2000" i="1" dirty="0" smtClean="0">
                <a:solidFill>
                  <a:srgbClr val="E46212"/>
                </a:solidFill>
                <a:latin typeface="Arial Black" panose="020B0A04020102020204" pitchFamily="34" charset="0"/>
                <a:ea typeface="Arial Unicode MS" panose="020B0604020202020204" pitchFamily="34" charset="-128"/>
                <a:cs typeface="Arial Unicode MS" panose="020B0604020202020204" pitchFamily="34" charset="-128"/>
              </a:rPr>
              <a:t> </a:t>
            </a:r>
            <a:r>
              <a:rPr lang="pt-BR" altLang="pt-BR" sz="2000" i="1" dirty="0">
                <a:solidFill>
                  <a:srgbClr val="C00000"/>
                </a:solidFill>
                <a:latin typeface="Arial Black" panose="020B0A04020102020204" pitchFamily="34" charset="0"/>
                <a:ea typeface="Arial Unicode MS" panose="020B0604020202020204" pitchFamily="34" charset="-128"/>
                <a:cs typeface="Arial Unicode MS" panose="020B0604020202020204" pitchFamily="34" charset="-128"/>
              </a:rPr>
              <a:t>assume o papel de manter o </a:t>
            </a:r>
            <a:r>
              <a:rPr lang="pt-BR" altLang="pt-BR" sz="2000" i="1" dirty="0" smtClean="0">
                <a:solidFill>
                  <a:srgbClr val="C00000"/>
                </a:solidFill>
                <a:latin typeface="Arial Black" panose="020B0A04020102020204" pitchFamily="34" charset="0"/>
                <a:ea typeface="Arial Unicode MS" panose="020B0604020202020204" pitchFamily="34" charset="-128"/>
                <a:cs typeface="Arial Unicode MS" panose="020B0604020202020204" pitchFamily="34" charset="-128"/>
              </a:rPr>
              <a:t>hábito...”</a:t>
            </a:r>
            <a:endParaRPr lang="en-US" altLang="pt-BR" sz="2000" dirty="0" smtClean="0">
              <a:latin typeface="Arial Black" panose="020B0A04020102020204" pitchFamily="34" charset="0"/>
              <a:ea typeface="Arial Unicode MS" panose="020B0604020202020204" pitchFamily="34" charset="-128"/>
              <a:cs typeface="Arial Unicode MS" panose="020B0604020202020204" pitchFamily="34" charset="-128"/>
            </a:endParaRPr>
          </a:p>
          <a:p>
            <a:pPr algn="r">
              <a:spcBef>
                <a:spcPts val="500"/>
              </a:spcBef>
              <a:spcAft>
                <a:spcPts val="500"/>
              </a:spcAft>
            </a:pPr>
            <a:r>
              <a:rPr lang="en-US" altLang="pt-BR" sz="2400" dirty="0" smtClean="0">
                <a:latin typeface="Arial Black" panose="020B0A04020102020204" pitchFamily="34" charset="0"/>
                <a:ea typeface="Arial Unicode MS" panose="020B0604020202020204" pitchFamily="34" charset="-128"/>
                <a:cs typeface="Arial Unicode MS" panose="020B0604020202020204" pitchFamily="34" charset="-128"/>
              </a:rPr>
              <a:t>Phillip </a:t>
            </a:r>
            <a:r>
              <a:rPr lang="en-US" altLang="pt-BR" sz="2400" dirty="0">
                <a:latin typeface="Arial Black" panose="020B0A04020102020204" pitchFamily="34" charset="0"/>
                <a:ea typeface="Arial Unicode MS" panose="020B0604020202020204" pitchFamily="34" charset="-128"/>
                <a:cs typeface="Arial Unicode MS" panose="020B0604020202020204" pitchFamily="34" charset="-128"/>
              </a:rPr>
              <a:t>Morris</a:t>
            </a:r>
            <a:endParaRPr lang="pt-BR" altLang="pt-BR" sz="2400" dirty="0">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43017" name="CaixaDeTexto 1"/>
          <p:cNvSpPr txBox="1">
            <a:spLocks noChangeArrowheads="1"/>
          </p:cNvSpPr>
          <p:nvPr/>
        </p:nvSpPr>
        <p:spPr bwMode="auto">
          <a:xfrm>
            <a:off x="4539343" y="6374774"/>
            <a:ext cx="7290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pt-BR" sz="1400" dirty="0"/>
              <a:t>ASH http://ash.org.uk/information-and-resources/tobacco-industry-information-and-resources/trust-us-were-the-tobacco-industry/</a:t>
            </a:r>
          </a:p>
        </p:txBody>
      </p:sp>
    </p:spTree>
    <p:extLst>
      <p:ext uri="{BB962C8B-B14F-4D97-AF65-F5344CB8AC3E}">
        <p14:creationId xmlns:p14="http://schemas.microsoft.com/office/powerpoint/2010/main" val="2614580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Monograph 19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724" y="2488293"/>
            <a:ext cx="3007139" cy="3665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0" y="0"/>
            <a:ext cx="12340119" cy="1200329"/>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Arial Black" panose="020B0A04020102020204" pitchFamily="34" charset="0"/>
              </a:defRPr>
            </a:lvl1pPr>
          </a:lstStyle>
          <a:p>
            <a:r>
              <a:rPr lang="pt-BR" sz="2400" dirty="0" smtClean="0">
                <a:latin typeface="+mn-lt"/>
              </a:rPr>
              <a:t>São fortes as  </a:t>
            </a:r>
            <a:r>
              <a:rPr lang="pt-BR" sz="2400" dirty="0">
                <a:latin typeface="+mn-lt"/>
              </a:rPr>
              <a:t>evidências  científicas sobre </a:t>
            </a:r>
            <a:r>
              <a:rPr lang="pt-BR" sz="2400" dirty="0" smtClean="0">
                <a:latin typeface="+mn-lt"/>
              </a:rPr>
              <a:t> a influência da  </a:t>
            </a:r>
            <a:r>
              <a:rPr lang="pt-BR" sz="2400" dirty="0">
                <a:latin typeface="+mn-lt"/>
              </a:rPr>
              <a:t>propaganda  e promoção de cigarros </a:t>
            </a:r>
            <a:r>
              <a:rPr lang="pt-BR" sz="2400" dirty="0" smtClean="0">
                <a:latin typeface="+mn-lt"/>
              </a:rPr>
              <a:t>na </a:t>
            </a:r>
            <a:r>
              <a:rPr lang="pt-BR" sz="2400" dirty="0">
                <a:latin typeface="+mn-lt"/>
              </a:rPr>
              <a:t>iniciação de crianças e adolescentes no tabagismo </a:t>
            </a:r>
          </a:p>
        </p:txBody>
      </p:sp>
      <p:sp>
        <p:nvSpPr>
          <p:cNvPr id="3" name="Retângulo 2"/>
          <p:cNvSpPr/>
          <p:nvPr/>
        </p:nvSpPr>
        <p:spPr>
          <a:xfrm>
            <a:off x="400051" y="6474733"/>
            <a:ext cx="7296150" cy="369332"/>
          </a:xfrm>
          <a:prstGeom prst="rect">
            <a:avLst/>
          </a:prstGeom>
        </p:spPr>
        <p:txBody>
          <a:bodyPr wrap="square">
            <a:spAutoFit/>
          </a:bodyPr>
          <a:lstStyle/>
          <a:p>
            <a:r>
              <a:rPr lang="pt-BR" dirty="0">
                <a:hlinkClick r:id="rId3"/>
              </a:rPr>
              <a:t>https://cancercontrol.cancer.gov/brp/tcrb/monographs/19/index.html</a:t>
            </a:r>
            <a:endParaRPr lang="pt-BR" dirty="0"/>
          </a:p>
        </p:txBody>
      </p:sp>
      <p:pic>
        <p:nvPicPr>
          <p:cNvPr id="13320" name="Picture 8" descr="Resultado de imagem para cigarro faz mal atÃ© na propagan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791" y="1858329"/>
            <a:ext cx="2929063" cy="4379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57150" y="1238153"/>
            <a:ext cx="6819900" cy="1200329"/>
          </a:xfrm>
          <a:prstGeom prst="rect">
            <a:avLst/>
          </a:prstGeom>
          <a:solidFill>
            <a:schemeClr val="bg1"/>
          </a:solidFill>
        </p:spPr>
        <p:txBody>
          <a:bodyPr wrap="square" rtlCol="0">
            <a:spAutoFit/>
          </a:bodyPr>
          <a:lstStyle/>
          <a:p>
            <a:r>
              <a:rPr lang="pt-BR" b="1" dirty="0" smtClean="0"/>
              <a:t>NATIONAL CANCER INSTITUTE DOS EUA</a:t>
            </a:r>
          </a:p>
          <a:p>
            <a:r>
              <a:rPr lang="pt-BR" b="1" dirty="0" smtClean="0"/>
              <a:t>REVISÃO DE  ESTUDOS SOBRE INFLUÊNCIA DA PROPAGANDA E PROMOÇÃO DE  PRODUTOS DE TABACO NA INICIAÇÃO DE ADOLESCENTES NO TABAGISMO </a:t>
            </a:r>
            <a:endParaRPr lang="pt-BR" b="1" dirty="0"/>
          </a:p>
        </p:txBody>
      </p:sp>
      <p:sp>
        <p:nvSpPr>
          <p:cNvPr id="6" name="CaixaDeTexto 5"/>
          <p:cNvSpPr txBox="1"/>
          <p:nvPr/>
        </p:nvSpPr>
        <p:spPr>
          <a:xfrm>
            <a:off x="9506950" y="1468985"/>
            <a:ext cx="652743" cy="369332"/>
          </a:xfrm>
          <a:prstGeom prst="rect">
            <a:avLst/>
          </a:prstGeom>
          <a:solidFill>
            <a:srgbClr val="C00000"/>
          </a:solidFill>
        </p:spPr>
        <p:txBody>
          <a:bodyPr wrap="none" rtlCol="0">
            <a:spAutoFit/>
          </a:bodyPr>
          <a:lstStyle/>
          <a:p>
            <a:r>
              <a:rPr lang="pt-BR" dirty="0" smtClean="0">
                <a:solidFill>
                  <a:schemeClr val="bg1"/>
                </a:solidFill>
              </a:rPr>
              <a:t>2000</a:t>
            </a:r>
            <a:endParaRPr lang="pt-BR" dirty="0">
              <a:solidFill>
                <a:schemeClr val="bg1"/>
              </a:solidFill>
            </a:endParaRPr>
          </a:p>
        </p:txBody>
      </p:sp>
    </p:spTree>
    <p:extLst>
      <p:ext uri="{BB962C8B-B14F-4D97-AF65-F5344CB8AC3E}">
        <p14:creationId xmlns:p14="http://schemas.microsoft.com/office/powerpoint/2010/main" val="3973124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55963"/>
            <a:ext cx="12192000" cy="1938992"/>
          </a:xfrm>
          <a:solidFill>
            <a:srgbClr val="CD6A33"/>
          </a:solidFill>
          <a:ln>
            <a:noFill/>
          </a:ln>
        </p:spPr>
        <p:txBody>
          <a:bodyPr wrap="square">
            <a:spAutoFit/>
          </a:bodyPr>
          <a:lstStyle/>
          <a:p>
            <a:pPr algn="ctr">
              <a:lnSpc>
                <a:spcPct val="150000"/>
              </a:lnSpc>
            </a:pPr>
            <a:r>
              <a:rPr lang="pt-BR" altLang="pt-BR" sz="2000" b="1" dirty="0" smtClean="0">
                <a:solidFill>
                  <a:schemeClr val="bg1"/>
                </a:solidFill>
                <a:latin typeface="Arial Black" panose="020B0A04020102020204" pitchFamily="34" charset="0"/>
                <a:ea typeface="+mn-ea"/>
                <a:cs typeface="+mn-cs"/>
              </a:rPr>
              <a:t>DOCUMENTOS INTERNOS DE FABRICANTES DE CIGARROS MOSTRAM O OBJETIVO DO  USO DE  SABORES EM CIGARROS E SIMILARES</a:t>
            </a:r>
            <a:br>
              <a:rPr lang="pt-BR" altLang="pt-BR" sz="2000" b="1" dirty="0" smtClean="0">
                <a:solidFill>
                  <a:schemeClr val="bg1"/>
                </a:solidFill>
                <a:latin typeface="Arial Black" panose="020B0A04020102020204" pitchFamily="34" charset="0"/>
                <a:ea typeface="+mn-ea"/>
                <a:cs typeface="+mn-cs"/>
              </a:rPr>
            </a:br>
            <a:r>
              <a:rPr lang="pt-BR" altLang="pt-BR" sz="2000" b="1" dirty="0" smtClean="0">
                <a:solidFill>
                  <a:schemeClr val="bg1"/>
                </a:solidFill>
                <a:latin typeface="Arial Black" panose="020B0A04020102020204" pitchFamily="34" charset="0"/>
                <a:ea typeface="+mn-ea"/>
                <a:cs typeface="+mn-cs"/>
              </a:rPr>
              <a:t>FACILITAR A </a:t>
            </a:r>
            <a:r>
              <a:rPr lang="pt-BR" altLang="pt-BR" sz="2000" b="1" dirty="0">
                <a:solidFill>
                  <a:schemeClr val="bg1"/>
                </a:solidFill>
                <a:latin typeface="Arial Black" panose="020B0A04020102020204" pitchFamily="34" charset="0"/>
                <a:ea typeface="+mn-ea"/>
                <a:cs typeface="+mn-cs"/>
              </a:rPr>
              <a:t>EXPERIMENTAÇÃO  </a:t>
            </a:r>
            <a:r>
              <a:rPr lang="pt-BR" altLang="pt-BR" sz="2000" b="1" dirty="0" smtClean="0">
                <a:solidFill>
                  <a:schemeClr val="bg1"/>
                </a:solidFill>
                <a:latin typeface="Arial Black" panose="020B0A04020102020204" pitchFamily="34" charset="0"/>
                <a:ea typeface="+mn-ea"/>
                <a:cs typeface="+mn-cs"/>
              </a:rPr>
              <a:t/>
            </a:r>
            <a:br>
              <a:rPr lang="pt-BR" altLang="pt-BR" sz="2000" b="1" dirty="0" smtClean="0">
                <a:solidFill>
                  <a:schemeClr val="bg1"/>
                </a:solidFill>
                <a:latin typeface="Arial Black" panose="020B0A04020102020204" pitchFamily="34" charset="0"/>
                <a:ea typeface="+mn-ea"/>
                <a:cs typeface="+mn-cs"/>
              </a:rPr>
            </a:br>
            <a:r>
              <a:rPr lang="pt-BR" altLang="pt-BR" sz="2000" b="1" dirty="0" smtClean="0">
                <a:solidFill>
                  <a:schemeClr val="bg1"/>
                </a:solidFill>
                <a:latin typeface="Arial Black" panose="020B0A04020102020204" pitchFamily="34" charset="0"/>
                <a:ea typeface="+mn-ea"/>
                <a:cs typeface="+mn-cs"/>
              </a:rPr>
              <a:t>POR    CRIANÇAS E ADOLESCENTES</a:t>
            </a:r>
            <a:endParaRPr lang="th-TH" altLang="pt-BR" sz="2000" b="1" dirty="0">
              <a:solidFill>
                <a:schemeClr val="bg1"/>
              </a:solidFill>
              <a:latin typeface="Arial Black" panose="020B0A04020102020204" pitchFamily="34" charset="0"/>
              <a:ea typeface="+mn-ea"/>
              <a:cs typeface="+mn-cs"/>
            </a:endParaRPr>
          </a:p>
        </p:txBody>
      </p:sp>
      <p:sp>
        <p:nvSpPr>
          <p:cNvPr id="31747" name="Rectangle 3"/>
          <p:cNvSpPr>
            <a:spLocks noGrp="1" noChangeArrowheads="1"/>
          </p:cNvSpPr>
          <p:nvPr>
            <p:ph idx="1"/>
          </p:nvPr>
        </p:nvSpPr>
        <p:spPr>
          <a:xfrm>
            <a:off x="4835602" y="2387756"/>
            <a:ext cx="7226882" cy="3508653"/>
          </a:xfrm>
          <a:solidFill>
            <a:schemeClr val="bg1"/>
          </a:solidFill>
        </p:spPr>
        <p:txBody>
          <a:bodyPr wrap="square">
            <a:spAutoFit/>
          </a:bodyPr>
          <a:lstStyle/>
          <a:p>
            <a:pPr marL="0" indent="0">
              <a:lnSpc>
                <a:spcPct val="150000"/>
              </a:lnSpc>
              <a:spcBef>
                <a:spcPct val="0"/>
              </a:spcBef>
              <a:buNone/>
            </a:pPr>
            <a:r>
              <a:rPr lang="pt-BR" altLang="pt-BR" sz="2400" i="1" dirty="0">
                <a:latin typeface="Aharoni" panose="02010803020104030203" pitchFamily="2" charset="-79"/>
                <a:cs typeface="Aharoni" panose="02010803020104030203" pitchFamily="2" charset="-79"/>
              </a:rPr>
              <a:t>“</a:t>
            </a:r>
            <a:r>
              <a:rPr lang="pt-BR" altLang="pt-BR" sz="2400" b="1" i="1" dirty="0">
                <a:cs typeface="Aharoni" panose="02010803020104030203" pitchFamily="2" charset="-79"/>
              </a:rPr>
              <a:t>Várias crianças, quando elas começam, não gostam do sabor do cigarro e elas começam a tossir. Mas um cigarro com sabor, digamos cereja, eles podem parecer melhor. E pode matar o gosto (ruim do cigarro) ... e eles podem começar mais cedo.” </a:t>
            </a:r>
          </a:p>
          <a:p>
            <a:pPr marL="0" indent="0" algn="r">
              <a:lnSpc>
                <a:spcPct val="150000"/>
              </a:lnSpc>
              <a:spcBef>
                <a:spcPct val="0"/>
              </a:spcBef>
              <a:buNone/>
            </a:pPr>
            <a:r>
              <a:rPr lang="pt-BR" altLang="pt-BR" sz="2400" b="1" i="1" dirty="0">
                <a:cs typeface="Aharoni" panose="02010803020104030203" pitchFamily="2" charset="-79"/>
              </a:rPr>
              <a:t>(Brown &amp; Williamson, 1984, Bates #679235846)</a:t>
            </a:r>
            <a:endParaRPr lang="th-TH" altLang="pt-BR" sz="2400" b="1" i="1" dirty="0">
              <a:cs typeface="Aharoni" panose="02010803020104030203" pitchFamily="2" charset="-79"/>
            </a:endParaRPr>
          </a:p>
        </p:txBody>
      </p:sp>
      <p:pic>
        <p:nvPicPr>
          <p:cNvPr id="35844" name="Picture 4" descr=" The name of referred object is 061200.A1.jpg"/>
          <p:cNvPicPr>
            <a:picLocks noChangeAspect="1" noChangeArrowheads="1"/>
          </p:cNvPicPr>
          <p:nvPr/>
        </p:nvPicPr>
        <p:blipFill>
          <a:blip r:embed="rId3"/>
          <a:srcRect/>
          <a:stretch>
            <a:fillRect/>
          </a:stretch>
        </p:blipFill>
        <p:spPr bwMode="auto">
          <a:xfrm>
            <a:off x="1049867" y="2062501"/>
            <a:ext cx="2397125" cy="2035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rotWithShape="1">
          <a:blip r:embed="rId4"/>
          <a:srcRect t="15546" b="21072"/>
          <a:stretch/>
        </p:blipFill>
        <p:spPr>
          <a:xfrm>
            <a:off x="162361" y="4377148"/>
            <a:ext cx="1775012" cy="2000250"/>
          </a:xfrm>
          <a:prstGeom prst="rect">
            <a:avLst/>
          </a:prstGeom>
          <a:ln>
            <a:noFill/>
          </a:ln>
          <a:effectLst>
            <a:outerShdw blurRad="292100" dist="139700" dir="2700000" algn="tl" rotWithShape="0">
              <a:srgbClr val="333333">
                <a:alpha val="65000"/>
              </a:srgbClr>
            </a:outerShdw>
          </a:effectLst>
        </p:spPr>
      </p:pic>
      <p:pic>
        <p:nvPicPr>
          <p:cNvPr id="31750" name="Picture 2" descr="Resultado de imagem para marlboro double mix sab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0429" y="4299193"/>
            <a:ext cx="2076184" cy="207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311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3194544" y="1785009"/>
            <a:ext cx="7040071" cy="3139321"/>
          </a:xfrm>
          <a:solidFill>
            <a:schemeClr val="bg1"/>
          </a:solidFill>
        </p:spPr>
        <p:txBody>
          <a:bodyPr wrap="square">
            <a:spAutoFit/>
          </a:bodyPr>
          <a:lstStyle/>
          <a:p>
            <a:pPr marL="0" indent="0">
              <a:lnSpc>
                <a:spcPct val="150000"/>
              </a:lnSpc>
              <a:spcBef>
                <a:spcPct val="0"/>
              </a:spcBef>
              <a:buNone/>
            </a:pPr>
            <a:r>
              <a:rPr lang="en-US" sz="2400" dirty="0" smtClean="0"/>
              <a:t> </a:t>
            </a:r>
            <a:r>
              <a:rPr lang="en-US" sz="2400" b="1" i="1" dirty="0" smtClean="0"/>
              <a:t>“</a:t>
            </a:r>
            <a:r>
              <a:rPr lang="en-US" b="1" i="1" dirty="0" smtClean="0"/>
              <a:t>para </a:t>
            </a:r>
            <a:r>
              <a:rPr lang="en-US" b="1" i="1" dirty="0" err="1" smtClean="0"/>
              <a:t>pessoas</a:t>
            </a:r>
            <a:r>
              <a:rPr lang="en-US" b="1" i="1" dirty="0" smtClean="0"/>
              <a:t> </a:t>
            </a:r>
            <a:r>
              <a:rPr lang="en-US" b="1" i="1" dirty="0" err="1" smtClean="0"/>
              <a:t>mais</a:t>
            </a:r>
            <a:r>
              <a:rPr lang="en-US" b="1" i="1" dirty="0" smtClean="0"/>
              <a:t> </a:t>
            </a:r>
            <a:r>
              <a:rPr lang="en-US" b="1" i="1" dirty="0" err="1" smtClean="0"/>
              <a:t>jovens</a:t>
            </a:r>
            <a:r>
              <a:rPr lang="en-US" b="1" i="1" dirty="0" smtClean="0"/>
              <a:t>, </a:t>
            </a:r>
            <a:r>
              <a:rPr lang="en-US" b="1" i="1" dirty="0" err="1" smtClean="0"/>
              <a:t>fumantes</a:t>
            </a:r>
            <a:r>
              <a:rPr lang="en-US" b="1" i="1" dirty="0" smtClean="0"/>
              <a:t> </a:t>
            </a:r>
            <a:r>
              <a:rPr lang="en-US" b="1" i="1" dirty="0" err="1" smtClean="0"/>
              <a:t>iniciantes</a:t>
            </a:r>
            <a:r>
              <a:rPr lang="en-US" b="1" i="1" dirty="0" smtClean="0"/>
              <a:t> , </a:t>
            </a:r>
            <a:r>
              <a:rPr lang="en-US" b="1" i="1" dirty="0" err="1" smtClean="0"/>
              <a:t>adolescentes</a:t>
            </a:r>
            <a:r>
              <a:rPr lang="en-US" b="1" i="1" dirty="0" smtClean="0"/>
              <a:t>… </a:t>
            </a:r>
            <a:r>
              <a:rPr lang="en-US" b="1" i="1" dirty="0" err="1" smtClean="0"/>
              <a:t>precisam</a:t>
            </a:r>
            <a:r>
              <a:rPr lang="en-US" b="1" i="1" dirty="0" smtClean="0"/>
              <a:t> </a:t>
            </a:r>
            <a:r>
              <a:rPr lang="en-US" b="1" i="1" dirty="0" err="1" smtClean="0"/>
              <a:t>lembrar</a:t>
            </a:r>
            <a:r>
              <a:rPr lang="en-US" b="1" i="1" dirty="0" smtClean="0"/>
              <a:t> </a:t>
            </a:r>
            <a:r>
              <a:rPr lang="en-US" b="1" i="1" dirty="0" err="1" smtClean="0"/>
              <a:t>chicletes</a:t>
            </a:r>
            <a:r>
              <a:rPr lang="en-US" b="1" i="1" dirty="0" smtClean="0"/>
              <a:t>.”</a:t>
            </a:r>
          </a:p>
          <a:p>
            <a:pPr marL="0" indent="0">
              <a:lnSpc>
                <a:spcPct val="150000"/>
              </a:lnSpc>
              <a:spcBef>
                <a:spcPct val="0"/>
              </a:spcBef>
              <a:buNone/>
            </a:pPr>
            <a:r>
              <a:rPr lang="pt-BR" altLang="pt-BR" sz="2400" b="1" i="1" dirty="0" smtClean="0">
                <a:cs typeface="Aharoni" panose="02010803020104030203" pitchFamily="2" charset="-79"/>
              </a:rPr>
              <a:t> (</a:t>
            </a:r>
            <a:r>
              <a:rPr lang="pt-BR" altLang="pt-BR" sz="2400" b="1" dirty="0" smtClean="0">
                <a:cs typeface="Aharoni" panose="02010803020104030203" pitchFamily="2" charset="-79"/>
              </a:rPr>
              <a:t>Relatório da </a:t>
            </a:r>
            <a:r>
              <a:rPr lang="pt-BR" altLang="pt-BR" sz="2400" b="1" dirty="0" smtClean="0">
                <a:solidFill>
                  <a:srgbClr val="C00000"/>
                </a:solidFill>
                <a:cs typeface="Aharoni" panose="02010803020104030203" pitchFamily="2" charset="-79"/>
              </a:rPr>
              <a:t>Companhia </a:t>
            </a:r>
            <a:r>
              <a:rPr lang="en-US" sz="2400" b="1" dirty="0" smtClean="0">
                <a:solidFill>
                  <a:srgbClr val="C00000"/>
                </a:solidFill>
              </a:rPr>
              <a:t>Lorillard </a:t>
            </a:r>
            <a:r>
              <a:rPr lang="en-US" sz="2400" b="1" dirty="0" err="1" smtClean="0"/>
              <a:t>sobre</a:t>
            </a:r>
            <a:r>
              <a:rPr lang="en-US" sz="2400" b="1" dirty="0" smtClean="0"/>
              <a:t> </a:t>
            </a:r>
            <a:r>
              <a:rPr lang="pt-BR" altLang="pt-BR" sz="2400" b="1" dirty="0">
                <a:cs typeface="Aharoni" panose="02010803020104030203" pitchFamily="2" charset="-79"/>
              </a:rPr>
              <a:t>de </a:t>
            </a:r>
            <a:r>
              <a:rPr lang="pt-BR" altLang="pt-BR" sz="2400" b="1" dirty="0" smtClean="0">
                <a:cs typeface="Aharoni" panose="02010803020104030203" pitchFamily="2" charset="-79"/>
              </a:rPr>
              <a:t>testes feitos com  </a:t>
            </a:r>
            <a:r>
              <a:rPr lang="en-US" sz="2400" b="1" dirty="0" err="1" smtClean="0"/>
              <a:t>cigarro</a:t>
            </a:r>
            <a:r>
              <a:rPr lang="en-US" sz="2400" b="1" dirty="0" smtClean="0"/>
              <a:t>  com </a:t>
            </a:r>
            <a:r>
              <a:rPr lang="en-US" sz="2400" b="1" dirty="0" err="1" smtClean="0"/>
              <a:t>sabor</a:t>
            </a:r>
            <a:r>
              <a:rPr lang="en-US" sz="2400" b="1" dirty="0" smtClean="0"/>
              <a:t> </a:t>
            </a:r>
            <a:r>
              <a:rPr lang="en-US" sz="2400" b="1" dirty="0" err="1" smtClean="0"/>
              <a:t>Tutti</a:t>
            </a:r>
            <a:r>
              <a:rPr lang="en-US" sz="2400" b="1" dirty="0" smtClean="0"/>
              <a:t> </a:t>
            </a:r>
            <a:r>
              <a:rPr lang="en-US" sz="2400" b="1" dirty="0" err="1" smtClean="0"/>
              <a:t>Frutti</a:t>
            </a:r>
            <a:r>
              <a:rPr lang="pt-BR" altLang="pt-BR" sz="2400" b="1" dirty="0" smtClean="0">
                <a:cs typeface="Aharoni" panose="02010803020104030203" pitchFamily="2" charset="-79"/>
              </a:rPr>
              <a:t>)</a:t>
            </a:r>
            <a:endParaRPr lang="th-TH" altLang="pt-BR" sz="2400" b="1" dirty="0">
              <a:cs typeface="Aharoni" panose="02010803020104030203" pitchFamily="2" charset="-79"/>
            </a:endParaRPr>
          </a:p>
        </p:txBody>
      </p:sp>
      <p:sp>
        <p:nvSpPr>
          <p:cNvPr id="3" name="CaixaDeTexto 2"/>
          <p:cNvSpPr txBox="1"/>
          <p:nvPr/>
        </p:nvSpPr>
        <p:spPr>
          <a:xfrm>
            <a:off x="371786" y="6011062"/>
            <a:ext cx="6830716" cy="369332"/>
          </a:xfrm>
          <a:prstGeom prst="rect">
            <a:avLst/>
          </a:prstGeom>
          <a:noFill/>
        </p:spPr>
        <p:txBody>
          <a:bodyPr wrap="none" rtlCol="0">
            <a:spAutoFit/>
          </a:bodyPr>
          <a:lstStyle/>
          <a:p>
            <a:r>
              <a:rPr lang="pt-BR" dirty="0">
                <a:hlinkClick r:id="rId3"/>
              </a:rPr>
              <a:t>https://www.tobaccofreekids.org/microsites/flavortrap/full_report.pdf</a:t>
            </a:r>
            <a:endParaRPr lang="pt-BR" dirty="0"/>
          </a:p>
        </p:txBody>
      </p:sp>
      <p:pic>
        <p:nvPicPr>
          <p:cNvPr id="12" name="Picture 2" descr="https://lh3.googleusercontent.com/-KXpqkwchM6M/S_C0psaQV9I/AAAAAAAAG8I/lcTL4_Grr7U/s512/mc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69436">
            <a:off x="10165490" y="1264135"/>
            <a:ext cx="1733228" cy="235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pt-BR"/>
          </a:p>
        </p:txBody>
      </p:sp>
      <p:sp>
        <p:nvSpPr>
          <p:cNvPr id="9" name="Rectangle 2"/>
          <p:cNvSpPr txBox="1">
            <a:spLocks noChangeArrowheads="1"/>
          </p:cNvSpPr>
          <p:nvPr/>
        </p:nvSpPr>
        <p:spPr>
          <a:xfrm>
            <a:off x="1" y="-471020"/>
            <a:ext cx="12192000" cy="1938992"/>
          </a:xfrm>
          <a:prstGeom prst="rect">
            <a:avLst/>
          </a:prstGeom>
          <a:solidFill>
            <a:srgbClr val="CD6A33"/>
          </a:solidFill>
          <a:ln>
            <a:no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pt-BR" altLang="pt-BR" sz="2000" b="1" smtClean="0">
                <a:solidFill>
                  <a:schemeClr val="bg1"/>
                </a:solidFill>
                <a:latin typeface="Arial Black" panose="020B0A04020102020204" pitchFamily="34" charset="0"/>
                <a:ea typeface="+mn-ea"/>
                <a:cs typeface="+mn-cs"/>
              </a:rPr>
              <a:t>DOCUMENTOS INTERNOS DE FABRICANTES DE CIGARROS MOSTRAM O OBJETIVO DO  USO DE  SABORES EM CIGARROS E SIMILARES</a:t>
            </a:r>
            <a:br>
              <a:rPr lang="pt-BR" altLang="pt-BR" sz="2000" b="1" smtClean="0">
                <a:solidFill>
                  <a:schemeClr val="bg1"/>
                </a:solidFill>
                <a:latin typeface="Arial Black" panose="020B0A04020102020204" pitchFamily="34" charset="0"/>
                <a:ea typeface="+mn-ea"/>
                <a:cs typeface="+mn-cs"/>
              </a:rPr>
            </a:br>
            <a:r>
              <a:rPr lang="pt-BR" altLang="pt-BR" sz="2000" b="1" smtClean="0">
                <a:solidFill>
                  <a:schemeClr val="bg1"/>
                </a:solidFill>
                <a:latin typeface="Arial Black" panose="020B0A04020102020204" pitchFamily="34" charset="0"/>
                <a:ea typeface="+mn-ea"/>
                <a:cs typeface="+mn-cs"/>
              </a:rPr>
              <a:t>FACILITAR A EXPERIMENTAÇÃO  </a:t>
            </a:r>
            <a:br>
              <a:rPr lang="pt-BR" altLang="pt-BR" sz="2000" b="1" smtClean="0">
                <a:solidFill>
                  <a:schemeClr val="bg1"/>
                </a:solidFill>
                <a:latin typeface="Arial Black" panose="020B0A04020102020204" pitchFamily="34" charset="0"/>
                <a:ea typeface="+mn-ea"/>
                <a:cs typeface="+mn-cs"/>
              </a:rPr>
            </a:br>
            <a:r>
              <a:rPr lang="pt-BR" altLang="pt-BR" sz="2000" b="1" smtClean="0">
                <a:solidFill>
                  <a:schemeClr val="bg1"/>
                </a:solidFill>
                <a:latin typeface="Arial Black" panose="020B0A04020102020204" pitchFamily="34" charset="0"/>
                <a:ea typeface="+mn-ea"/>
                <a:cs typeface="+mn-cs"/>
              </a:rPr>
              <a:t>POR    CRIANÇAS E ADOLESCENTES</a:t>
            </a:r>
            <a:endParaRPr lang="th-TH" altLang="pt-BR" sz="2000" b="1" dirty="0">
              <a:solidFill>
                <a:schemeClr val="bg1"/>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09595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6954" y="186284"/>
            <a:ext cx="11395125" cy="1015663"/>
          </a:xfrm>
          <a:prstGeom prst="rect">
            <a:avLst/>
          </a:prstGeom>
          <a:solidFill>
            <a:srgbClr val="CD6A33"/>
          </a:solidFill>
          <a:ln>
            <a:noFill/>
          </a:ln>
        </p:spPr>
        <p:txBody>
          <a:bodyPr wrap="square">
            <a:spAutoFit/>
          </a:bodyPr>
          <a:lstStyle>
            <a:defPPr>
              <a:defRPr lang="pt-BR"/>
            </a:defPPr>
            <a:lvl1pPr algn="ctr">
              <a:lnSpc>
                <a:spcPct val="150000"/>
              </a:lnSpc>
              <a:spcBef>
                <a:spcPct val="0"/>
              </a:spcBef>
              <a:buFontTx/>
              <a:buNone/>
              <a:defRPr sz="2000" b="1">
                <a:solidFill>
                  <a:schemeClr val="bg1"/>
                </a:solidFill>
                <a:latin typeface="Arial Black" panose="020B0A040201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pt-BR" dirty="0" smtClean="0"/>
              <a:t>EVIDÊNCIAS DA ADIÇÃO DE   AMÔNIA  E OUTROS ADITIVOS EM CIGARROS   PARA AUMENTAR O PODER DA NICOTINA CAUSAR DEPENDÊNCIA</a:t>
            </a:r>
            <a:endParaRPr lang="pt-BR" dirty="0"/>
          </a:p>
        </p:txBody>
      </p:sp>
      <p:grpSp>
        <p:nvGrpSpPr>
          <p:cNvPr id="7" name="Grupo 6"/>
          <p:cNvGrpSpPr/>
          <p:nvPr/>
        </p:nvGrpSpPr>
        <p:grpSpPr>
          <a:xfrm>
            <a:off x="336954" y="2086375"/>
            <a:ext cx="5924265" cy="2801281"/>
            <a:chOff x="590550" y="2723219"/>
            <a:chExt cx="8915400" cy="3239431"/>
          </a:xfrm>
        </p:grpSpPr>
        <p:pic>
          <p:nvPicPr>
            <p:cNvPr id="3" name="Imagem 2"/>
            <p:cNvPicPr>
              <a:picLocks noChangeAspect="1"/>
            </p:cNvPicPr>
            <p:nvPr/>
          </p:nvPicPr>
          <p:blipFill rotWithShape="1">
            <a:blip r:embed="rId2"/>
            <a:srcRect l="7277" t="7939" r="4068" b="72500"/>
            <a:stretch/>
          </p:blipFill>
          <p:spPr>
            <a:xfrm>
              <a:off x="590550" y="2723219"/>
              <a:ext cx="8915400" cy="990394"/>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rotWithShape="1">
            <a:blip r:embed="rId2"/>
            <a:srcRect l="-112" t="61697" r="112" b="5492"/>
            <a:stretch/>
          </p:blipFill>
          <p:spPr>
            <a:xfrm>
              <a:off x="590550" y="3713613"/>
              <a:ext cx="8915400" cy="2249037"/>
            </a:xfrm>
            <a:prstGeom prst="rect">
              <a:avLst/>
            </a:prstGeom>
            <a:ln>
              <a:noFill/>
            </a:ln>
            <a:effectLst>
              <a:outerShdw blurRad="292100" dist="139700" dir="2700000" algn="tl" rotWithShape="0">
                <a:srgbClr val="333333">
                  <a:alpha val="65000"/>
                </a:srgbClr>
              </a:outerShdw>
            </a:effectLst>
          </p:spPr>
        </p:pic>
      </p:grpSp>
      <p:sp>
        <p:nvSpPr>
          <p:cNvPr id="8" name="Retângulo 7"/>
          <p:cNvSpPr/>
          <p:nvPr/>
        </p:nvSpPr>
        <p:spPr>
          <a:xfrm>
            <a:off x="601105" y="4887656"/>
            <a:ext cx="5395964" cy="369332"/>
          </a:xfrm>
          <a:prstGeom prst="rect">
            <a:avLst/>
          </a:prstGeom>
        </p:spPr>
        <p:txBody>
          <a:bodyPr wrap="none">
            <a:spAutoFit/>
          </a:bodyPr>
          <a:lstStyle/>
          <a:p>
            <a:r>
              <a:rPr lang="pt-BR" dirty="0">
                <a:hlinkClick r:id="rId3"/>
              </a:rPr>
              <a:t>https://www.wsj.com/articles/SB884218248400758500</a:t>
            </a:r>
            <a:endParaRPr lang="pt-BR" dirty="0"/>
          </a:p>
        </p:txBody>
      </p:sp>
      <p:sp>
        <p:nvSpPr>
          <p:cNvPr id="9" name="CaixaDeTexto 8"/>
          <p:cNvSpPr txBox="1"/>
          <p:nvPr/>
        </p:nvSpPr>
        <p:spPr>
          <a:xfrm>
            <a:off x="2709724" y="1779234"/>
            <a:ext cx="652743" cy="369332"/>
          </a:xfrm>
          <a:prstGeom prst="rect">
            <a:avLst/>
          </a:prstGeom>
          <a:solidFill>
            <a:srgbClr val="C00000"/>
          </a:solidFill>
        </p:spPr>
        <p:txBody>
          <a:bodyPr wrap="none" rtlCol="0">
            <a:spAutoFit/>
          </a:bodyPr>
          <a:lstStyle/>
          <a:p>
            <a:r>
              <a:rPr lang="pt-BR" b="1" dirty="0" smtClean="0">
                <a:solidFill>
                  <a:schemeClr val="bg1"/>
                </a:solidFill>
              </a:rPr>
              <a:t>1995</a:t>
            </a:r>
            <a:endParaRPr lang="pt-BR" b="1" dirty="0">
              <a:solidFill>
                <a:schemeClr val="bg1"/>
              </a:solidFill>
            </a:endParaRPr>
          </a:p>
        </p:txBody>
      </p:sp>
      <p:pic>
        <p:nvPicPr>
          <p:cNvPr id="10" name="Imagem 9"/>
          <p:cNvPicPr/>
          <p:nvPr/>
        </p:nvPicPr>
        <p:blipFill rotWithShape="1">
          <a:blip r:embed="rId4">
            <a:extLst>
              <a:ext uri="{28A0092B-C50C-407E-A947-70E740481C1C}">
                <a14:useLocalDpi xmlns:a14="http://schemas.microsoft.com/office/drawing/2010/main" val="0"/>
              </a:ext>
            </a:extLst>
          </a:blip>
          <a:srcRect l="34243" t="27323" r="34378"/>
          <a:stretch/>
        </p:blipFill>
        <p:spPr bwMode="auto">
          <a:xfrm>
            <a:off x="6445052" y="2249693"/>
            <a:ext cx="2883002" cy="3440002"/>
          </a:xfrm>
          <a:prstGeom prst="rect">
            <a:avLst/>
          </a:prstGeom>
          <a:ln>
            <a:noFill/>
          </a:ln>
          <a:extLst>
            <a:ext uri="{53640926-AAD7-44D8-BBD7-CCE9431645EC}">
              <a14:shadowObscured xmlns:a14="http://schemas.microsoft.com/office/drawing/2010/main"/>
            </a:ext>
          </a:extLst>
        </p:spPr>
      </p:pic>
      <p:pic>
        <p:nvPicPr>
          <p:cNvPr id="11" name="Imagem 10"/>
          <p:cNvPicPr/>
          <p:nvPr/>
        </p:nvPicPr>
        <p:blipFill rotWithShape="1">
          <a:blip r:embed="rId5"/>
          <a:srcRect l="24961" t="36677" r="25235" b="4972"/>
          <a:stretch/>
        </p:blipFill>
        <p:spPr bwMode="auto">
          <a:xfrm>
            <a:off x="9197426" y="2321402"/>
            <a:ext cx="2742101" cy="3368293"/>
          </a:xfrm>
          <a:prstGeom prst="rect">
            <a:avLst/>
          </a:prstGeom>
          <a:ln>
            <a:noFill/>
          </a:ln>
          <a:extLst>
            <a:ext uri="{53640926-AAD7-44D8-BBD7-CCE9431645EC}">
              <a14:shadowObscured xmlns:a14="http://schemas.microsoft.com/office/drawing/2010/main"/>
            </a:ext>
          </a:extLst>
        </p:spPr>
      </p:pic>
      <p:sp>
        <p:nvSpPr>
          <p:cNvPr id="13" name="CaixaDeTexto 12"/>
          <p:cNvSpPr txBox="1"/>
          <p:nvPr/>
        </p:nvSpPr>
        <p:spPr>
          <a:xfrm>
            <a:off x="7672509" y="1963900"/>
            <a:ext cx="2599109" cy="369332"/>
          </a:xfrm>
          <a:prstGeom prst="rect">
            <a:avLst/>
          </a:prstGeom>
          <a:solidFill>
            <a:srgbClr val="C00000"/>
          </a:solidFill>
        </p:spPr>
        <p:txBody>
          <a:bodyPr wrap="none" rtlCol="0">
            <a:spAutoFit/>
          </a:bodyPr>
          <a:lstStyle>
            <a:defPPr>
              <a:defRPr lang="pt-BR"/>
            </a:defPPr>
            <a:lvl1pPr>
              <a:defRPr b="1">
                <a:solidFill>
                  <a:schemeClr val="bg1"/>
                </a:solidFill>
              </a:defRPr>
            </a:lvl1pPr>
          </a:lstStyle>
          <a:p>
            <a:r>
              <a:rPr lang="pt-BR" dirty="0"/>
              <a:t>1996  - ESTUDO DO INCA </a:t>
            </a:r>
          </a:p>
        </p:txBody>
      </p:sp>
      <p:pic>
        <p:nvPicPr>
          <p:cNvPr id="12" name="Imagem 11">
            <a:extLst>
              <a:ext uri="{FF2B5EF4-FFF2-40B4-BE49-F238E27FC236}">
                <a16:creationId xmlns:a16="http://schemas.microsoft.com/office/drawing/2014/main" xmlns="" id="{A7AC19EE-A1F6-4C45-8D5E-0C0DC578AF48}"/>
              </a:ext>
            </a:extLst>
          </p:cNvPr>
          <p:cNvPicPr>
            <a:picLocks noChangeAspect="1"/>
          </p:cNvPicPr>
          <p:nvPr/>
        </p:nvPicPr>
        <p:blipFill rotWithShape="1">
          <a:blip r:embed="rId6">
            <a:extLst>
              <a:ext uri="{28A0092B-C50C-407E-A947-70E740481C1C}">
                <a14:useLocalDpi xmlns:a14="http://schemas.microsoft.com/office/drawing/2010/main" val="0"/>
              </a:ext>
            </a:extLst>
          </a:blip>
          <a:srcRect l="68246" b="83410"/>
          <a:stretch/>
        </p:blipFill>
        <p:spPr>
          <a:xfrm>
            <a:off x="10271618" y="1257539"/>
            <a:ext cx="1882019" cy="706361"/>
          </a:xfrm>
          <a:prstGeom prst="rect">
            <a:avLst/>
          </a:prstGeom>
        </p:spPr>
      </p:pic>
    </p:spTree>
    <p:extLst>
      <p:ext uri="{BB962C8B-B14F-4D97-AF65-F5344CB8AC3E}">
        <p14:creationId xmlns:p14="http://schemas.microsoft.com/office/powerpoint/2010/main" val="2903517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 y="-9356"/>
            <a:ext cx="12192000" cy="1015663"/>
          </a:xfrm>
          <a:solidFill>
            <a:srgbClr val="CD6A33"/>
          </a:solidFill>
          <a:ln>
            <a:noFill/>
          </a:ln>
        </p:spPr>
        <p:txBody>
          <a:bodyPr wrap="square">
            <a:spAutoFit/>
          </a:bodyPr>
          <a:lstStyle/>
          <a:p>
            <a:pPr algn="ctr">
              <a:lnSpc>
                <a:spcPct val="150000"/>
              </a:lnSpc>
            </a:pPr>
            <a:r>
              <a:rPr lang="pt-BR" altLang="pt-BR" sz="2000" b="1" dirty="0">
                <a:solidFill>
                  <a:schemeClr val="bg1"/>
                </a:solidFill>
                <a:latin typeface="Arial Black" panose="020B0A04020102020204" pitchFamily="34" charset="0"/>
                <a:ea typeface="+mn-ea"/>
                <a:cs typeface="+mn-cs"/>
              </a:rPr>
              <a:t>CIGARROS COM </a:t>
            </a:r>
            <a:r>
              <a:rPr lang="pt-BR" altLang="pt-BR" sz="2000" b="1" dirty="0" smtClean="0">
                <a:solidFill>
                  <a:schemeClr val="bg1"/>
                </a:solidFill>
                <a:latin typeface="Arial Black" panose="020B0A04020102020204" pitchFamily="34" charset="0"/>
                <a:ea typeface="+mn-ea"/>
                <a:cs typeface="+mn-cs"/>
              </a:rPr>
              <a:t>SABORES </a:t>
            </a:r>
            <a:r>
              <a:rPr lang="pt-BR" altLang="pt-BR" sz="2000" b="1" dirty="0">
                <a:solidFill>
                  <a:schemeClr val="bg1"/>
                </a:solidFill>
                <a:latin typeface="Arial Black" panose="020B0A04020102020204" pitchFamily="34" charset="0"/>
                <a:ea typeface="+mn-ea"/>
                <a:cs typeface="+mn-cs"/>
              </a:rPr>
              <a:t>PARA FACILITAR A EXPERIMENTAÇÃO  </a:t>
            </a:r>
            <a:r>
              <a:rPr lang="pt-BR" altLang="pt-BR" sz="2000" b="1" dirty="0" smtClean="0">
                <a:solidFill>
                  <a:schemeClr val="bg1"/>
                </a:solidFill>
                <a:latin typeface="Arial Black" panose="020B0A04020102020204" pitchFamily="34" charset="0"/>
                <a:ea typeface="+mn-ea"/>
                <a:cs typeface="+mn-cs"/>
              </a:rPr>
              <a:t/>
            </a:r>
            <a:br>
              <a:rPr lang="pt-BR" altLang="pt-BR" sz="2000" b="1" dirty="0" smtClean="0">
                <a:solidFill>
                  <a:schemeClr val="bg1"/>
                </a:solidFill>
                <a:latin typeface="Arial Black" panose="020B0A04020102020204" pitchFamily="34" charset="0"/>
                <a:ea typeface="+mn-ea"/>
                <a:cs typeface="+mn-cs"/>
              </a:rPr>
            </a:br>
            <a:r>
              <a:rPr lang="pt-BR" altLang="pt-BR" sz="2000" b="1" dirty="0" smtClean="0">
                <a:solidFill>
                  <a:schemeClr val="bg1"/>
                </a:solidFill>
                <a:latin typeface="Arial Black" panose="020B0A04020102020204" pitchFamily="34" charset="0"/>
                <a:ea typeface="+mn-ea"/>
                <a:cs typeface="+mn-cs"/>
              </a:rPr>
              <a:t>ENTRE   CRIANÇAS E ADOLESCENTES</a:t>
            </a:r>
            <a:endParaRPr lang="th-TH" altLang="pt-BR" sz="2000" b="1" dirty="0">
              <a:solidFill>
                <a:schemeClr val="bg1"/>
              </a:solidFill>
              <a:latin typeface="Arial Black" panose="020B0A04020102020204" pitchFamily="34" charset="0"/>
              <a:ea typeface="+mn-ea"/>
              <a:cs typeface="+mn-cs"/>
            </a:endParaRPr>
          </a:p>
        </p:txBody>
      </p:sp>
      <p:sp>
        <p:nvSpPr>
          <p:cNvPr id="3" name="CaixaDeTexto 2"/>
          <p:cNvSpPr txBox="1"/>
          <p:nvPr/>
        </p:nvSpPr>
        <p:spPr>
          <a:xfrm>
            <a:off x="638077" y="6112688"/>
            <a:ext cx="3943137" cy="646331"/>
          </a:xfrm>
          <a:prstGeom prst="rect">
            <a:avLst/>
          </a:prstGeom>
          <a:noFill/>
        </p:spPr>
        <p:txBody>
          <a:bodyPr wrap="square" rtlCol="0">
            <a:spAutoFit/>
          </a:bodyPr>
          <a:lstStyle/>
          <a:p>
            <a:r>
              <a:rPr lang="pt-BR" dirty="0">
                <a:hlinkClick r:id="rId3"/>
              </a:rPr>
              <a:t>https://www.tobaccofreekids.org/microsites/flavortrap/full_report.pdf</a:t>
            </a:r>
            <a:endParaRPr lang="pt-BR" dirty="0"/>
          </a:p>
        </p:txBody>
      </p:sp>
      <p:pic>
        <p:nvPicPr>
          <p:cNvPr id="4" name="Imagem 3"/>
          <p:cNvPicPr>
            <a:picLocks noChangeAspect="1"/>
          </p:cNvPicPr>
          <p:nvPr/>
        </p:nvPicPr>
        <p:blipFill rotWithShape="1">
          <a:blip r:embed="rId4"/>
          <a:srcRect l="34211" t="13315" r="35789" b="18347"/>
          <a:stretch/>
        </p:blipFill>
        <p:spPr>
          <a:xfrm>
            <a:off x="878707" y="1006307"/>
            <a:ext cx="3943137" cy="4615478"/>
          </a:xfrm>
          <a:prstGeom prst="rect">
            <a:avLst/>
          </a:prstGeom>
        </p:spPr>
      </p:pic>
      <p:pic>
        <p:nvPicPr>
          <p:cNvPr id="7" name="Imagem 6"/>
          <p:cNvPicPr>
            <a:picLocks noChangeAspect="1"/>
          </p:cNvPicPr>
          <p:nvPr/>
        </p:nvPicPr>
        <p:blipFill rotWithShape="1">
          <a:blip r:embed="rId5"/>
          <a:srcRect l="33421" t="14719" r="34737" b="6177"/>
          <a:stretch/>
        </p:blipFill>
        <p:spPr>
          <a:xfrm>
            <a:off x="7215712" y="1062388"/>
            <a:ext cx="3072687" cy="4291604"/>
          </a:xfrm>
          <a:prstGeom prst="rect">
            <a:avLst/>
          </a:prstGeom>
          <a:ln>
            <a:noFill/>
          </a:ln>
          <a:effectLst>
            <a:outerShdw blurRad="292100" dist="139700" dir="2700000" algn="tl" rotWithShape="0">
              <a:srgbClr val="333333">
                <a:alpha val="65000"/>
              </a:srgbClr>
            </a:outerShdw>
          </a:effectLst>
        </p:spPr>
      </p:pic>
      <p:sp>
        <p:nvSpPr>
          <p:cNvPr id="8" name="Retângulo 7"/>
          <p:cNvSpPr/>
          <p:nvPr/>
        </p:nvSpPr>
        <p:spPr>
          <a:xfrm>
            <a:off x="7368845" y="5430733"/>
            <a:ext cx="3721769" cy="1200329"/>
          </a:xfrm>
          <a:prstGeom prst="rect">
            <a:avLst/>
          </a:prstGeom>
        </p:spPr>
        <p:txBody>
          <a:bodyPr wrap="square">
            <a:spAutoFit/>
          </a:bodyPr>
          <a:lstStyle/>
          <a:p>
            <a:r>
              <a:rPr lang="pt-BR" dirty="0">
                <a:hlinkClick r:id="rId6"/>
              </a:rPr>
              <a:t>https://www.inca.gov.br/sites/ufu.sti.inca.local/files//media/document//aditivos-em-cigarros-notas-tecnicas-para-o-controle-do-tabagismo.pdf</a:t>
            </a:r>
            <a:endParaRPr lang="pt-BR" dirty="0"/>
          </a:p>
        </p:txBody>
      </p:sp>
      <p:pic>
        <p:nvPicPr>
          <p:cNvPr id="13" name="Imagem 12"/>
          <p:cNvPicPr>
            <a:picLocks noChangeAspect="1"/>
          </p:cNvPicPr>
          <p:nvPr/>
        </p:nvPicPr>
        <p:blipFill rotWithShape="1">
          <a:blip r:embed="rId7"/>
          <a:srcRect l="19868" t="73696" r="21842" b="10858"/>
          <a:stretch/>
        </p:blipFill>
        <p:spPr>
          <a:xfrm>
            <a:off x="-164029" y="5003298"/>
            <a:ext cx="7113020" cy="1102334"/>
          </a:xfrm>
          <a:prstGeom prst="rect">
            <a:avLst/>
          </a:prstGeom>
        </p:spPr>
      </p:pic>
      <p:pic>
        <p:nvPicPr>
          <p:cNvPr id="14" name="Imagem 13">
            <a:extLst>
              <a:ext uri="{FF2B5EF4-FFF2-40B4-BE49-F238E27FC236}">
                <a16:creationId xmlns:a16="http://schemas.microsoft.com/office/drawing/2014/main" xmlns="" id="{A7AC19EE-A1F6-4C45-8D5E-0C0DC578AF48}"/>
              </a:ext>
            </a:extLst>
          </p:cNvPr>
          <p:cNvPicPr>
            <a:picLocks noChangeAspect="1"/>
          </p:cNvPicPr>
          <p:nvPr/>
        </p:nvPicPr>
        <p:blipFill rotWithShape="1">
          <a:blip r:embed="rId8">
            <a:extLst>
              <a:ext uri="{28A0092B-C50C-407E-A947-70E740481C1C}">
                <a14:useLocalDpi xmlns:a14="http://schemas.microsoft.com/office/drawing/2010/main" val="0"/>
              </a:ext>
            </a:extLst>
          </a:blip>
          <a:srcRect l="68246" b="83410"/>
          <a:stretch/>
        </p:blipFill>
        <p:spPr>
          <a:xfrm>
            <a:off x="10459452" y="1083048"/>
            <a:ext cx="1732548" cy="650262"/>
          </a:xfrm>
          <a:prstGeom prst="rect">
            <a:avLst/>
          </a:prstGeom>
        </p:spPr>
      </p:pic>
    </p:spTree>
    <p:extLst>
      <p:ext uri="{BB962C8B-B14F-4D97-AF65-F5344CB8AC3E}">
        <p14:creationId xmlns:p14="http://schemas.microsoft.com/office/powerpoint/2010/main" val="3728968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06657" y="2491901"/>
            <a:ext cx="10117377" cy="3000821"/>
          </a:xfrm>
          <a:prstGeom prst="rect">
            <a:avLst/>
          </a:prstGeom>
        </p:spPr>
        <p:txBody>
          <a:bodyPr wrap="square">
            <a:spAutoFit/>
          </a:bodyPr>
          <a:lstStyle/>
          <a:p>
            <a:pPr>
              <a:lnSpc>
                <a:spcPct val="150000"/>
              </a:lnSpc>
            </a:pPr>
            <a:r>
              <a:rPr lang="en-US" b="1" dirty="0" smtClean="0">
                <a:solidFill>
                  <a:srgbClr val="333333"/>
                </a:solidFill>
                <a:latin typeface="interfaceregular"/>
              </a:rPr>
              <a:t>“</a:t>
            </a:r>
            <a:r>
              <a:rPr lang="en-US" b="1" dirty="0" err="1" smtClean="0">
                <a:solidFill>
                  <a:srgbClr val="333333"/>
                </a:solidFill>
                <a:latin typeface="interfaceregular"/>
              </a:rPr>
              <a:t>nosso</a:t>
            </a:r>
            <a:r>
              <a:rPr lang="en-US" b="1" dirty="0" smtClean="0">
                <a:solidFill>
                  <a:srgbClr val="333333"/>
                </a:solidFill>
                <a:latin typeface="interfaceregular"/>
              </a:rPr>
              <a:t> novo </a:t>
            </a:r>
            <a:r>
              <a:rPr lang="en-US" b="1" dirty="0" err="1" smtClean="0">
                <a:solidFill>
                  <a:srgbClr val="333333"/>
                </a:solidFill>
                <a:latin typeface="interfaceregular"/>
              </a:rPr>
              <a:t>programa</a:t>
            </a:r>
            <a:r>
              <a:rPr lang="en-US" b="1" dirty="0" smtClean="0">
                <a:solidFill>
                  <a:srgbClr val="333333"/>
                </a:solidFill>
                <a:latin typeface="interfaceregular"/>
              </a:rPr>
              <a:t> de </a:t>
            </a:r>
            <a:r>
              <a:rPr lang="en-US" b="1" dirty="0" err="1" smtClean="0">
                <a:solidFill>
                  <a:srgbClr val="333333"/>
                </a:solidFill>
                <a:latin typeface="interfaceregular"/>
              </a:rPr>
              <a:t>desenvolvimento</a:t>
            </a:r>
            <a:r>
              <a:rPr lang="en-US" b="1" dirty="0" smtClean="0">
                <a:solidFill>
                  <a:srgbClr val="333333"/>
                </a:solidFill>
                <a:latin typeface="interfaceregular"/>
              </a:rPr>
              <a:t> de  </a:t>
            </a:r>
            <a:r>
              <a:rPr lang="en-US" b="1" dirty="0" err="1" smtClean="0">
                <a:solidFill>
                  <a:srgbClr val="333333"/>
                </a:solidFill>
                <a:latin typeface="interfaceregular"/>
              </a:rPr>
              <a:t>produto</a:t>
            </a:r>
            <a:r>
              <a:rPr lang="en-US" b="1" dirty="0" smtClean="0">
                <a:solidFill>
                  <a:srgbClr val="333333"/>
                </a:solidFill>
                <a:latin typeface="interfaceregular"/>
              </a:rPr>
              <a:t> </a:t>
            </a:r>
            <a:r>
              <a:rPr lang="en-US" b="1" dirty="0" err="1" smtClean="0">
                <a:solidFill>
                  <a:srgbClr val="333333"/>
                </a:solidFill>
                <a:latin typeface="interfaceregular"/>
              </a:rPr>
              <a:t>deve</a:t>
            </a:r>
            <a:r>
              <a:rPr lang="en-US" b="1" dirty="0" smtClean="0">
                <a:solidFill>
                  <a:srgbClr val="333333"/>
                </a:solidFill>
                <a:latin typeface="interfaceregular"/>
              </a:rPr>
              <a:t> </a:t>
            </a:r>
            <a:r>
              <a:rPr lang="en-US" b="1" dirty="0" err="1" smtClean="0">
                <a:solidFill>
                  <a:srgbClr val="333333"/>
                </a:solidFill>
                <a:latin typeface="interfaceregular"/>
              </a:rPr>
              <a:t>focar</a:t>
            </a:r>
            <a:r>
              <a:rPr lang="en-US" b="1" dirty="0" smtClean="0">
                <a:solidFill>
                  <a:srgbClr val="333333"/>
                </a:solidFill>
                <a:latin typeface="interfaceregular"/>
              </a:rPr>
              <a:t> </a:t>
            </a:r>
            <a:r>
              <a:rPr lang="en-US" b="1" dirty="0" err="1" smtClean="0">
                <a:solidFill>
                  <a:srgbClr val="333333"/>
                </a:solidFill>
                <a:latin typeface="interfaceregular"/>
              </a:rPr>
              <a:t>naquelas</a:t>
            </a:r>
            <a:r>
              <a:rPr lang="en-US" b="1" dirty="0" smtClean="0">
                <a:solidFill>
                  <a:srgbClr val="333333"/>
                </a:solidFill>
                <a:latin typeface="interfaceregular"/>
              </a:rPr>
              <a:t> </a:t>
            </a:r>
            <a:r>
              <a:rPr lang="en-US" b="1" dirty="0" err="1" smtClean="0">
                <a:solidFill>
                  <a:srgbClr val="333333"/>
                </a:solidFill>
                <a:latin typeface="interfaceregular"/>
              </a:rPr>
              <a:t>áreas</a:t>
            </a:r>
            <a:r>
              <a:rPr lang="en-US" b="1" dirty="0" smtClean="0">
                <a:solidFill>
                  <a:srgbClr val="333333"/>
                </a:solidFill>
                <a:latin typeface="interfaceregular"/>
              </a:rPr>
              <a:t> de </a:t>
            </a:r>
            <a:r>
              <a:rPr lang="en-US" b="1" dirty="0" err="1" smtClean="0">
                <a:solidFill>
                  <a:srgbClr val="333333"/>
                </a:solidFill>
                <a:latin typeface="interfaceregular"/>
              </a:rPr>
              <a:t>oportunidade</a:t>
            </a:r>
            <a:r>
              <a:rPr lang="en-US" b="1" dirty="0" smtClean="0">
                <a:solidFill>
                  <a:srgbClr val="333333"/>
                </a:solidFill>
                <a:latin typeface="interfaceregular"/>
              </a:rPr>
              <a:t> que </a:t>
            </a:r>
            <a:r>
              <a:rPr lang="en-US" b="1" dirty="0" err="1" smtClean="0">
                <a:solidFill>
                  <a:srgbClr val="333333"/>
                </a:solidFill>
                <a:latin typeface="interfaceregular"/>
              </a:rPr>
              <a:t>não</a:t>
            </a:r>
            <a:r>
              <a:rPr lang="en-US" b="1" dirty="0" smtClean="0">
                <a:solidFill>
                  <a:srgbClr val="333333"/>
                </a:solidFill>
                <a:latin typeface="interfaceregular"/>
              </a:rPr>
              <a:t> </a:t>
            </a:r>
            <a:r>
              <a:rPr lang="en-US" b="1" dirty="0" err="1" smtClean="0">
                <a:solidFill>
                  <a:srgbClr val="333333"/>
                </a:solidFill>
                <a:latin typeface="interfaceregular"/>
              </a:rPr>
              <a:t>dependem</a:t>
            </a:r>
            <a:r>
              <a:rPr lang="en-US" b="1" dirty="0" smtClean="0">
                <a:solidFill>
                  <a:srgbClr val="333333"/>
                </a:solidFill>
                <a:latin typeface="interfaceregular"/>
              </a:rPr>
              <a:t> da </a:t>
            </a:r>
            <a:r>
              <a:rPr lang="en-US" b="1" dirty="0" err="1" smtClean="0">
                <a:solidFill>
                  <a:srgbClr val="333333"/>
                </a:solidFill>
                <a:latin typeface="interfaceregular"/>
              </a:rPr>
              <a:t>midia</a:t>
            </a:r>
            <a:r>
              <a:rPr lang="en-US" b="1" dirty="0" smtClean="0">
                <a:solidFill>
                  <a:srgbClr val="333333"/>
                </a:solidFill>
                <a:latin typeface="interfaceregular"/>
              </a:rPr>
              <a:t> </a:t>
            </a:r>
            <a:r>
              <a:rPr lang="en-US" b="1" dirty="0" err="1" smtClean="0">
                <a:solidFill>
                  <a:srgbClr val="333333"/>
                </a:solidFill>
                <a:latin typeface="interfaceregular"/>
              </a:rPr>
              <a:t>convencional</a:t>
            </a:r>
            <a:r>
              <a:rPr lang="en-US" b="1" dirty="0" smtClean="0">
                <a:solidFill>
                  <a:srgbClr val="333333"/>
                </a:solidFill>
                <a:latin typeface="interfaceregular"/>
              </a:rPr>
              <a:t>. </a:t>
            </a:r>
            <a:r>
              <a:rPr lang="en-US" b="1" dirty="0" smtClean="0">
                <a:solidFill>
                  <a:srgbClr val="C00000"/>
                </a:solidFill>
                <a:latin typeface="interfaceregular"/>
              </a:rPr>
              <a:t>ISSO INCLUI NOVOS TIPOS E FORMAS DE EMBALAGENS QUE PODEM  ATUAR COMO MEIO DE COMUNICAÇÃO</a:t>
            </a:r>
            <a:r>
              <a:rPr lang="en-US" b="1" dirty="0" smtClean="0">
                <a:solidFill>
                  <a:srgbClr val="333333"/>
                </a:solidFill>
                <a:latin typeface="interfaceregular"/>
              </a:rPr>
              <a:t>” </a:t>
            </a:r>
          </a:p>
          <a:p>
            <a:pPr>
              <a:lnSpc>
                <a:spcPct val="150000"/>
              </a:lnSpc>
            </a:pPr>
            <a:r>
              <a:rPr lang="en-US" b="1" dirty="0" smtClean="0">
                <a:solidFill>
                  <a:srgbClr val="333333"/>
                </a:solidFill>
                <a:latin typeface="interfaceregular"/>
              </a:rPr>
              <a:t>…</a:t>
            </a:r>
            <a:r>
              <a:rPr lang="en-US" b="1" dirty="0" smtClean="0">
                <a:solidFill>
                  <a:srgbClr val="C00000"/>
                </a:solidFill>
                <a:latin typeface="interfaceregular"/>
              </a:rPr>
              <a:t>Testes</a:t>
            </a:r>
            <a:r>
              <a:rPr lang="en-US" b="1" dirty="0" smtClean="0">
                <a:solidFill>
                  <a:srgbClr val="333333"/>
                </a:solidFill>
                <a:latin typeface="interfaceregular"/>
              </a:rPr>
              <a:t> </a:t>
            </a:r>
            <a:r>
              <a:rPr lang="en-US" b="1" dirty="0" err="1" smtClean="0">
                <a:solidFill>
                  <a:srgbClr val="333333"/>
                </a:solidFill>
                <a:latin typeface="interfaceregular"/>
              </a:rPr>
              <a:t>concluiram</a:t>
            </a:r>
            <a:r>
              <a:rPr lang="en-US" b="1" dirty="0" smtClean="0">
                <a:solidFill>
                  <a:srgbClr val="333333"/>
                </a:solidFill>
                <a:latin typeface="interfaceregular"/>
              </a:rPr>
              <a:t> que </a:t>
            </a:r>
            <a:r>
              <a:rPr lang="en-US" b="1" dirty="0" smtClean="0">
                <a:solidFill>
                  <a:srgbClr val="C00000"/>
                </a:solidFill>
                <a:latin typeface="interfaceregular"/>
              </a:rPr>
              <a:t>as </a:t>
            </a:r>
            <a:r>
              <a:rPr lang="en-US" b="1" dirty="0" err="1" smtClean="0">
                <a:solidFill>
                  <a:srgbClr val="C00000"/>
                </a:solidFill>
                <a:latin typeface="interfaceregular"/>
              </a:rPr>
              <a:t>embalagens</a:t>
            </a:r>
            <a:r>
              <a:rPr lang="en-US" b="1" dirty="0" smtClean="0">
                <a:solidFill>
                  <a:srgbClr val="C00000"/>
                </a:solidFill>
                <a:latin typeface="interfaceregular"/>
              </a:rPr>
              <a:t> </a:t>
            </a:r>
            <a:r>
              <a:rPr lang="en-US" b="1" dirty="0">
                <a:solidFill>
                  <a:srgbClr val="C00000"/>
                </a:solidFill>
                <a:latin typeface="interfaceregular"/>
              </a:rPr>
              <a:t> </a:t>
            </a:r>
            <a:r>
              <a:rPr lang="en-US" b="1" dirty="0" err="1" smtClean="0">
                <a:solidFill>
                  <a:srgbClr val="C00000"/>
                </a:solidFill>
                <a:latin typeface="interfaceregular"/>
              </a:rPr>
              <a:t>exercem</a:t>
            </a:r>
            <a:r>
              <a:rPr lang="en-US" b="1" dirty="0" smtClean="0">
                <a:solidFill>
                  <a:srgbClr val="C00000"/>
                </a:solidFill>
                <a:latin typeface="interfaceregular"/>
              </a:rPr>
              <a:t> um </a:t>
            </a:r>
            <a:r>
              <a:rPr lang="en-US" b="1" dirty="0" err="1" smtClean="0">
                <a:solidFill>
                  <a:srgbClr val="C00000"/>
                </a:solidFill>
                <a:latin typeface="interfaceregular"/>
              </a:rPr>
              <a:t>tremendo</a:t>
            </a:r>
            <a:r>
              <a:rPr lang="en-US" b="1" dirty="0" smtClean="0">
                <a:solidFill>
                  <a:srgbClr val="C00000"/>
                </a:solidFill>
                <a:latin typeface="interfaceregular"/>
              </a:rPr>
              <a:t> </a:t>
            </a:r>
            <a:r>
              <a:rPr lang="en-US" b="1" dirty="0" err="1" smtClean="0">
                <a:solidFill>
                  <a:srgbClr val="C00000"/>
                </a:solidFill>
                <a:latin typeface="interfaceregular"/>
              </a:rPr>
              <a:t>apelo</a:t>
            </a:r>
            <a:r>
              <a:rPr lang="en-US" b="1" dirty="0" smtClean="0">
                <a:solidFill>
                  <a:srgbClr val="C00000"/>
                </a:solidFill>
                <a:latin typeface="interfaceregular"/>
              </a:rPr>
              <a:t> entre </a:t>
            </a:r>
            <a:r>
              <a:rPr lang="en-US" b="1" dirty="0" err="1" smtClean="0">
                <a:solidFill>
                  <a:srgbClr val="C00000"/>
                </a:solidFill>
                <a:latin typeface="interfaceregular"/>
              </a:rPr>
              <a:t>fumantes</a:t>
            </a:r>
            <a:r>
              <a:rPr lang="en-US" b="1" dirty="0" smtClean="0">
                <a:solidFill>
                  <a:srgbClr val="C00000"/>
                </a:solidFill>
                <a:latin typeface="interfaceregular"/>
              </a:rPr>
              <a:t> </a:t>
            </a:r>
            <a:r>
              <a:rPr lang="en-US" b="1" dirty="0" err="1" smtClean="0">
                <a:solidFill>
                  <a:srgbClr val="C00000"/>
                </a:solidFill>
                <a:latin typeface="interfaceregular"/>
              </a:rPr>
              <a:t>jovens</a:t>
            </a:r>
            <a:r>
              <a:rPr lang="en-US" b="1" dirty="0" smtClean="0">
                <a:solidFill>
                  <a:srgbClr val="C00000"/>
                </a:solidFill>
                <a:latin typeface="interfaceregular"/>
              </a:rPr>
              <a:t>  </a:t>
            </a:r>
          </a:p>
          <a:p>
            <a:pPr>
              <a:lnSpc>
                <a:spcPct val="150000"/>
              </a:lnSpc>
            </a:pPr>
            <a:r>
              <a:rPr lang="en-US" b="1" dirty="0" smtClean="0">
                <a:solidFill>
                  <a:srgbClr val="333333"/>
                </a:solidFill>
                <a:latin typeface="interfaceregular"/>
              </a:rPr>
              <a:t>“…</a:t>
            </a:r>
            <a:r>
              <a:rPr lang="en-US" b="1" dirty="0" err="1" smtClean="0">
                <a:solidFill>
                  <a:srgbClr val="333333"/>
                </a:solidFill>
                <a:latin typeface="interfaceregular"/>
              </a:rPr>
              <a:t>demonstramos</a:t>
            </a:r>
            <a:r>
              <a:rPr lang="en-US" b="1" dirty="0" smtClean="0">
                <a:solidFill>
                  <a:srgbClr val="333333"/>
                </a:solidFill>
                <a:latin typeface="interfaceregular"/>
              </a:rPr>
              <a:t> que </a:t>
            </a:r>
            <a:r>
              <a:rPr lang="en-US" b="1" dirty="0" err="1" smtClean="0">
                <a:solidFill>
                  <a:srgbClr val="333333"/>
                </a:solidFill>
                <a:latin typeface="interfaceregular"/>
              </a:rPr>
              <a:t>novos</a:t>
            </a:r>
            <a:r>
              <a:rPr lang="en-US" b="1" dirty="0" smtClean="0">
                <a:solidFill>
                  <a:srgbClr val="333333"/>
                </a:solidFill>
                <a:latin typeface="interfaceregular"/>
              </a:rPr>
              <a:t> </a:t>
            </a:r>
            <a:r>
              <a:rPr lang="en-US" b="1" dirty="0" err="1" smtClean="0">
                <a:solidFill>
                  <a:srgbClr val="333333"/>
                </a:solidFill>
                <a:latin typeface="interfaceregular"/>
              </a:rPr>
              <a:t>cigarros</a:t>
            </a:r>
            <a:r>
              <a:rPr lang="en-US" b="1" dirty="0" smtClean="0">
                <a:solidFill>
                  <a:srgbClr val="333333"/>
                </a:solidFill>
                <a:latin typeface="interfaceregular"/>
              </a:rPr>
              <a:t> e </a:t>
            </a:r>
            <a:r>
              <a:rPr lang="en-US" b="1" dirty="0" err="1" smtClean="0">
                <a:solidFill>
                  <a:srgbClr val="333333"/>
                </a:solidFill>
                <a:latin typeface="interfaceregular"/>
              </a:rPr>
              <a:t>marcas</a:t>
            </a:r>
            <a:r>
              <a:rPr lang="en-US" b="1" dirty="0" smtClean="0">
                <a:solidFill>
                  <a:srgbClr val="333333"/>
                </a:solidFill>
                <a:latin typeface="interfaceregular"/>
              </a:rPr>
              <a:t> </a:t>
            </a:r>
            <a:r>
              <a:rPr lang="en-US" b="1" dirty="0" err="1" smtClean="0">
                <a:solidFill>
                  <a:srgbClr val="333333"/>
                </a:solidFill>
                <a:latin typeface="interfaceregular"/>
              </a:rPr>
              <a:t>têm</a:t>
            </a:r>
            <a:r>
              <a:rPr lang="en-US" b="1" dirty="0" smtClean="0">
                <a:solidFill>
                  <a:srgbClr val="333333"/>
                </a:solidFill>
                <a:latin typeface="interfaceregular"/>
              </a:rPr>
              <a:t> um </a:t>
            </a:r>
            <a:r>
              <a:rPr lang="en-US" b="1" dirty="0" err="1" smtClean="0">
                <a:solidFill>
                  <a:srgbClr val="333333"/>
                </a:solidFill>
                <a:latin typeface="interfaceregular"/>
              </a:rPr>
              <a:t>futuro</a:t>
            </a:r>
            <a:r>
              <a:rPr lang="en-US" b="1" dirty="0" smtClean="0">
                <a:solidFill>
                  <a:srgbClr val="333333"/>
                </a:solidFill>
                <a:latin typeface="interfaceregular"/>
              </a:rPr>
              <a:t> </a:t>
            </a:r>
            <a:r>
              <a:rPr lang="en-US" b="1" dirty="0" err="1" smtClean="0">
                <a:solidFill>
                  <a:srgbClr val="333333"/>
                </a:solidFill>
                <a:latin typeface="interfaceregular"/>
              </a:rPr>
              <a:t>mesmo</a:t>
            </a:r>
            <a:r>
              <a:rPr lang="en-US" b="1" dirty="0" smtClean="0">
                <a:solidFill>
                  <a:srgbClr val="333333"/>
                </a:solidFill>
                <a:latin typeface="interfaceregular"/>
              </a:rPr>
              <a:t> que </a:t>
            </a:r>
            <a:r>
              <a:rPr lang="en-US" b="1" dirty="0" err="1" smtClean="0">
                <a:solidFill>
                  <a:srgbClr val="333333"/>
                </a:solidFill>
                <a:latin typeface="interfaceregular"/>
              </a:rPr>
              <a:t>nossos</a:t>
            </a:r>
            <a:r>
              <a:rPr lang="en-US" b="1" dirty="0" smtClean="0">
                <a:solidFill>
                  <a:srgbClr val="333333"/>
                </a:solidFill>
                <a:latin typeface="interfaceregular"/>
              </a:rPr>
              <a:t> </a:t>
            </a:r>
            <a:r>
              <a:rPr lang="en-US" b="1" dirty="0" err="1" smtClean="0">
                <a:solidFill>
                  <a:srgbClr val="333333"/>
                </a:solidFill>
                <a:latin typeface="interfaceregular"/>
              </a:rPr>
              <a:t>inimigos</a:t>
            </a:r>
            <a:r>
              <a:rPr lang="en-US" b="1" dirty="0" smtClean="0">
                <a:solidFill>
                  <a:srgbClr val="333333"/>
                </a:solidFill>
                <a:latin typeface="interfaceregular"/>
              </a:rPr>
              <a:t> </a:t>
            </a:r>
            <a:r>
              <a:rPr lang="en-US" b="1" dirty="0" err="1" smtClean="0">
                <a:solidFill>
                  <a:srgbClr val="333333"/>
                </a:solidFill>
                <a:latin typeface="interfaceregular"/>
              </a:rPr>
              <a:t>queiram</a:t>
            </a:r>
            <a:r>
              <a:rPr lang="en-US" b="1" dirty="0" smtClean="0">
                <a:solidFill>
                  <a:srgbClr val="333333"/>
                </a:solidFill>
                <a:latin typeface="interfaceregular"/>
              </a:rPr>
              <a:t>  </a:t>
            </a:r>
            <a:r>
              <a:rPr lang="en-US" b="1" dirty="0" err="1" smtClean="0">
                <a:solidFill>
                  <a:srgbClr val="333333"/>
                </a:solidFill>
                <a:latin typeface="interfaceregular"/>
              </a:rPr>
              <a:t>interromper</a:t>
            </a:r>
            <a:r>
              <a:rPr lang="en-US" b="1" dirty="0" smtClean="0">
                <a:solidFill>
                  <a:srgbClr val="333333"/>
                </a:solidFill>
                <a:latin typeface="interfaceregular"/>
              </a:rPr>
              <a:t> as </a:t>
            </a:r>
            <a:r>
              <a:rPr lang="en-US" b="1" dirty="0" err="1" smtClean="0">
                <a:solidFill>
                  <a:srgbClr val="333333"/>
                </a:solidFill>
                <a:latin typeface="interfaceregular"/>
              </a:rPr>
              <a:t>inovações</a:t>
            </a:r>
            <a:r>
              <a:rPr lang="en-US" b="1" dirty="0" smtClean="0">
                <a:solidFill>
                  <a:srgbClr val="333333"/>
                </a:solidFill>
                <a:latin typeface="interfaceregular"/>
              </a:rPr>
              <a:t> do </a:t>
            </a:r>
            <a:r>
              <a:rPr lang="en-US" b="1" dirty="0" err="1" smtClean="0">
                <a:solidFill>
                  <a:srgbClr val="333333"/>
                </a:solidFill>
                <a:latin typeface="interfaceregular"/>
              </a:rPr>
              <a:t>mercado</a:t>
            </a:r>
            <a:r>
              <a:rPr lang="en-US" b="1" dirty="0" smtClean="0">
                <a:solidFill>
                  <a:srgbClr val="333333"/>
                </a:solidFill>
                <a:latin typeface="interfaceregular"/>
              </a:rPr>
              <a:t>. </a:t>
            </a:r>
            <a:r>
              <a:rPr lang="en-US" b="1" dirty="0" err="1" smtClean="0">
                <a:solidFill>
                  <a:srgbClr val="333333"/>
                </a:solidFill>
                <a:latin typeface="interfaceregular"/>
              </a:rPr>
              <a:t>Nós</a:t>
            </a:r>
            <a:r>
              <a:rPr lang="en-US" b="1" dirty="0" smtClean="0">
                <a:solidFill>
                  <a:srgbClr val="333333"/>
                </a:solidFill>
                <a:latin typeface="interfaceregular"/>
              </a:rPr>
              <a:t> </a:t>
            </a:r>
            <a:r>
              <a:rPr lang="en-US" b="1" dirty="0" err="1" smtClean="0">
                <a:solidFill>
                  <a:srgbClr val="333333"/>
                </a:solidFill>
                <a:latin typeface="interfaceregular"/>
              </a:rPr>
              <a:t>venceremos</a:t>
            </a:r>
            <a:r>
              <a:rPr lang="en-US" b="1" dirty="0" smtClean="0">
                <a:solidFill>
                  <a:srgbClr val="333333"/>
                </a:solidFill>
                <a:latin typeface="interfaceregular"/>
              </a:rPr>
              <a:t>. “ </a:t>
            </a:r>
            <a:endParaRPr lang="pt-BR" b="1" dirty="0"/>
          </a:p>
        </p:txBody>
      </p:sp>
      <p:sp>
        <p:nvSpPr>
          <p:cNvPr id="4" name="CaixaDeTexto 3"/>
          <p:cNvSpPr txBox="1"/>
          <p:nvPr/>
        </p:nvSpPr>
        <p:spPr>
          <a:xfrm>
            <a:off x="1406657" y="1324840"/>
            <a:ext cx="9453848" cy="967957"/>
          </a:xfrm>
          <a:prstGeom prst="rect">
            <a:avLst/>
          </a:prstGeom>
          <a:solidFill>
            <a:schemeClr val="tx1"/>
          </a:solidFill>
        </p:spPr>
        <p:txBody>
          <a:bodyPr wrap="square" rtlCol="0">
            <a:spAutoFit/>
          </a:bodyPr>
          <a:lstStyle/>
          <a:p>
            <a:pPr>
              <a:lnSpc>
                <a:spcPct val="150000"/>
              </a:lnSpc>
            </a:pPr>
            <a:r>
              <a:rPr lang="en-US" sz="2000" b="1" dirty="0">
                <a:solidFill>
                  <a:srgbClr val="FFFF00"/>
                </a:solidFill>
              </a:rPr>
              <a:t>Philip Morris </a:t>
            </a:r>
            <a:r>
              <a:rPr lang="en-US" sz="2000" b="1" dirty="0" smtClean="0">
                <a:solidFill>
                  <a:srgbClr val="FFFF00"/>
                </a:solidFill>
              </a:rPr>
              <a:t>International  - </a:t>
            </a:r>
            <a:r>
              <a:rPr lang="en-US" sz="2000" b="1" dirty="0" err="1" smtClean="0">
                <a:solidFill>
                  <a:srgbClr val="FFFF00"/>
                </a:solidFill>
              </a:rPr>
              <a:t>apresentação</a:t>
            </a:r>
            <a:r>
              <a:rPr lang="en-US" sz="2000" b="1" dirty="0" smtClean="0">
                <a:solidFill>
                  <a:srgbClr val="FFFF00"/>
                </a:solidFill>
              </a:rPr>
              <a:t> do </a:t>
            </a:r>
            <a:r>
              <a:rPr lang="en-US" sz="2000" b="1" dirty="0" err="1" smtClean="0">
                <a:solidFill>
                  <a:srgbClr val="FFFF00"/>
                </a:solidFill>
              </a:rPr>
              <a:t>grupo</a:t>
            </a:r>
            <a:r>
              <a:rPr lang="en-US" sz="2000" b="1" dirty="0" smtClean="0">
                <a:solidFill>
                  <a:srgbClr val="FFFF00"/>
                </a:solidFill>
              </a:rPr>
              <a:t> de </a:t>
            </a:r>
            <a:r>
              <a:rPr lang="en-US" sz="2000" b="1" dirty="0" err="1" smtClean="0">
                <a:solidFill>
                  <a:srgbClr val="FFFF00"/>
                </a:solidFill>
              </a:rPr>
              <a:t>inovação</a:t>
            </a:r>
            <a:r>
              <a:rPr lang="en-US" sz="2000" b="1" dirty="0" smtClean="0">
                <a:solidFill>
                  <a:srgbClr val="FFFF00"/>
                </a:solidFill>
              </a:rPr>
              <a:t> de </a:t>
            </a:r>
            <a:r>
              <a:rPr lang="en-US" sz="2000" b="1" dirty="0" err="1" smtClean="0">
                <a:solidFill>
                  <a:srgbClr val="FFFF00"/>
                </a:solidFill>
              </a:rPr>
              <a:t>produto</a:t>
            </a:r>
            <a:r>
              <a:rPr lang="en-US" sz="2000" b="1" dirty="0" smtClean="0">
                <a:solidFill>
                  <a:srgbClr val="FFFF00"/>
                </a:solidFill>
              </a:rPr>
              <a:t> </a:t>
            </a:r>
            <a:r>
              <a:rPr lang="pt-BR" sz="2000" b="1" dirty="0" smtClean="0">
                <a:solidFill>
                  <a:srgbClr val="FFFF00"/>
                </a:solidFill>
              </a:rPr>
              <a:t>em </a:t>
            </a:r>
            <a:r>
              <a:rPr lang="en-US" sz="2000" b="1" dirty="0" err="1" smtClean="0">
                <a:solidFill>
                  <a:srgbClr val="FFFF00"/>
                </a:solidFill>
              </a:rPr>
              <a:t>reunião</a:t>
            </a:r>
            <a:r>
              <a:rPr lang="en-US" sz="2000" b="1" dirty="0" smtClean="0">
                <a:solidFill>
                  <a:srgbClr val="FFFF00"/>
                </a:solidFill>
              </a:rPr>
              <a:t> </a:t>
            </a:r>
            <a:r>
              <a:rPr lang="en-US" sz="2000" b="1" dirty="0" err="1" smtClean="0">
                <a:solidFill>
                  <a:srgbClr val="FFFF00"/>
                </a:solidFill>
              </a:rPr>
              <a:t>sobre</a:t>
            </a:r>
            <a:r>
              <a:rPr lang="en-US" sz="2000" b="1" dirty="0" smtClean="0">
                <a:solidFill>
                  <a:srgbClr val="FFFF00"/>
                </a:solidFill>
              </a:rPr>
              <a:t> marketing / Florida 1990: </a:t>
            </a:r>
            <a:endParaRPr lang="pt-BR" sz="2000" b="1" dirty="0">
              <a:solidFill>
                <a:srgbClr val="FFFF00"/>
              </a:solidFill>
            </a:endParaRPr>
          </a:p>
        </p:txBody>
      </p:sp>
      <p:sp>
        <p:nvSpPr>
          <p:cNvPr id="5" name="CaixaDeTexto 2"/>
          <p:cNvSpPr txBox="1">
            <a:spLocks noChangeArrowheads="1"/>
          </p:cNvSpPr>
          <p:nvPr/>
        </p:nvSpPr>
        <p:spPr bwMode="auto">
          <a:xfrm>
            <a:off x="1" y="110073"/>
            <a:ext cx="11849064" cy="1015663"/>
          </a:xfrm>
          <a:prstGeom prst="rect">
            <a:avLst/>
          </a:prstGeom>
          <a:solidFill>
            <a:srgbClr val="CD6A33"/>
          </a:solidFill>
          <a:ln>
            <a:noFill/>
          </a:ln>
          <a:extLst/>
        </p:spPr>
        <p:txBody>
          <a:bodyPr vert="horz" wrap="square" lIns="91440" tIns="45720" rIns="91440" bIns="45720" rtlCol="0" anchor="ctr">
            <a:spAutoFit/>
          </a:bodyPr>
          <a:lstStyle>
            <a:lvl1pPr algn="ctr">
              <a:lnSpc>
                <a:spcPct val="150000"/>
              </a:lnSpc>
              <a:spcBef>
                <a:spcPct val="0"/>
              </a:spcBef>
              <a:buNone/>
              <a:defRPr sz="2000" b="1">
                <a:solidFill>
                  <a:schemeClr val="bg1"/>
                </a:solidFill>
                <a:latin typeface="Arial Black" panose="020B0A04020102020204" pitchFamily="34" charset="0"/>
              </a:defRPr>
            </a:lvl1pPr>
          </a:lstStyle>
          <a:p>
            <a:r>
              <a:rPr lang="pt-BR" altLang="pt-BR" dirty="0" smtClean="0"/>
              <a:t>DOCUMENTO </a:t>
            </a:r>
            <a:r>
              <a:rPr lang="pt-BR" altLang="pt-BR" dirty="0"/>
              <a:t>INTERNO DE </a:t>
            </a:r>
            <a:r>
              <a:rPr lang="pt-BR" altLang="pt-BR" dirty="0" smtClean="0"/>
              <a:t>FABRICANTE DE CIGARRO : </a:t>
            </a:r>
          </a:p>
          <a:p>
            <a:r>
              <a:rPr lang="pt-BR" altLang="pt-BR" dirty="0" smtClean="0"/>
              <a:t>AS EMBALAGENS  COMO PROPAGANDA   </a:t>
            </a:r>
            <a:endParaRPr lang="pt-BR" altLang="pt-BR" dirty="0"/>
          </a:p>
        </p:txBody>
      </p:sp>
      <p:sp>
        <p:nvSpPr>
          <p:cNvPr id="6" name="Retângulo 5"/>
          <p:cNvSpPr/>
          <p:nvPr/>
        </p:nvSpPr>
        <p:spPr>
          <a:xfrm>
            <a:off x="1556084" y="6163963"/>
            <a:ext cx="10635916" cy="646331"/>
          </a:xfrm>
          <a:prstGeom prst="rect">
            <a:avLst/>
          </a:prstGeom>
        </p:spPr>
        <p:txBody>
          <a:bodyPr wrap="square">
            <a:spAutoFit/>
          </a:bodyPr>
          <a:lstStyle/>
          <a:p>
            <a:r>
              <a:rPr lang="en-US" sz="1200" dirty="0" smtClean="0"/>
              <a:t>Wakefield  M et al. The </a:t>
            </a:r>
            <a:r>
              <a:rPr lang="en-US" sz="1200" dirty="0"/>
              <a:t>cigarette pack as image: new evidence from tobacco industry documents</a:t>
            </a:r>
          </a:p>
          <a:p>
            <a:r>
              <a:rPr lang="it-IT" sz="1200" dirty="0"/>
              <a:t>Tobacco Control 2002;11(Suppl I):i73–i80 </a:t>
            </a:r>
            <a:endParaRPr lang="it-IT" sz="1200" dirty="0" smtClean="0"/>
          </a:p>
          <a:p>
            <a:r>
              <a:rPr lang="pt-BR" sz="1200" dirty="0" smtClean="0">
                <a:hlinkClick r:id="rId2"/>
              </a:rPr>
              <a:t>https</a:t>
            </a:r>
            <a:r>
              <a:rPr lang="pt-BR" sz="1200" dirty="0">
                <a:hlinkClick r:id="rId2"/>
              </a:rPr>
              <a:t>://tobaccocontrol.bmj.com/content/11/suppl_1/i73</a:t>
            </a:r>
            <a:endParaRPr lang="pt-BR" sz="1200" dirty="0"/>
          </a:p>
        </p:txBody>
      </p:sp>
    </p:spTree>
    <p:extLst>
      <p:ext uri="{BB962C8B-B14F-4D97-AF65-F5344CB8AC3E}">
        <p14:creationId xmlns:p14="http://schemas.microsoft.com/office/powerpoint/2010/main" val="2774067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Resultado de imagem para kent cigarro sab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728" y="3143139"/>
            <a:ext cx="1937145" cy="1650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tângulo 3"/>
          <p:cNvSpPr/>
          <p:nvPr/>
        </p:nvSpPr>
        <p:spPr>
          <a:xfrm>
            <a:off x="2597629" y="0"/>
            <a:ext cx="5950668" cy="461665"/>
          </a:xfrm>
          <a:prstGeom prst="rect">
            <a:avLst/>
          </a:prstGeom>
          <a:solidFill>
            <a:schemeClr val="tx1"/>
          </a:solidFill>
        </p:spPr>
        <p:txBody>
          <a:bodyPr wrap="none">
            <a:spAutoFit/>
          </a:bodyPr>
          <a:lstStyle/>
          <a:p>
            <a:r>
              <a:rPr lang="pt-BR" sz="2400" b="1" dirty="0">
                <a:solidFill>
                  <a:srgbClr val="FFFF00"/>
                </a:solidFill>
                <a:latin typeface="Lucida Sans Unicode" panose="020B0602030504020204" pitchFamily="34" charset="0"/>
              </a:rPr>
              <a:t>Projeto Lei do Senado (PLS</a:t>
            </a:r>
            <a:r>
              <a:rPr lang="pt-BR" sz="2400" b="1" dirty="0" smtClean="0">
                <a:solidFill>
                  <a:srgbClr val="FFFF00"/>
                </a:solidFill>
                <a:latin typeface="Lucida Sans Unicode" panose="020B0602030504020204" pitchFamily="34" charset="0"/>
              </a:rPr>
              <a:t>) 769/2015 </a:t>
            </a:r>
            <a:endParaRPr lang="pt-BR" sz="2400" b="1" dirty="0">
              <a:solidFill>
                <a:srgbClr val="FFFF00"/>
              </a:solidFill>
            </a:endParaRPr>
          </a:p>
        </p:txBody>
      </p:sp>
      <p:sp>
        <p:nvSpPr>
          <p:cNvPr id="5" name="CaixaDeTexto 4"/>
          <p:cNvSpPr txBox="1"/>
          <p:nvPr/>
        </p:nvSpPr>
        <p:spPr>
          <a:xfrm>
            <a:off x="183716" y="3993759"/>
            <a:ext cx="7263259" cy="1477328"/>
          </a:xfrm>
          <a:prstGeom prst="rect">
            <a:avLst/>
          </a:prstGeom>
          <a:noFill/>
          <a:ln w="28575">
            <a:solidFill>
              <a:schemeClr val="tx1"/>
            </a:solidFill>
          </a:ln>
        </p:spPr>
        <p:txBody>
          <a:bodyPr wrap="square" rtlCol="0">
            <a:spAutoFit/>
          </a:bodyPr>
          <a:lstStyle>
            <a:defPPr>
              <a:defRPr lang="pt-BR"/>
            </a:defPPr>
            <a:lvl1pPr>
              <a:defRPr sz="2000" b="1"/>
            </a:lvl1pPr>
            <a:lvl3pPr lvl="2">
              <a:defRPr sz="2000" b="1"/>
            </a:lvl3pPr>
          </a:lstStyle>
          <a:p>
            <a:pPr>
              <a:lnSpc>
                <a:spcPct val="150000"/>
              </a:lnSpc>
            </a:pPr>
            <a:r>
              <a:rPr lang="pt-BR" dirty="0"/>
              <a:t>REDUZIR  A ATRATIVIDADE DOS PRODUTOS DE TABACO  PARA CRIANÇAS E ADOLESCENTES PROIBINDO O USO DE ADITIVOS QUE DÃO SABOR A CIGARROS OU OUTROS PRODUTOS FUMÍGENOS. </a:t>
            </a:r>
          </a:p>
        </p:txBody>
      </p:sp>
      <p:sp>
        <p:nvSpPr>
          <p:cNvPr id="6" name="Retângulo 5"/>
          <p:cNvSpPr/>
          <p:nvPr/>
        </p:nvSpPr>
        <p:spPr>
          <a:xfrm>
            <a:off x="491636" y="6120341"/>
            <a:ext cx="5759694" cy="461665"/>
          </a:xfrm>
          <a:prstGeom prst="rect">
            <a:avLst/>
          </a:prstGeom>
        </p:spPr>
        <p:txBody>
          <a:bodyPr wrap="square">
            <a:spAutoFit/>
          </a:bodyPr>
          <a:lstStyle/>
          <a:p>
            <a:r>
              <a:rPr lang="pt-BR" sz="1200" b="1" dirty="0"/>
              <a:t>https://www12.senado.leg.br/noticias/materias/2018/04/11/projeto-que-amplia-medidas-de-combate-ao-fumo-e-tema-de-reuniao-com-o-presidente-do-senado</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3916">
            <a:off x="9490553" y="3506797"/>
            <a:ext cx="1964231" cy="1498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65877">
            <a:off x="7748591" y="4975213"/>
            <a:ext cx="2017196" cy="1387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AutoShape 6" descr="Resultado de imagem para kent cigarro sabo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 name="CaixaDeTexto 1"/>
          <p:cNvSpPr txBox="1"/>
          <p:nvPr/>
        </p:nvSpPr>
        <p:spPr>
          <a:xfrm>
            <a:off x="3573610" y="699576"/>
            <a:ext cx="8603020" cy="1908215"/>
          </a:xfrm>
          <a:prstGeom prst="rect">
            <a:avLst/>
          </a:prstGeom>
          <a:noFill/>
          <a:ln w="28575">
            <a:solidFill>
              <a:schemeClr val="tx1"/>
            </a:solidFill>
          </a:ln>
        </p:spPr>
        <p:txBody>
          <a:bodyPr wrap="square" rtlCol="0">
            <a:spAutoFit/>
          </a:bodyPr>
          <a:lstStyle/>
          <a:p>
            <a:r>
              <a:rPr lang="pt-BR" sz="2000" b="1" dirty="0" smtClean="0"/>
              <a:t>AMPLIAR A RESTRIÇÕES  DA  PROPAGANDA </a:t>
            </a:r>
            <a:r>
              <a:rPr lang="pt-BR" sz="2000" b="1" dirty="0"/>
              <a:t>DE PRODUTOS DE TABACO: </a:t>
            </a:r>
          </a:p>
          <a:p>
            <a:pPr lvl="2"/>
            <a:r>
              <a:rPr lang="pt-BR" sz="2000" b="1" dirty="0"/>
              <a:t> </a:t>
            </a:r>
          </a:p>
          <a:p>
            <a:pPr lvl="2"/>
            <a:r>
              <a:rPr lang="pt-BR" sz="2000" b="1" dirty="0"/>
              <a:t>-  </a:t>
            </a:r>
            <a:r>
              <a:rPr lang="pt-BR" sz="2000" b="1" i="1" dirty="0" smtClean="0"/>
              <a:t>PROIBINDO A </a:t>
            </a:r>
            <a:r>
              <a:rPr lang="pt-BR" sz="2000" b="1" i="1" dirty="0"/>
              <a:t>EXIBIÇÃO DAS </a:t>
            </a:r>
            <a:r>
              <a:rPr lang="pt-BR" sz="2000" b="1" i="1" dirty="0" smtClean="0"/>
              <a:t>EMBALAGENS  </a:t>
            </a:r>
            <a:r>
              <a:rPr lang="pt-BR" sz="2000" b="1" i="1" dirty="0"/>
              <a:t>NOS PONTOS DE VENDA </a:t>
            </a:r>
          </a:p>
          <a:p>
            <a:pPr lvl="2"/>
            <a:endParaRPr lang="pt-BR" sz="2000" b="1" dirty="0"/>
          </a:p>
          <a:p>
            <a:pPr lvl="2"/>
            <a:r>
              <a:rPr lang="pt-BR" sz="2000" b="1" i="1" dirty="0"/>
              <a:t>- </a:t>
            </a:r>
            <a:r>
              <a:rPr lang="pt-BR" sz="2000" b="1" i="1" dirty="0" smtClean="0"/>
              <a:t>PADRONIZANDO AS </a:t>
            </a:r>
            <a:r>
              <a:rPr lang="pt-BR" sz="2000" b="1" i="1" dirty="0"/>
              <a:t>EMBALAGENS DE  PRODUTOS DE TABACO</a:t>
            </a:r>
            <a:endParaRPr lang="pt-BR" sz="2000" b="1" dirty="0"/>
          </a:p>
          <a:p>
            <a:endParaRPr lang="pt-BR" dirty="0"/>
          </a:p>
        </p:txBody>
      </p:sp>
      <p:pic>
        <p:nvPicPr>
          <p:cNvPr id="25608" name="Picture 8" descr="Resultado de imagem para CIGARROS NOS PONTOS DE VEN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37" y="317690"/>
            <a:ext cx="2060646" cy="1467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602" name="Picture 2" descr="https://www.tobaccofreekids.org/assets/images/siteImages/plain_packaging_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912" y="1679380"/>
            <a:ext cx="2411852" cy="160003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ector reto 17"/>
          <p:cNvCxnSpPr/>
          <p:nvPr/>
        </p:nvCxnSpPr>
        <p:spPr>
          <a:xfrm>
            <a:off x="460375" y="310382"/>
            <a:ext cx="1692560" cy="13525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flipH="1">
            <a:off x="398973" y="310382"/>
            <a:ext cx="1591867" cy="13274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9516053" y="3465819"/>
            <a:ext cx="1692560" cy="13525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H="1">
            <a:off x="9454651" y="3465819"/>
            <a:ext cx="1591867" cy="13274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7761204" y="5028434"/>
            <a:ext cx="1692560" cy="13525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flipH="1">
            <a:off x="7699802" y="5028434"/>
            <a:ext cx="1591867" cy="13274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a:off x="7598960" y="3330019"/>
            <a:ext cx="1692560" cy="135257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flipH="1">
            <a:off x="7537558" y="3330019"/>
            <a:ext cx="1591867" cy="132748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708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453461" y="2058188"/>
            <a:ext cx="7523941" cy="2862322"/>
          </a:xfrm>
          <a:prstGeom prst="rect">
            <a:avLst/>
          </a:prstGeom>
        </p:spPr>
        <p:txBody>
          <a:bodyPr wrap="square">
            <a:spAutoFit/>
          </a:bodyPr>
          <a:lstStyle/>
          <a:p>
            <a:pPr>
              <a:lnSpc>
                <a:spcPct val="150000"/>
              </a:lnSpc>
            </a:pPr>
            <a:r>
              <a:rPr lang="pt-BR" sz="2400" b="1" dirty="0" smtClean="0">
                <a:solidFill>
                  <a:srgbClr val="333333"/>
                </a:solidFill>
              </a:rPr>
              <a:t>O artigo 18 do   </a:t>
            </a:r>
            <a:r>
              <a:rPr lang="pt-BR" sz="2400" b="1" dirty="0">
                <a:solidFill>
                  <a:srgbClr val="333333"/>
                </a:solidFill>
              </a:rPr>
              <a:t>C</a:t>
            </a:r>
            <a:r>
              <a:rPr lang="pt-BR" sz="2400" b="1" dirty="0" smtClean="0">
                <a:solidFill>
                  <a:srgbClr val="333333"/>
                </a:solidFill>
              </a:rPr>
              <a:t>ódigo do </a:t>
            </a:r>
            <a:r>
              <a:rPr lang="pt-BR" sz="2400" b="1" dirty="0" err="1" smtClean="0">
                <a:solidFill>
                  <a:srgbClr val="333333"/>
                </a:solidFill>
              </a:rPr>
              <a:t>Conar</a:t>
            </a:r>
            <a:r>
              <a:rPr lang="pt-BR" sz="2400" b="1" dirty="0" smtClean="0">
                <a:solidFill>
                  <a:srgbClr val="333333"/>
                </a:solidFill>
              </a:rPr>
              <a:t>  define anúncio  como  “qualquer </a:t>
            </a:r>
            <a:r>
              <a:rPr lang="pt-BR" sz="2400" b="1" dirty="0">
                <a:solidFill>
                  <a:srgbClr val="333333"/>
                </a:solidFill>
              </a:rPr>
              <a:t>espécie de publicidade, seja qual for o meio que a veicule. </a:t>
            </a:r>
            <a:r>
              <a:rPr lang="pt-BR" sz="2400" b="1" dirty="0" smtClean="0">
                <a:solidFill>
                  <a:srgbClr val="C00000"/>
                </a:solidFill>
              </a:rPr>
              <a:t>Embalagens, rótulos</a:t>
            </a:r>
            <a:r>
              <a:rPr lang="pt-BR" sz="2400" b="1" dirty="0">
                <a:solidFill>
                  <a:srgbClr val="C00000"/>
                </a:solidFill>
              </a:rPr>
              <a:t>, folhetos e material de ponto de venda são, para esse efeito, formas </a:t>
            </a:r>
            <a:r>
              <a:rPr lang="pt-BR" sz="2400" b="1" dirty="0" smtClean="0">
                <a:solidFill>
                  <a:srgbClr val="C00000"/>
                </a:solidFill>
              </a:rPr>
              <a:t>de publicidade</a:t>
            </a:r>
            <a:r>
              <a:rPr lang="pt-BR" sz="2400" b="1" dirty="0" smtClean="0">
                <a:solidFill>
                  <a:srgbClr val="333333"/>
                </a:solidFill>
              </a:rPr>
              <a:t>”</a:t>
            </a:r>
            <a:endParaRPr lang="pt-BR" sz="2400" b="1" dirty="0"/>
          </a:p>
        </p:txBody>
      </p:sp>
      <p:sp>
        <p:nvSpPr>
          <p:cNvPr id="5" name="CaixaDeTexto 2"/>
          <p:cNvSpPr txBox="1">
            <a:spLocks noChangeArrowheads="1"/>
          </p:cNvSpPr>
          <p:nvPr/>
        </p:nvSpPr>
        <p:spPr bwMode="auto">
          <a:xfrm>
            <a:off x="1" y="-120759"/>
            <a:ext cx="11849064" cy="1477328"/>
          </a:xfrm>
          <a:prstGeom prst="rect">
            <a:avLst/>
          </a:prstGeom>
          <a:solidFill>
            <a:srgbClr val="CD6A33"/>
          </a:solidFill>
          <a:ln>
            <a:noFill/>
          </a:ln>
          <a:extLst/>
        </p:spPr>
        <p:txBody>
          <a:bodyPr vert="horz" wrap="square" lIns="91440" tIns="45720" rIns="91440" bIns="45720" rtlCol="0" anchor="ctr">
            <a:spAutoFit/>
          </a:bodyPr>
          <a:lstStyle>
            <a:lvl1pPr algn="ctr">
              <a:lnSpc>
                <a:spcPct val="150000"/>
              </a:lnSpc>
              <a:spcBef>
                <a:spcPct val="0"/>
              </a:spcBef>
              <a:buNone/>
              <a:defRPr sz="2000" b="1">
                <a:solidFill>
                  <a:schemeClr val="bg1"/>
                </a:solidFill>
                <a:latin typeface="Arial Black" panose="020B0A04020102020204" pitchFamily="34" charset="0"/>
              </a:defRPr>
            </a:lvl1pPr>
          </a:lstStyle>
          <a:p>
            <a:r>
              <a:rPr lang="pt-BR" dirty="0">
                <a:latin typeface="interfaceregular"/>
              </a:rPr>
              <a:t>O Código Brasileiro de </a:t>
            </a:r>
            <a:r>
              <a:rPr lang="pt-BR" dirty="0" err="1">
                <a:latin typeface="interfaceregular"/>
              </a:rPr>
              <a:t>Autorregulamentação</a:t>
            </a:r>
            <a:r>
              <a:rPr lang="pt-BR" dirty="0">
                <a:latin typeface="interfaceregular"/>
              </a:rPr>
              <a:t> Publicitária, do Conselho Nacional de</a:t>
            </a:r>
          </a:p>
          <a:p>
            <a:r>
              <a:rPr lang="pt-BR" dirty="0" err="1">
                <a:latin typeface="interfaceregular"/>
              </a:rPr>
              <a:t>Autorregulamentação</a:t>
            </a:r>
            <a:r>
              <a:rPr lang="pt-BR" dirty="0">
                <a:latin typeface="interfaceregular"/>
              </a:rPr>
              <a:t> (</a:t>
            </a:r>
            <a:r>
              <a:rPr lang="pt-BR" dirty="0" err="1">
                <a:latin typeface="interfaceregular"/>
              </a:rPr>
              <a:t>Conar</a:t>
            </a:r>
            <a:r>
              <a:rPr lang="pt-BR" dirty="0" smtClean="0">
                <a:latin typeface="interfaceregular"/>
              </a:rPr>
              <a:t>) </a:t>
            </a:r>
          </a:p>
          <a:p>
            <a:r>
              <a:rPr lang="pt-BR" dirty="0" smtClean="0">
                <a:latin typeface="interfaceregular"/>
              </a:rPr>
              <a:t>EMBALAGEM É PROPAGANDA !!!</a:t>
            </a:r>
            <a:endParaRPr lang="pt-BR" altLang="pt-BR" dirty="0"/>
          </a:p>
        </p:txBody>
      </p:sp>
      <p:pic>
        <p:nvPicPr>
          <p:cNvPr id="3" name="Imagem 2"/>
          <p:cNvPicPr>
            <a:picLocks noChangeAspect="1"/>
          </p:cNvPicPr>
          <p:nvPr/>
        </p:nvPicPr>
        <p:blipFill rotWithShape="1">
          <a:blip r:embed="rId2"/>
          <a:srcRect l="13553" t="9361" r="38816" b="12706"/>
          <a:stretch/>
        </p:blipFill>
        <p:spPr>
          <a:xfrm>
            <a:off x="140369" y="1551430"/>
            <a:ext cx="3709736" cy="3412547"/>
          </a:xfrm>
          <a:prstGeom prst="rect">
            <a:avLst/>
          </a:prstGeom>
          <a:ln>
            <a:noFill/>
          </a:ln>
          <a:effectLst>
            <a:outerShdw blurRad="292100" dist="139700" dir="2700000" algn="tl" rotWithShape="0">
              <a:srgbClr val="333333">
                <a:alpha val="65000"/>
              </a:srgbClr>
            </a:outerShdw>
          </a:effectLst>
        </p:spPr>
      </p:pic>
      <p:sp>
        <p:nvSpPr>
          <p:cNvPr id="7" name="Retângulo 6"/>
          <p:cNvSpPr/>
          <p:nvPr/>
        </p:nvSpPr>
        <p:spPr>
          <a:xfrm>
            <a:off x="140369" y="5189196"/>
            <a:ext cx="4684295" cy="738664"/>
          </a:xfrm>
          <a:prstGeom prst="rect">
            <a:avLst/>
          </a:prstGeom>
        </p:spPr>
        <p:txBody>
          <a:bodyPr wrap="square">
            <a:spAutoFit/>
          </a:bodyPr>
          <a:lstStyle/>
          <a:p>
            <a:r>
              <a:rPr lang="pt-BR" sz="1400" dirty="0">
                <a:hlinkClick r:id="rId3"/>
              </a:rPr>
              <a:t>https://extra.globo.com/noticias/economia/especialistas-explicam-como-as-embalagens-conquistam-fidelizam-os-consumidores-19583884.html</a:t>
            </a:r>
            <a:endParaRPr lang="pt-BR" sz="1400" dirty="0"/>
          </a:p>
        </p:txBody>
      </p:sp>
    </p:spTree>
    <p:extLst>
      <p:ext uri="{BB962C8B-B14F-4D97-AF65-F5344CB8AC3E}">
        <p14:creationId xmlns:p14="http://schemas.microsoft.com/office/powerpoint/2010/main" val="3069823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aixaDeTexto 1"/>
          <p:cNvSpPr txBox="1">
            <a:spLocks noChangeArrowheads="1"/>
          </p:cNvSpPr>
          <p:nvPr/>
        </p:nvSpPr>
        <p:spPr bwMode="auto">
          <a:xfrm>
            <a:off x="2041317" y="1446839"/>
            <a:ext cx="7038515"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pt-BR" altLang="pt-BR" sz="2000" dirty="0">
                <a:solidFill>
                  <a:schemeClr val="bg1"/>
                </a:solidFill>
                <a:latin typeface="Arial Black" panose="020B0A04020102020204" pitchFamily="34" charset="0"/>
              </a:rPr>
              <a:t>Aumento </a:t>
            </a:r>
            <a:r>
              <a:rPr lang="pt-BR" altLang="pt-BR" sz="2000" dirty="0" smtClean="0">
                <a:solidFill>
                  <a:schemeClr val="bg1"/>
                </a:solidFill>
                <a:latin typeface="Arial Black" panose="020B0A04020102020204" pitchFamily="34" charset="0"/>
              </a:rPr>
              <a:t>IPI &amp; PREÇOS MÍNIMOS  sobre cigarros</a:t>
            </a:r>
            <a:endParaRPr lang="pt-BR" altLang="pt-BR" sz="2000" dirty="0">
              <a:solidFill>
                <a:schemeClr val="bg1"/>
              </a:solidFill>
              <a:latin typeface="Arial Black" panose="020B0A04020102020204" pitchFamily="34" charset="0"/>
            </a:endParaRPr>
          </a:p>
        </p:txBody>
      </p:sp>
      <p:pic>
        <p:nvPicPr>
          <p:cNvPr id="58371" name="Picture 3"/>
          <p:cNvPicPr>
            <a:picLocks noChangeAspect="1" noChangeArrowheads="1"/>
          </p:cNvPicPr>
          <p:nvPr/>
        </p:nvPicPr>
        <p:blipFill>
          <a:blip r:embed="rId2"/>
          <a:srcRect/>
          <a:stretch>
            <a:fillRect/>
          </a:stretch>
        </p:blipFill>
        <p:spPr bwMode="auto">
          <a:xfrm>
            <a:off x="9707062" y="1739483"/>
            <a:ext cx="2072528" cy="1449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8"/>
          <p:cNvPicPr>
            <a:picLocks noChangeAspect="1" noChangeArrowheads="1"/>
          </p:cNvPicPr>
          <p:nvPr/>
        </p:nvPicPr>
        <p:blipFill>
          <a:blip r:embed="rId3"/>
          <a:srcRect t="27609"/>
          <a:stretch>
            <a:fillRect/>
          </a:stretch>
        </p:blipFill>
        <p:spPr bwMode="auto">
          <a:xfrm>
            <a:off x="762223" y="4857636"/>
            <a:ext cx="1484985" cy="1661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3" name="Grupo 4"/>
          <p:cNvGrpSpPr>
            <a:grpSpLocks/>
          </p:cNvGrpSpPr>
          <p:nvPr/>
        </p:nvGrpSpPr>
        <p:grpSpPr bwMode="auto">
          <a:xfrm>
            <a:off x="962526" y="2990556"/>
            <a:ext cx="1241425" cy="1743075"/>
            <a:chOff x="7556016" y="1470793"/>
            <a:chExt cx="1336464" cy="1475925"/>
          </a:xfrm>
        </p:grpSpPr>
        <p:pic>
          <p:nvPicPr>
            <p:cNvPr id="58379" name="Imagem 5"/>
            <p:cNvPicPr>
              <a:picLocks noChangeAspect="1"/>
            </p:cNvPicPr>
            <p:nvPr/>
          </p:nvPicPr>
          <p:blipFill>
            <a:blip r:embed="rId4"/>
            <a:srcRect l="7698"/>
            <a:stretch>
              <a:fillRect/>
            </a:stretch>
          </p:blipFill>
          <p:spPr bwMode="auto">
            <a:xfrm>
              <a:off x="7556016" y="1470793"/>
              <a:ext cx="1180941" cy="1446353"/>
            </a:xfrm>
            <a:prstGeom prst="rect">
              <a:avLst/>
            </a:prstGeom>
            <a:ln>
              <a:noFill/>
            </a:ln>
            <a:effectLst>
              <a:outerShdw blurRad="292100" dist="139700" dir="2700000" algn="tl" rotWithShape="0">
                <a:srgbClr val="333333">
                  <a:alpha val="65000"/>
                </a:srgbClr>
              </a:outerShdw>
            </a:effectLst>
          </p:spPr>
        </p:pic>
        <p:cxnSp>
          <p:nvCxnSpPr>
            <p:cNvPr id="7" name="Conector reto 6"/>
            <p:cNvCxnSpPr/>
            <p:nvPr/>
          </p:nvCxnSpPr>
          <p:spPr>
            <a:xfrm>
              <a:off x="7556016" y="1470793"/>
              <a:ext cx="1336464" cy="14759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flipH="1">
              <a:off x="7556016" y="1470793"/>
              <a:ext cx="1182651" cy="144635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8374" name="Rectangle 8"/>
          <p:cNvSpPr>
            <a:spLocks noChangeArrowheads="1"/>
          </p:cNvSpPr>
          <p:nvPr/>
        </p:nvSpPr>
        <p:spPr bwMode="auto">
          <a:xfrm>
            <a:off x="1420561" y="-211827"/>
            <a:ext cx="742498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pPr>
            <a:endParaRPr lang="pt-BR" altLang="pt-BR" dirty="0">
              <a:latin typeface="Arial Black" panose="020B0A04020102020204" pitchFamily="34" charset="0"/>
            </a:endParaRPr>
          </a:p>
          <a:p>
            <a:pPr algn="ctr" eaLnBrk="1" hangingPunct="1">
              <a:lnSpc>
                <a:spcPct val="150000"/>
              </a:lnSpc>
            </a:pPr>
            <a:r>
              <a:rPr lang="pt-BR" altLang="pt-BR" dirty="0">
                <a:latin typeface="Arial Black" panose="020B0A04020102020204" pitchFamily="34" charset="0"/>
              </a:rPr>
              <a:t> </a:t>
            </a:r>
            <a:r>
              <a:rPr lang="pt-BR" altLang="pt-BR" dirty="0" smtClean="0">
                <a:solidFill>
                  <a:srgbClr val="C00000"/>
                </a:solidFill>
                <a:latin typeface="Arial Black" panose="020B0A04020102020204" pitchFamily="34" charset="0"/>
              </a:rPr>
              <a:t>IMPLEMENTAÇÃO  DA CONVENÇÃO QUADRO NO BRASIL</a:t>
            </a:r>
          </a:p>
          <a:p>
            <a:pPr algn="ctr" eaLnBrk="1" hangingPunct="1">
              <a:lnSpc>
                <a:spcPct val="150000"/>
              </a:lnSpc>
            </a:pPr>
            <a:r>
              <a:rPr lang="pt-BR" altLang="pt-BR" dirty="0" smtClean="0">
                <a:solidFill>
                  <a:srgbClr val="C00000"/>
                </a:solidFill>
                <a:latin typeface="Arial Black" panose="020B0A04020102020204" pitchFamily="34" charset="0"/>
              </a:rPr>
              <a:t>LEI 12546/2011 AJUSTES IMPORTANTES NA LEI 9294/96 </a:t>
            </a:r>
            <a:r>
              <a:rPr lang="pt-BR" altLang="pt-BR" dirty="0" smtClean="0">
                <a:solidFill>
                  <a:srgbClr val="C00000"/>
                </a:solidFill>
                <a:latin typeface="Arial Black" panose="020B0A04020102020204" pitchFamily="34" charset="0"/>
              </a:rPr>
              <a:t> </a:t>
            </a:r>
            <a:endParaRPr lang="pt-BR" altLang="pt-BR" dirty="0">
              <a:latin typeface="Arial Black" panose="020B0A04020102020204" pitchFamily="34" charset="0"/>
            </a:endParaRPr>
          </a:p>
        </p:txBody>
      </p:sp>
      <p:pic>
        <p:nvPicPr>
          <p:cNvPr id="58375" name="Imagem 1"/>
          <p:cNvPicPr>
            <a:picLocks noChangeAspect="1" noChangeArrowheads="1"/>
          </p:cNvPicPr>
          <p:nvPr/>
        </p:nvPicPr>
        <p:blipFill>
          <a:blip r:embed="rId5"/>
          <a:srcRect/>
          <a:stretch>
            <a:fillRect/>
          </a:stretch>
        </p:blipFill>
        <p:spPr bwMode="auto">
          <a:xfrm>
            <a:off x="962526" y="1213314"/>
            <a:ext cx="1052512" cy="158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tângulo 10"/>
          <p:cNvSpPr>
            <a:spLocks noChangeArrowheads="1"/>
          </p:cNvSpPr>
          <p:nvPr/>
        </p:nvSpPr>
        <p:spPr bwMode="auto">
          <a:xfrm>
            <a:off x="3553986" y="2402637"/>
            <a:ext cx="6187078" cy="50783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pt-BR" altLang="pt-BR" dirty="0">
                <a:solidFill>
                  <a:schemeClr val="bg1"/>
                </a:solidFill>
                <a:latin typeface="Arial Black" panose="020B0A04020102020204" pitchFamily="34" charset="0"/>
              </a:rPr>
              <a:t>Proibição de </a:t>
            </a:r>
            <a:r>
              <a:rPr lang="pt-BR" altLang="pt-BR" dirty="0" smtClean="0">
                <a:solidFill>
                  <a:schemeClr val="bg1"/>
                </a:solidFill>
                <a:latin typeface="Arial Black" panose="020B0A04020102020204" pitchFamily="34" charset="0"/>
              </a:rPr>
              <a:t>FUMAR EM RECINTOS COLETIVOS</a:t>
            </a:r>
            <a:endParaRPr lang="pt-BR" altLang="pt-BR" dirty="0">
              <a:solidFill>
                <a:schemeClr val="bg1"/>
              </a:solidFill>
              <a:latin typeface="Arial Black" panose="020B0A04020102020204" pitchFamily="34" charset="0"/>
            </a:endParaRPr>
          </a:p>
        </p:txBody>
      </p:sp>
      <p:sp>
        <p:nvSpPr>
          <p:cNvPr id="58377" name="CaixaDeTexto 12"/>
          <p:cNvSpPr txBox="1">
            <a:spLocks noChangeArrowheads="1"/>
          </p:cNvSpPr>
          <p:nvPr/>
        </p:nvSpPr>
        <p:spPr bwMode="auto">
          <a:xfrm>
            <a:off x="2015038" y="3646271"/>
            <a:ext cx="8610265" cy="50783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pt-BR" altLang="pt-BR" dirty="0">
                <a:solidFill>
                  <a:schemeClr val="bg1"/>
                </a:solidFill>
                <a:latin typeface="Arial Black" panose="020B0A04020102020204" pitchFamily="34" charset="0"/>
              </a:rPr>
              <a:t>Proibição </a:t>
            </a:r>
            <a:r>
              <a:rPr lang="pt-BR" altLang="pt-BR" dirty="0" smtClean="0">
                <a:solidFill>
                  <a:schemeClr val="bg1"/>
                </a:solidFill>
                <a:latin typeface="Arial Black" panose="020B0A04020102020204" pitchFamily="34" charset="0"/>
              </a:rPr>
              <a:t>da </a:t>
            </a:r>
            <a:r>
              <a:rPr lang="pt-BR" altLang="pt-BR" dirty="0" smtClean="0">
                <a:solidFill>
                  <a:schemeClr val="bg1"/>
                </a:solidFill>
                <a:latin typeface="Arial Black" panose="020B0A04020102020204" pitchFamily="34" charset="0"/>
              </a:rPr>
              <a:t>PROPAGANDA E PATROCÍNIO de </a:t>
            </a:r>
            <a:r>
              <a:rPr lang="pt-BR" altLang="pt-BR" dirty="0">
                <a:solidFill>
                  <a:schemeClr val="bg1"/>
                </a:solidFill>
                <a:latin typeface="Arial Black" panose="020B0A04020102020204" pitchFamily="34" charset="0"/>
              </a:rPr>
              <a:t>produtos de tabaco</a:t>
            </a:r>
          </a:p>
        </p:txBody>
      </p:sp>
      <p:sp>
        <p:nvSpPr>
          <p:cNvPr id="58378" name="CaixaDeTexto 14"/>
          <p:cNvSpPr txBox="1">
            <a:spLocks noChangeArrowheads="1"/>
          </p:cNvSpPr>
          <p:nvPr/>
        </p:nvSpPr>
        <p:spPr bwMode="auto">
          <a:xfrm>
            <a:off x="2203951" y="5367765"/>
            <a:ext cx="8691793"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pt-BR" altLang="pt-BR" sz="2000" dirty="0" smtClean="0">
                <a:solidFill>
                  <a:schemeClr val="bg1"/>
                </a:solidFill>
                <a:latin typeface="Arial Black" panose="020B0A04020102020204" pitchFamily="34" charset="0"/>
              </a:rPr>
              <a:t>Ampliou as ADVERTÊNCIAS SANITÁRIAS nas </a:t>
            </a:r>
            <a:r>
              <a:rPr lang="pt-BR" altLang="pt-BR" sz="2000" dirty="0">
                <a:solidFill>
                  <a:schemeClr val="bg1"/>
                </a:solidFill>
                <a:latin typeface="Arial Black" panose="020B0A04020102020204" pitchFamily="34" charset="0"/>
              </a:rPr>
              <a:t>embalagens  </a:t>
            </a:r>
          </a:p>
        </p:txBody>
      </p:sp>
      <p:pic>
        <p:nvPicPr>
          <p:cNvPr id="14" name="Imagem 13">
            <a:extLst>
              <a:ext uri="{FF2B5EF4-FFF2-40B4-BE49-F238E27FC236}">
                <a16:creationId xmlns:a16="http://schemas.microsoft.com/office/drawing/2014/main" xmlns="" id="{A7AC19EE-A1F6-4C45-8D5E-0C0DC578AF48}"/>
              </a:ext>
            </a:extLst>
          </p:cNvPr>
          <p:cNvPicPr>
            <a:picLocks noChangeAspect="1"/>
          </p:cNvPicPr>
          <p:nvPr/>
        </p:nvPicPr>
        <p:blipFill rotWithShape="1">
          <a:blip r:embed="rId6">
            <a:extLst>
              <a:ext uri="{28A0092B-C50C-407E-A947-70E740481C1C}">
                <a14:useLocalDpi xmlns:a14="http://schemas.microsoft.com/office/drawing/2010/main" val="0"/>
              </a:ext>
            </a:extLst>
          </a:blip>
          <a:srcRect l="68246" b="83410"/>
          <a:stretch/>
        </p:blipFill>
        <p:spPr>
          <a:xfrm>
            <a:off x="9775051" y="158625"/>
            <a:ext cx="2416949" cy="907132"/>
          </a:xfrm>
          <a:prstGeom prst="rect">
            <a:avLst/>
          </a:prstGeom>
        </p:spPr>
      </p:pic>
      <p:sp>
        <p:nvSpPr>
          <p:cNvPr id="2" name="AutoShape 2" descr="Resultado de imagem para advertÃªncias sanitÃ¡rias nos produtos de taba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3" name="Imagem 2"/>
          <p:cNvPicPr>
            <a:picLocks noChangeAspect="1"/>
          </p:cNvPicPr>
          <p:nvPr/>
        </p:nvPicPr>
        <p:blipFill>
          <a:blip r:embed="rId7"/>
          <a:stretch>
            <a:fillRect/>
          </a:stretch>
        </p:blipFill>
        <p:spPr>
          <a:xfrm>
            <a:off x="783850" y="6253715"/>
            <a:ext cx="1441729" cy="652951"/>
          </a:xfrm>
          <a:prstGeom prst="rect">
            <a:avLst/>
          </a:prstGeom>
          <a:ln w="57150">
            <a:solidFill>
              <a:schemeClr val="tx1"/>
            </a:solidFill>
          </a:ln>
        </p:spPr>
      </p:pic>
      <p:pic>
        <p:nvPicPr>
          <p:cNvPr id="26628" name="Picture 4" descr="Resultado de imagem para advertÃªncias sanitÃ¡rias nos produtos de tabac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4188" y="5146969"/>
            <a:ext cx="1184795" cy="89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06605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http://4.bp.blogspot.com/_7jaG2lXAr74/TJfGaLge3gI/AAAAAAAACqk/qgM-j6mng4A/s1600/freementhoi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018" y="539751"/>
            <a:ext cx="23002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272716" y="-183894"/>
            <a:ext cx="8129982" cy="9325630"/>
          </a:xfrm>
          <a:prstGeom prst="rect">
            <a:avLst/>
          </a:prstGeom>
          <a:noFill/>
        </p:spPr>
        <p:txBody>
          <a:bodyPr wrap="square">
            <a:spAutoFit/>
          </a:bodyPr>
          <a:lstStyle/>
          <a:p>
            <a:pPr marL="342900" indent="-342900">
              <a:lnSpc>
                <a:spcPct val="150000"/>
              </a:lnSpc>
              <a:buFont typeface="Arial" panose="020B0604020202020204" pitchFamily="34" charset="0"/>
              <a:buChar char="•"/>
              <a:defRPr/>
            </a:pPr>
            <a:endParaRPr lang="pt-BR" sz="2000" dirty="0">
              <a:latin typeface="Arial Black" panose="020B0A04020102020204" pitchFamily="34" charset="0"/>
              <a:cs typeface="Arial" charset="0"/>
            </a:endParaRPr>
          </a:p>
          <a:p>
            <a:pPr marL="342900" indent="-342900">
              <a:lnSpc>
                <a:spcPct val="150000"/>
              </a:lnSpc>
              <a:buFont typeface="Arial" panose="020B0604020202020204" pitchFamily="34" charset="0"/>
              <a:buChar char="•"/>
              <a:defRPr/>
            </a:pPr>
            <a:endParaRPr lang="pt-BR" sz="2000" dirty="0">
              <a:latin typeface="Arial Black" panose="020B0A04020102020204" pitchFamily="34" charset="0"/>
              <a:cs typeface="Arial" charset="0"/>
            </a:endParaRPr>
          </a:p>
          <a:p>
            <a:pPr marL="342900" indent="-342900">
              <a:lnSpc>
                <a:spcPct val="150000"/>
              </a:lnSpc>
              <a:buFont typeface="Arial" panose="020B0604020202020204" pitchFamily="34" charset="0"/>
              <a:buChar char="•"/>
              <a:defRPr/>
            </a:pPr>
            <a:endParaRPr lang="pt-BR" sz="2000" dirty="0">
              <a:latin typeface="Arial Black" panose="020B0A04020102020204" pitchFamily="34" charset="0"/>
              <a:cs typeface="Arial" charset="0"/>
            </a:endParaRPr>
          </a:p>
          <a:p>
            <a:pPr marL="342900" indent="-342900">
              <a:buFont typeface="Arial" panose="020B0604020202020204" pitchFamily="34" charset="0"/>
              <a:buChar char="•"/>
              <a:defRPr/>
            </a:pPr>
            <a:r>
              <a:rPr lang="pt-BR" sz="2000" dirty="0" smtClean="0">
                <a:latin typeface="Arial Black" panose="020B0A04020102020204" pitchFamily="34" charset="0"/>
                <a:cs typeface="Arial" charset="0"/>
              </a:rPr>
              <a:t>REGULAÇÃO DOS PRODUTOS DE TABACO: </a:t>
            </a:r>
            <a:r>
              <a:rPr lang="pt-BR" sz="2000" dirty="0">
                <a:solidFill>
                  <a:srgbClr val="C00000"/>
                </a:solidFill>
                <a:latin typeface="Arial Black" panose="020B0A04020102020204" pitchFamily="34" charset="0"/>
                <a:cs typeface="Arial" charset="0"/>
              </a:rPr>
              <a:t>proibição dos </a:t>
            </a:r>
            <a:r>
              <a:rPr lang="pt-BR" sz="2000" dirty="0" smtClean="0">
                <a:solidFill>
                  <a:srgbClr val="C00000"/>
                </a:solidFill>
                <a:latin typeface="Arial Black" panose="020B0A04020102020204" pitchFamily="34" charset="0"/>
                <a:cs typeface="Arial" charset="0"/>
              </a:rPr>
              <a:t>termos enganosos suave</a:t>
            </a:r>
            <a:r>
              <a:rPr lang="pt-BR" sz="2000" dirty="0">
                <a:solidFill>
                  <a:srgbClr val="C00000"/>
                </a:solidFill>
                <a:latin typeface="Arial Black" panose="020B0A04020102020204" pitchFamily="34" charset="0"/>
                <a:cs typeface="Arial" charset="0"/>
              </a:rPr>
              <a:t>, </a:t>
            </a:r>
            <a:r>
              <a:rPr lang="pt-BR" sz="2000" i="1" dirty="0">
                <a:solidFill>
                  <a:srgbClr val="C00000"/>
                </a:solidFill>
                <a:latin typeface="Arial Black" panose="020B0A04020102020204" pitchFamily="34" charset="0"/>
                <a:cs typeface="Arial" charset="0"/>
              </a:rPr>
              <a:t>light</a:t>
            </a:r>
            <a:r>
              <a:rPr lang="pt-BR" sz="2000" dirty="0">
                <a:solidFill>
                  <a:srgbClr val="C00000"/>
                </a:solidFill>
                <a:latin typeface="Arial Black" panose="020B0A04020102020204" pitchFamily="34" charset="0"/>
                <a:cs typeface="Arial" charset="0"/>
              </a:rPr>
              <a:t>  </a:t>
            </a:r>
            <a:r>
              <a:rPr lang="pt-BR" sz="2000" dirty="0" smtClean="0">
                <a:solidFill>
                  <a:srgbClr val="C00000"/>
                </a:solidFill>
                <a:latin typeface="Arial Black" panose="020B0A04020102020204" pitchFamily="34" charset="0"/>
                <a:cs typeface="Arial" charset="0"/>
              </a:rPr>
              <a:t>2001;proibição </a:t>
            </a:r>
            <a:r>
              <a:rPr lang="pt-BR" sz="2000" dirty="0">
                <a:solidFill>
                  <a:srgbClr val="C00000"/>
                </a:solidFill>
                <a:latin typeface="Arial Black" panose="020B0A04020102020204" pitchFamily="34" charset="0"/>
                <a:cs typeface="Arial" charset="0"/>
              </a:rPr>
              <a:t>dos dispositivos eletrônicos para fumar 2009; proibição dos aditivos 2012</a:t>
            </a:r>
            <a:endParaRPr lang="pt-BR" sz="2000" dirty="0">
              <a:latin typeface="Arial Black" panose="020B0A04020102020204" pitchFamily="34" charset="0"/>
              <a:cs typeface="Arial" charset="0"/>
            </a:endParaRPr>
          </a:p>
          <a:p>
            <a:pPr marL="342900" indent="-342900">
              <a:buFont typeface="Arial" panose="020B0604020202020204" pitchFamily="34" charset="0"/>
              <a:buChar char="•"/>
              <a:defRPr/>
            </a:pPr>
            <a:endParaRPr lang="pt-BR" sz="2000" dirty="0">
              <a:solidFill>
                <a:srgbClr val="C00000"/>
              </a:solidFill>
              <a:latin typeface="Arial Black" panose="020B0A04020102020204" pitchFamily="34" charset="0"/>
              <a:cs typeface="Arial" charset="0"/>
            </a:endParaRPr>
          </a:p>
          <a:p>
            <a:pPr marL="342900" indent="-342900">
              <a:buFont typeface="Arial" panose="020B0604020202020204" pitchFamily="34" charset="0"/>
              <a:buChar char="•"/>
              <a:defRPr/>
            </a:pPr>
            <a:r>
              <a:rPr lang="pt-BR" sz="2000" dirty="0" smtClean="0">
                <a:latin typeface="Arial Black" panose="020B0A04020102020204" pitchFamily="34" charset="0"/>
                <a:cs typeface="Arial" charset="0"/>
              </a:rPr>
              <a:t>Tratamento </a:t>
            </a:r>
            <a:r>
              <a:rPr lang="pt-BR" sz="2000" dirty="0">
                <a:latin typeface="Arial Black" panose="020B0A04020102020204" pitchFamily="34" charset="0"/>
                <a:cs typeface="Arial" charset="0"/>
              </a:rPr>
              <a:t>para deixar de fumar SUS – </a:t>
            </a:r>
            <a:r>
              <a:rPr lang="pt-BR" sz="2000" dirty="0">
                <a:solidFill>
                  <a:srgbClr val="C00000"/>
                </a:solidFill>
                <a:latin typeface="Arial Black" panose="020B0A04020102020204" pitchFamily="34" charset="0"/>
                <a:cs typeface="Arial" charset="0"/>
              </a:rPr>
              <a:t>ampliação  atenção básica 2013</a:t>
            </a:r>
          </a:p>
          <a:p>
            <a:pPr marL="342900" indent="-342900">
              <a:buFont typeface="Arial" panose="020B0604020202020204" pitchFamily="34" charset="0"/>
              <a:buChar char="•"/>
              <a:defRPr/>
            </a:pPr>
            <a:endParaRPr lang="pt-BR" sz="2000" dirty="0">
              <a:solidFill>
                <a:srgbClr val="C00000"/>
              </a:solidFill>
              <a:latin typeface="Arial Black" panose="020B0A04020102020204" pitchFamily="34" charset="0"/>
              <a:cs typeface="Arial" charset="0"/>
            </a:endParaRPr>
          </a:p>
          <a:p>
            <a:pPr marL="342900" indent="-342900">
              <a:buFont typeface="Arial" panose="020B0604020202020204" pitchFamily="34" charset="0"/>
              <a:buChar char="•"/>
              <a:defRPr/>
            </a:pPr>
            <a:r>
              <a:rPr lang="pt-BR" sz="2000" dirty="0">
                <a:latin typeface="Arial Black" panose="020B0A04020102020204" pitchFamily="34" charset="0"/>
                <a:cs typeface="Arial" charset="0"/>
              </a:rPr>
              <a:t>Protocolo da CQCT para  Eliminar o Mercado Ilegal de Produtos de Tabaco -  </a:t>
            </a:r>
            <a:r>
              <a:rPr lang="pt-BR" sz="2000" dirty="0" smtClean="0">
                <a:solidFill>
                  <a:srgbClr val="C00000"/>
                </a:solidFill>
                <a:latin typeface="Arial Black" panose="020B0A04020102020204" pitchFamily="34" charset="0"/>
                <a:cs typeface="Arial" charset="0"/>
              </a:rPr>
              <a:t>ratificada pelo Brasil em 2018</a:t>
            </a:r>
            <a:endParaRPr lang="pt-BR" sz="2000" dirty="0">
              <a:solidFill>
                <a:srgbClr val="C00000"/>
              </a:solidFill>
              <a:latin typeface="Arial Black" panose="020B0A04020102020204" pitchFamily="34" charset="0"/>
              <a:cs typeface="Arial" charset="0"/>
            </a:endParaRPr>
          </a:p>
          <a:p>
            <a:pPr marL="342900" indent="-342900">
              <a:buFont typeface="Arial" panose="020B0604020202020204" pitchFamily="34" charset="0"/>
              <a:buChar char="•"/>
              <a:defRPr/>
            </a:pPr>
            <a:endParaRPr lang="pt-BR" sz="2000" dirty="0">
              <a:solidFill>
                <a:srgbClr val="C00000"/>
              </a:solidFill>
              <a:latin typeface="Arial Black" panose="020B0A04020102020204" pitchFamily="34" charset="0"/>
              <a:cs typeface="Arial" charset="0"/>
            </a:endParaRPr>
          </a:p>
          <a:p>
            <a:pPr marL="342900" indent="-342900">
              <a:buFont typeface="Arial" panose="020B0604020202020204" pitchFamily="34" charset="0"/>
              <a:buChar char="•"/>
              <a:defRPr/>
            </a:pPr>
            <a:r>
              <a:rPr lang="pt-BR" sz="2000" dirty="0" smtClean="0">
                <a:latin typeface="Arial Black" panose="020B0A04020102020204" pitchFamily="34" charset="0"/>
                <a:cs typeface="Arial" charset="0"/>
              </a:rPr>
              <a:t>Programa </a:t>
            </a:r>
            <a:r>
              <a:rPr lang="pt-BR" sz="2000" dirty="0">
                <a:latin typeface="Arial Black" panose="020B0A04020102020204" pitchFamily="34" charset="0"/>
                <a:cs typeface="Arial" charset="0"/>
              </a:rPr>
              <a:t>de Diversificação em Áreas Cultivadas com Tabaco  em expansão -  </a:t>
            </a:r>
            <a:r>
              <a:rPr lang="pt-BR" sz="2000" dirty="0">
                <a:solidFill>
                  <a:srgbClr val="C00000"/>
                </a:solidFill>
                <a:latin typeface="Arial Black" panose="020B0A04020102020204" pitchFamily="34" charset="0"/>
                <a:cs typeface="Arial" charset="0"/>
              </a:rPr>
              <a:t>Brasil 2º maior produtor e maior exportador  de tabaco</a:t>
            </a:r>
          </a:p>
          <a:p>
            <a:pPr marL="342900" indent="-342900">
              <a:buFont typeface="Arial" panose="020B0604020202020204" pitchFamily="34" charset="0"/>
              <a:buChar char="•"/>
              <a:defRPr/>
            </a:pPr>
            <a:endParaRPr lang="pt-BR" sz="2000" dirty="0">
              <a:latin typeface="Arial Black" panose="020B0A04020102020204" pitchFamily="34" charset="0"/>
              <a:cs typeface="Arial" charset="0"/>
            </a:endParaRPr>
          </a:p>
          <a:p>
            <a:pPr marL="342900" indent="-342900">
              <a:lnSpc>
                <a:spcPct val="150000"/>
              </a:lnSpc>
              <a:buFont typeface="Arial" panose="020B0604020202020204" pitchFamily="34" charset="0"/>
              <a:buChar char="•"/>
              <a:defRPr/>
            </a:pPr>
            <a:endParaRPr lang="pt-BR" sz="2000" dirty="0">
              <a:latin typeface="Arial Black" panose="020B0A04020102020204" pitchFamily="34" charset="0"/>
              <a:cs typeface="Arial" charset="0"/>
            </a:endParaRPr>
          </a:p>
          <a:p>
            <a:pPr marL="342900" indent="-342900">
              <a:lnSpc>
                <a:spcPct val="150000"/>
              </a:lnSpc>
              <a:buFont typeface="Arial" panose="020B0604020202020204" pitchFamily="34" charset="0"/>
              <a:buChar char="•"/>
              <a:defRPr/>
            </a:pPr>
            <a:endParaRPr lang="pt-BR" sz="2000" dirty="0">
              <a:latin typeface="Arial Black" panose="020B0A04020102020204" pitchFamily="34" charset="0"/>
              <a:cs typeface="Arial" charset="0"/>
            </a:endParaRPr>
          </a:p>
          <a:p>
            <a:pPr marL="342900" indent="-342900">
              <a:lnSpc>
                <a:spcPct val="150000"/>
              </a:lnSpc>
              <a:buFont typeface="Arial" panose="020B0604020202020204" pitchFamily="34" charset="0"/>
              <a:buChar char="•"/>
              <a:defRPr/>
            </a:pPr>
            <a:endParaRPr lang="pt-BR" sz="2000" dirty="0">
              <a:latin typeface="Arial Black" panose="020B0A04020102020204" pitchFamily="34" charset="0"/>
              <a:cs typeface="Arial" charset="0"/>
            </a:endParaRPr>
          </a:p>
          <a:p>
            <a:pPr eaLnBrk="1" hangingPunct="1">
              <a:lnSpc>
                <a:spcPct val="150000"/>
              </a:lnSpc>
              <a:defRPr/>
            </a:pPr>
            <a:endParaRPr lang="pt-BR" sz="2000" dirty="0">
              <a:latin typeface="Arial Black" panose="020B0A04020102020204" pitchFamily="34" charset="0"/>
              <a:cs typeface="Arial" charset="0"/>
            </a:endParaRPr>
          </a:p>
          <a:p>
            <a:pPr eaLnBrk="1" hangingPunct="1">
              <a:lnSpc>
                <a:spcPct val="150000"/>
              </a:lnSpc>
              <a:defRPr/>
            </a:pPr>
            <a:endParaRPr lang="pt-BR" sz="2000" dirty="0">
              <a:latin typeface="Arial Black" panose="020B0A04020102020204" pitchFamily="34" charset="0"/>
              <a:cs typeface="Arial" charset="0"/>
            </a:endParaRPr>
          </a:p>
          <a:p>
            <a:pPr eaLnBrk="1" hangingPunct="1">
              <a:lnSpc>
                <a:spcPct val="150000"/>
              </a:lnSpc>
              <a:defRPr/>
            </a:pPr>
            <a:endParaRPr lang="pt-BR" sz="2000" dirty="0">
              <a:latin typeface="Arial Black" panose="020B0A04020102020204" pitchFamily="34" charset="0"/>
              <a:cs typeface="Arial" charset="0"/>
            </a:endParaRPr>
          </a:p>
          <a:p>
            <a:pPr eaLnBrk="1" hangingPunct="1">
              <a:lnSpc>
                <a:spcPct val="150000"/>
              </a:lnSpc>
              <a:defRPr/>
            </a:pPr>
            <a:r>
              <a:rPr lang="pt-BR" sz="2000" dirty="0">
                <a:latin typeface="Arial Black" panose="020B0A04020102020204" pitchFamily="34" charset="0"/>
                <a:cs typeface="Arial" charset="0"/>
              </a:rPr>
              <a:t>	</a:t>
            </a:r>
          </a:p>
        </p:txBody>
      </p:sp>
      <p:pic>
        <p:nvPicPr>
          <p:cNvPr id="4" name="Picture 2"/>
          <p:cNvPicPr>
            <a:picLocks noChangeAspect="1" noChangeArrowheads="1"/>
          </p:cNvPicPr>
          <p:nvPr/>
        </p:nvPicPr>
        <p:blipFill>
          <a:blip r:embed="rId3"/>
          <a:srcRect l="35373" t="6104" r="34702" b="17348"/>
          <a:stretch>
            <a:fillRect/>
          </a:stretch>
        </p:blipFill>
        <p:spPr bwMode="auto">
          <a:xfrm>
            <a:off x="8686862" y="3109009"/>
            <a:ext cx="2016125" cy="2833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ector reto 7"/>
          <p:cNvCxnSpPr/>
          <p:nvPr/>
        </p:nvCxnSpPr>
        <p:spPr>
          <a:xfrm flipV="1">
            <a:off x="8686862" y="154111"/>
            <a:ext cx="1752600" cy="1831975"/>
          </a:xfrm>
          <a:prstGeom prst="line">
            <a:avLst/>
          </a:prstGeom>
          <a:ln w="5715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8538430" y="539751"/>
            <a:ext cx="1765300" cy="1390650"/>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009403" y="154111"/>
            <a:ext cx="7341498" cy="464743"/>
          </a:xfrm>
          <a:prstGeom prst="rect">
            <a:avLst/>
          </a:prstGeom>
        </p:spPr>
        <p:txBody>
          <a:bodyPr wrap="none">
            <a:spAutoFit/>
          </a:bodyPr>
          <a:lstStyle/>
          <a:p>
            <a:pPr algn="ctr">
              <a:lnSpc>
                <a:spcPct val="150000"/>
              </a:lnSpc>
            </a:pPr>
            <a:r>
              <a:rPr lang="pt-BR" altLang="pt-BR" dirty="0">
                <a:solidFill>
                  <a:srgbClr val="C00000"/>
                </a:solidFill>
                <a:latin typeface="Arial Black" panose="020B0A04020102020204" pitchFamily="34" charset="0"/>
              </a:rPr>
              <a:t>IMPLEMENTAÇÃO  DA CONVENÇÃO QUADRO NO BRASIL</a:t>
            </a:r>
            <a:endParaRPr lang="pt-BR" altLang="pt-BR" dirty="0">
              <a:latin typeface="Arial Black" panose="020B0A04020102020204" pitchFamily="34" charset="0"/>
            </a:endParaRPr>
          </a:p>
        </p:txBody>
      </p:sp>
    </p:spTree>
    <p:extLst>
      <p:ext uri="{BB962C8B-B14F-4D97-AF65-F5344CB8AC3E}">
        <p14:creationId xmlns:p14="http://schemas.microsoft.com/office/powerpoint/2010/main" val="360333906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Título 3"/>
          <p:cNvSpPr>
            <a:spLocks noGrp="1"/>
          </p:cNvSpPr>
          <p:nvPr>
            <p:ph type="title" idx="4294967295"/>
          </p:nvPr>
        </p:nvSpPr>
        <p:spPr>
          <a:xfrm>
            <a:off x="3133735" y="145676"/>
            <a:ext cx="5550568" cy="534987"/>
          </a:xfrm>
        </p:spPr>
        <p:txBody>
          <a:bodyPr rtlCol="0">
            <a:normAutofit fontScale="90000"/>
          </a:bodyPr>
          <a:lstStyle/>
          <a:p>
            <a:pPr>
              <a:defRPr/>
            </a:pPr>
            <a:r>
              <a:rPr lang="pt-BR" dirty="0" smtClean="0">
                <a:solidFill>
                  <a:srgbClr val="008000"/>
                </a:solidFill>
                <a:latin typeface="Arial Black" pitchFamily="34" charset="0"/>
              </a:rPr>
              <a:t>BRASIL</a:t>
            </a:r>
          </a:p>
        </p:txBody>
      </p:sp>
      <p:sp>
        <p:nvSpPr>
          <p:cNvPr id="35" name="CaixaDeTexto 2"/>
          <p:cNvSpPr txBox="1">
            <a:spLocks noChangeArrowheads="1"/>
          </p:cNvSpPr>
          <p:nvPr/>
        </p:nvSpPr>
        <p:spPr bwMode="auto">
          <a:xfrm>
            <a:off x="618969" y="927143"/>
            <a:ext cx="7915275" cy="449262"/>
          </a:xfrm>
          <a:prstGeom prst="rect">
            <a:avLst/>
          </a:prstGeom>
          <a:solidFill>
            <a:srgbClr val="CD6A33"/>
          </a:solidFill>
          <a:ln>
            <a:noFill/>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20000"/>
              </a:spcBef>
              <a:defRPr/>
            </a:pPr>
            <a:r>
              <a:rPr lang="pt-BR" sz="2800" b="1" dirty="0">
                <a:solidFill>
                  <a:schemeClr val="bg1"/>
                </a:solidFill>
              </a:rPr>
              <a:t>Prevalência de  fumantes </a:t>
            </a:r>
            <a:r>
              <a:rPr lang="pt-BR" sz="2800" b="1" dirty="0" smtClean="0">
                <a:solidFill>
                  <a:schemeClr val="bg1"/>
                </a:solidFill>
              </a:rPr>
              <a:t> - 18 </a:t>
            </a:r>
            <a:r>
              <a:rPr lang="pt-BR" sz="2800" b="1" dirty="0">
                <a:solidFill>
                  <a:schemeClr val="bg1"/>
                </a:solidFill>
              </a:rPr>
              <a:t>anos ou mais</a:t>
            </a:r>
          </a:p>
        </p:txBody>
      </p:sp>
      <p:grpSp>
        <p:nvGrpSpPr>
          <p:cNvPr id="16" name="Grupo 15"/>
          <p:cNvGrpSpPr/>
          <p:nvPr/>
        </p:nvGrpSpPr>
        <p:grpSpPr>
          <a:xfrm>
            <a:off x="189207" y="1592144"/>
            <a:ext cx="10198106" cy="5033586"/>
            <a:chOff x="1039388" y="1709456"/>
            <a:chExt cx="10198106" cy="5033586"/>
          </a:xfrm>
        </p:grpSpPr>
        <p:sp>
          <p:nvSpPr>
            <p:cNvPr id="64549" name="CaixaDeTexto 3"/>
            <p:cNvSpPr txBox="1">
              <a:spLocks noChangeArrowheads="1"/>
            </p:cNvSpPr>
            <p:nvPr/>
          </p:nvSpPr>
          <p:spPr bwMode="auto">
            <a:xfrm>
              <a:off x="6200317" y="4957938"/>
              <a:ext cx="5037177" cy="1785104"/>
            </a:xfrm>
            <a:prstGeom prst="rect">
              <a:avLst/>
            </a:prstGeom>
            <a:solidFill>
              <a:schemeClr val="tx1"/>
            </a:solidFill>
            <a:ln w="38100">
              <a:solidFill>
                <a:srgbClr val="F99707"/>
              </a:solidFill>
              <a:miter lim="800000"/>
              <a:headEnd/>
              <a:tailEnd/>
            </a:ln>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u="sng" dirty="0">
                  <a:solidFill>
                    <a:srgbClr val="FFFF00"/>
                  </a:solidFill>
                  <a:latin typeface="Arial Black" panose="020B0A04020102020204" pitchFamily="34" charset="0"/>
                </a:rPr>
                <a:t>2012 </a:t>
              </a:r>
            </a:p>
            <a:p>
              <a:pPr>
                <a:lnSpc>
                  <a:spcPct val="150000"/>
                </a:lnSpc>
              </a:pPr>
              <a:r>
                <a:rPr lang="pt-BR" altLang="pt-BR" sz="2000" b="1" dirty="0">
                  <a:solidFill>
                    <a:schemeClr val="bg1"/>
                  </a:solidFill>
                </a:rPr>
                <a:t>Aumento de impostos e preços sobre cigarros </a:t>
              </a:r>
            </a:p>
            <a:p>
              <a:pPr>
                <a:lnSpc>
                  <a:spcPct val="150000"/>
                </a:lnSpc>
              </a:pPr>
              <a:r>
                <a:rPr lang="pt-BR" altLang="pt-BR" sz="2000" b="1" dirty="0">
                  <a:solidFill>
                    <a:schemeClr val="bg1"/>
                  </a:solidFill>
                </a:rPr>
                <a:t>Proibição de fumar em recintos coletivos </a:t>
              </a:r>
            </a:p>
            <a:p>
              <a:pPr>
                <a:lnSpc>
                  <a:spcPct val="150000"/>
                </a:lnSpc>
              </a:pPr>
              <a:r>
                <a:rPr lang="pt-BR" altLang="pt-BR" sz="2000" b="1" dirty="0">
                  <a:solidFill>
                    <a:schemeClr val="bg1"/>
                  </a:solidFill>
                </a:rPr>
                <a:t>Proibição total  da propaganda </a:t>
              </a:r>
            </a:p>
          </p:txBody>
        </p:sp>
        <p:sp>
          <p:nvSpPr>
            <p:cNvPr id="64551" name="CaixaDeTexto 37"/>
            <p:cNvSpPr txBox="1">
              <a:spLocks noChangeArrowheads="1"/>
            </p:cNvSpPr>
            <p:nvPr/>
          </p:nvSpPr>
          <p:spPr bwMode="auto">
            <a:xfrm>
              <a:off x="3414695" y="4953862"/>
              <a:ext cx="2575069" cy="1569660"/>
            </a:xfrm>
            <a:prstGeom prst="rect">
              <a:avLst/>
            </a:prstGeom>
            <a:solidFill>
              <a:schemeClr val="tx1"/>
            </a:solidFill>
            <a:ln w="38100">
              <a:solidFill>
                <a:srgbClr val="F99707"/>
              </a:solidFill>
              <a:miter lim="800000"/>
              <a:headEnd/>
              <a:tailEnd/>
            </a:ln>
            <a:extLst/>
          </p:spPr>
          <p:txBody>
            <a:bodyPr wrap="square">
              <a:spAutoFit/>
            </a:bodyPr>
            <a:lstStyle>
              <a:defPPr>
                <a:defRPr lang="pt-BR"/>
              </a:defPPr>
              <a:lvl1pPr algn="ctr">
                <a:defRPr sz="2000" b="1">
                  <a:solidFill>
                    <a:schemeClr val="bg1"/>
                  </a:solidFill>
                  <a:latin typeface="Calibri" panose="020F0502020204030204" pitchFamily="34" charset="0"/>
                  <a:cs typeface="Arial" panose="020B060402020202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pt-BR" altLang="pt-BR" sz="2400" dirty="0">
                  <a:solidFill>
                    <a:srgbClr val="FFFF00"/>
                  </a:solidFill>
                  <a:latin typeface="Arial Black" panose="020B0A04020102020204" pitchFamily="34" charset="0"/>
                </a:rPr>
                <a:t>2005</a:t>
              </a:r>
              <a:r>
                <a:rPr lang="pt-BR" altLang="pt-BR" sz="2400" dirty="0">
                  <a:solidFill>
                    <a:srgbClr val="FFFF00"/>
                  </a:solidFill>
                </a:rPr>
                <a:t> </a:t>
              </a:r>
            </a:p>
            <a:p>
              <a:r>
                <a:rPr lang="pt-BR" altLang="pt-BR" sz="2400" dirty="0"/>
                <a:t>Ratificação da Convenção Quadro </a:t>
              </a:r>
            </a:p>
          </p:txBody>
        </p:sp>
        <p:grpSp>
          <p:nvGrpSpPr>
            <p:cNvPr id="14" name="Grupo 13"/>
            <p:cNvGrpSpPr/>
            <p:nvPr/>
          </p:nvGrpSpPr>
          <p:grpSpPr>
            <a:xfrm>
              <a:off x="1039388" y="1709456"/>
              <a:ext cx="6908076" cy="3048923"/>
              <a:chOff x="1039388" y="1709456"/>
              <a:chExt cx="6908076" cy="3048923"/>
            </a:xfrm>
          </p:grpSpPr>
          <p:cxnSp>
            <p:nvCxnSpPr>
              <p:cNvPr id="34" name="Conector reto 33"/>
              <p:cNvCxnSpPr/>
              <p:nvPr/>
            </p:nvCxnSpPr>
            <p:spPr>
              <a:xfrm>
                <a:off x="7353306" y="2050711"/>
                <a:ext cx="432384" cy="568601"/>
              </a:xfrm>
              <a:prstGeom prst="line">
                <a:avLst/>
              </a:prstGeom>
              <a:ln w="5715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flipV="1">
                <a:off x="3030664" y="2117565"/>
                <a:ext cx="1086669" cy="376509"/>
              </a:xfrm>
              <a:prstGeom prst="line">
                <a:avLst/>
              </a:prstGeom>
              <a:ln w="5715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 name="Conector reto 2"/>
              <p:cNvCxnSpPr/>
              <p:nvPr/>
            </p:nvCxnSpPr>
            <p:spPr>
              <a:xfrm>
                <a:off x="4768087" y="2107540"/>
                <a:ext cx="1317403" cy="429977"/>
              </a:xfrm>
              <a:prstGeom prst="line">
                <a:avLst/>
              </a:prstGeom>
              <a:ln w="5715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flipV="1">
                <a:off x="6039491" y="1862939"/>
                <a:ext cx="373189" cy="632923"/>
              </a:xfrm>
              <a:prstGeom prst="line">
                <a:avLst/>
              </a:prstGeom>
              <a:ln w="57150">
                <a:solidFill>
                  <a:srgbClr val="003300"/>
                </a:solidFill>
              </a:ln>
            </p:spPr>
            <p:style>
              <a:lnRef idx="1">
                <a:schemeClr val="accent1"/>
              </a:lnRef>
              <a:fillRef idx="0">
                <a:schemeClr val="accent1"/>
              </a:fillRef>
              <a:effectRef idx="0">
                <a:schemeClr val="accent1"/>
              </a:effectRef>
              <a:fontRef idx="minor">
                <a:schemeClr val="tx1"/>
              </a:fontRef>
            </p:style>
          </p:cxnSp>
          <p:sp>
            <p:nvSpPr>
              <p:cNvPr id="5126" name="Text Box 4"/>
              <p:cNvSpPr txBox="1">
                <a:spLocks noChangeArrowheads="1"/>
              </p:cNvSpPr>
              <p:nvPr/>
            </p:nvSpPr>
            <p:spPr bwMode="auto">
              <a:xfrm>
                <a:off x="2735421" y="2494847"/>
                <a:ext cx="1231151" cy="576107"/>
              </a:xfrm>
              <a:prstGeom prst="rect">
                <a:avLst/>
              </a:prstGeom>
              <a:solidFill>
                <a:schemeClr val="accent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ctr">
                  <a:defRPr sz="2400" b="1">
                    <a:solidFill>
                      <a:schemeClr val="bg1"/>
                    </a:solidFill>
                    <a:latin typeface="Arial Black" pitchFamily="34" charset="0"/>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pt-BR" sz="2000" dirty="0"/>
                  <a:t>1989</a:t>
                </a:r>
                <a:r>
                  <a:rPr lang="pt-BR" sz="2000" baseline="30000" dirty="0"/>
                  <a:t>1</a:t>
                </a:r>
              </a:p>
            </p:txBody>
          </p:sp>
          <p:sp>
            <p:nvSpPr>
              <p:cNvPr id="5127" name="Text Box 5"/>
              <p:cNvSpPr txBox="1">
                <a:spLocks noChangeArrowheads="1"/>
              </p:cNvSpPr>
              <p:nvPr/>
            </p:nvSpPr>
            <p:spPr bwMode="auto">
              <a:xfrm>
                <a:off x="4030909" y="2495862"/>
                <a:ext cx="1231151" cy="576107"/>
              </a:xfrm>
              <a:prstGeom prst="rect">
                <a:avLst/>
              </a:prstGeom>
              <a:solidFill>
                <a:schemeClr val="accent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ctr">
                  <a:defRPr sz="2400" b="1">
                    <a:solidFill>
                      <a:schemeClr val="bg1"/>
                    </a:solidFill>
                    <a:latin typeface="Arial Black" pitchFamily="34" charset="0"/>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pt-BR" sz="2000" dirty="0"/>
                  <a:t>2003</a:t>
                </a:r>
                <a:r>
                  <a:rPr lang="pt-BR" sz="2000" baseline="30000" dirty="0"/>
                  <a:t>2</a:t>
                </a:r>
              </a:p>
            </p:txBody>
          </p:sp>
          <p:sp>
            <p:nvSpPr>
              <p:cNvPr id="5128" name="Text Box 13"/>
              <p:cNvSpPr txBox="1">
                <a:spLocks noChangeArrowheads="1"/>
              </p:cNvSpPr>
              <p:nvPr/>
            </p:nvSpPr>
            <p:spPr bwMode="auto">
              <a:xfrm>
                <a:off x="5397232" y="2475383"/>
                <a:ext cx="1231151" cy="576107"/>
              </a:xfrm>
              <a:prstGeom prst="rect">
                <a:avLst/>
              </a:prstGeom>
              <a:solidFill>
                <a:schemeClr val="accent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ctr">
                  <a:defRPr sz="2400" b="1">
                    <a:solidFill>
                      <a:schemeClr val="bg1"/>
                    </a:solidFill>
                    <a:latin typeface="Arial Black" pitchFamily="34" charset="0"/>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pt-BR" sz="2000" dirty="0"/>
                  <a:t>2008 </a:t>
                </a:r>
                <a:r>
                  <a:rPr lang="pt-BR" sz="2000" baseline="30000" dirty="0"/>
                  <a:t>3</a:t>
                </a:r>
              </a:p>
            </p:txBody>
          </p:sp>
          <p:sp>
            <p:nvSpPr>
              <p:cNvPr id="64527" name="Text Box 18"/>
              <p:cNvSpPr txBox="1">
                <a:spLocks noChangeArrowheads="1"/>
              </p:cNvSpPr>
              <p:nvPr/>
            </p:nvSpPr>
            <p:spPr bwMode="auto">
              <a:xfrm>
                <a:off x="3009082" y="3249141"/>
                <a:ext cx="715563"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34</a:t>
                </a:r>
              </a:p>
            </p:txBody>
          </p:sp>
          <p:sp>
            <p:nvSpPr>
              <p:cNvPr id="64528" name="Text Box 19"/>
              <p:cNvSpPr txBox="1">
                <a:spLocks noChangeArrowheads="1"/>
              </p:cNvSpPr>
              <p:nvPr/>
            </p:nvSpPr>
            <p:spPr bwMode="auto">
              <a:xfrm>
                <a:off x="4248261" y="3237453"/>
                <a:ext cx="715563"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19</a:t>
                </a:r>
              </a:p>
            </p:txBody>
          </p:sp>
          <p:sp>
            <p:nvSpPr>
              <p:cNvPr id="64529" name="Text Box 20"/>
              <p:cNvSpPr txBox="1">
                <a:spLocks noChangeArrowheads="1"/>
              </p:cNvSpPr>
              <p:nvPr/>
            </p:nvSpPr>
            <p:spPr bwMode="auto">
              <a:xfrm>
                <a:off x="1039388" y="3254149"/>
                <a:ext cx="1615658"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Total </a:t>
                </a:r>
              </a:p>
            </p:txBody>
          </p:sp>
          <p:sp>
            <p:nvSpPr>
              <p:cNvPr id="64530" name="Text Box 22"/>
              <p:cNvSpPr txBox="1">
                <a:spLocks noChangeArrowheads="1"/>
              </p:cNvSpPr>
              <p:nvPr/>
            </p:nvSpPr>
            <p:spPr bwMode="auto">
              <a:xfrm>
                <a:off x="5407601" y="3270491"/>
                <a:ext cx="1063345"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18,2</a:t>
                </a:r>
              </a:p>
            </p:txBody>
          </p:sp>
          <p:sp>
            <p:nvSpPr>
              <p:cNvPr id="64531" name="Text Box 6"/>
              <p:cNvSpPr txBox="1">
                <a:spLocks noChangeArrowheads="1"/>
              </p:cNvSpPr>
              <p:nvPr/>
            </p:nvSpPr>
            <p:spPr bwMode="auto">
              <a:xfrm>
                <a:off x="3030664" y="3802293"/>
                <a:ext cx="693981" cy="40011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37</a:t>
                </a:r>
              </a:p>
            </p:txBody>
          </p:sp>
          <p:sp>
            <p:nvSpPr>
              <p:cNvPr id="64532" name="Text Box 7"/>
              <p:cNvSpPr txBox="1">
                <a:spLocks noChangeArrowheads="1"/>
              </p:cNvSpPr>
              <p:nvPr/>
            </p:nvSpPr>
            <p:spPr bwMode="auto">
              <a:xfrm>
                <a:off x="3056914" y="4329334"/>
                <a:ext cx="715563" cy="400110"/>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24</a:t>
                </a:r>
              </a:p>
            </p:txBody>
          </p:sp>
          <p:sp>
            <p:nvSpPr>
              <p:cNvPr id="64533" name="Text Box 25"/>
              <p:cNvSpPr txBox="1">
                <a:spLocks noChangeArrowheads="1"/>
              </p:cNvSpPr>
              <p:nvPr/>
            </p:nvSpPr>
            <p:spPr bwMode="auto">
              <a:xfrm>
                <a:off x="1039388" y="3804797"/>
                <a:ext cx="1615658" cy="40011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Homens </a:t>
                </a:r>
              </a:p>
            </p:txBody>
          </p:sp>
          <p:sp>
            <p:nvSpPr>
              <p:cNvPr id="64534" name="Text Box 26"/>
              <p:cNvSpPr txBox="1">
                <a:spLocks noChangeArrowheads="1"/>
              </p:cNvSpPr>
              <p:nvPr/>
            </p:nvSpPr>
            <p:spPr bwMode="auto">
              <a:xfrm>
                <a:off x="1048961" y="4355445"/>
                <a:ext cx="1615658" cy="400110"/>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Mulheres</a:t>
                </a:r>
              </a:p>
            </p:txBody>
          </p:sp>
          <p:sp>
            <p:nvSpPr>
              <p:cNvPr id="64535" name="Text Box 8"/>
              <p:cNvSpPr txBox="1">
                <a:spLocks noChangeArrowheads="1"/>
              </p:cNvSpPr>
              <p:nvPr/>
            </p:nvSpPr>
            <p:spPr bwMode="auto">
              <a:xfrm>
                <a:off x="4225003" y="3805305"/>
                <a:ext cx="715563" cy="40011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23</a:t>
                </a:r>
              </a:p>
            </p:txBody>
          </p:sp>
          <p:sp>
            <p:nvSpPr>
              <p:cNvPr id="64536" name="Text Box 8"/>
              <p:cNvSpPr txBox="1">
                <a:spLocks noChangeArrowheads="1"/>
              </p:cNvSpPr>
              <p:nvPr/>
            </p:nvSpPr>
            <p:spPr bwMode="auto">
              <a:xfrm>
                <a:off x="4223950" y="4358269"/>
                <a:ext cx="715563" cy="400110"/>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16</a:t>
                </a:r>
              </a:p>
            </p:txBody>
          </p:sp>
          <p:sp>
            <p:nvSpPr>
              <p:cNvPr id="64537" name="Text Box 8"/>
              <p:cNvSpPr txBox="1">
                <a:spLocks noChangeArrowheads="1"/>
              </p:cNvSpPr>
              <p:nvPr/>
            </p:nvSpPr>
            <p:spPr bwMode="auto">
              <a:xfrm>
                <a:off x="5380253" y="3804797"/>
                <a:ext cx="1063345" cy="40011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22,9</a:t>
                </a:r>
              </a:p>
            </p:txBody>
          </p:sp>
          <p:sp>
            <p:nvSpPr>
              <p:cNvPr id="64538" name="Text Box 8"/>
              <p:cNvSpPr txBox="1">
                <a:spLocks noChangeArrowheads="1"/>
              </p:cNvSpPr>
              <p:nvPr/>
            </p:nvSpPr>
            <p:spPr bwMode="auto">
              <a:xfrm>
                <a:off x="5380253" y="4329334"/>
                <a:ext cx="1063345" cy="400110"/>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13,9</a:t>
                </a:r>
              </a:p>
            </p:txBody>
          </p:sp>
          <p:sp>
            <p:nvSpPr>
              <p:cNvPr id="22" name="Text Box 13"/>
              <p:cNvSpPr txBox="1">
                <a:spLocks noChangeArrowheads="1"/>
              </p:cNvSpPr>
              <p:nvPr/>
            </p:nvSpPr>
            <p:spPr bwMode="auto">
              <a:xfrm>
                <a:off x="6716313" y="2446941"/>
                <a:ext cx="1231151" cy="576107"/>
              </a:xfrm>
              <a:prstGeom prst="rect">
                <a:avLst/>
              </a:prstGeom>
              <a:solidFill>
                <a:schemeClr val="accent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ctr">
                  <a:defRPr sz="2400" b="1">
                    <a:solidFill>
                      <a:schemeClr val="bg1"/>
                    </a:solidFill>
                    <a:latin typeface="Arial Black" pitchFamily="34" charset="0"/>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pt-BR" sz="2000" dirty="0"/>
                  <a:t>2013 </a:t>
                </a:r>
                <a:r>
                  <a:rPr lang="pt-BR" sz="2000" baseline="30000" dirty="0"/>
                  <a:t>4</a:t>
                </a:r>
              </a:p>
            </p:txBody>
          </p:sp>
          <p:sp>
            <p:nvSpPr>
              <p:cNvPr id="64542" name="Text Box 22"/>
              <p:cNvSpPr txBox="1">
                <a:spLocks noChangeArrowheads="1"/>
              </p:cNvSpPr>
              <p:nvPr/>
            </p:nvSpPr>
            <p:spPr bwMode="auto">
              <a:xfrm>
                <a:off x="6800215" y="3290548"/>
                <a:ext cx="1063345"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CO"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14,7</a:t>
                </a:r>
              </a:p>
            </p:txBody>
          </p:sp>
          <p:sp>
            <p:nvSpPr>
              <p:cNvPr id="64543" name="Text Box 8"/>
              <p:cNvSpPr txBox="1">
                <a:spLocks noChangeArrowheads="1"/>
              </p:cNvSpPr>
              <p:nvPr/>
            </p:nvSpPr>
            <p:spPr bwMode="auto">
              <a:xfrm>
                <a:off x="6809282" y="3791737"/>
                <a:ext cx="1063345" cy="40011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s-CO"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18,9</a:t>
                </a:r>
              </a:p>
            </p:txBody>
          </p:sp>
          <p:sp>
            <p:nvSpPr>
              <p:cNvPr id="64544" name="Text Box 8"/>
              <p:cNvSpPr txBox="1">
                <a:spLocks noChangeArrowheads="1"/>
              </p:cNvSpPr>
              <p:nvPr/>
            </p:nvSpPr>
            <p:spPr bwMode="auto">
              <a:xfrm>
                <a:off x="6809282" y="4331929"/>
                <a:ext cx="1063345" cy="400110"/>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s-CO" altLang="pt-BR" sz="2000" b="1" dirty="0">
                    <a:solidFill>
                      <a:srgbClr val="FFFFFF"/>
                    </a:solidFill>
                    <a:latin typeface="Arial Black" panose="020B0A04020102020204" pitchFamily="34" charset="0"/>
                    <a:ea typeface="Arial Unicode MS" panose="020B0604020202020204" pitchFamily="34" charset="-128"/>
                    <a:cs typeface="Arial Unicode MS" panose="020B0604020202020204" pitchFamily="34" charset="-128"/>
                  </a:rPr>
                  <a:t>11,0</a:t>
                </a:r>
              </a:p>
            </p:txBody>
          </p:sp>
          <p:sp>
            <p:nvSpPr>
              <p:cNvPr id="64545" name="Text Box 18"/>
              <p:cNvSpPr txBox="1">
                <a:spLocks noChangeArrowheads="1"/>
              </p:cNvSpPr>
              <p:nvPr/>
            </p:nvSpPr>
            <p:spPr bwMode="auto">
              <a:xfrm>
                <a:off x="3730454" y="1709456"/>
                <a:ext cx="1408955" cy="40011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pt-BR" altLang="pt-BR" sz="2000" b="1" dirty="0">
                    <a:solidFill>
                      <a:schemeClr val="bg1"/>
                    </a:solidFill>
                    <a:latin typeface="Arial Black" panose="020B0A04020102020204" pitchFamily="34" charset="0"/>
                    <a:ea typeface="Arial Unicode MS" panose="020B0604020202020204" pitchFamily="34" charset="-128"/>
                    <a:cs typeface="Arial Unicode MS" panose="020B0604020202020204" pitchFamily="34" charset="-128"/>
                  </a:rPr>
                  <a:t>- 44 %</a:t>
                </a:r>
              </a:p>
            </p:txBody>
          </p:sp>
          <p:sp>
            <p:nvSpPr>
              <p:cNvPr id="64547" name="Text Box 18"/>
              <p:cNvSpPr txBox="1">
                <a:spLocks noChangeArrowheads="1"/>
              </p:cNvSpPr>
              <p:nvPr/>
            </p:nvSpPr>
            <p:spPr bwMode="auto">
              <a:xfrm>
                <a:off x="6241816" y="1740609"/>
                <a:ext cx="1293751" cy="40011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000" b="1">
                    <a:solidFill>
                      <a:schemeClr val="bg1"/>
                    </a:solidFill>
                    <a:latin typeface="Arial Black" panose="020B0A04020102020204" pitchFamily="34" charset="0"/>
                    <a:ea typeface="Arial Unicode MS" panose="020B0604020202020204" pitchFamily="34" charset="-128"/>
                    <a:cs typeface="Arial Unicode MS" panose="020B0604020202020204" pitchFamily="34" charset="-128"/>
                  </a:rPr>
                  <a:t>- 20%</a:t>
                </a:r>
              </a:p>
            </p:txBody>
          </p:sp>
        </p:grpSp>
        <p:sp>
          <p:nvSpPr>
            <p:cNvPr id="37" name="Seta para baixo 36"/>
            <p:cNvSpPr/>
            <p:nvPr/>
          </p:nvSpPr>
          <p:spPr>
            <a:xfrm>
              <a:off x="5060256" y="3242311"/>
              <a:ext cx="269078" cy="1743301"/>
            </a:xfrm>
            <a:prstGeom prst="downArrow">
              <a:avLst/>
            </a:prstGeom>
            <a:solidFill>
              <a:schemeClr val="tx1"/>
            </a:solidFill>
            <a:ln>
              <a:solidFill>
                <a:srgbClr val="F997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000"/>
            </a:p>
          </p:txBody>
        </p:sp>
        <p:sp>
          <p:nvSpPr>
            <p:cNvPr id="45" name="Seta para baixo 44"/>
            <p:cNvSpPr/>
            <p:nvPr/>
          </p:nvSpPr>
          <p:spPr>
            <a:xfrm>
              <a:off x="6490122" y="3277389"/>
              <a:ext cx="269078" cy="1743301"/>
            </a:xfrm>
            <a:prstGeom prst="downArrow">
              <a:avLst/>
            </a:prstGeom>
            <a:solidFill>
              <a:schemeClr val="tx1"/>
            </a:solidFill>
            <a:ln>
              <a:solidFill>
                <a:srgbClr val="F997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000"/>
            </a:p>
          </p:txBody>
        </p:sp>
      </p:grpSp>
      <p:pic>
        <p:nvPicPr>
          <p:cNvPr id="38" name="Imagem 37">
            <a:extLst>
              <a:ext uri="{FF2B5EF4-FFF2-40B4-BE49-F238E27FC236}">
                <a16:creationId xmlns:a16="http://schemas.microsoft.com/office/drawing/2014/main" xmlns="" id="{A7AC19EE-A1F6-4C45-8D5E-0C0DC578AF48}"/>
              </a:ext>
            </a:extLst>
          </p:cNvPr>
          <p:cNvPicPr>
            <a:picLocks noChangeAspect="1"/>
          </p:cNvPicPr>
          <p:nvPr/>
        </p:nvPicPr>
        <p:blipFill rotWithShape="1">
          <a:blip r:embed="rId3">
            <a:extLst>
              <a:ext uri="{28A0092B-C50C-407E-A947-70E740481C1C}">
                <a14:useLocalDpi xmlns:a14="http://schemas.microsoft.com/office/drawing/2010/main" val="0"/>
              </a:ext>
            </a:extLst>
          </a:blip>
          <a:srcRect l="68246" b="83410"/>
          <a:stretch/>
        </p:blipFill>
        <p:spPr>
          <a:xfrm>
            <a:off x="-188519" y="-45757"/>
            <a:ext cx="2416949" cy="907132"/>
          </a:xfrm>
          <a:prstGeom prst="rect">
            <a:avLst/>
          </a:prstGeom>
        </p:spPr>
      </p:pic>
      <p:sp>
        <p:nvSpPr>
          <p:cNvPr id="2" name="Retângulo 1"/>
          <p:cNvSpPr/>
          <p:nvPr/>
        </p:nvSpPr>
        <p:spPr>
          <a:xfrm>
            <a:off x="7572503" y="1625793"/>
            <a:ext cx="4619497" cy="2862322"/>
          </a:xfrm>
          <a:prstGeom prst="rect">
            <a:avLst/>
          </a:prstGeom>
        </p:spPr>
        <p:txBody>
          <a:bodyPr wrap="square">
            <a:spAutoFit/>
          </a:bodyPr>
          <a:lstStyle/>
          <a:p>
            <a:pPr marL="678180" indent="-228600">
              <a:spcAft>
                <a:spcPts val="0"/>
              </a:spcAft>
              <a:buAutoNum type="arabicPeriod"/>
            </a:pPr>
            <a:r>
              <a:rPr lang="en-US" sz="1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Monteiro </a:t>
            </a:r>
            <a:r>
              <a:rPr lang="en-US" sz="1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 et al Population-based evidence of a strong decline in the prevalence of smokers in Brazil (1989–2003).  </a:t>
            </a:r>
            <a:r>
              <a:rPr lang="en-US" sz="1000" u="sng" dirty="0">
                <a:solidFill>
                  <a:srgbClr val="660066"/>
                </a:solidFill>
                <a:latin typeface="Arial" panose="020B0604020202020204" pitchFamily="34" charset="0"/>
                <a:ea typeface="Calibri" panose="020F0502020204030204" pitchFamily="34" charset="0"/>
                <a:cs typeface="Times New Roman" panose="02020603050405020304" pitchFamily="18" charset="0"/>
                <a:hlinkClick r:id="rId4" tooltip="Bulletin of the World Health Organization."/>
              </a:rPr>
              <a:t>Bull World Health Organ.</a:t>
            </a:r>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2007 Jul;85(7):527-34.</a:t>
            </a:r>
            <a:r>
              <a:rPr lang="en-US" sz="1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a:t>
            </a:r>
            <a:r>
              <a:rPr lang="en-US" sz="10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www.ncbi.nlm.nih.gov/pmc/articles/PMC2636372/pdf/06-039073.pdf</a:t>
            </a:r>
            <a:endParaRPr lang="pt-BR" sz="1000" dirty="0">
              <a:latin typeface="Calibri" panose="020F0502020204030204" pitchFamily="34" charset="0"/>
              <a:ea typeface="Calibri" panose="020F0502020204030204" pitchFamily="34" charset="0"/>
              <a:cs typeface="Times New Roman" panose="02020603050405020304" pitchFamily="18" charset="0"/>
            </a:endParaRPr>
          </a:p>
          <a:p>
            <a:pPr marL="678180" indent="-228600">
              <a:spcAft>
                <a:spcPts val="0"/>
              </a:spcAft>
              <a:buAutoNum type="arabicPeriod"/>
            </a:pPr>
            <a:r>
              <a:rPr lang="pt-BR" sz="1000" b="1" dirty="0" smtClean="0"/>
              <a:t> </a:t>
            </a:r>
            <a:r>
              <a:rPr lang="pt-BR" sz="1000" dirty="0" smtClean="0"/>
              <a:t>MINISTÉRIO </a:t>
            </a:r>
            <a:r>
              <a:rPr lang="pt-BR" sz="1000" dirty="0"/>
              <a:t>DA SAÚDE</a:t>
            </a:r>
            <a:r>
              <a:rPr lang="pt-BR" sz="1000" b="1" dirty="0"/>
              <a:t> Inquérito domiciliar sobre comportamentos de risco e morbidade referida de doenças e agravos não transmissíveis: Brasil, 15 capitais e Distrito Federal 2002-2003 ;. </a:t>
            </a:r>
            <a:r>
              <a:rPr lang="pt-BR" sz="1000" b="1" u="sng" dirty="0">
                <a:hlinkClick r:id="rId6"/>
              </a:rPr>
              <a:t>http://</a:t>
            </a:r>
            <a:r>
              <a:rPr lang="pt-BR" sz="1000" b="1" u="sng" dirty="0" smtClean="0">
                <a:hlinkClick r:id="rId6"/>
              </a:rPr>
              <a:t>pesquisa.bvsalud.org/bvsms/resource/pt/mis-918</a:t>
            </a:r>
            <a:endParaRPr lang="pt-BR" sz="1000" b="1" dirty="0"/>
          </a:p>
          <a:p>
            <a:pPr marL="678180" indent="-228600">
              <a:spcAft>
                <a:spcPts val="0"/>
              </a:spcAft>
              <a:buAutoNum type="arabicPeriod"/>
            </a:pPr>
            <a:r>
              <a:rPr lang="pt-BR" sz="1000" dirty="0" smtClean="0"/>
              <a:t> </a:t>
            </a:r>
            <a:r>
              <a:rPr lang="pt-BR" sz="1000" dirty="0"/>
              <a:t>MINISTÉRIO DA SAÚDE &amp; INSTITUTO BRASILEIRO DE GEOGRAFIA E  ESTATÍSTICA (IBGE).  </a:t>
            </a:r>
            <a:r>
              <a:rPr lang="pt-BR" sz="1000" b="1" dirty="0"/>
              <a:t>Pesquisa especial sobre tabagismo (</a:t>
            </a:r>
            <a:r>
              <a:rPr lang="pt-BR" sz="1000" b="1" dirty="0" err="1"/>
              <a:t>PETab</a:t>
            </a:r>
            <a:r>
              <a:rPr lang="pt-BR" sz="1000" b="1" dirty="0"/>
              <a:t>) 2008.</a:t>
            </a:r>
            <a:r>
              <a:rPr lang="pt-BR" sz="1000" dirty="0"/>
              <a:t> Disponível em: </a:t>
            </a:r>
            <a:r>
              <a:rPr lang="pt-BR" sz="1000" u="sng" dirty="0">
                <a:hlinkClick r:id="rId7"/>
              </a:rPr>
              <a:t>https://bvsms.saude.gov.br/bvs/publicacoes/pesquisa_especial_tabagismo_petab.pdf</a:t>
            </a:r>
            <a:r>
              <a:rPr lang="pt-BR" sz="1000" dirty="0"/>
              <a:t> </a:t>
            </a:r>
            <a:endParaRPr lang="pt-BR" sz="1000" dirty="0"/>
          </a:p>
          <a:p>
            <a:pPr marL="678180" indent="-228600">
              <a:spcAft>
                <a:spcPts val="0"/>
              </a:spcAft>
              <a:buAutoNum type="arabicPeriod"/>
            </a:pPr>
            <a:r>
              <a:rPr lang="pt-BR" sz="1000" dirty="0" smtClean="0"/>
              <a:t>.MINISTÉRIO </a:t>
            </a:r>
            <a:r>
              <a:rPr lang="pt-BR" sz="1000" dirty="0"/>
              <a:t>DA SAÚDE &amp; INSTITUTO BRASILEIRO DE GEOGRAFIA E ESTATÍSTICA (IBGE).  </a:t>
            </a:r>
            <a:r>
              <a:rPr lang="pt-BR" sz="1000" b="1" dirty="0"/>
              <a:t>Pesquisa Nacional de Saúde 2013.</a:t>
            </a:r>
            <a:r>
              <a:rPr lang="pt-BR" sz="1000" dirty="0"/>
              <a:t> Disponível em: </a:t>
            </a:r>
            <a:r>
              <a:rPr lang="pt-BR" sz="1000" u="sng" dirty="0">
                <a:hlinkClick r:id="rId8"/>
              </a:rPr>
              <a:t>http://ww2.ibge.gov.br/home/estatistica/populacao/pns/2013/</a:t>
            </a:r>
            <a:r>
              <a:rPr lang="pt-BR" sz="1000" dirty="0"/>
              <a:t> </a:t>
            </a:r>
          </a:p>
          <a:p>
            <a:r>
              <a:rPr lang="pt-BR" sz="1000" dirty="0"/>
              <a:t> </a:t>
            </a:r>
          </a:p>
        </p:txBody>
      </p:sp>
    </p:spTree>
    <p:extLst>
      <p:ext uri="{BB962C8B-B14F-4D97-AF65-F5344CB8AC3E}">
        <p14:creationId xmlns:p14="http://schemas.microsoft.com/office/powerpoint/2010/main" val="4269857332"/>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a:xfrm>
            <a:off x="0" y="6154019"/>
            <a:ext cx="3215680" cy="7039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15" name="Retângulo 14"/>
          <p:cNvSpPr/>
          <p:nvPr/>
        </p:nvSpPr>
        <p:spPr>
          <a:xfrm>
            <a:off x="9789121" y="4489085"/>
            <a:ext cx="2270668" cy="9521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 name="Retângulo 1"/>
          <p:cNvSpPr/>
          <p:nvPr/>
        </p:nvSpPr>
        <p:spPr>
          <a:xfrm>
            <a:off x="9709355" y="2736605"/>
            <a:ext cx="2270668" cy="1152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7" name="Título 6"/>
          <p:cNvSpPr>
            <a:spLocks noGrp="1"/>
          </p:cNvSpPr>
          <p:nvPr>
            <p:ph type="title"/>
          </p:nvPr>
        </p:nvSpPr>
        <p:spPr>
          <a:xfrm>
            <a:off x="138355" y="283125"/>
            <a:ext cx="11935325" cy="1522180"/>
          </a:xfrm>
        </p:spPr>
        <p:txBody>
          <a:bodyPr>
            <a:noAutofit/>
          </a:bodyPr>
          <a:lstStyle/>
          <a:p>
            <a:pPr lvl="0"/>
            <a:r>
              <a:rPr lang="pt-BR" sz="3200" b="1" dirty="0" smtClean="0">
                <a:solidFill>
                  <a:srgbClr val="C00000"/>
                </a:solidFill>
                <a:latin typeface="+mn-lt"/>
              </a:rPr>
              <a:t>AUMENTO DE IMPOSTOS SOBRE CIGARROS UMA DAS MEDIDAS MAIS EFICIENTES NA REDUÇÃO DA PREVALENCIA DE FUMANTES  </a:t>
            </a:r>
            <a:r>
              <a:rPr lang="pt-BR" sz="2800" b="1" dirty="0" smtClean="0">
                <a:solidFill>
                  <a:srgbClr val="C00000"/>
                </a:solidFill>
                <a:latin typeface="+mn-lt"/>
              </a:rPr>
              <a:t/>
            </a:r>
            <a:br>
              <a:rPr lang="pt-BR" sz="2800" b="1" dirty="0" smtClean="0">
                <a:solidFill>
                  <a:srgbClr val="C00000"/>
                </a:solidFill>
                <a:latin typeface="+mn-lt"/>
              </a:rPr>
            </a:br>
            <a:r>
              <a:rPr lang="pt-BR" sz="2800" b="1" dirty="0" smtClean="0">
                <a:solidFill>
                  <a:srgbClr val="C00000"/>
                </a:solidFill>
                <a:latin typeface="+mn-lt"/>
              </a:rPr>
              <a:t/>
            </a:r>
            <a:br>
              <a:rPr lang="pt-BR" sz="2800" b="1" dirty="0" smtClean="0">
                <a:solidFill>
                  <a:srgbClr val="C00000"/>
                </a:solidFill>
                <a:latin typeface="+mn-lt"/>
              </a:rPr>
            </a:br>
            <a:endParaRPr lang="pt-BR" sz="2800" b="1" dirty="0">
              <a:solidFill>
                <a:srgbClr val="C00000"/>
              </a:solidFill>
              <a:latin typeface="+mn-lt"/>
            </a:endParaRPr>
          </a:p>
        </p:txBody>
      </p:sp>
      <p:sp>
        <p:nvSpPr>
          <p:cNvPr id="3" name="Espaço Reservado para Conteúdo 2"/>
          <p:cNvSpPr>
            <a:spLocks noGrp="1"/>
          </p:cNvSpPr>
          <p:nvPr>
            <p:ph idx="1"/>
          </p:nvPr>
        </p:nvSpPr>
        <p:spPr/>
        <p:txBody>
          <a:bodyPr/>
          <a:lstStyle/>
          <a:p>
            <a:endParaRPr lang="pt-BR" dirty="0"/>
          </a:p>
        </p:txBody>
      </p:sp>
      <p:sp>
        <p:nvSpPr>
          <p:cNvPr id="8" name="Retângulo 7"/>
          <p:cNvSpPr/>
          <p:nvPr/>
        </p:nvSpPr>
        <p:spPr>
          <a:xfrm>
            <a:off x="9789121" y="2777246"/>
            <a:ext cx="2142303" cy="1071768"/>
          </a:xfrm>
          <a:prstGeom prst="rect">
            <a:avLst/>
          </a:prstGeom>
          <a:ln>
            <a:noFill/>
          </a:ln>
        </p:spPr>
        <p:txBody>
          <a:bodyPr wrap="square" lIns="45720" tIns="22860" rIns="45720" bIns="22860">
            <a:spAutoFit/>
          </a:bodyPr>
          <a:lstStyle/>
          <a:p>
            <a:pPr>
              <a:defRPr/>
            </a:pPr>
            <a:r>
              <a:rPr lang="pt-BR" altLang="pt-BR" sz="1333" b="1" dirty="0">
                <a:cs typeface="Arial" panose="020B0604020202020204" pitchFamily="34" charset="0"/>
              </a:rPr>
              <a:t>Redução nos dois períodos, mas a velocidade tendeu a ser mais acentuada a partir de 2011, para total e sexo masculino</a:t>
            </a:r>
          </a:p>
        </p:txBody>
      </p:sp>
      <p:sp>
        <p:nvSpPr>
          <p:cNvPr id="12" name="Retângulo 11"/>
          <p:cNvSpPr/>
          <p:nvPr/>
        </p:nvSpPr>
        <p:spPr>
          <a:xfrm>
            <a:off x="9822091" y="4623550"/>
            <a:ext cx="2078852" cy="661528"/>
          </a:xfrm>
          <a:prstGeom prst="rect">
            <a:avLst/>
          </a:prstGeom>
          <a:ln>
            <a:noFill/>
          </a:ln>
        </p:spPr>
        <p:txBody>
          <a:bodyPr wrap="square" lIns="45720" tIns="22860" rIns="45720" bIns="22860">
            <a:spAutoFit/>
          </a:bodyPr>
          <a:lstStyle/>
          <a:p>
            <a:pPr>
              <a:defRPr/>
            </a:pPr>
            <a:r>
              <a:rPr lang="pt-BR" altLang="pt-BR" sz="1333" b="1" dirty="0">
                <a:cs typeface="Arial" panose="020B0604020202020204" pitchFamily="34" charset="0"/>
              </a:rPr>
              <a:t>Estabilidade até 2010 e redução a partir de 2011, </a:t>
            </a:r>
            <a:br>
              <a:rPr lang="pt-BR" altLang="pt-BR" sz="1333" b="1" dirty="0">
                <a:cs typeface="Arial" panose="020B0604020202020204" pitchFamily="34" charset="0"/>
              </a:rPr>
            </a:br>
            <a:r>
              <a:rPr lang="pt-BR" altLang="pt-BR" sz="1333" b="1" dirty="0">
                <a:cs typeface="Arial" panose="020B0604020202020204" pitchFamily="34" charset="0"/>
              </a:rPr>
              <a:t>para sexo feminino</a:t>
            </a:r>
          </a:p>
        </p:txBody>
      </p:sp>
      <p:sp>
        <p:nvSpPr>
          <p:cNvPr id="14" name="CaixaDeTexto 13"/>
          <p:cNvSpPr txBox="1"/>
          <p:nvPr/>
        </p:nvSpPr>
        <p:spPr>
          <a:xfrm>
            <a:off x="138355" y="6475363"/>
            <a:ext cx="3667031" cy="230832"/>
          </a:xfrm>
          <a:prstGeom prst="rect">
            <a:avLst/>
          </a:prstGeom>
          <a:noFill/>
        </p:spPr>
        <p:txBody>
          <a:bodyPr wrap="square" lIns="45720" tIns="22860" rIns="45720" bIns="22860" rtlCol="0">
            <a:spAutoFit/>
          </a:bodyPr>
          <a:lstStyle/>
          <a:p>
            <a:pPr algn="l"/>
            <a:r>
              <a:rPr lang="pt-BR" sz="1200" b="1" i="1" dirty="0">
                <a:solidFill>
                  <a:schemeClr val="bg1"/>
                </a:solidFill>
                <a:latin typeface="+mj-lt"/>
                <a:cs typeface="Arial" panose="020B0604020202020204" pitchFamily="34" charset="0"/>
              </a:rPr>
              <a:t>Obs. Linha pontilhada indica estabilidade</a:t>
            </a:r>
          </a:p>
        </p:txBody>
      </p:sp>
      <p:sp>
        <p:nvSpPr>
          <p:cNvPr id="20" name="CaixaDeTexto 1"/>
          <p:cNvSpPr txBox="1">
            <a:spLocks noChangeArrowheads="1"/>
          </p:cNvSpPr>
          <p:nvPr/>
        </p:nvSpPr>
        <p:spPr bwMode="auto">
          <a:xfrm>
            <a:off x="138355" y="6309321"/>
            <a:ext cx="1224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22860" rIns="45720" bIns="2286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sz="1200" b="1" i="1" dirty="0">
                <a:solidFill>
                  <a:schemeClr val="bg1"/>
                </a:solidFill>
                <a:latin typeface="+mj-lt"/>
              </a:rPr>
              <a:t>Fonte: </a:t>
            </a:r>
            <a:r>
              <a:rPr lang="pt-BR" altLang="pt-BR" sz="1200" b="1" i="1" dirty="0" err="1">
                <a:solidFill>
                  <a:schemeClr val="bg1"/>
                </a:solidFill>
                <a:latin typeface="+mj-lt"/>
              </a:rPr>
              <a:t>Vigitel</a:t>
            </a:r>
            <a:r>
              <a:rPr lang="pt-BR" altLang="pt-BR" sz="1200" b="1" i="1" dirty="0">
                <a:solidFill>
                  <a:schemeClr val="bg1"/>
                </a:solidFill>
                <a:latin typeface="+mj-lt"/>
              </a:rPr>
              <a:t> 2016</a:t>
            </a:r>
          </a:p>
        </p:txBody>
      </p:sp>
      <p:cxnSp>
        <p:nvCxnSpPr>
          <p:cNvPr id="28" name="Conector de seta reta 27"/>
          <p:cNvCxnSpPr/>
          <p:nvPr/>
        </p:nvCxnSpPr>
        <p:spPr>
          <a:xfrm flipH="1">
            <a:off x="8784299" y="3839365"/>
            <a:ext cx="831855" cy="649720"/>
          </a:xfrm>
          <a:prstGeom prst="straightConnector1">
            <a:avLst/>
          </a:prstGeom>
          <a:ln>
            <a:solidFill>
              <a:schemeClr val="accent3"/>
            </a:solidFill>
            <a:tailEnd type="triangle"/>
          </a:ln>
          <a:effectLst/>
        </p:spPr>
        <p:style>
          <a:lnRef idx="2">
            <a:schemeClr val="accent2"/>
          </a:lnRef>
          <a:fillRef idx="0">
            <a:schemeClr val="accent2"/>
          </a:fillRef>
          <a:effectRef idx="1">
            <a:schemeClr val="accent2"/>
          </a:effectRef>
          <a:fontRef idx="minor">
            <a:schemeClr val="tx1"/>
          </a:fontRef>
        </p:style>
      </p:cxnSp>
      <p:cxnSp>
        <p:nvCxnSpPr>
          <p:cNvPr id="29" name="Conector de seta reta 28"/>
          <p:cNvCxnSpPr/>
          <p:nvPr/>
        </p:nvCxnSpPr>
        <p:spPr>
          <a:xfrm flipH="1">
            <a:off x="8784299" y="3559679"/>
            <a:ext cx="845799" cy="541396"/>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ector de seta reta 29"/>
          <p:cNvCxnSpPr/>
          <p:nvPr/>
        </p:nvCxnSpPr>
        <p:spPr>
          <a:xfrm flipH="1" flipV="1">
            <a:off x="8784299" y="4773150"/>
            <a:ext cx="881440" cy="130164"/>
          </a:xfrm>
          <a:prstGeom prst="straightConnector1">
            <a:avLst/>
          </a:prstGeom>
          <a:ln>
            <a:solidFill>
              <a:srgbClr val="C00000"/>
            </a:solidFill>
            <a:tailEnd type="triangle"/>
          </a:ln>
          <a:effectLst/>
        </p:spPr>
        <p:style>
          <a:lnRef idx="2">
            <a:schemeClr val="accent5"/>
          </a:lnRef>
          <a:fillRef idx="0">
            <a:schemeClr val="accent5"/>
          </a:fillRef>
          <a:effectRef idx="1">
            <a:schemeClr val="accent5"/>
          </a:effectRef>
          <a:fontRef idx="minor">
            <a:schemeClr val="tx1"/>
          </a:fontRef>
        </p:style>
      </p:cxnSp>
      <p:graphicFrame>
        <p:nvGraphicFramePr>
          <p:cNvPr id="24" name="Gráfico 23"/>
          <p:cNvGraphicFramePr>
            <a:graphicFrameLocks/>
          </p:cNvGraphicFramePr>
          <p:nvPr>
            <p:extLst/>
          </p:nvPr>
        </p:nvGraphicFramePr>
        <p:xfrm>
          <a:off x="268015" y="1813035"/>
          <a:ext cx="8735352" cy="4163082"/>
        </p:xfrm>
        <a:graphic>
          <a:graphicData uri="http://schemas.openxmlformats.org/drawingml/2006/chart">
            <c:chart xmlns:c="http://schemas.openxmlformats.org/drawingml/2006/chart" xmlns:r="http://schemas.openxmlformats.org/officeDocument/2006/relationships" r:id="rId3"/>
          </a:graphicData>
        </a:graphic>
      </p:graphicFrame>
      <p:cxnSp>
        <p:nvCxnSpPr>
          <p:cNvPr id="25" name="Conector reto 24"/>
          <p:cNvCxnSpPr/>
          <p:nvPr/>
        </p:nvCxnSpPr>
        <p:spPr>
          <a:xfrm>
            <a:off x="5135893" y="2613349"/>
            <a:ext cx="0" cy="3935559"/>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26" name="CaixaDeTexto 25"/>
          <p:cNvSpPr txBox="1"/>
          <p:nvPr/>
        </p:nvSpPr>
        <p:spPr>
          <a:xfrm>
            <a:off x="5135893" y="5925278"/>
            <a:ext cx="4330000" cy="666977"/>
          </a:xfrm>
          <a:prstGeom prst="rect">
            <a:avLst/>
          </a:prstGeom>
          <a:noFill/>
        </p:spPr>
        <p:txBody>
          <a:bodyPr wrap="square" rtlCol="0">
            <a:spAutoFit/>
          </a:bodyPr>
          <a:lstStyle/>
          <a:p>
            <a:r>
              <a:rPr lang="pt-BR" sz="1867" b="1" dirty="0">
                <a:solidFill>
                  <a:schemeClr val="tx2"/>
                </a:solidFill>
                <a:latin typeface="Tahoma" panose="020B0604030504040204" pitchFamily="34" charset="0"/>
                <a:ea typeface="Tahoma" panose="020B0604030504040204" pitchFamily="34" charset="0"/>
                <a:cs typeface="Tahoma" panose="020B0604030504040204" pitchFamily="34" charset="0"/>
              </a:rPr>
              <a:t>Aumento de</a:t>
            </a:r>
            <a:br>
              <a:rPr lang="pt-BR" sz="1867"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pt-BR" sz="1867" b="1" dirty="0">
                <a:solidFill>
                  <a:schemeClr val="tx2"/>
                </a:solidFill>
                <a:latin typeface="Tahoma" panose="020B0604030504040204" pitchFamily="34" charset="0"/>
                <a:ea typeface="Tahoma" panose="020B0604030504040204" pitchFamily="34" charset="0"/>
                <a:cs typeface="Tahoma" panose="020B0604030504040204" pitchFamily="34" charset="0"/>
              </a:rPr>
              <a:t>preços e impostos</a:t>
            </a:r>
          </a:p>
        </p:txBody>
      </p:sp>
    </p:spTree>
    <p:extLst>
      <p:ext uri="{BB962C8B-B14F-4D97-AF65-F5344CB8AC3E}">
        <p14:creationId xmlns:p14="http://schemas.microsoft.com/office/powerpoint/2010/main" val="332702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76251"/>
            <a:ext cx="3440113"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CaixaDeTexto 2"/>
          <p:cNvSpPr txBox="1">
            <a:spLocks noChangeArrowheads="1"/>
          </p:cNvSpPr>
          <p:nvPr/>
        </p:nvSpPr>
        <p:spPr bwMode="auto">
          <a:xfrm>
            <a:off x="4937125" y="280988"/>
            <a:ext cx="5703888" cy="563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pt-BR" altLang="pt-BR" sz="2400" dirty="0">
                <a:latin typeface="Arial Black" panose="020B0A04020102020204" pitchFamily="34" charset="0"/>
                <a:ea typeface="MS PGothic" panose="020B0600070205080204" pitchFamily="34" charset="-128"/>
                <a:cs typeface="Angsana New" panose="02020603050405020304" pitchFamily="18" charset="-34"/>
              </a:rPr>
              <a:t>“</a:t>
            </a:r>
            <a:r>
              <a:rPr lang="pt-BR" altLang="pt-BR" sz="2400" dirty="0">
                <a:solidFill>
                  <a:srgbClr val="0000FF"/>
                </a:solidFill>
                <a:latin typeface="Arial Black" panose="020B0A04020102020204" pitchFamily="34" charset="0"/>
                <a:ea typeface="MS PGothic" panose="020B0600070205080204" pitchFamily="34" charset="-128"/>
                <a:cs typeface="Angsana New" panose="02020603050405020304" pitchFamily="18" charset="-34"/>
              </a:rPr>
              <a:t>a mortalidade   por doenças crônicas não transmissíveis ( DCNT)  diminuiu 20% entre 1996 e 2007</a:t>
            </a:r>
            <a:r>
              <a:rPr lang="pt-BR" altLang="pt-BR" sz="2400" dirty="0">
                <a:latin typeface="Arial Black" panose="020B0A04020102020204" pitchFamily="34" charset="0"/>
                <a:ea typeface="MS PGothic" panose="020B0600070205080204" pitchFamily="34" charset="-128"/>
                <a:cs typeface="Angsana New" panose="02020603050405020304" pitchFamily="18" charset="-34"/>
              </a:rPr>
              <a:t>, doenças cardiovasculares ( -31%)  </a:t>
            </a:r>
          </a:p>
          <a:p>
            <a:pPr eaLnBrk="1" hangingPunct="1">
              <a:lnSpc>
                <a:spcPct val="150000"/>
              </a:lnSpc>
            </a:pPr>
            <a:r>
              <a:rPr lang="pt-BR" altLang="pt-BR" sz="2400" dirty="0">
                <a:latin typeface="Arial Black" panose="020B0A04020102020204" pitchFamily="34" charset="0"/>
                <a:ea typeface="MS PGothic" panose="020B0600070205080204" pitchFamily="34" charset="-128"/>
                <a:cs typeface="Angsana New" panose="02020603050405020304" pitchFamily="18" charset="-34"/>
              </a:rPr>
              <a:t>respiratórias crônicas ( -38%)...</a:t>
            </a:r>
          </a:p>
          <a:p>
            <a:pPr eaLnBrk="1" hangingPunct="1">
              <a:lnSpc>
                <a:spcPct val="150000"/>
              </a:lnSpc>
            </a:pPr>
            <a:endParaRPr lang="en-US" altLang="pt-BR" sz="2400" dirty="0">
              <a:latin typeface="Arial Black" panose="020B0A04020102020204" pitchFamily="34" charset="0"/>
              <a:ea typeface="MS PGothic" panose="020B0600070205080204" pitchFamily="34" charset="-128"/>
              <a:cs typeface="Angsana New" panose="02020603050405020304" pitchFamily="18" charset="-34"/>
            </a:endParaRPr>
          </a:p>
          <a:p>
            <a:pPr eaLnBrk="1" hangingPunct="1">
              <a:lnSpc>
                <a:spcPct val="150000"/>
              </a:lnSpc>
            </a:pPr>
            <a:r>
              <a:rPr lang="pt-BR" altLang="pt-BR" sz="2400" dirty="0">
                <a:solidFill>
                  <a:srgbClr val="0000FF"/>
                </a:solidFill>
                <a:latin typeface="Arial Black" panose="020B0A04020102020204" pitchFamily="34" charset="0"/>
                <a:ea typeface="MS PGothic" panose="020B0600070205080204" pitchFamily="34" charset="-128"/>
                <a:cs typeface="Angsana New" panose="02020603050405020304" pitchFamily="18" charset="-34"/>
              </a:rPr>
              <a:t>o controle do  tabagismo </a:t>
            </a:r>
            <a:r>
              <a:rPr lang="pt-BR" altLang="pt-BR" sz="2400" dirty="0" smtClean="0">
                <a:solidFill>
                  <a:srgbClr val="0000FF"/>
                </a:solidFill>
                <a:latin typeface="Arial Black" panose="020B0A04020102020204" pitchFamily="34" charset="0"/>
                <a:ea typeface="MS PGothic" panose="020B0600070205080204" pitchFamily="34" charset="-128"/>
                <a:cs typeface="Angsana New" panose="02020603050405020304" pitchFamily="18" charset="-34"/>
              </a:rPr>
              <a:t>responsável  </a:t>
            </a:r>
            <a:r>
              <a:rPr lang="pt-BR" altLang="pt-BR" sz="2400" dirty="0">
                <a:solidFill>
                  <a:srgbClr val="0000FF"/>
                </a:solidFill>
                <a:latin typeface="Arial Black" panose="020B0A04020102020204" pitchFamily="34" charset="0"/>
                <a:ea typeface="MS PGothic" panose="020B0600070205080204" pitchFamily="34" charset="-128"/>
                <a:cs typeface="Angsana New" panose="02020603050405020304" pitchFamily="18" charset="-34"/>
              </a:rPr>
              <a:t>por grande parte da diminuição das DCNT.”</a:t>
            </a:r>
          </a:p>
        </p:txBody>
      </p:sp>
      <p:sp>
        <p:nvSpPr>
          <p:cNvPr id="101380" name="CaixaDeTexto 3"/>
          <p:cNvSpPr txBox="1">
            <a:spLocks noChangeArrowheads="1"/>
          </p:cNvSpPr>
          <p:nvPr/>
        </p:nvSpPr>
        <p:spPr bwMode="auto">
          <a:xfrm>
            <a:off x="1524000" y="4760913"/>
            <a:ext cx="33353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pt-BR" sz="2800">
                <a:latin typeface="Arial" panose="020B0604020202020204" pitchFamily="34" charset="0"/>
                <a:ea typeface="MS PGothic" panose="020B0600070205080204" pitchFamily="34" charset="-128"/>
                <a:cs typeface="Angsana New" panose="02020603050405020304" pitchFamily="18" charset="-34"/>
              </a:rPr>
              <a:t>09 de maio de 2011</a:t>
            </a:r>
            <a:endParaRPr lang="pt-BR" altLang="pt-BR" sz="2800">
              <a:latin typeface="Arial" panose="020B0604020202020204" pitchFamily="34" charset="0"/>
              <a:ea typeface="MS PGothic" panose="020B0600070205080204" pitchFamily="34" charset="-128"/>
              <a:cs typeface="Angsana New" panose="02020603050405020304" pitchFamily="18" charset="-34"/>
            </a:endParaRPr>
          </a:p>
        </p:txBody>
      </p:sp>
      <p:sp>
        <p:nvSpPr>
          <p:cNvPr id="101381" name="Retângulo 1"/>
          <p:cNvSpPr>
            <a:spLocks noChangeArrowheads="1"/>
          </p:cNvSpPr>
          <p:nvPr/>
        </p:nvSpPr>
        <p:spPr bwMode="auto">
          <a:xfrm>
            <a:off x="1649414" y="6211888"/>
            <a:ext cx="9018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pt-BR" b="1">
                <a:ea typeface="MS PGothic" panose="020B0600070205080204" pitchFamily="34" charset="-128"/>
              </a:rPr>
              <a:t>SCHMIDT, MI et.al. Chronic non-communicable diseases in Brazil: burden and current challenges The Lancet, Volume 377, Issue 9781. </a:t>
            </a:r>
            <a:r>
              <a:rPr lang="pt-BR" altLang="pt-BR" b="1">
                <a:ea typeface="MS PGothic" panose="020B0600070205080204" pitchFamily="34" charset="-128"/>
              </a:rPr>
              <a:t>2011.</a:t>
            </a:r>
          </a:p>
        </p:txBody>
      </p:sp>
    </p:spTree>
    <p:extLst>
      <p:ext uri="{BB962C8B-B14F-4D97-AF65-F5344CB8AC3E}">
        <p14:creationId xmlns:p14="http://schemas.microsoft.com/office/powerpoint/2010/main" val="319875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0" y="0"/>
            <a:ext cx="11981793" cy="6836208"/>
            <a:chOff x="0" y="0"/>
            <a:chExt cx="11981793" cy="6836208"/>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69" t="53670" r="24362" b="7281"/>
            <a:stretch/>
          </p:blipFill>
          <p:spPr bwMode="auto">
            <a:xfrm>
              <a:off x="406228" y="1576552"/>
              <a:ext cx="10976475" cy="4300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1747317" y="6528431"/>
              <a:ext cx="8508124" cy="307777"/>
            </a:xfrm>
            <a:prstGeom prst="rect">
              <a:avLst/>
            </a:prstGeom>
          </p:spPr>
          <p:txBody>
            <a:bodyPr wrap="square">
              <a:spAutoFit/>
            </a:bodyPr>
            <a:lstStyle/>
            <a:p>
              <a:r>
                <a:rPr lang="pt-BR" sz="1400" dirty="0">
                  <a:hlinkClick r:id="rId3"/>
                </a:rPr>
                <a:t>http://svs.aids.gov.br/dantps/centrais-de-conteudos/paineis-de-monitoramento/saude-brasil/dcnt/</a:t>
              </a:r>
              <a:endParaRPr lang="pt-BR" sz="1400" dirty="0"/>
            </a:p>
          </p:txBody>
        </p:sp>
        <p:sp>
          <p:nvSpPr>
            <p:cNvPr id="6" name="CaixaDeTexto 5"/>
            <p:cNvSpPr txBox="1"/>
            <p:nvPr/>
          </p:nvSpPr>
          <p:spPr>
            <a:xfrm>
              <a:off x="0" y="0"/>
              <a:ext cx="11981793" cy="954107"/>
            </a:xfrm>
            <a:prstGeom prst="rect">
              <a:avLst/>
            </a:prstGeom>
            <a:solidFill>
              <a:srgbClr val="002060"/>
            </a:solidFill>
          </p:spPr>
          <p:txBody>
            <a:bodyPr wrap="square" rtlCol="0">
              <a:spAutoFit/>
            </a:bodyPr>
            <a:lstStyle>
              <a:defPPr>
                <a:defRPr lang="pt-BR"/>
              </a:defPPr>
              <a:lvl1pPr algn="ctr">
                <a:defRPr sz="2800" b="1">
                  <a:solidFill>
                    <a:schemeClr val="bg1"/>
                  </a:solidFill>
                </a:defRPr>
              </a:lvl1pPr>
            </a:lstStyle>
            <a:p>
              <a:r>
                <a:rPr lang="pt-BR" dirty="0"/>
                <a:t>Saúde Brasil  - Mortalidade por </a:t>
              </a:r>
              <a:r>
                <a:rPr lang="pt-BR" dirty="0">
                  <a:solidFill>
                    <a:srgbClr val="FFFF00"/>
                  </a:solidFill>
                </a:rPr>
                <a:t>doenças cardiovasculares  </a:t>
              </a:r>
              <a:endParaRPr lang="pt-BR" dirty="0" smtClean="0">
                <a:solidFill>
                  <a:srgbClr val="FFFF00"/>
                </a:solidFill>
              </a:endParaRPr>
            </a:p>
            <a:p>
              <a:r>
                <a:rPr lang="pt-BR" dirty="0" smtClean="0"/>
                <a:t>população </a:t>
              </a:r>
              <a:r>
                <a:rPr lang="pt-BR" dirty="0"/>
                <a:t>de 30 a 69 anos de idade  - 2000-2016 </a:t>
              </a:r>
            </a:p>
          </p:txBody>
        </p:sp>
        <p:sp>
          <p:nvSpPr>
            <p:cNvPr id="7" name="CaixaDeTexto 6"/>
            <p:cNvSpPr txBox="1"/>
            <p:nvPr/>
          </p:nvSpPr>
          <p:spPr>
            <a:xfrm>
              <a:off x="5285891" y="3919825"/>
              <a:ext cx="1223412" cy="369332"/>
            </a:xfrm>
            <a:prstGeom prst="rect">
              <a:avLst/>
            </a:prstGeom>
            <a:solidFill>
              <a:schemeClr val="accent5">
                <a:lumMod val="75000"/>
              </a:schemeClr>
            </a:solidFill>
          </p:spPr>
          <p:txBody>
            <a:bodyPr wrap="none" rtlCol="0">
              <a:spAutoFit/>
            </a:bodyPr>
            <a:lstStyle/>
            <a:p>
              <a:r>
                <a:rPr lang="pt-BR" b="1" dirty="0" smtClean="0">
                  <a:solidFill>
                    <a:schemeClr val="bg1"/>
                  </a:solidFill>
                </a:rPr>
                <a:t>Masculino </a:t>
              </a:r>
              <a:endParaRPr lang="pt-BR" b="1" dirty="0">
                <a:solidFill>
                  <a:schemeClr val="bg1"/>
                </a:solidFill>
              </a:endParaRPr>
            </a:p>
          </p:txBody>
        </p:sp>
        <p:sp>
          <p:nvSpPr>
            <p:cNvPr id="9" name="CaixaDeTexto 8"/>
            <p:cNvSpPr txBox="1"/>
            <p:nvPr/>
          </p:nvSpPr>
          <p:spPr>
            <a:xfrm>
              <a:off x="5285889" y="4289157"/>
              <a:ext cx="1223413" cy="369332"/>
            </a:xfrm>
            <a:prstGeom prst="rect">
              <a:avLst/>
            </a:prstGeom>
            <a:solidFill>
              <a:srgbClr val="FF0000"/>
            </a:solidFill>
          </p:spPr>
          <p:txBody>
            <a:bodyPr wrap="square" rtlCol="0">
              <a:spAutoFit/>
            </a:bodyPr>
            <a:lstStyle/>
            <a:p>
              <a:r>
                <a:rPr lang="pt-BR" b="1" dirty="0" smtClean="0">
                  <a:solidFill>
                    <a:schemeClr val="bg1"/>
                  </a:solidFill>
                </a:rPr>
                <a:t>Feminino  </a:t>
              </a:r>
              <a:endParaRPr lang="pt-BR" b="1" dirty="0">
                <a:solidFill>
                  <a:schemeClr val="bg1"/>
                </a:solidFill>
              </a:endParaRPr>
            </a:p>
          </p:txBody>
        </p:sp>
        <p:sp>
          <p:nvSpPr>
            <p:cNvPr id="10" name="CaixaDeTexto 9"/>
            <p:cNvSpPr txBox="1"/>
            <p:nvPr/>
          </p:nvSpPr>
          <p:spPr>
            <a:xfrm>
              <a:off x="5278901" y="4669845"/>
              <a:ext cx="1230402" cy="369332"/>
            </a:xfrm>
            <a:prstGeom prst="rect">
              <a:avLst/>
            </a:prstGeom>
            <a:solidFill>
              <a:srgbClr val="00B050"/>
            </a:solidFill>
          </p:spPr>
          <p:txBody>
            <a:bodyPr wrap="square" rtlCol="0">
              <a:spAutoFit/>
            </a:bodyPr>
            <a:lstStyle/>
            <a:p>
              <a:pPr algn="ctr"/>
              <a:r>
                <a:rPr lang="pt-BR" b="1" dirty="0" smtClean="0">
                  <a:solidFill>
                    <a:schemeClr val="bg1"/>
                  </a:solidFill>
                </a:rPr>
                <a:t>Total          </a:t>
              </a:r>
              <a:endParaRPr lang="pt-BR" b="1" dirty="0">
                <a:solidFill>
                  <a:schemeClr val="bg1"/>
                </a:solidFill>
              </a:endParaRPr>
            </a:p>
          </p:txBody>
        </p:sp>
        <p:sp>
          <p:nvSpPr>
            <p:cNvPr id="8" name="CaixaDeTexto 7"/>
            <p:cNvSpPr txBox="1"/>
            <p:nvPr/>
          </p:nvSpPr>
          <p:spPr>
            <a:xfrm>
              <a:off x="1435638" y="1576552"/>
              <a:ext cx="763351" cy="369332"/>
            </a:xfrm>
            <a:prstGeom prst="rect">
              <a:avLst/>
            </a:prstGeom>
            <a:noFill/>
          </p:spPr>
          <p:txBody>
            <a:bodyPr wrap="none" rtlCol="0">
              <a:spAutoFit/>
            </a:bodyPr>
            <a:lstStyle/>
            <a:p>
              <a:r>
                <a:rPr lang="pt-BR" b="1" dirty="0" smtClean="0">
                  <a:solidFill>
                    <a:srgbClr val="0070C0"/>
                  </a:solidFill>
                </a:rPr>
                <a:t>307,9 </a:t>
              </a:r>
              <a:endParaRPr lang="pt-BR" b="1" dirty="0">
                <a:solidFill>
                  <a:srgbClr val="0070C0"/>
                </a:solidFill>
              </a:endParaRPr>
            </a:p>
          </p:txBody>
        </p:sp>
        <p:sp>
          <p:nvSpPr>
            <p:cNvPr id="11" name="CaixaDeTexto 10"/>
            <p:cNvSpPr txBox="1"/>
            <p:nvPr/>
          </p:nvSpPr>
          <p:spPr>
            <a:xfrm>
              <a:off x="914400" y="5935744"/>
              <a:ext cx="9438466" cy="646331"/>
            </a:xfrm>
            <a:prstGeom prst="rect">
              <a:avLst/>
            </a:prstGeom>
            <a:noFill/>
          </p:spPr>
          <p:txBody>
            <a:bodyPr wrap="square" rtlCol="0">
              <a:spAutoFit/>
            </a:bodyPr>
            <a:lstStyle/>
            <a:p>
              <a:r>
                <a:rPr lang="pt-BR" dirty="0" smtClean="0"/>
                <a:t>Ministério da Saúde - Painéis </a:t>
              </a:r>
              <a:r>
                <a:rPr lang="pt-BR" dirty="0"/>
                <a:t>Saúde Brasil: doenças crônicas não transmissíveis</a:t>
              </a:r>
            </a:p>
            <a:p>
              <a:r>
                <a:rPr lang="pt-BR" dirty="0" smtClean="0"/>
                <a:t>Estimativa  de mortalidade do “ Global </a:t>
              </a:r>
              <a:r>
                <a:rPr lang="pt-BR" dirty="0" err="1" smtClean="0"/>
                <a:t>Burden</a:t>
              </a:r>
              <a:r>
                <a:rPr lang="pt-BR" dirty="0" smtClean="0"/>
                <a:t> </a:t>
              </a:r>
              <a:r>
                <a:rPr lang="pt-BR" dirty="0" err="1" smtClean="0"/>
                <a:t>of</a:t>
              </a:r>
              <a:r>
                <a:rPr lang="pt-BR" dirty="0" smtClean="0"/>
                <a:t> </a:t>
              </a:r>
              <a:r>
                <a:rPr lang="pt-BR" dirty="0" err="1" smtClean="0"/>
                <a:t>Disease</a:t>
              </a:r>
              <a:r>
                <a:rPr lang="pt-BR" dirty="0" smtClean="0"/>
                <a:t> </a:t>
              </a:r>
              <a:r>
                <a:rPr lang="pt-BR" dirty="0" err="1" smtClean="0"/>
                <a:t>Study</a:t>
              </a:r>
              <a:r>
                <a:rPr lang="pt-BR" dirty="0" smtClean="0"/>
                <a:t>”  (GBD 2016 ) para o Brasil  </a:t>
              </a:r>
              <a:endParaRPr lang="pt-BR" dirty="0"/>
            </a:p>
          </p:txBody>
        </p:sp>
        <p:sp>
          <p:nvSpPr>
            <p:cNvPr id="12" name="Retângulo 11"/>
            <p:cNvSpPr/>
            <p:nvPr/>
          </p:nvSpPr>
          <p:spPr>
            <a:xfrm>
              <a:off x="10255441" y="2918936"/>
              <a:ext cx="764953" cy="369332"/>
            </a:xfrm>
            <a:prstGeom prst="rect">
              <a:avLst/>
            </a:prstGeom>
            <a:noFill/>
          </p:spPr>
          <p:txBody>
            <a:bodyPr wrap="none" rtlCol="0">
              <a:spAutoFit/>
            </a:bodyPr>
            <a:lstStyle/>
            <a:p>
              <a:r>
                <a:rPr lang="pt-BR" b="1" dirty="0">
                  <a:solidFill>
                    <a:srgbClr val="0070C0"/>
                  </a:solidFill>
                </a:rPr>
                <a:t>212,4 </a:t>
              </a:r>
            </a:p>
          </p:txBody>
        </p:sp>
        <p:sp>
          <p:nvSpPr>
            <p:cNvPr id="13" name="Retângulo 12"/>
            <p:cNvSpPr/>
            <p:nvPr/>
          </p:nvSpPr>
          <p:spPr>
            <a:xfrm>
              <a:off x="1461287" y="2278007"/>
              <a:ext cx="712054" cy="369332"/>
            </a:xfrm>
            <a:prstGeom prst="rect">
              <a:avLst/>
            </a:prstGeom>
          </p:spPr>
          <p:txBody>
            <a:bodyPr wrap="none">
              <a:spAutoFit/>
            </a:bodyPr>
            <a:lstStyle/>
            <a:p>
              <a:r>
                <a:rPr lang="pt-BR" b="1" dirty="0" smtClean="0">
                  <a:solidFill>
                    <a:srgbClr val="00B050"/>
                  </a:solidFill>
                </a:rPr>
                <a:t>239,3</a:t>
              </a:r>
              <a:endParaRPr lang="pt-BR" b="1" dirty="0">
                <a:solidFill>
                  <a:srgbClr val="00B050"/>
                </a:solidFill>
              </a:endParaRPr>
            </a:p>
          </p:txBody>
        </p:sp>
        <p:sp>
          <p:nvSpPr>
            <p:cNvPr id="14" name="Retângulo 13"/>
            <p:cNvSpPr/>
            <p:nvPr/>
          </p:nvSpPr>
          <p:spPr>
            <a:xfrm>
              <a:off x="10307216" y="3331651"/>
              <a:ext cx="588623" cy="369332"/>
            </a:xfrm>
            <a:prstGeom prst="rect">
              <a:avLst/>
            </a:prstGeom>
          </p:spPr>
          <p:txBody>
            <a:bodyPr wrap="none">
              <a:spAutoFit/>
            </a:bodyPr>
            <a:lstStyle/>
            <a:p>
              <a:r>
                <a:rPr lang="pt-BR" b="1" dirty="0" smtClean="0">
                  <a:solidFill>
                    <a:srgbClr val="00B050"/>
                  </a:solidFill>
                </a:rPr>
                <a:t>161 </a:t>
              </a:r>
              <a:endParaRPr lang="pt-BR" b="1" dirty="0">
                <a:solidFill>
                  <a:srgbClr val="00B050"/>
                </a:solidFill>
              </a:endParaRPr>
            </a:p>
          </p:txBody>
        </p:sp>
        <p:sp>
          <p:nvSpPr>
            <p:cNvPr id="15" name="CaixaDeTexto 14"/>
            <p:cNvSpPr txBox="1"/>
            <p:nvPr/>
          </p:nvSpPr>
          <p:spPr>
            <a:xfrm>
              <a:off x="1399081" y="3059668"/>
              <a:ext cx="710451" cy="369332"/>
            </a:xfrm>
            <a:prstGeom prst="rect">
              <a:avLst/>
            </a:prstGeom>
            <a:noFill/>
          </p:spPr>
          <p:txBody>
            <a:bodyPr wrap="none" rtlCol="0">
              <a:spAutoFit/>
            </a:bodyPr>
            <a:lstStyle/>
            <a:p>
              <a:r>
                <a:rPr lang="pt-BR" b="1" dirty="0" smtClean="0">
                  <a:solidFill>
                    <a:srgbClr val="C00000"/>
                  </a:solidFill>
                </a:rPr>
                <a:t>178,8</a:t>
              </a:r>
              <a:endParaRPr lang="pt-BR" b="1" dirty="0">
                <a:solidFill>
                  <a:srgbClr val="C00000"/>
                </a:solidFill>
              </a:endParaRPr>
            </a:p>
          </p:txBody>
        </p:sp>
        <p:sp>
          <p:nvSpPr>
            <p:cNvPr id="16" name="Retângulo 15"/>
            <p:cNvSpPr/>
            <p:nvPr/>
          </p:nvSpPr>
          <p:spPr>
            <a:xfrm>
              <a:off x="10328043" y="3735159"/>
              <a:ext cx="764953" cy="369332"/>
            </a:xfrm>
            <a:prstGeom prst="rect">
              <a:avLst/>
            </a:prstGeom>
          </p:spPr>
          <p:txBody>
            <a:bodyPr wrap="none">
              <a:spAutoFit/>
            </a:bodyPr>
            <a:lstStyle/>
            <a:p>
              <a:r>
                <a:rPr lang="pt-BR" b="1" dirty="0" smtClean="0">
                  <a:solidFill>
                    <a:srgbClr val="C00000"/>
                  </a:solidFill>
                </a:rPr>
                <a:t>115,8 </a:t>
              </a:r>
              <a:endParaRPr lang="pt-BR" b="1" dirty="0">
                <a:solidFill>
                  <a:srgbClr val="C00000"/>
                </a:solidFill>
              </a:endParaRPr>
            </a:p>
          </p:txBody>
        </p:sp>
      </p:grpSp>
      <p:sp>
        <p:nvSpPr>
          <p:cNvPr id="18" name="CaixaDeTexto 17"/>
          <p:cNvSpPr txBox="1"/>
          <p:nvPr/>
        </p:nvSpPr>
        <p:spPr>
          <a:xfrm>
            <a:off x="5525126" y="3076040"/>
            <a:ext cx="952505" cy="461665"/>
          </a:xfrm>
          <a:prstGeom prst="rect">
            <a:avLst/>
          </a:prstGeom>
          <a:solidFill>
            <a:srgbClr val="00B050"/>
          </a:solidFill>
        </p:spPr>
        <p:txBody>
          <a:bodyPr wrap="none" rtlCol="0">
            <a:spAutoFit/>
          </a:bodyPr>
          <a:lstStyle/>
          <a:p>
            <a:r>
              <a:rPr lang="pt-BR" sz="2400" b="1" dirty="0" smtClean="0">
                <a:solidFill>
                  <a:schemeClr val="bg1"/>
                </a:solidFill>
              </a:rPr>
              <a:t>- 32% </a:t>
            </a:r>
            <a:endParaRPr lang="pt-BR" sz="2400" b="1" dirty="0">
              <a:solidFill>
                <a:schemeClr val="bg1"/>
              </a:solidFill>
            </a:endParaRPr>
          </a:p>
        </p:txBody>
      </p:sp>
    </p:spTree>
    <p:extLst>
      <p:ext uri="{BB962C8B-B14F-4D97-AF65-F5344CB8AC3E}">
        <p14:creationId xmlns:p14="http://schemas.microsoft.com/office/powerpoint/2010/main" val="2703453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lide2">
            <a:extLst>
              <a:ext uri="{FF2B5EF4-FFF2-40B4-BE49-F238E27FC236}">
                <a16:creationId xmlns:a16="http://schemas.microsoft.com/office/drawing/2014/main" xmlns="" id="{07460A76-FE07-46FC-9919-1C36E5BF9844}"/>
              </a:ext>
            </a:extLst>
          </p:cNvPr>
          <p:cNvPicPr>
            <a:picLocks noChangeAspect="1"/>
          </p:cNvPicPr>
          <p:nvPr/>
        </p:nvPicPr>
        <p:blipFill rotWithShape="1">
          <a:blip r:embed="rId2">
            <a:extLst>
              <a:ext uri="{28A0092B-C50C-407E-A947-70E740481C1C}">
                <a14:useLocalDpi xmlns:a14="http://schemas.microsoft.com/office/drawing/2010/main" val="0"/>
              </a:ext>
            </a:extLst>
          </a:blip>
          <a:srcRect t="25381" r="29712" b="40150"/>
          <a:stretch/>
        </p:blipFill>
        <p:spPr>
          <a:xfrm>
            <a:off x="434778" y="1245476"/>
            <a:ext cx="11133202" cy="4367048"/>
          </a:xfrm>
          <a:prstGeom prst="rect">
            <a:avLst/>
          </a:prstGeom>
          <a:ln>
            <a:noFill/>
          </a:ln>
          <a:effectLst>
            <a:outerShdw blurRad="292100" dist="139700" dir="2700000" algn="tl" rotWithShape="0">
              <a:srgbClr val="333333">
                <a:alpha val="65000"/>
              </a:srgbClr>
            </a:outerShdw>
          </a:effectLst>
        </p:spPr>
      </p:pic>
      <p:grpSp>
        <p:nvGrpSpPr>
          <p:cNvPr id="17" name="Grupo 16"/>
          <p:cNvGrpSpPr/>
          <p:nvPr/>
        </p:nvGrpSpPr>
        <p:grpSpPr>
          <a:xfrm>
            <a:off x="-126123" y="-20023"/>
            <a:ext cx="12318124" cy="6856231"/>
            <a:chOff x="-126123" y="-20023"/>
            <a:chExt cx="12318124" cy="6856231"/>
          </a:xfrm>
        </p:grpSpPr>
        <p:sp>
          <p:nvSpPr>
            <p:cNvPr id="2" name="Retângulo 1"/>
            <p:cNvSpPr/>
            <p:nvPr/>
          </p:nvSpPr>
          <p:spPr>
            <a:xfrm>
              <a:off x="1747317" y="6528431"/>
              <a:ext cx="8508124" cy="307777"/>
            </a:xfrm>
            <a:prstGeom prst="rect">
              <a:avLst/>
            </a:prstGeom>
          </p:spPr>
          <p:txBody>
            <a:bodyPr wrap="square">
              <a:spAutoFit/>
            </a:bodyPr>
            <a:lstStyle/>
            <a:p>
              <a:r>
                <a:rPr lang="pt-BR" sz="1400" dirty="0">
                  <a:hlinkClick r:id="rId3"/>
                </a:rPr>
                <a:t>http://svs.aids.gov.br/dantps/centrais-de-conteudos/paineis-de-monitoramento/saude-brasil/dcnt/</a:t>
              </a:r>
              <a:endParaRPr lang="pt-BR" sz="1400" dirty="0"/>
            </a:p>
          </p:txBody>
        </p:sp>
        <p:sp>
          <p:nvSpPr>
            <p:cNvPr id="6" name="CaixaDeTexto 5"/>
            <p:cNvSpPr txBox="1"/>
            <p:nvPr/>
          </p:nvSpPr>
          <p:spPr>
            <a:xfrm>
              <a:off x="-126123" y="-20023"/>
              <a:ext cx="12318124" cy="954107"/>
            </a:xfrm>
            <a:prstGeom prst="rect">
              <a:avLst/>
            </a:prstGeom>
            <a:solidFill>
              <a:srgbClr val="002060"/>
            </a:solidFill>
          </p:spPr>
          <p:txBody>
            <a:bodyPr wrap="square" rtlCol="0">
              <a:spAutoFit/>
            </a:bodyPr>
            <a:lstStyle>
              <a:defPPr>
                <a:defRPr lang="pt-BR"/>
              </a:defPPr>
              <a:lvl1pPr algn="ctr">
                <a:defRPr sz="2800" b="1">
                  <a:solidFill>
                    <a:schemeClr val="bg1"/>
                  </a:solidFill>
                </a:defRPr>
              </a:lvl1pPr>
            </a:lstStyle>
            <a:p>
              <a:r>
                <a:rPr lang="pt-BR" dirty="0"/>
                <a:t>Saúde Brasil  - Mortalidade por </a:t>
              </a:r>
              <a:r>
                <a:rPr lang="pt-BR" dirty="0">
                  <a:solidFill>
                    <a:srgbClr val="FFFF00"/>
                  </a:solidFill>
                </a:rPr>
                <a:t>doença  pulmonar obstrutiva crônica  </a:t>
              </a:r>
              <a:endParaRPr lang="pt-BR" dirty="0" smtClean="0">
                <a:solidFill>
                  <a:srgbClr val="FFFF00"/>
                </a:solidFill>
              </a:endParaRPr>
            </a:p>
            <a:p>
              <a:r>
                <a:rPr lang="pt-BR" dirty="0" smtClean="0">
                  <a:solidFill>
                    <a:srgbClr val="FFFF00"/>
                  </a:solidFill>
                </a:rPr>
                <a:t> </a:t>
              </a:r>
              <a:r>
                <a:rPr lang="pt-BR" dirty="0"/>
                <a:t>população de 30 a 69 anos de idade  - 2000-2016 </a:t>
              </a:r>
            </a:p>
          </p:txBody>
        </p:sp>
        <p:sp>
          <p:nvSpPr>
            <p:cNvPr id="7" name="CaixaDeTexto 6"/>
            <p:cNvSpPr txBox="1"/>
            <p:nvPr/>
          </p:nvSpPr>
          <p:spPr>
            <a:xfrm>
              <a:off x="5112465" y="3777931"/>
              <a:ext cx="1223412" cy="369332"/>
            </a:xfrm>
            <a:prstGeom prst="rect">
              <a:avLst/>
            </a:prstGeom>
            <a:solidFill>
              <a:schemeClr val="accent5">
                <a:lumMod val="75000"/>
              </a:schemeClr>
            </a:solidFill>
          </p:spPr>
          <p:txBody>
            <a:bodyPr wrap="none" rtlCol="0">
              <a:spAutoFit/>
            </a:bodyPr>
            <a:lstStyle/>
            <a:p>
              <a:r>
                <a:rPr lang="pt-BR" b="1" dirty="0" smtClean="0">
                  <a:solidFill>
                    <a:schemeClr val="bg1"/>
                  </a:solidFill>
                </a:rPr>
                <a:t>Masculino </a:t>
              </a:r>
              <a:endParaRPr lang="pt-BR" b="1" dirty="0">
                <a:solidFill>
                  <a:schemeClr val="bg1"/>
                </a:solidFill>
              </a:endParaRPr>
            </a:p>
          </p:txBody>
        </p:sp>
        <p:sp>
          <p:nvSpPr>
            <p:cNvPr id="9" name="CaixaDeTexto 8"/>
            <p:cNvSpPr txBox="1"/>
            <p:nvPr/>
          </p:nvSpPr>
          <p:spPr>
            <a:xfrm>
              <a:off x="5112463" y="4147263"/>
              <a:ext cx="1223413" cy="369332"/>
            </a:xfrm>
            <a:prstGeom prst="rect">
              <a:avLst/>
            </a:prstGeom>
            <a:solidFill>
              <a:srgbClr val="FF0000"/>
            </a:solidFill>
          </p:spPr>
          <p:txBody>
            <a:bodyPr wrap="square" rtlCol="0">
              <a:spAutoFit/>
            </a:bodyPr>
            <a:lstStyle/>
            <a:p>
              <a:r>
                <a:rPr lang="pt-BR" b="1" dirty="0" smtClean="0">
                  <a:solidFill>
                    <a:schemeClr val="bg1"/>
                  </a:solidFill>
                </a:rPr>
                <a:t>Feminino  </a:t>
              </a:r>
              <a:endParaRPr lang="pt-BR" b="1" dirty="0">
                <a:solidFill>
                  <a:schemeClr val="bg1"/>
                </a:solidFill>
              </a:endParaRPr>
            </a:p>
          </p:txBody>
        </p:sp>
        <p:sp>
          <p:nvSpPr>
            <p:cNvPr id="10" name="CaixaDeTexto 9"/>
            <p:cNvSpPr txBox="1"/>
            <p:nvPr/>
          </p:nvSpPr>
          <p:spPr>
            <a:xfrm>
              <a:off x="5105475" y="4527951"/>
              <a:ext cx="1230402" cy="369332"/>
            </a:xfrm>
            <a:prstGeom prst="rect">
              <a:avLst/>
            </a:prstGeom>
            <a:solidFill>
              <a:srgbClr val="00B050"/>
            </a:solidFill>
          </p:spPr>
          <p:txBody>
            <a:bodyPr wrap="square" rtlCol="0">
              <a:spAutoFit/>
            </a:bodyPr>
            <a:lstStyle/>
            <a:p>
              <a:pPr algn="ctr"/>
              <a:r>
                <a:rPr lang="pt-BR" b="1" dirty="0" smtClean="0">
                  <a:solidFill>
                    <a:schemeClr val="bg1"/>
                  </a:solidFill>
                </a:rPr>
                <a:t>Total          </a:t>
              </a:r>
              <a:endParaRPr lang="pt-BR" b="1" dirty="0">
                <a:solidFill>
                  <a:schemeClr val="bg1"/>
                </a:solidFill>
              </a:endParaRPr>
            </a:p>
          </p:txBody>
        </p:sp>
        <p:sp>
          <p:nvSpPr>
            <p:cNvPr id="8" name="CaixaDeTexto 7"/>
            <p:cNvSpPr txBox="1"/>
            <p:nvPr/>
          </p:nvSpPr>
          <p:spPr>
            <a:xfrm>
              <a:off x="1503362" y="1245476"/>
              <a:ext cx="595035" cy="369332"/>
            </a:xfrm>
            <a:prstGeom prst="rect">
              <a:avLst/>
            </a:prstGeom>
            <a:noFill/>
          </p:spPr>
          <p:txBody>
            <a:bodyPr wrap="none" rtlCol="0">
              <a:spAutoFit/>
            </a:bodyPr>
            <a:lstStyle/>
            <a:p>
              <a:r>
                <a:rPr lang="pt-BR" b="1" dirty="0" smtClean="0">
                  <a:solidFill>
                    <a:srgbClr val="0070C0"/>
                  </a:solidFill>
                </a:rPr>
                <a:t>45,5</a:t>
              </a:r>
              <a:endParaRPr lang="pt-BR" b="1" dirty="0">
                <a:solidFill>
                  <a:srgbClr val="0070C0"/>
                </a:solidFill>
              </a:endParaRPr>
            </a:p>
          </p:txBody>
        </p:sp>
        <p:sp>
          <p:nvSpPr>
            <p:cNvPr id="11" name="CaixaDeTexto 10"/>
            <p:cNvSpPr txBox="1"/>
            <p:nvPr/>
          </p:nvSpPr>
          <p:spPr>
            <a:xfrm>
              <a:off x="914400" y="5935744"/>
              <a:ext cx="9438466" cy="646331"/>
            </a:xfrm>
            <a:prstGeom prst="rect">
              <a:avLst/>
            </a:prstGeom>
            <a:noFill/>
          </p:spPr>
          <p:txBody>
            <a:bodyPr wrap="square" rtlCol="0">
              <a:spAutoFit/>
            </a:bodyPr>
            <a:lstStyle/>
            <a:p>
              <a:r>
                <a:rPr lang="pt-BR" dirty="0" smtClean="0"/>
                <a:t>Ministério da Saúde - Painéis </a:t>
              </a:r>
              <a:r>
                <a:rPr lang="pt-BR" dirty="0"/>
                <a:t>Saúde Brasil: doenças crônicas não transmissíveis</a:t>
              </a:r>
            </a:p>
            <a:p>
              <a:r>
                <a:rPr lang="pt-BR" dirty="0" smtClean="0"/>
                <a:t>Estimativa  de mortalidade do “ Global </a:t>
              </a:r>
              <a:r>
                <a:rPr lang="pt-BR" dirty="0" err="1" smtClean="0"/>
                <a:t>Burden</a:t>
              </a:r>
              <a:r>
                <a:rPr lang="pt-BR" dirty="0" smtClean="0"/>
                <a:t> </a:t>
              </a:r>
              <a:r>
                <a:rPr lang="pt-BR" dirty="0" err="1" smtClean="0"/>
                <a:t>of</a:t>
              </a:r>
              <a:r>
                <a:rPr lang="pt-BR" dirty="0" smtClean="0"/>
                <a:t> </a:t>
              </a:r>
              <a:r>
                <a:rPr lang="pt-BR" dirty="0" err="1" smtClean="0"/>
                <a:t>Disease</a:t>
              </a:r>
              <a:r>
                <a:rPr lang="pt-BR" dirty="0" smtClean="0"/>
                <a:t> </a:t>
              </a:r>
              <a:r>
                <a:rPr lang="pt-BR" dirty="0" err="1" smtClean="0"/>
                <a:t>Study</a:t>
              </a:r>
              <a:r>
                <a:rPr lang="pt-BR" dirty="0" smtClean="0"/>
                <a:t>”  (GBD 2016 ) para o Brasil  </a:t>
              </a:r>
              <a:endParaRPr lang="pt-BR" dirty="0"/>
            </a:p>
          </p:txBody>
        </p:sp>
        <p:sp>
          <p:nvSpPr>
            <p:cNvPr id="12" name="Retângulo 11"/>
            <p:cNvSpPr/>
            <p:nvPr/>
          </p:nvSpPr>
          <p:spPr>
            <a:xfrm>
              <a:off x="10527258" y="2655442"/>
              <a:ext cx="595035" cy="369332"/>
            </a:xfrm>
            <a:prstGeom prst="rect">
              <a:avLst/>
            </a:prstGeom>
            <a:noFill/>
          </p:spPr>
          <p:txBody>
            <a:bodyPr wrap="none" rtlCol="0">
              <a:spAutoFit/>
            </a:bodyPr>
            <a:lstStyle/>
            <a:p>
              <a:r>
                <a:rPr lang="pt-BR" b="1" dirty="0" smtClean="0">
                  <a:solidFill>
                    <a:srgbClr val="0070C0"/>
                  </a:solidFill>
                </a:rPr>
                <a:t>26,1</a:t>
              </a:r>
              <a:endParaRPr lang="pt-BR" b="1" dirty="0">
                <a:solidFill>
                  <a:srgbClr val="0070C0"/>
                </a:solidFill>
              </a:endParaRPr>
            </a:p>
          </p:txBody>
        </p:sp>
        <p:sp>
          <p:nvSpPr>
            <p:cNvPr id="13" name="Retângulo 12"/>
            <p:cNvSpPr/>
            <p:nvPr/>
          </p:nvSpPr>
          <p:spPr>
            <a:xfrm>
              <a:off x="1399081" y="2119084"/>
              <a:ext cx="595035" cy="369332"/>
            </a:xfrm>
            <a:prstGeom prst="rect">
              <a:avLst/>
            </a:prstGeom>
          </p:spPr>
          <p:txBody>
            <a:bodyPr wrap="none">
              <a:spAutoFit/>
            </a:bodyPr>
            <a:lstStyle/>
            <a:p>
              <a:r>
                <a:rPr lang="pt-BR" b="1" dirty="0" smtClean="0">
                  <a:solidFill>
                    <a:srgbClr val="00B050"/>
                  </a:solidFill>
                </a:rPr>
                <a:t>34,5</a:t>
              </a:r>
              <a:endParaRPr lang="pt-BR" b="1" dirty="0">
                <a:solidFill>
                  <a:srgbClr val="00B050"/>
                </a:solidFill>
              </a:endParaRPr>
            </a:p>
          </p:txBody>
        </p:sp>
        <p:sp>
          <p:nvSpPr>
            <p:cNvPr id="14" name="Retângulo 13"/>
            <p:cNvSpPr/>
            <p:nvPr/>
          </p:nvSpPr>
          <p:spPr>
            <a:xfrm>
              <a:off x="10527257" y="3077638"/>
              <a:ext cx="595035" cy="369332"/>
            </a:xfrm>
            <a:prstGeom prst="rect">
              <a:avLst/>
            </a:prstGeom>
          </p:spPr>
          <p:txBody>
            <a:bodyPr wrap="none">
              <a:spAutoFit/>
            </a:bodyPr>
            <a:lstStyle/>
            <a:p>
              <a:r>
                <a:rPr lang="pt-BR" b="1" dirty="0" smtClean="0">
                  <a:solidFill>
                    <a:srgbClr val="00B050"/>
                  </a:solidFill>
                </a:rPr>
                <a:t>20,5</a:t>
              </a:r>
              <a:endParaRPr lang="pt-BR" b="1" dirty="0">
                <a:solidFill>
                  <a:srgbClr val="00B050"/>
                </a:solidFill>
              </a:endParaRPr>
            </a:p>
          </p:txBody>
        </p:sp>
        <p:sp>
          <p:nvSpPr>
            <p:cNvPr id="15" name="CaixaDeTexto 14"/>
            <p:cNvSpPr txBox="1"/>
            <p:nvPr/>
          </p:nvSpPr>
          <p:spPr>
            <a:xfrm>
              <a:off x="1430172" y="2690336"/>
              <a:ext cx="595035" cy="369332"/>
            </a:xfrm>
            <a:prstGeom prst="rect">
              <a:avLst/>
            </a:prstGeom>
            <a:noFill/>
          </p:spPr>
          <p:txBody>
            <a:bodyPr wrap="none" rtlCol="0">
              <a:spAutoFit/>
            </a:bodyPr>
            <a:lstStyle/>
            <a:p>
              <a:r>
                <a:rPr lang="pt-BR" b="1" dirty="0" smtClean="0">
                  <a:solidFill>
                    <a:srgbClr val="C00000"/>
                  </a:solidFill>
                </a:rPr>
                <a:t>25,1</a:t>
              </a:r>
              <a:endParaRPr lang="pt-BR" b="1" dirty="0">
                <a:solidFill>
                  <a:srgbClr val="C00000"/>
                </a:solidFill>
              </a:endParaRPr>
            </a:p>
          </p:txBody>
        </p:sp>
        <p:sp>
          <p:nvSpPr>
            <p:cNvPr id="16" name="Retângulo 15"/>
            <p:cNvSpPr/>
            <p:nvPr/>
          </p:nvSpPr>
          <p:spPr>
            <a:xfrm>
              <a:off x="10527258" y="3429000"/>
              <a:ext cx="647934" cy="369332"/>
            </a:xfrm>
            <a:prstGeom prst="rect">
              <a:avLst/>
            </a:prstGeom>
          </p:spPr>
          <p:txBody>
            <a:bodyPr wrap="none">
              <a:spAutoFit/>
            </a:bodyPr>
            <a:lstStyle/>
            <a:p>
              <a:r>
                <a:rPr lang="pt-BR" b="1" dirty="0" smtClean="0">
                  <a:solidFill>
                    <a:srgbClr val="C00000"/>
                  </a:solidFill>
                </a:rPr>
                <a:t>15,6 </a:t>
              </a:r>
              <a:endParaRPr lang="pt-BR" b="1" dirty="0">
                <a:solidFill>
                  <a:srgbClr val="C00000"/>
                </a:solidFill>
              </a:endParaRPr>
            </a:p>
          </p:txBody>
        </p:sp>
      </p:grpSp>
      <p:sp>
        <p:nvSpPr>
          <p:cNvPr id="19" name="CaixaDeTexto 18"/>
          <p:cNvSpPr txBox="1"/>
          <p:nvPr/>
        </p:nvSpPr>
        <p:spPr>
          <a:xfrm>
            <a:off x="5396931" y="2772470"/>
            <a:ext cx="1188146" cy="461665"/>
          </a:xfrm>
          <a:prstGeom prst="rect">
            <a:avLst/>
          </a:prstGeom>
          <a:solidFill>
            <a:srgbClr val="00B050"/>
          </a:solidFill>
        </p:spPr>
        <p:txBody>
          <a:bodyPr wrap="none" rtlCol="0">
            <a:spAutoFit/>
          </a:bodyPr>
          <a:lstStyle/>
          <a:p>
            <a:r>
              <a:rPr lang="pt-BR" sz="2400" b="1" dirty="0" smtClean="0">
                <a:solidFill>
                  <a:schemeClr val="bg1"/>
                </a:solidFill>
              </a:rPr>
              <a:t>- 40,5% </a:t>
            </a:r>
            <a:endParaRPr lang="pt-BR" sz="2400" b="1" dirty="0">
              <a:solidFill>
                <a:schemeClr val="bg1"/>
              </a:solidFill>
            </a:endParaRPr>
          </a:p>
        </p:txBody>
      </p:sp>
    </p:spTree>
    <p:extLst>
      <p:ext uri="{BB962C8B-B14F-4D97-AF65-F5344CB8AC3E}">
        <p14:creationId xmlns:p14="http://schemas.microsoft.com/office/powerpoint/2010/main" val="3005056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lide2">
            <a:extLst>
              <a:ext uri="{FF2B5EF4-FFF2-40B4-BE49-F238E27FC236}">
                <a16:creationId xmlns:a16="http://schemas.microsoft.com/office/drawing/2014/main" xmlns="" id="{4E593715-2810-4C47-AEEC-038BF9CD889C}"/>
              </a:ext>
            </a:extLst>
          </p:cNvPr>
          <p:cNvPicPr>
            <a:picLocks noChangeAspect="1"/>
          </p:cNvPicPr>
          <p:nvPr/>
        </p:nvPicPr>
        <p:blipFill rotWithShape="1">
          <a:blip r:embed="rId2">
            <a:extLst>
              <a:ext uri="{28A0092B-C50C-407E-A947-70E740481C1C}">
                <a14:useLocalDpi xmlns:a14="http://schemas.microsoft.com/office/drawing/2010/main" val="0"/>
              </a:ext>
            </a:extLst>
          </a:blip>
          <a:srcRect t="25381" r="28241" b="37458"/>
          <a:stretch/>
        </p:blipFill>
        <p:spPr>
          <a:xfrm>
            <a:off x="621506" y="1236303"/>
            <a:ext cx="11106406" cy="4600585"/>
          </a:xfrm>
          <a:prstGeom prst="rect">
            <a:avLst/>
          </a:prstGeom>
          <a:ln>
            <a:noFill/>
          </a:ln>
          <a:effectLst>
            <a:outerShdw blurRad="292100" dist="139700" dir="2700000" algn="tl" rotWithShape="0">
              <a:srgbClr val="333333">
                <a:alpha val="65000"/>
              </a:srgbClr>
            </a:outerShdw>
          </a:effectLst>
        </p:spPr>
      </p:pic>
      <p:grpSp>
        <p:nvGrpSpPr>
          <p:cNvPr id="17" name="Grupo 16"/>
          <p:cNvGrpSpPr/>
          <p:nvPr/>
        </p:nvGrpSpPr>
        <p:grpSpPr>
          <a:xfrm>
            <a:off x="0" y="0"/>
            <a:ext cx="12192000" cy="6836208"/>
            <a:chOff x="0" y="0"/>
            <a:chExt cx="12192000" cy="6836208"/>
          </a:xfrm>
        </p:grpSpPr>
        <p:sp>
          <p:nvSpPr>
            <p:cNvPr id="2" name="Retângulo 1"/>
            <p:cNvSpPr/>
            <p:nvPr/>
          </p:nvSpPr>
          <p:spPr>
            <a:xfrm>
              <a:off x="1747317" y="6528431"/>
              <a:ext cx="8508124" cy="307777"/>
            </a:xfrm>
            <a:prstGeom prst="rect">
              <a:avLst/>
            </a:prstGeom>
          </p:spPr>
          <p:txBody>
            <a:bodyPr wrap="square">
              <a:spAutoFit/>
            </a:bodyPr>
            <a:lstStyle/>
            <a:p>
              <a:r>
                <a:rPr lang="pt-BR" sz="1400" dirty="0">
                  <a:hlinkClick r:id="rId3"/>
                </a:rPr>
                <a:t>http://svs.aids.gov.br/dantps/centrais-de-conteudos/paineis-de-monitoramento/saude-brasil/dcnt/</a:t>
              </a:r>
              <a:endParaRPr lang="pt-BR" sz="1400" dirty="0"/>
            </a:p>
          </p:txBody>
        </p:sp>
        <p:sp>
          <p:nvSpPr>
            <p:cNvPr id="6" name="CaixaDeTexto 5"/>
            <p:cNvSpPr txBox="1"/>
            <p:nvPr/>
          </p:nvSpPr>
          <p:spPr>
            <a:xfrm>
              <a:off x="0" y="0"/>
              <a:ext cx="12192000" cy="954107"/>
            </a:xfrm>
            <a:prstGeom prst="rect">
              <a:avLst/>
            </a:prstGeom>
            <a:solidFill>
              <a:srgbClr val="002060"/>
            </a:solidFill>
          </p:spPr>
          <p:txBody>
            <a:bodyPr wrap="square" rtlCol="0">
              <a:spAutoFit/>
            </a:bodyPr>
            <a:lstStyle/>
            <a:p>
              <a:pPr algn="ctr"/>
              <a:r>
                <a:rPr lang="pt-BR" sz="2800" b="1" dirty="0">
                  <a:solidFill>
                    <a:schemeClr val="bg1"/>
                  </a:solidFill>
                </a:rPr>
                <a:t>Saúde Brasil </a:t>
              </a:r>
              <a:r>
                <a:rPr lang="pt-BR" sz="2800" b="1" dirty="0" smtClean="0">
                  <a:solidFill>
                    <a:schemeClr val="bg1"/>
                  </a:solidFill>
                </a:rPr>
                <a:t> - Mortalidade </a:t>
              </a:r>
              <a:r>
                <a:rPr lang="pt-BR" sz="2800" b="1" dirty="0">
                  <a:solidFill>
                    <a:schemeClr val="bg1"/>
                  </a:solidFill>
                </a:rPr>
                <a:t>por  </a:t>
              </a:r>
              <a:r>
                <a:rPr lang="pt-BR" sz="2800" b="1" dirty="0" smtClean="0">
                  <a:solidFill>
                    <a:srgbClr val="FFFF00"/>
                  </a:solidFill>
                </a:rPr>
                <a:t>câncer de pulmão </a:t>
              </a:r>
              <a:r>
                <a:rPr lang="pt-BR" sz="2800" b="1" dirty="0" smtClean="0">
                  <a:solidFill>
                    <a:schemeClr val="bg1"/>
                  </a:solidFill>
                </a:rPr>
                <a:t> </a:t>
              </a:r>
            </a:p>
            <a:p>
              <a:pPr algn="ctr"/>
              <a:r>
                <a:rPr lang="pt-BR" sz="2800" b="1" dirty="0" smtClean="0">
                  <a:solidFill>
                    <a:schemeClr val="bg1"/>
                  </a:solidFill>
                </a:rPr>
                <a:t>   população de 30 a 69 anos de idade  - 2000-2016 </a:t>
              </a:r>
            </a:p>
          </p:txBody>
        </p:sp>
        <p:sp>
          <p:nvSpPr>
            <p:cNvPr id="7" name="CaixaDeTexto 6"/>
            <p:cNvSpPr txBox="1"/>
            <p:nvPr/>
          </p:nvSpPr>
          <p:spPr>
            <a:xfrm>
              <a:off x="5333189" y="3636037"/>
              <a:ext cx="1223412" cy="369332"/>
            </a:xfrm>
            <a:prstGeom prst="rect">
              <a:avLst/>
            </a:prstGeom>
            <a:solidFill>
              <a:schemeClr val="accent5">
                <a:lumMod val="75000"/>
              </a:schemeClr>
            </a:solidFill>
          </p:spPr>
          <p:txBody>
            <a:bodyPr wrap="none" rtlCol="0">
              <a:spAutoFit/>
            </a:bodyPr>
            <a:lstStyle/>
            <a:p>
              <a:r>
                <a:rPr lang="pt-BR" b="1" dirty="0" smtClean="0">
                  <a:solidFill>
                    <a:schemeClr val="bg1"/>
                  </a:solidFill>
                </a:rPr>
                <a:t>Masculino </a:t>
              </a:r>
              <a:endParaRPr lang="pt-BR" b="1" dirty="0">
                <a:solidFill>
                  <a:schemeClr val="bg1"/>
                </a:solidFill>
              </a:endParaRPr>
            </a:p>
          </p:txBody>
        </p:sp>
        <p:sp>
          <p:nvSpPr>
            <p:cNvPr id="9" name="CaixaDeTexto 8"/>
            <p:cNvSpPr txBox="1"/>
            <p:nvPr/>
          </p:nvSpPr>
          <p:spPr>
            <a:xfrm>
              <a:off x="5333187" y="4005369"/>
              <a:ext cx="1223413" cy="369332"/>
            </a:xfrm>
            <a:prstGeom prst="rect">
              <a:avLst/>
            </a:prstGeom>
            <a:solidFill>
              <a:srgbClr val="FF0000"/>
            </a:solidFill>
          </p:spPr>
          <p:txBody>
            <a:bodyPr wrap="square" rtlCol="0">
              <a:spAutoFit/>
            </a:bodyPr>
            <a:lstStyle/>
            <a:p>
              <a:r>
                <a:rPr lang="pt-BR" b="1" dirty="0" smtClean="0">
                  <a:solidFill>
                    <a:schemeClr val="bg1"/>
                  </a:solidFill>
                </a:rPr>
                <a:t>Feminino  </a:t>
              </a:r>
              <a:endParaRPr lang="pt-BR" b="1" dirty="0">
                <a:solidFill>
                  <a:schemeClr val="bg1"/>
                </a:solidFill>
              </a:endParaRPr>
            </a:p>
          </p:txBody>
        </p:sp>
        <p:sp>
          <p:nvSpPr>
            <p:cNvPr id="10" name="CaixaDeTexto 9"/>
            <p:cNvSpPr txBox="1"/>
            <p:nvPr/>
          </p:nvSpPr>
          <p:spPr>
            <a:xfrm>
              <a:off x="5326199" y="4386057"/>
              <a:ext cx="1230402" cy="369332"/>
            </a:xfrm>
            <a:prstGeom prst="rect">
              <a:avLst/>
            </a:prstGeom>
            <a:solidFill>
              <a:srgbClr val="00B050"/>
            </a:solidFill>
          </p:spPr>
          <p:txBody>
            <a:bodyPr wrap="square" rtlCol="0">
              <a:spAutoFit/>
            </a:bodyPr>
            <a:lstStyle/>
            <a:p>
              <a:pPr algn="ctr"/>
              <a:r>
                <a:rPr lang="pt-BR" b="1" dirty="0" smtClean="0">
                  <a:solidFill>
                    <a:schemeClr val="bg1"/>
                  </a:solidFill>
                </a:rPr>
                <a:t>Total          </a:t>
              </a:r>
              <a:endParaRPr lang="pt-BR" b="1" dirty="0">
                <a:solidFill>
                  <a:schemeClr val="bg1"/>
                </a:solidFill>
              </a:endParaRPr>
            </a:p>
          </p:txBody>
        </p:sp>
        <p:sp>
          <p:nvSpPr>
            <p:cNvPr id="8" name="CaixaDeTexto 7"/>
            <p:cNvSpPr txBox="1"/>
            <p:nvPr/>
          </p:nvSpPr>
          <p:spPr>
            <a:xfrm>
              <a:off x="1383968" y="1236303"/>
              <a:ext cx="595035" cy="369332"/>
            </a:xfrm>
            <a:prstGeom prst="rect">
              <a:avLst/>
            </a:prstGeom>
            <a:noFill/>
          </p:spPr>
          <p:txBody>
            <a:bodyPr wrap="none" rtlCol="0">
              <a:spAutoFit/>
            </a:bodyPr>
            <a:lstStyle/>
            <a:p>
              <a:r>
                <a:rPr lang="pt-BR" b="1" dirty="0" smtClean="0">
                  <a:solidFill>
                    <a:srgbClr val="0070C0"/>
                  </a:solidFill>
                </a:rPr>
                <a:t>31,9</a:t>
              </a:r>
              <a:endParaRPr lang="pt-BR" b="1" dirty="0">
                <a:solidFill>
                  <a:srgbClr val="0070C0"/>
                </a:solidFill>
              </a:endParaRPr>
            </a:p>
          </p:txBody>
        </p:sp>
        <p:sp>
          <p:nvSpPr>
            <p:cNvPr id="11" name="CaixaDeTexto 10"/>
            <p:cNvSpPr txBox="1"/>
            <p:nvPr/>
          </p:nvSpPr>
          <p:spPr>
            <a:xfrm>
              <a:off x="914400" y="5935744"/>
              <a:ext cx="9438466" cy="646331"/>
            </a:xfrm>
            <a:prstGeom prst="rect">
              <a:avLst/>
            </a:prstGeom>
            <a:noFill/>
          </p:spPr>
          <p:txBody>
            <a:bodyPr wrap="square" rtlCol="0">
              <a:spAutoFit/>
            </a:bodyPr>
            <a:lstStyle/>
            <a:p>
              <a:r>
                <a:rPr lang="pt-BR" dirty="0" smtClean="0"/>
                <a:t>Ministério da Saúde - Painéis </a:t>
              </a:r>
              <a:r>
                <a:rPr lang="pt-BR" dirty="0"/>
                <a:t>Saúde Brasil: doenças crônicas não transmissíveis</a:t>
              </a:r>
            </a:p>
            <a:p>
              <a:r>
                <a:rPr lang="pt-BR" dirty="0" smtClean="0"/>
                <a:t>Estimativa  de mortalidade do “ Global </a:t>
              </a:r>
              <a:r>
                <a:rPr lang="pt-BR" dirty="0" err="1" smtClean="0"/>
                <a:t>Burden</a:t>
              </a:r>
              <a:r>
                <a:rPr lang="pt-BR" dirty="0" smtClean="0"/>
                <a:t> </a:t>
              </a:r>
              <a:r>
                <a:rPr lang="pt-BR" dirty="0" err="1" smtClean="0"/>
                <a:t>of</a:t>
              </a:r>
              <a:r>
                <a:rPr lang="pt-BR" dirty="0" smtClean="0"/>
                <a:t> </a:t>
              </a:r>
              <a:r>
                <a:rPr lang="pt-BR" dirty="0" err="1" smtClean="0"/>
                <a:t>Disease</a:t>
              </a:r>
              <a:r>
                <a:rPr lang="pt-BR" dirty="0" smtClean="0"/>
                <a:t> </a:t>
              </a:r>
              <a:r>
                <a:rPr lang="pt-BR" dirty="0" err="1" smtClean="0"/>
                <a:t>Study</a:t>
              </a:r>
              <a:r>
                <a:rPr lang="pt-BR" dirty="0" smtClean="0"/>
                <a:t>”  (GBD 2016 ) para o Brasil  </a:t>
              </a:r>
              <a:endParaRPr lang="pt-BR" dirty="0"/>
            </a:p>
          </p:txBody>
        </p:sp>
        <p:sp>
          <p:nvSpPr>
            <p:cNvPr id="12" name="Retângulo 11"/>
            <p:cNvSpPr/>
            <p:nvPr/>
          </p:nvSpPr>
          <p:spPr>
            <a:xfrm>
              <a:off x="10678459" y="2093341"/>
              <a:ext cx="595035" cy="369332"/>
            </a:xfrm>
            <a:prstGeom prst="rect">
              <a:avLst/>
            </a:prstGeom>
            <a:noFill/>
          </p:spPr>
          <p:txBody>
            <a:bodyPr wrap="none" rtlCol="0">
              <a:spAutoFit/>
            </a:bodyPr>
            <a:lstStyle/>
            <a:p>
              <a:r>
                <a:rPr lang="pt-BR" b="1" dirty="0" smtClean="0">
                  <a:solidFill>
                    <a:srgbClr val="0070C0"/>
                  </a:solidFill>
                </a:rPr>
                <a:t>22,7</a:t>
              </a:r>
              <a:endParaRPr lang="pt-BR" b="1" dirty="0">
                <a:solidFill>
                  <a:srgbClr val="0070C0"/>
                </a:solidFill>
              </a:endParaRPr>
            </a:p>
          </p:txBody>
        </p:sp>
        <p:sp>
          <p:nvSpPr>
            <p:cNvPr id="13" name="Retângulo 12"/>
            <p:cNvSpPr/>
            <p:nvPr/>
          </p:nvSpPr>
          <p:spPr>
            <a:xfrm>
              <a:off x="1448729" y="2247939"/>
              <a:ext cx="647934" cy="369332"/>
            </a:xfrm>
            <a:prstGeom prst="rect">
              <a:avLst/>
            </a:prstGeom>
          </p:spPr>
          <p:txBody>
            <a:bodyPr wrap="none">
              <a:spAutoFit/>
            </a:bodyPr>
            <a:lstStyle/>
            <a:p>
              <a:r>
                <a:rPr lang="pt-BR" b="1" dirty="0" smtClean="0">
                  <a:solidFill>
                    <a:srgbClr val="00B050"/>
                  </a:solidFill>
                </a:rPr>
                <a:t>22,2 </a:t>
              </a:r>
              <a:endParaRPr lang="pt-BR" b="1" dirty="0">
                <a:solidFill>
                  <a:srgbClr val="00B050"/>
                </a:solidFill>
              </a:endParaRPr>
            </a:p>
          </p:txBody>
        </p:sp>
        <p:sp>
          <p:nvSpPr>
            <p:cNvPr id="14" name="Retângulo 13"/>
            <p:cNvSpPr/>
            <p:nvPr/>
          </p:nvSpPr>
          <p:spPr>
            <a:xfrm>
              <a:off x="10678459" y="2635310"/>
              <a:ext cx="595035" cy="369332"/>
            </a:xfrm>
            <a:prstGeom prst="rect">
              <a:avLst/>
            </a:prstGeom>
          </p:spPr>
          <p:txBody>
            <a:bodyPr wrap="none">
              <a:spAutoFit/>
            </a:bodyPr>
            <a:lstStyle/>
            <a:p>
              <a:r>
                <a:rPr lang="pt-BR" b="1" dirty="0" smtClean="0">
                  <a:solidFill>
                    <a:srgbClr val="00B050"/>
                  </a:solidFill>
                </a:rPr>
                <a:t>18,1</a:t>
              </a:r>
              <a:endParaRPr lang="pt-BR" b="1" dirty="0">
                <a:solidFill>
                  <a:srgbClr val="00B050"/>
                </a:solidFill>
              </a:endParaRPr>
            </a:p>
          </p:txBody>
        </p:sp>
        <p:sp>
          <p:nvSpPr>
            <p:cNvPr id="15" name="CaixaDeTexto 14"/>
            <p:cNvSpPr txBox="1"/>
            <p:nvPr/>
          </p:nvSpPr>
          <p:spPr>
            <a:xfrm>
              <a:off x="1449799" y="3125087"/>
              <a:ext cx="595035" cy="369332"/>
            </a:xfrm>
            <a:prstGeom prst="rect">
              <a:avLst/>
            </a:prstGeom>
            <a:noFill/>
          </p:spPr>
          <p:txBody>
            <a:bodyPr wrap="none" rtlCol="0">
              <a:spAutoFit/>
            </a:bodyPr>
            <a:lstStyle/>
            <a:p>
              <a:r>
                <a:rPr lang="pt-BR" b="1" dirty="0" smtClean="0">
                  <a:solidFill>
                    <a:srgbClr val="C00000"/>
                  </a:solidFill>
                </a:rPr>
                <a:t>13,8</a:t>
              </a:r>
              <a:endParaRPr lang="pt-BR" b="1" dirty="0">
                <a:solidFill>
                  <a:srgbClr val="C00000"/>
                </a:solidFill>
              </a:endParaRPr>
            </a:p>
          </p:txBody>
        </p:sp>
        <p:sp>
          <p:nvSpPr>
            <p:cNvPr id="16" name="Retângulo 15"/>
            <p:cNvSpPr/>
            <p:nvPr/>
          </p:nvSpPr>
          <p:spPr>
            <a:xfrm>
              <a:off x="10652009" y="3004642"/>
              <a:ext cx="647934" cy="369332"/>
            </a:xfrm>
            <a:prstGeom prst="rect">
              <a:avLst/>
            </a:prstGeom>
          </p:spPr>
          <p:txBody>
            <a:bodyPr wrap="none">
              <a:spAutoFit/>
            </a:bodyPr>
            <a:lstStyle/>
            <a:p>
              <a:r>
                <a:rPr lang="pt-BR" b="1" dirty="0" smtClean="0">
                  <a:solidFill>
                    <a:srgbClr val="C00000"/>
                  </a:solidFill>
                </a:rPr>
                <a:t>14,3 </a:t>
              </a:r>
              <a:endParaRPr lang="pt-BR" b="1" dirty="0">
                <a:solidFill>
                  <a:srgbClr val="C00000"/>
                </a:solidFill>
              </a:endParaRPr>
            </a:p>
          </p:txBody>
        </p:sp>
      </p:grpSp>
      <p:sp>
        <p:nvSpPr>
          <p:cNvPr id="20" name="CaixaDeTexto 19"/>
          <p:cNvSpPr txBox="1"/>
          <p:nvPr/>
        </p:nvSpPr>
        <p:spPr>
          <a:xfrm>
            <a:off x="5385286" y="2441452"/>
            <a:ext cx="1119217" cy="461665"/>
          </a:xfrm>
          <a:prstGeom prst="rect">
            <a:avLst/>
          </a:prstGeom>
          <a:solidFill>
            <a:srgbClr val="00B050"/>
          </a:solidFill>
        </p:spPr>
        <p:txBody>
          <a:bodyPr wrap="none" rtlCol="0">
            <a:spAutoFit/>
          </a:bodyPr>
          <a:lstStyle/>
          <a:p>
            <a:r>
              <a:rPr lang="pt-BR" sz="2400" b="1" dirty="0" smtClean="0">
                <a:solidFill>
                  <a:schemeClr val="bg1"/>
                </a:solidFill>
              </a:rPr>
              <a:t>-18,4% </a:t>
            </a:r>
            <a:endParaRPr lang="pt-BR" sz="2400" b="1" dirty="0">
              <a:solidFill>
                <a:schemeClr val="bg1"/>
              </a:solidFill>
            </a:endParaRPr>
          </a:p>
        </p:txBody>
      </p:sp>
    </p:spTree>
    <p:extLst>
      <p:ext uri="{BB962C8B-B14F-4D97-AF65-F5344CB8AC3E}">
        <p14:creationId xmlns:p14="http://schemas.microsoft.com/office/powerpoint/2010/main" val="4005113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tângulo 1"/>
          <p:cNvSpPr>
            <a:spLocks noChangeArrowheads="1"/>
          </p:cNvSpPr>
          <p:nvPr/>
        </p:nvSpPr>
        <p:spPr bwMode="auto">
          <a:xfrm>
            <a:off x="2909889" y="5381625"/>
            <a:ext cx="683418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pt-BR" altLang="pt-BR" sz="1050" b="1" dirty="0"/>
              <a:t>Fonte: </a:t>
            </a:r>
            <a:r>
              <a:rPr lang="pt-BR" altLang="pt-BR" sz="1050" b="1" dirty="0" err="1"/>
              <a:t>Szklo</a:t>
            </a:r>
            <a:r>
              <a:rPr lang="pt-BR" altLang="pt-BR" sz="1050" b="1" dirty="0"/>
              <a:t> AS, et al. </a:t>
            </a:r>
            <a:r>
              <a:rPr lang="en-US" altLang="pt-BR" sz="1050" b="1" dirty="0"/>
              <a:t>Smokers in Brazil: who are they?</a:t>
            </a:r>
            <a:r>
              <a:rPr lang="pt-BR" altLang="pt-BR" sz="1050" b="1" dirty="0"/>
              <a:t> </a:t>
            </a:r>
            <a:r>
              <a:rPr lang="pt-BR" altLang="pt-BR" sz="1050" b="1" dirty="0" err="1"/>
              <a:t>Tob</a:t>
            </a:r>
            <a:r>
              <a:rPr lang="pt-BR" altLang="pt-BR" sz="1050" b="1" dirty="0"/>
              <a:t> </a:t>
            </a:r>
            <a:r>
              <a:rPr lang="pt-BR" altLang="pt-BR" sz="1050" b="1" dirty="0" err="1"/>
              <a:t>Control</a:t>
            </a:r>
            <a:r>
              <a:rPr lang="pt-BR" altLang="pt-BR" sz="1050" b="1" dirty="0"/>
              <a:t> 2015;0:1–7. doi:10.1136/tobaccocontrol-2015-052324</a:t>
            </a:r>
          </a:p>
        </p:txBody>
      </p:sp>
      <p:pic>
        <p:nvPicPr>
          <p:cNvPr id="31750" name="Picture 2" descr="C:\Users\tatiana.teles\Desktop\2.jpg"/>
          <p:cNvPicPr>
            <a:picLocks noChangeAspect="1" noChangeArrowheads="1"/>
          </p:cNvPicPr>
          <p:nvPr/>
        </p:nvPicPr>
        <p:blipFill>
          <a:blip r:embed="rId2"/>
          <a:srcRect l="25450" t="1817" r="31398"/>
          <a:stretch>
            <a:fillRect/>
          </a:stretch>
        </p:blipFill>
        <p:spPr bwMode="auto">
          <a:xfrm>
            <a:off x="7897981" y="890374"/>
            <a:ext cx="2786062" cy="4051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aixaDeTexto 5"/>
          <p:cNvSpPr txBox="1">
            <a:spLocks noChangeArrowheads="1"/>
          </p:cNvSpPr>
          <p:nvPr/>
        </p:nvSpPr>
        <p:spPr bwMode="auto">
          <a:xfrm>
            <a:off x="112295" y="450423"/>
            <a:ext cx="10700084" cy="507831"/>
          </a:xfrm>
          <a:prstGeom prst="rect">
            <a:avLst/>
          </a:prstGeom>
          <a:solidFill>
            <a:srgbClr val="CD6A33"/>
          </a:solidFill>
          <a:ln w="38100">
            <a:solidFill>
              <a:schemeClr val="tx1"/>
            </a:solidFill>
            <a:miter lim="800000"/>
            <a:headEnd/>
            <a:tailEnd/>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50000"/>
              </a:lnSpc>
            </a:pPr>
            <a:r>
              <a:rPr lang="pt-BR" altLang="pt-BR" dirty="0" smtClean="0">
                <a:solidFill>
                  <a:schemeClr val="bg1"/>
                </a:solidFill>
                <a:latin typeface="Arial Black" panose="020B0A04020102020204" pitchFamily="34" charset="0"/>
              </a:rPr>
              <a:t>APESAR DA QUEDA NA PREVALÊNCIA DE FUMANTES AINDA </a:t>
            </a:r>
            <a:r>
              <a:rPr lang="pt-BR" altLang="pt-BR" dirty="0">
                <a:solidFill>
                  <a:schemeClr val="bg1"/>
                </a:solidFill>
                <a:latin typeface="Arial Black" panose="020B0A04020102020204" pitchFamily="34" charset="0"/>
              </a:rPr>
              <a:t>TEMOS NO BRASIL ...</a:t>
            </a:r>
          </a:p>
        </p:txBody>
      </p:sp>
      <p:sp>
        <p:nvSpPr>
          <p:cNvPr id="27653" name="CaixaDeTexto 2"/>
          <p:cNvSpPr txBox="1">
            <a:spLocks noChangeArrowheads="1"/>
          </p:cNvSpPr>
          <p:nvPr/>
        </p:nvSpPr>
        <p:spPr bwMode="auto">
          <a:xfrm>
            <a:off x="2320012" y="2838174"/>
            <a:ext cx="46195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50000"/>
              </a:lnSpc>
            </a:pPr>
            <a:r>
              <a:rPr lang="pt-BR" altLang="pt-BR" sz="2400" b="1" dirty="0">
                <a:solidFill>
                  <a:srgbClr val="C00000"/>
                </a:solidFill>
                <a:latin typeface="Arial Black" panose="020B0A04020102020204" pitchFamily="34" charset="0"/>
              </a:rPr>
              <a:t>7 X população do Uruguai</a:t>
            </a:r>
            <a:br>
              <a:rPr lang="pt-BR" altLang="pt-BR" sz="2400" b="1" dirty="0">
                <a:solidFill>
                  <a:srgbClr val="C00000"/>
                </a:solidFill>
                <a:latin typeface="Arial Black" panose="020B0A04020102020204" pitchFamily="34" charset="0"/>
              </a:rPr>
            </a:br>
            <a:r>
              <a:rPr lang="pt-BR" altLang="pt-BR" sz="2400" b="1" dirty="0">
                <a:solidFill>
                  <a:srgbClr val="C00000"/>
                </a:solidFill>
                <a:latin typeface="Arial Black" panose="020B0A04020102020204" pitchFamily="34" charset="0"/>
              </a:rPr>
              <a:t>2 X população de Portugal</a:t>
            </a:r>
            <a:endParaRPr lang="pt-BR" altLang="pt-BR" sz="2400" dirty="0"/>
          </a:p>
        </p:txBody>
      </p:sp>
      <p:sp>
        <p:nvSpPr>
          <p:cNvPr id="27654" name="CaixaDeTexto 6"/>
          <p:cNvSpPr txBox="1">
            <a:spLocks noChangeArrowheads="1"/>
          </p:cNvSpPr>
          <p:nvPr/>
        </p:nvSpPr>
        <p:spPr bwMode="auto">
          <a:xfrm>
            <a:off x="2155218" y="1936558"/>
            <a:ext cx="4854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pt-BR" sz="2400" b="1" dirty="0" smtClean="0">
                <a:latin typeface="Arial Black" panose="020B0A04020102020204" pitchFamily="34" charset="0"/>
              </a:rPr>
              <a:t>19 </a:t>
            </a:r>
            <a:r>
              <a:rPr lang="pt-BR" altLang="pt-BR" sz="2400" b="1" dirty="0">
                <a:latin typeface="Arial Black" panose="020B0A04020102020204" pitchFamily="34" charset="0"/>
              </a:rPr>
              <a:t>MILHÕES DE FUMANTES</a:t>
            </a:r>
            <a:endParaRPr lang="pt-BR" altLang="pt-BR" sz="2400" dirty="0"/>
          </a:p>
        </p:txBody>
      </p:sp>
    </p:spTree>
    <p:extLst>
      <p:ext uri="{BB962C8B-B14F-4D97-AF65-F5344CB8AC3E}">
        <p14:creationId xmlns:p14="http://schemas.microsoft.com/office/powerpoint/2010/main" val="2522462684"/>
      </p:ext>
    </p:extLst>
  </p:cSld>
  <p:clrMapOvr>
    <a:masterClrMapping/>
  </p:clrMapOvr>
  <p:transition spd="med">
    <p:fade/>
  </p:transition>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12937" y="1718711"/>
            <a:ext cx="11139798" cy="44670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2400" b="1" dirty="0" smtClean="0"/>
              <a:t>A  </a:t>
            </a:r>
            <a:r>
              <a:rPr lang="pt-BR" sz="2400" b="1" dirty="0" smtClean="0"/>
              <a:t>POLÍTICA </a:t>
            </a:r>
            <a:r>
              <a:rPr lang="pt-BR" sz="2400" b="1" dirty="0" smtClean="0"/>
              <a:t>NACIONAL DE CONTROLE DO TABACO ( PNCT)</a:t>
            </a:r>
            <a:r>
              <a:rPr lang="pt-BR" sz="2400" b="1" dirty="0"/>
              <a:t> </a:t>
            </a:r>
            <a:r>
              <a:rPr lang="pt-BR" sz="2400" b="1" dirty="0" smtClean="0"/>
              <a:t>- RESULTADOS </a:t>
            </a:r>
            <a:r>
              <a:rPr lang="pt-BR" sz="2400" b="1" dirty="0"/>
              <a:t> </a:t>
            </a:r>
            <a:r>
              <a:rPr lang="pt-BR" sz="2400" b="1" dirty="0" smtClean="0"/>
              <a:t>  e DESAFIOS </a:t>
            </a:r>
          </a:p>
          <a:p>
            <a:pPr marL="285750" indent="-285750">
              <a:lnSpc>
                <a:spcPct val="150000"/>
              </a:lnSpc>
              <a:buFont typeface="Arial" panose="020B0604020202020204" pitchFamily="34" charset="0"/>
              <a:buChar char="•"/>
            </a:pPr>
            <a:endParaRPr lang="pt-BR" sz="2400" b="1" dirty="0"/>
          </a:p>
          <a:p>
            <a:pPr marL="285750" indent="-285750">
              <a:lnSpc>
                <a:spcPct val="150000"/>
              </a:lnSpc>
              <a:buFont typeface="Arial" panose="020B0604020202020204" pitchFamily="34" charset="0"/>
              <a:buChar char="•"/>
            </a:pPr>
            <a:r>
              <a:rPr lang="pt-BR" sz="2400" b="1" dirty="0"/>
              <a:t> </a:t>
            </a:r>
            <a:r>
              <a:rPr lang="pt-BR" sz="2400" b="1" dirty="0" smtClean="0"/>
              <a:t>A </a:t>
            </a:r>
            <a:r>
              <a:rPr lang="pt-BR" sz="2400" b="1" dirty="0" smtClean="0"/>
              <a:t>IMPORTÂNCIA  </a:t>
            </a:r>
            <a:r>
              <a:rPr lang="pt-BR" sz="2400" b="1" dirty="0"/>
              <a:t>DO PLS 769/2015 </a:t>
            </a:r>
            <a:r>
              <a:rPr lang="pt-BR" sz="2400" b="1" dirty="0" smtClean="0"/>
              <a:t> </a:t>
            </a:r>
            <a:r>
              <a:rPr lang="pt-BR" sz="2400" b="1" dirty="0" smtClean="0"/>
              <a:t>PARA </a:t>
            </a:r>
            <a:r>
              <a:rPr lang="pt-BR" sz="2400" b="1" dirty="0" smtClean="0"/>
              <a:t>ENFRENTAR  </a:t>
            </a:r>
            <a:r>
              <a:rPr lang="pt-BR" sz="2400" b="1" dirty="0" smtClean="0"/>
              <a:t>OS DESAFIOS DA PNCT </a:t>
            </a:r>
          </a:p>
          <a:p>
            <a:pPr marL="285750" indent="-285750">
              <a:lnSpc>
                <a:spcPct val="150000"/>
              </a:lnSpc>
              <a:buFont typeface="Arial" panose="020B0604020202020204" pitchFamily="34" charset="0"/>
              <a:buChar char="•"/>
            </a:pPr>
            <a:endParaRPr lang="pt-BR" sz="2400" b="1" dirty="0"/>
          </a:p>
          <a:p>
            <a:pPr marL="285750" indent="-285750">
              <a:lnSpc>
                <a:spcPct val="150000"/>
              </a:lnSpc>
              <a:buFont typeface="Arial" panose="020B0604020202020204" pitchFamily="34" charset="0"/>
              <a:buChar char="•"/>
            </a:pPr>
            <a:r>
              <a:rPr lang="pt-BR" sz="2400" b="1" dirty="0" smtClean="0"/>
              <a:t>QUESTIONAMENTOS:</a:t>
            </a:r>
          </a:p>
          <a:p>
            <a:pPr lvl="2">
              <a:lnSpc>
                <a:spcPct val="150000"/>
              </a:lnSpc>
            </a:pPr>
            <a:r>
              <a:rPr lang="pt-BR" sz="2400" b="1" dirty="0" smtClean="0"/>
              <a:t>PLS </a:t>
            </a:r>
            <a:r>
              <a:rPr lang="pt-BR" sz="2400" b="1" dirty="0"/>
              <a:t>769/2015 </a:t>
            </a:r>
            <a:r>
              <a:rPr lang="pt-BR" sz="2400" b="1" dirty="0" smtClean="0"/>
              <a:t> ESTIMULARIA O </a:t>
            </a:r>
            <a:r>
              <a:rPr lang="pt-BR" sz="2400" b="1" dirty="0" smtClean="0"/>
              <a:t>MERCADO </a:t>
            </a:r>
            <a:r>
              <a:rPr lang="pt-BR" sz="2400" b="1" dirty="0" smtClean="0"/>
              <a:t>ILEGAL DE </a:t>
            </a:r>
            <a:r>
              <a:rPr lang="pt-BR" sz="2400" b="1" dirty="0" smtClean="0"/>
              <a:t>CIGARROS? PREJUDICARIA OS  </a:t>
            </a:r>
            <a:r>
              <a:rPr lang="pt-BR" sz="2400" b="1" dirty="0" smtClean="0"/>
              <a:t>MEIOS DE VIDA DOS  PRODUTORES DE </a:t>
            </a:r>
            <a:r>
              <a:rPr lang="pt-BR" sz="2400" b="1" dirty="0" smtClean="0"/>
              <a:t>TABACO? </a:t>
            </a:r>
            <a:endParaRPr lang="pt-BR" sz="2400" b="1" dirty="0" smtClean="0"/>
          </a:p>
        </p:txBody>
      </p:sp>
      <p:sp>
        <p:nvSpPr>
          <p:cNvPr id="3" name="CaixaDeTexto 2"/>
          <p:cNvSpPr txBox="1"/>
          <p:nvPr/>
        </p:nvSpPr>
        <p:spPr>
          <a:xfrm>
            <a:off x="3179487" y="766832"/>
            <a:ext cx="4435894" cy="523220"/>
          </a:xfrm>
          <a:prstGeom prst="rect">
            <a:avLst/>
          </a:prstGeom>
          <a:noFill/>
        </p:spPr>
        <p:txBody>
          <a:bodyPr wrap="none" rtlCol="0">
            <a:spAutoFit/>
          </a:bodyPr>
          <a:lstStyle/>
          <a:p>
            <a:r>
              <a:rPr lang="pt-BR" sz="2800" b="1" dirty="0">
                <a:solidFill>
                  <a:srgbClr val="C00000"/>
                </a:solidFill>
              </a:rPr>
              <a:t>SÍNTESE DA APRESENTAÇÃO </a:t>
            </a:r>
          </a:p>
        </p:txBody>
      </p:sp>
      <p:pic>
        <p:nvPicPr>
          <p:cNvPr id="4" name="Imagem 3">
            <a:extLst>
              <a:ext uri="{FF2B5EF4-FFF2-40B4-BE49-F238E27FC236}">
                <a16:creationId xmlns:a16="http://schemas.microsoft.com/office/drawing/2014/main" xmlns="" id="{A7AC19EE-A1F6-4C45-8D5E-0C0DC578AF48}"/>
              </a:ext>
            </a:extLst>
          </p:cNvPr>
          <p:cNvPicPr>
            <a:picLocks noChangeAspect="1"/>
          </p:cNvPicPr>
          <p:nvPr/>
        </p:nvPicPr>
        <p:blipFill rotWithShape="1">
          <a:blip r:embed="rId2">
            <a:extLst>
              <a:ext uri="{28A0092B-C50C-407E-A947-70E740481C1C}">
                <a14:useLocalDpi xmlns:a14="http://schemas.microsoft.com/office/drawing/2010/main" val="0"/>
              </a:ext>
            </a:extLst>
          </a:blip>
          <a:srcRect l="68246" b="83410"/>
          <a:stretch/>
        </p:blipFill>
        <p:spPr>
          <a:xfrm>
            <a:off x="8949114" y="200262"/>
            <a:ext cx="2903621" cy="1089790"/>
          </a:xfrm>
          <a:prstGeom prst="rect">
            <a:avLst/>
          </a:prstGeom>
        </p:spPr>
      </p:pic>
    </p:spTree>
    <p:extLst>
      <p:ext uri="{BB962C8B-B14F-4D97-AF65-F5344CB8AC3E}">
        <p14:creationId xmlns:p14="http://schemas.microsoft.com/office/powerpoint/2010/main" val="3857727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351370" y="217519"/>
            <a:ext cx="4323941" cy="461665"/>
          </a:xfrm>
          <a:prstGeom prst="rect">
            <a:avLst/>
          </a:prstGeom>
          <a:noFill/>
        </p:spPr>
        <p:txBody>
          <a:bodyPr wrap="none" rtlCol="0">
            <a:spAutoFit/>
          </a:bodyPr>
          <a:lstStyle/>
          <a:p>
            <a:r>
              <a:rPr lang="pt-BR" sz="2400" dirty="0" smtClean="0">
                <a:latin typeface="Arial Black" panose="020B0A04020102020204" pitchFamily="34" charset="0"/>
              </a:rPr>
              <a:t>TABAGISMO NO BRASIL </a:t>
            </a:r>
            <a:endParaRPr lang="pt-BR" sz="2400" dirty="0">
              <a:latin typeface="Arial Black" panose="020B0A04020102020204" pitchFamily="34" charset="0"/>
            </a:endParaRPr>
          </a:p>
        </p:txBody>
      </p:sp>
      <p:sp>
        <p:nvSpPr>
          <p:cNvPr id="5" name="CaixaDeTexto 4"/>
          <p:cNvSpPr txBox="1"/>
          <p:nvPr/>
        </p:nvSpPr>
        <p:spPr>
          <a:xfrm>
            <a:off x="186146" y="6057781"/>
            <a:ext cx="10895836" cy="800219"/>
          </a:xfrm>
          <a:prstGeom prst="rect">
            <a:avLst/>
          </a:prstGeom>
          <a:noFill/>
        </p:spPr>
        <p:txBody>
          <a:bodyPr wrap="square">
            <a:spAutoFit/>
          </a:bodyPr>
          <a:lstStyle/>
          <a:p>
            <a:pPr>
              <a:defRPr/>
            </a:pPr>
            <a:r>
              <a:rPr lang="pt-BR" sz="1200" b="1" dirty="0">
                <a:solidFill>
                  <a:schemeClr val="tx1">
                    <a:lumMod val="85000"/>
                    <a:lumOff val="15000"/>
                  </a:schemeClr>
                </a:solidFill>
                <a:latin typeface="Arial Black" panose="020B0A04020102020204" pitchFamily="34" charset="0"/>
              </a:rPr>
              <a:t>Fonte: Pinto et al , 2017  </a:t>
            </a:r>
            <a:r>
              <a:rPr lang="pt-BR" sz="1200" b="1" dirty="0"/>
              <a:t>CARGA DE DOENÇA ATRIBUÍVEL AO USO DO TABACO NO BRASIL E POTENCIAL IMPACTO DO AUMENTO DE PREÇOS POR MEIO DE IMPOSTOS</a:t>
            </a:r>
            <a:r>
              <a:rPr lang="pt-BR" sz="1200" b="1" dirty="0">
                <a:solidFill>
                  <a:schemeClr val="tx1">
                    <a:lumMod val="85000"/>
                    <a:lumOff val="15000"/>
                  </a:schemeClr>
                </a:solidFill>
                <a:latin typeface="Arial Black" panose="020B0A04020102020204" pitchFamily="34" charset="0"/>
              </a:rPr>
              <a:t> </a:t>
            </a:r>
            <a:r>
              <a:rPr lang="pt-BR" sz="1200" b="1" dirty="0" smtClean="0">
                <a:solidFill>
                  <a:schemeClr val="tx1">
                    <a:lumMod val="85000"/>
                    <a:lumOff val="15000"/>
                  </a:schemeClr>
                </a:solidFill>
                <a:latin typeface="Arial Black" panose="020B0A04020102020204" pitchFamily="34" charset="0"/>
              </a:rPr>
              <a:t> </a:t>
            </a:r>
            <a:r>
              <a:rPr lang="pt-BR" sz="1000" dirty="0">
                <a:solidFill>
                  <a:schemeClr val="tx1">
                    <a:lumMod val="85000"/>
                    <a:lumOff val="15000"/>
                  </a:schemeClr>
                </a:solidFill>
                <a:latin typeface="Arial Black" panose="020B0A04020102020204" pitchFamily="34" charset="0"/>
              </a:rPr>
              <a:t>http://www2.inca.gov.br/wps/wcm/connect/c6717d804157cc43a098e2c6d1aa65ee/Doc+T%C3%A9c+Brasil+final+plain+portugues+24-5-17%28%28atualizado%29.pdf?MOD=AJPERES&amp;CACHEID=c6717d804157cc43a098e2c6d1aa65ee</a:t>
            </a:r>
          </a:p>
          <a:p>
            <a:pPr>
              <a:defRPr/>
            </a:pPr>
            <a:endParaRPr lang="pt-BR" sz="1200" b="1" dirty="0">
              <a:solidFill>
                <a:schemeClr val="tx1">
                  <a:lumMod val="85000"/>
                  <a:lumOff val="15000"/>
                </a:schemeClr>
              </a:solidFill>
              <a:latin typeface="Arial Black" panose="020B0A04020102020204" pitchFamily="34" charset="0"/>
            </a:endParaRPr>
          </a:p>
        </p:txBody>
      </p:sp>
      <p:grpSp>
        <p:nvGrpSpPr>
          <p:cNvPr id="6" name="Grupo 5"/>
          <p:cNvGrpSpPr/>
          <p:nvPr/>
        </p:nvGrpSpPr>
        <p:grpSpPr>
          <a:xfrm>
            <a:off x="0" y="757870"/>
            <a:ext cx="11841725" cy="5451020"/>
            <a:chOff x="-1340356" y="-1924337"/>
            <a:chExt cx="11841725" cy="5451020"/>
          </a:xfrm>
        </p:grpSpPr>
        <p:pic>
          <p:nvPicPr>
            <p:cNvPr id="2" name="Imagem 1"/>
            <p:cNvPicPr>
              <a:picLocks noChangeAspect="1"/>
            </p:cNvPicPr>
            <p:nvPr/>
          </p:nvPicPr>
          <p:blipFill rotWithShape="1">
            <a:blip r:embed="rId2"/>
            <a:srcRect l="13545" t="8139" r="14813" b="41489"/>
            <a:stretch/>
          </p:blipFill>
          <p:spPr>
            <a:xfrm>
              <a:off x="-1340356" y="-1924337"/>
              <a:ext cx="11841725" cy="4681184"/>
            </a:xfrm>
            <a:prstGeom prst="rect">
              <a:avLst/>
            </a:prstGeom>
          </p:spPr>
        </p:pic>
        <p:pic>
          <p:nvPicPr>
            <p:cNvPr id="4" name="Imagem 3"/>
            <p:cNvPicPr>
              <a:picLocks noChangeAspect="1"/>
            </p:cNvPicPr>
            <p:nvPr/>
          </p:nvPicPr>
          <p:blipFill rotWithShape="1">
            <a:blip r:embed="rId3"/>
            <a:srcRect l="19755" t="8806" r="55280" b="60757"/>
            <a:stretch/>
          </p:blipFill>
          <p:spPr>
            <a:xfrm>
              <a:off x="-556779" y="1081187"/>
              <a:ext cx="3567793" cy="2445496"/>
            </a:xfrm>
            <a:prstGeom prst="ellipse">
              <a:avLst/>
            </a:prstGeom>
            <a:ln>
              <a:noFill/>
            </a:ln>
            <a:effectLst>
              <a:softEdge rad="112500"/>
            </a:effectLst>
          </p:spPr>
        </p:pic>
      </p:grpSp>
      <p:pic>
        <p:nvPicPr>
          <p:cNvPr id="7" name="Imagem 6">
            <a:extLst>
              <a:ext uri="{FF2B5EF4-FFF2-40B4-BE49-F238E27FC236}">
                <a16:creationId xmlns:a16="http://schemas.microsoft.com/office/drawing/2014/main" xmlns="" id="{A7AC19EE-A1F6-4C45-8D5E-0C0DC578AF48}"/>
              </a:ext>
            </a:extLst>
          </p:cNvPr>
          <p:cNvPicPr>
            <a:picLocks noChangeAspect="1"/>
          </p:cNvPicPr>
          <p:nvPr/>
        </p:nvPicPr>
        <p:blipFill rotWithShape="1">
          <a:blip r:embed="rId4">
            <a:extLst>
              <a:ext uri="{28A0092B-C50C-407E-A947-70E740481C1C}">
                <a14:useLocalDpi xmlns:a14="http://schemas.microsoft.com/office/drawing/2010/main" val="0"/>
              </a:ext>
            </a:extLst>
          </a:blip>
          <a:srcRect l="68246" b="83410"/>
          <a:stretch/>
        </p:blipFill>
        <p:spPr>
          <a:xfrm>
            <a:off x="9424776" y="-5215"/>
            <a:ext cx="2416949" cy="907132"/>
          </a:xfrm>
          <a:prstGeom prst="rect">
            <a:avLst/>
          </a:prstGeom>
        </p:spPr>
      </p:pic>
    </p:spTree>
    <p:extLst>
      <p:ext uri="{BB962C8B-B14F-4D97-AF65-F5344CB8AC3E}">
        <p14:creationId xmlns:p14="http://schemas.microsoft.com/office/powerpoint/2010/main" val="3149745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3991" r="3991"/>
          <a:stretch>
            <a:fillRect/>
          </a:stretch>
        </p:blipFill>
        <p:spPr>
          <a:xfrm>
            <a:off x="4083844" y="4222071"/>
            <a:ext cx="3736975" cy="2635929"/>
          </a:xfrm>
          <a:effectLst>
            <a:outerShdw blurRad="292100" dist="139700" dir="2700000" algn="tl" rotWithShape="0">
              <a:srgbClr val="333333">
                <a:alpha val="65000"/>
              </a:srgbClr>
            </a:outerShdw>
          </a:effec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b="59717"/>
          <a:stretch>
            <a:fillRect/>
          </a:stretch>
        </p:blipFill>
        <p:spPr bwMode="auto">
          <a:xfrm>
            <a:off x="4237039" y="109539"/>
            <a:ext cx="3430587" cy="94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0" name="Content Placeholder 2"/>
          <p:cNvSpPr txBox="1">
            <a:spLocks/>
          </p:cNvSpPr>
          <p:nvPr/>
        </p:nvSpPr>
        <p:spPr bwMode="auto">
          <a:xfrm>
            <a:off x="1631950" y="1058864"/>
            <a:ext cx="90360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ts val="1000"/>
              </a:spcBef>
            </a:pPr>
            <a:r>
              <a:rPr lang="pt-BR" altLang="pt-BR" sz="2600" b="1" dirty="0">
                <a:solidFill>
                  <a:srgbClr val="C00000"/>
                </a:solidFill>
                <a:latin typeface="Arial Black" pitchFamily="34" charset="0"/>
                <a:ea typeface="Calibri" panose="020F0502020204030204" pitchFamily="34" charset="0"/>
                <a:cs typeface="Calibri" panose="020F0502020204030204" pitchFamily="34" charset="0"/>
              </a:rPr>
              <a:t>Custos totais: R$ 56,9 bilhões/ano</a:t>
            </a:r>
          </a:p>
          <a:p>
            <a:pPr>
              <a:lnSpc>
                <a:spcPct val="150000"/>
              </a:lnSpc>
              <a:spcBef>
                <a:spcPts val="1000"/>
              </a:spcBef>
            </a:pPr>
            <a:r>
              <a:rPr lang="pt-BR" altLang="pt-BR" sz="2600" b="1" dirty="0">
                <a:solidFill>
                  <a:srgbClr val="C00000"/>
                </a:solidFill>
                <a:latin typeface="Arial Black" pitchFamily="34" charset="0"/>
                <a:ea typeface="Calibri" panose="020F0502020204030204" pitchFamily="34" charset="0"/>
                <a:cs typeface="Calibri" panose="020F0502020204030204" pitchFamily="34" charset="0"/>
              </a:rPr>
              <a:t>Arrecadação de impostos (cigarros): R$ 13 bilhões/ano</a:t>
            </a:r>
          </a:p>
        </p:txBody>
      </p:sp>
      <p:sp>
        <p:nvSpPr>
          <p:cNvPr id="8" name="Down Arrow 7"/>
          <p:cNvSpPr/>
          <p:nvPr/>
        </p:nvSpPr>
        <p:spPr>
          <a:xfrm>
            <a:off x="5448300" y="2834703"/>
            <a:ext cx="503238" cy="649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2" name="Content Placeholder 2"/>
          <p:cNvSpPr txBox="1">
            <a:spLocks/>
          </p:cNvSpPr>
          <p:nvPr/>
        </p:nvSpPr>
        <p:spPr bwMode="auto">
          <a:xfrm>
            <a:off x="1631950" y="3583593"/>
            <a:ext cx="9641652"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ts val="1000"/>
              </a:spcBef>
              <a:buNone/>
            </a:pPr>
            <a:r>
              <a:rPr lang="pt-BR" altLang="pt-BR" sz="2800" b="1" dirty="0">
                <a:latin typeface="Arial Black" pitchFamily="34" charset="0"/>
                <a:ea typeface="Calibri" panose="020F0502020204030204" pitchFamily="34" charset="0"/>
                <a:cs typeface="Calibri" panose="020F0502020204030204" pitchFamily="34" charset="0"/>
              </a:rPr>
              <a:t>Cobre apenas 23% das perdas com o tabagismo</a:t>
            </a:r>
          </a:p>
        </p:txBody>
      </p:sp>
      <p:pic>
        <p:nvPicPr>
          <p:cNvPr id="7" name="Imagem 6">
            <a:extLst>
              <a:ext uri="{FF2B5EF4-FFF2-40B4-BE49-F238E27FC236}">
                <a16:creationId xmlns:a16="http://schemas.microsoft.com/office/drawing/2014/main" xmlns="" id="{A7AC19EE-A1F6-4C45-8D5E-0C0DC578AF48}"/>
              </a:ext>
            </a:extLst>
          </p:cNvPr>
          <p:cNvPicPr>
            <a:picLocks noChangeAspect="1"/>
          </p:cNvPicPr>
          <p:nvPr/>
        </p:nvPicPr>
        <p:blipFill rotWithShape="1">
          <a:blip r:embed="rId4">
            <a:extLst>
              <a:ext uri="{28A0092B-C50C-407E-A947-70E740481C1C}">
                <a14:useLocalDpi xmlns:a14="http://schemas.microsoft.com/office/drawing/2010/main" val="0"/>
              </a:ext>
            </a:extLst>
          </a:blip>
          <a:srcRect l="68246" b="83410"/>
          <a:stretch/>
        </p:blipFill>
        <p:spPr>
          <a:xfrm>
            <a:off x="9775051" y="158625"/>
            <a:ext cx="2416949" cy="907132"/>
          </a:xfrm>
          <a:prstGeom prst="rect">
            <a:avLst/>
          </a:prstGeom>
        </p:spPr>
      </p:pic>
    </p:spTree>
    <p:extLst>
      <p:ext uri="{BB962C8B-B14F-4D97-AF65-F5344CB8AC3E}">
        <p14:creationId xmlns:p14="http://schemas.microsoft.com/office/powerpoint/2010/main" val="1193655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25643" y="2176713"/>
            <a:ext cx="11566357" cy="2251065"/>
          </a:xfrm>
          <a:prstGeom prst="rect">
            <a:avLst/>
          </a:prstGeom>
          <a:noFill/>
        </p:spPr>
        <p:txBody>
          <a:bodyPr wrap="square" rtlCol="0">
            <a:spAutoFit/>
          </a:bodyPr>
          <a:lstStyle/>
          <a:p>
            <a:pPr>
              <a:lnSpc>
                <a:spcPct val="150000"/>
              </a:lnSpc>
            </a:pPr>
            <a:r>
              <a:rPr lang="pt-BR" sz="2400" b="1" dirty="0" smtClean="0"/>
              <a:t>POR QUE O </a:t>
            </a:r>
            <a:r>
              <a:rPr lang="pt-BR" sz="2400" b="1" dirty="0" smtClean="0"/>
              <a:t>NÚMERO ABSOLUTO  </a:t>
            </a:r>
            <a:r>
              <a:rPr lang="pt-BR" sz="2400" b="1" dirty="0" smtClean="0"/>
              <a:t>DE FUMANTES </a:t>
            </a:r>
            <a:r>
              <a:rPr lang="pt-BR" sz="2400" b="1" dirty="0" smtClean="0"/>
              <a:t>AINDA CONTINUA </a:t>
            </a:r>
            <a:r>
              <a:rPr lang="pt-BR" sz="2400" b="1" dirty="0" smtClean="0"/>
              <a:t>ALTO NO BRASIL </a:t>
            </a:r>
            <a:r>
              <a:rPr lang="pt-BR" sz="2400" b="1" dirty="0" smtClean="0"/>
              <a:t>? </a:t>
            </a:r>
            <a:endParaRPr lang="pt-BR" sz="2400" b="1" dirty="0" smtClean="0"/>
          </a:p>
          <a:p>
            <a:pPr>
              <a:lnSpc>
                <a:spcPct val="150000"/>
              </a:lnSpc>
            </a:pPr>
            <a:endParaRPr lang="pt-BR" sz="2400" b="1" dirty="0"/>
          </a:p>
          <a:p>
            <a:pPr>
              <a:lnSpc>
                <a:spcPct val="150000"/>
              </a:lnSpc>
            </a:pPr>
            <a:endParaRPr lang="pt-BR" sz="2400" b="1" dirty="0" smtClean="0"/>
          </a:p>
          <a:p>
            <a:pPr>
              <a:lnSpc>
                <a:spcPct val="150000"/>
              </a:lnSpc>
            </a:pPr>
            <a:r>
              <a:rPr lang="pt-BR" sz="2400" b="1" dirty="0" smtClean="0"/>
              <a:t>DESAFIOS DA PNCT  QUE PODEM SER REVERTIDOS COM  O PLS 769/2015</a:t>
            </a:r>
            <a:endParaRPr lang="pt-BR" sz="2400" b="1" dirty="0"/>
          </a:p>
        </p:txBody>
      </p:sp>
    </p:spTree>
    <p:extLst>
      <p:ext uri="{BB962C8B-B14F-4D97-AF65-F5344CB8AC3E}">
        <p14:creationId xmlns:p14="http://schemas.microsoft.com/office/powerpoint/2010/main" val="1042375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p:cNvGraphicFramePr>
            <a:graphicFrameLocks/>
          </p:cNvGraphicFramePr>
          <p:nvPr>
            <p:extLst/>
          </p:nvPr>
        </p:nvGraphicFramePr>
        <p:xfrm>
          <a:off x="1343472" y="1412777"/>
          <a:ext cx="9505056" cy="4207713"/>
        </p:xfrm>
        <a:graphic>
          <a:graphicData uri="http://schemas.openxmlformats.org/drawingml/2006/chart">
            <c:chart xmlns:c="http://schemas.openxmlformats.org/drawingml/2006/chart" xmlns:r="http://schemas.openxmlformats.org/officeDocument/2006/relationships" r:id="rId3"/>
          </a:graphicData>
        </a:graphic>
      </p:graphicFrame>
      <p:sp>
        <p:nvSpPr>
          <p:cNvPr id="11" name="Título 1"/>
          <p:cNvSpPr txBox="1">
            <a:spLocks/>
          </p:cNvSpPr>
          <p:nvPr/>
        </p:nvSpPr>
        <p:spPr>
          <a:xfrm>
            <a:off x="431371" y="71437"/>
            <a:ext cx="10993221" cy="148535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sz="2400" b="1" dirty="0">
                <a:latin typeface="Tahoma" panose="020B0604030504040204" pitchFamily="34" charset="0"/>
                <a:ea typeface="Tahoma" panose="020B0604030504040204" pitchFamily="34" charset="0"/>
                <a:cs typeface="Arial" panose="020B0604020202020204" pitchFamily="34" charset="0"/>
              </a:rPr>
              <a:t>Experimentação e consumo atual de </a:t>
            </a:r>
            <a:r>
              <a:rPr lang="pt-BR" sz="2400" b="1" dirty="0" smtClean="0">
                <a:latin typeface="Tahoma" panose="020B0604030504040204" pitchFamily="34" charset="0"/>
                <a:ea typeface="Tahoma" panose="020B0604030504040204" pitchFamily="34" charset="0"/>
                <a:cs typeface="Arial" panose="020B0604020202020204" pitchFamily="34" charset="0"/>
              </a:rPr>
              <a:t>cigarro entre   </a:t>
            </a:r>
            <a:r>
              <a:rPr lang="pt-BR" sz="2400" b="1" dirty="0">
                <a:latin typeface="Tahoma" panose="020B0604030504040204" pitchFamily="34" charset="0"/>
                <a:ea typeface="Tahoma" panose="020B0604030504040204" pitchFamily="34" charset="0"/>
                <a:cs typeface="Arial" panose="020B0604020202020204" pitchFamily="34" charset="0"/>
              </a:rPr>
              <a:t>adolescentes</a:t>
            </a:r>
            <a:r>
              <a:rPr lang="pt-BR" sz="2400" b="1" dirty="0" smtClean="0">
                <a:latin typeface="Tahoma" panose="020B0604030504040204" pitchFamily="34" charset="0"/>
                <a:ea typeface="Tahoma" panose="020B0604030504040204" pitchFamily="34" charset="0"/>
                <a:cs typeface="Arial" panose="020B0604020202020204" pitchFamily="34" charset="0"/>
              </a:rPr>
              <a:t>* 2009 </a:t>
            </a:r>
            <a:r>
              <a:rPr lang="pt-BR" sz="2400" b="1" dirty="0">
                <a:latin typeface="Tahoma" panose="020B0604030504040204" pitchFamily="34" charset="0"/>
                <a:ea typeface="Tahoma" panose="020B0604030504040204" pitchFamily="34" charset="0"/>
                <a:cs typeface="Arial" panose="020B0604020202020204" pitchFamily="34" charset="0"/>
              </a:rPr>
              <a:t>a 2015 (</a:t>
            </a:r>
            <a:r>
              <a:rPr lang="pt-BR" sz="2400" b="1" dirty="0" err="1">
                <a:latin typeface="Tahoma" panose="020B0604030504040204" pitchFamily="34" charset="0"/>
                <a:ea typeface="Tahoma" panose="020B0604030504040204" pitchFamily="34" charset="0"/>
                <a:cs typeface="Arial" panose="020B0604020202020204" pitchFamily="34" charset="0"/>
              </a:rPr>
              <a:t>PeNSE</a:t>
            </a:r>
            <a:r>
              <a:rPr lang="pt-BR" sz="2400" b="1" dirty="0">
                <a:latin typeface="Tahoma" panose="020B0604030504040204" pitchFamily="34" charset="0"/>
                <a:ea typeface="Tahoma" panose="020B0604030504040204" pitchFamily="34" charset="0"/>
                <a:cs typeface="Arial" panose="020B0604020202020204" pitchFamily="34" charset="0"/>
              </a:rPr>
              <a:t>)</a:t>
            </a:r>
          </a:p>
        </p:txBody>
      </p:sp>
      <p:sp>
        <p:nvSpPr>
          <p:cNvPr id="23558" name="CaixaDeTexto 1"/>
          <p:cNvSpPr txBox="1">
            <a:spLocks noChangeArrowheads="1"/>
          </p:cNvSpPr>
          <p:nvPr/>
        </p:nvSpPr>
        <p:spPr bwMode="auto">
          <a:xfrm>
            <a:off x="299486" y="5763101"/>
            <a:ext cx="31317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sz="1600" dirty="0" smtClean="0">
                <a:latin typeface="Arial" charset="0"/>
              </a:rPr>
              <a:t>Valor </a:t>
            </a:r>
            <a:r>
              <a:rPr lang="pt-BR" altLang="pt-BR" sz="1600" dirty="0">
                <a:latin typeface="Arial" charset="0"/>
              </a:rPr>
              <a:t>p≤ 0,05 ajustado por idade</a:t>
            </a:r>
            <a:endParaRPr lang="pt-BR" altLang="pt-BR" sz="1400" dirty="0">
              <a:latin typeface="Arial" charset="0"/>
            </a:endParaRPr>
          </a:p>
          <a:p>
            <a:endParaRPr lang="pt-BR" altLang="pt-BR" sz="1600" dirty="0" smtClean="0">
              <a:latin typeface="Arial" charset="0"/>
            </a:endParaRPr>
          </a:p>
          <a:p>
            <a:r>
              <a:rPr lang="pt-BR" altLang="pt-BR" sz="1600" dirty="0" smtClean="0">
                <a:latin typeface="Arial" charset="0"/>
              </a:rPr>
              <a:t>.</a:t>
            </a:r>
            <a:endParaRPr lang="pt-BR" altLang="pt-BR" sz="1600" dirty="0">
              <a:latin typeface="Arial" charset="0"/>
            </a:endParaRPr>
          </a:p>
        </p:txBody>
      </p:sp>
      <p:sp>
        <p:nvSpPr>
          <p:cNvPr id="14" name="CaixaDeTexto 13"/>
          <p:cNvSpPr txBox="1"/>
          <p:nvPr/>
        </p:nvSpPr>
        <p:spPr>
          <a:xfrm>
            <a:off x="2735627" y="4773150"/>
            <a:ext cx="2916715" cy="297454"/>
          </a:xfrm>
          <a:prstGeom prst="rect">
            <a:avLst/>
          </a:prstGeom>
          <a:noFill/>
        </p:spPr>
        <p:txBody>
          <a:bodyPr wrap="square" rtlCol="0">
            <a:spAutoFit/>
          </a:bodyPr>
          <a:lstStyle/>
          <a:p>
            <a:pPr algn="ctr"/>
            <a:r>
              <a:rPr lang="pt-BR" sz="1333" b="1" dirty="0">
                <a:latin typeface="+mj-lt"/>
                <a:cs typeface="Arial" panose="020B0604020202020204" pitchFamily="34" charset="0"/>
              </a:rPr>
              <a:t>2009                  2012                 2015</a:t>
            </a:r>
          </a:p>
        </p:txBody>
      </p:sp>
      <p:sp>
        <p:nvSpPr>
          <p:cNvPr id="15" name="CaixaDeTexto 14"/>
          <p:cNvSpPr txBox="1"/>
          <p:nvPr/>
        </p:nvSpPr>
        <p:spPr>
          <a:xfrm>
            <a:off x="7294736" y="4773150"/>
            <a:ext cx="2833712" cy="297454"/>
          </a:xfrm>
          <a:prstGeom prst="rect">
            <a:avLst/>
          </a:prstGeom>
          <a:noFill/>
        </p:spPr>
        <p:txBody>
          <a:bodyPr wrap="square" rtlCol="0">
            <a:spAutoFit/>
          </a:bodyPr>
          <a:lstStyle/>
          <a:p>
            <a:r>
              <a:rPr lang="pt-BR" sz="1333" b="1" dirty="0">
                <a:latin typeface="+mj-lt"/>
                <a:cs typeface="Arial" panose="020B0604020202020204" pitchFamily="34" charset="0"/>
              </a:rPr>
              <a:t>2009                   2012                2015</a:t>
            </a:r>
          </a:p>
        </p:txBody>
      </p:sp>
      <p:sp>
        <p:nvSpPr>
          <p:cNvPr id="2" name="CaixaDeTexto 1"/>
          <p:cNvSpPr txBox="1"/>
          <p:nvPr/>
        </p:nvSpPr>
        <p:spPr>
          <a:xfrm>
            <a:off x="8727115" y="2550719"/>
            <a:ext cx="1758168" cy="338554"/>
          </a:xfrm>
          <a:prstGeom prst="rect">
            <a:avLst/>
          </a:prstGeom>
          <a:noFill/>
          <a:ln>
            <a:solidFill>
              <a:srgbClr val="C00000"/>
            </a:solidFill>
          </a:ln>
        </p:spPr>
        <p:txBody>
          <a:bodyPr wrap="square" rtlCol="0">
            <a:spAutoFit/>
          </a:bodyPr>
          <a:lstStyle/>
          <a:p>
            <a:pPr algn="ctr"/>
            <a:r>
              <a:rPr lang="pt-BR" sz="1600" dirty="0">
                <a:latin typeface="Arial" panose="020B0604020202020204" pitchFamily="34" charset="0"/>
                <a:cs typeface="Arial" panose="020B0604020202020204" pitchFamily="34" charset="0"/>
              </a:rPr>
              <a:t>32.083 alunos </a:t>
            </a:r>
          </a:p>
        </p:txBody>
      </p:sp>
      <p:cxnSp>
        <p:nvCxnSpPr>
          <p:cNvPr id="13" name="Conector de seta reta 12"/>
          <p:cNvCxnSpPr/>
          <p:nvPr/>
        </p:nvCxnSpPr>
        <p:spPr>
          <a:xfrm flipV="1">
            <a:off x="9606199" y="2858497"/>
            <a:ext cx="0" cy="1349529"/>
          </a:xfrm>
          <a:prstGeom prst="straightConnector1">
            <a:avLst/>
          </a:prstGeom>
          <a:ln w="1905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9" name="Retângulo 8"/>
          <p:cNvSpPr/>
          <p:nvPr/>
        </p:nvSpPr>
        <p:spPr>
          <a:xfrm>
            <a:off x="3272212" y="6308150"/>
            <a:ext cx="8584401" cy="646331"/>
          </a:xfrm>
          <a:prstGeom prst="rect">
            <a:avLst/>
          </a:prstGeom>
        </p:spPr>
        <p:txBody>
          <a:bodyPr wrap="none">
            <a:spAutoFit/>
          </a:bodyPr>
          <a:lstStyle/>
          <a:p>
            <a:pPr algn="ctr">
              <a:spcBef>
                <a:spcPct val="0"/>
              </a:spcBef>
            </a:pPr>
            <a:r>
              <a:rPr lang="pt-BR" altLang="pt-BR" b="1" dirty="0" smtClean="0">
                <a:latin typeface="Arial" panose="020B0604020202020204" pitchFamily="34" charset="0"/>
              </a:rPr>
              <a:t>Fonte: Ministério </a:t>
            </a:r>
            <a:r>
              <a:rPr lang="pt-BR" altLang="pt-BR" b="1" dirty="0">
                <a:latin typeface="Arial" panose="020B0604020202020204" pitchFamily="34" charset="0"/>
              </a:rPr>
              <a:t>da </a:t>
            </a:r>
            <a:r>
              <a:rPr lang="pt-BR" altLang="pt-BR" b="1" dirty="0" smtClean="0">
                <a:latin typeface="Arial" panose="020B0604020202020204" pitchFamily="34" charset="0"/>
              </a:rPr>
              <a:t>Saúde/SVS/  Pesquisa Nacional sobre Saúde do Escolar </a:t>
            </a:r>
            <a:endParaRPr lang="pt-BR" altLang="pt-BR" b="1" dirty="0">
              <a:latin typeface="Arial" panose="020B0604020202020204" pitchFamily="34" charset="0"/>
            </a:endParaRPr>
          </a:p>
          <a:p>
            <a:pPr algn="ctr">
              <a:spcBef>
                <a:spcPct val="0"/>
              </a:spcBef>
            </a:pPr>
            <a:r>
              <a:rPr lang="pt-BR" altLang="pt-BR" b="1" dirty="0" smtClean="0">
                <a:latin typeface="Arial" panose="020B0604020202020204" pitchFamily="34" charset="0"/>
              </a:rPr>
              <a:t>-</a:t>
            </a:r>
            <a:endParaRPr lang="pt-BR" altLang="pt-BR" b="1" dirty="0">
              <a:latin typeface="Arial" panose="020B0604020202020204" pitchFamily="34" charset="0"/>
            </a:endParaRPr>
          </a:p>
        </p:txBody>
      </p:sp>
      <p:sp>
        <p:nvSpPr>
          <p:cNvPr id="3" name="CaixaDeTexto 2"/>
          <p:cNvSpPr txBox="1"/>
          <p:nvPr/>
        </p:nvSpPr>
        <p:spPr>
          <a:xfrm>
            <a:off x="2665316" y="5070604"/>
            <a:ext cx="2871620" cy="369332"/>
          </a:xfrm>
          <a:prstGeom prst="rect">
            <a:avLst/>
          </a:prstGeom>
          <a:solidFill>
            <a:schemeClr val="tx1"/>
          </a:solidFill>
        </p:spPr>
        <p:txBody>
          <a:bodyPr wrap="none" rtlCol="0">
            <a:spAutoFit/>
          </a:bodyPr>
          <a:lstStyle/>
          <a:p>
            <a:r>
              <a:rPr lang="pt-BR" b="1" dirty="0" smtClean="0">
                <a:solidFill>
                  <a:schemeClr val="accent4">
                    <a:lumMod val="40000"/>
                    <a:lumOff val="60000"/>
                  </a:schemeClr>
                </a:solidFill>
              </a:rPr>
              <a:t>Experimentação de cigarros </a:t>
            </a:r>
            <a:endParaRPr lang="pt-BR" b="1" dirty="0">
              <a:solidFill>
                <a:schemeClr val="accent4">
                  <a:lumMod val="40000"/>
                  <a:lumOff val="60000"/>
                </a:schemeClr>
              </a:solidFill>
            </a:endParaRPr>
          </a:p>
        </p:txBody>
      </p:sp>
      <p:sp>
        <p:nvSpPr>
          <p:cNvPr id="16" name="CaixaDeTexto 15"/>
          <p:cNvSpPr txBox="1"/>
          <p:nvPr/>
        </p:nvSpPr>
        <p:spPr>
          <a:xfrm>
            <a:off x="7130562" y="5116770"/>
            <a:ext cx="2978471" cy="646331"/>
          </a:xfrm>
          <a:prstGeom prst="rect">
            <a:avLst/>
          </a:prstGeom>
          <a:solidFill>
            <a:schemeClr val="tx1"/>
          </a:solidFill>
        </p:spPr>
        <p:txBody>
          <a:bodyPr wrap="square" rtlCol="0">
            <a:spAutoFit/>
          </a:bodyPr>
          <a:lstStyle/>
          <a:p>
            <a:pPr algn="ctr"/>
            <a:r>
              <a:rPr lang="pt-BR" b="1" dirty="0" smtClean="0">
                <a:solidFill>
                  <a:schemeClr val="accent4">
                    <a:lumMod val="40000"/>
                    <a:lumOff val="60000"/>
                  </a:schemeClr>
                </a:solidFill>
              </a:rPr>
              <a:t>Consumo atual  de cigarros </a:t>
            </a:r>
          </a:p>
          <a:p>
            <a:pPr algn="ctr"/>
            <a:r>
              <a:rPr lang="pt-BR" b="1" dirty="0" smtClean="0">
                <a:solidFill>
                  <a:schemeClr val="accent4">
                    <a:lumMod val="40000"/>
                    <a:lumOff val="60000"/>
                  </a:schemeClr>
                </a:solidFill>
              </a:rPr>
              <a:t>( 30 dias anteriores) </a:t>
            </a:r>
            <a:endParaRPr lang="pt-BR" b="1" dirty="0">
              <a:solidFill>
                <a:schemeClr val="accent4">
                  <a:lumMod val="40000"/>
                  <a:lumOff val="60000"/>
                </a:schemeClr>
              </a:solidFill>
            </a:endParaRPr>
          </a:p>
        </p:txBody>
      </p:sp>
      <p:sp>
        <p:nvSpPr>
          <p:cNvPr id="4" name="Retângulo 3"/>
          <p:cNvSpPr/>
          <p:nvPr/>
        </p:nvSpPr>
        <p:spPr>
          <a:xfrm>
            <a:off x="3431241" y="870384"/>
            <a:ext cx="4937570" cy="369332"/>
          </a:xfrm>
          <a:prstGeom prst="rect">
            <a:avLst/>
          </a:prstGeom>
        </p:spPr>
        <p:txBody>
          <a:bodyPr wrap="none">
            <a:spAutoFit/>
          </a:bodyPr>
          <a:lstStyle/>
          <a:p>
            <a:r>
              <a:rPr lang="pt-BR" altLang="pt-BR" dirty="0">
                <a:latin typeface="Arial" charset="0"/>
              </a:rPr>
              <a:t>* Estudantes do 9º ano das capitais brasileiras</a:t>
            </a:r>
            <a:endParaRPr lang="pt-BR" dirty="0"/>
          </a:p>
        </p:txBody>
      </p:sp>
    </p:spTree>
    <p:extLst>
      <p:ext uri="{BB962C8B-B14F-4D97-AF65-F5344CB8AC3E}">
        <p14:creationId xmlns:p14="http://schemas.microsoft.com/office/powerpoint/2010/main" val="35629679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6051535" y="1962848"/>
            <a:ext cx="5386413" cy="4661319"/>
            <a:chOff x="5735951" y="1379137"/>
            <a:chExt cx="5386413" cy="4661319"/>
          </a:xfrm>
        </p:grpSpPr>
        <p:pic>
          <p:nvPicPr>
            <p:cNvPr id="4" name="Imagem 3"/>
            <p:cNvPicPr>
              <a:picLocks noChangeAspect="1"/>
            </p:cNvPicPr>
            <p:nvPr/>
          </p:nvPicPr>
          <p:blipFill rotWithShape="1">
            <a:blip r:embed="rId2"/>
            <a:srcRect l="16926" t="7980" r="30313" b="10781"/>
            <a:stretch/>
          </p:blipFill>
          <p:spPr>
            <a:xfrm>
              <a:off x="5735951" y="1379137"/>
              <a:ext cx="5386413" cy="4661319"/>
            </a:xfrm>
            <a:prstGeom prst="rect">
              <a:avLst/>
            </a:prstGeom>
            <a:ln>
              <a:noFill/>
            </a:ln>
            <a:effectLst>
              <a:outerShdw blurRad="292100" dist="139700" dir="2700000" algn="tl" rotWithShape="0">
                <a:srgbClr val="333333">
                  <a:alpha val="65000"/>
                </a:srgbClr>
              </a:outerShdw>
            </a:effectLst>
          </p:spPr>
        </p:pic>
        <p:sp>
          <p:nvSpPr>
            <p:cNvPr id="71684" name="CaixaDeTexto 4"/>
            <p:cNvSpPr txBox="1">
              <a:spLocks noChangeArrowheads="1"/>
            </p:cNvSpPr>
            <p:nvPr/>
          </p:nvSpPr>
          <p:spPr bwMode="auto">
            <a:xfrm>
              <a:off x="8193800" y="2314497"/>
              <a:ext cx="10374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pt-BR" sz="1350" b="1" dirty="0">
                  <a:solidFill>
                    <a:srgbClr val="911F42"/>
                  </a:solidFill>
                </a:rPr>
                <a:t>27/10/2017</a:t>
              </a:r>
            </a:p>
          </p:txBody>
        </p:sp>
      </p:grpSp>
      <p:grpSp>
        <p:nvGrpSpPr>
          <p:cNvPr id="3" name="Grupo 2"/>
          <p:cNvGrpSpPr/>
          <p:nvPr/>
        </p:nvGrpSpPr>
        <p:grpSpPr>
          <a:xfrm>
            <a:off x="918132" y="1962848"/>
            <a:ext cx="4241552" cy="4713232"/>
            <a:chOff x="1175153" y="1581848"/>
            <a:chExt cx="4241552" cy="4713232"/>
          </a:xfrm>
        </p:grpSpPr>
        <p:pic>
          <p:nvPicPr>
            <p:cNvPr id="2" name="Imagem 1"/>
            <p:cNvPicPr>
              <a:picLocks noChangeAspect="1"/>
            </p:cNvPicPr>
            <p:nvPr/>
          </p:nvPicPr>
          <p:blipFill rotWithShape="1">
            <a:blip r:embed="rId3"/>
            <a:srcRect l="17713" t="7980" r="39763" b="7980"/>
            <a:stretch/>
          </p:blipFill>
          <p:spPr>
            <a:xfrm>
              <a:off x="1175153" y="1581848"/>
              <a:ext cx="4241552" cy="4713232"/>
            </a:xfrm>
            <a:prstGeom prst="rect">
              <a:avLst/>
            </a:prstGeom>
            <a:ln>
              <a:noFill/>
            </a:ln>
            <a:effectLst>
              <a:outerShdw blurRad="292100" dist="139700" dir="2700000" algn="tl" rotWithShape="0">
                <a:srgbClr val="333333">
                  <a:alpha val="65000"/>
                </a:srgbClr>
              </a:outerShdw>
            </a:effectLst>
          </p:spPr>
        </p:pic>
        <p:sp>
          <p:nvSpPr>
            <p:cNvPr id="71685" name="CaixaDeTexto 5"/>
            <p:cNvSpPr txBox="1">
              <a:spLocks noChangeArrowheads="1"/>
            </p:cNvSpPr>
            <p:nvPr/>
          </p:nvSpPr>
          <p:spPr bwMode="auto">
            <a:xfrm>
              <a:off x="2421888" y="2046215"/>
              <a:ext cx="10374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pt-BR" sz="1350" b="1" dirty="0">
                  <a:solidFill>
                    <a:srgbClr val="911F42"/>
                  </a:solidFill>
                </a:rPr>
                <a:t>25/10/2017</a:t>
              </a:r>
            </a:p>
          </p:txBody>
        </p:sp>
      </p:grpSp>
      <p:sp>
        <p:nvSpPr>
          <p:cNvPr id="71686" name="CaixaDeTexto 6"/>
          <p:cNvSpPr txBox="1">
            <a:spLocks noChangeArrowheads="1"/>
          </p:cNvSpPr>
          <p:nvPr/>
        </p:nvSpPr>
        <p:spPr bwMode="auto">
          <a:xfrm>
            <a:off x="153896" y="73687"/>
            <a:ext cx="1179528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50000"/>
              </a:lnSpc>
            </a:pPr>
            <a:r>
              <a:rPr lang="pt-BR" altLang="pt-BR" sz="2400" dirty="0" smtClean="0">
                <a:latin typeface="Arial Black" panose="020B0A04020102020204" pitchFamily="34" charset="0"/>
              </a:rPr>
              <a:t>FABRICANTES DE CIGARROS </a:t>
            </a:r>
            <a:endParaRPr lang="pt-BR" altLang="pt-BR" sz="2400" dirty="0">
              <a:latin typeface="Arial Black" panose="020B0A04020102020204" pitchFamily="34" charset="0"/>
            </a:endParaRPr>
          </a:p>
          <a:p>
            <a:pPr algn="ctr">
              <a:lnSpc>
                <a:spcPct val="150000"/>
              </a:lnSpc>
            </a:pPr>
            <a:r>
              <a:rPr lang="pt-BR" altLang="pt-BR" sz="2400" dirty="0">
                <a:latin typeface="Arial Black" panose="020B0A04020102020204" pitchFamily="34" charset="0"/>
              </a:rPr>
              <a:t> </a:t>
            </a:r>
            <a:r>
              <a:rPr lang="pt-BR" altLang="pt-BR" sz="2400" dirty="0" smtClean="0">
                <a:latin typeface="Arial Black" panose="020B0A04020102020204" pitchFamily="34" charset="0"/>
              </a:rPr>
              <a:t>CONTINUAM  </a:t>
            </a:r>
            <a:r>
              <a:rPr lang="pt-BR" altLang="pt-BR" sz="2400" dirty="0">
                <a:latin typeface="Arial Black" panose="020B0A04020102020204" pitchFamily="34" charset="0"/>
              </a:rPr>
              <a:t>A   FAZER DE TUDO PARA CAPTURAR ADOLESCENTES </a:t>
            </a:r>
          </a:p>
          <a:p>
            <a:pPr algn="ctr">
              <a:lnSpc>
                <a:spcPct val="150000"/>
              </a:lnSpc>
            </a:pPr>
            <a:r>
              <a:rPr lang="pt-BR" altLang="pt-BR" sz="2400" dirty="0">
                <a:solidFill>
                  <a:srgbClr val="C00000"/>
                </a:solidFill>
                <a:latin typeface="Arial Black" panose="020B0A04020102020204" pitchFamily="34" charset="0"/>
              </a:rPr>
              <a:t>Propaganda ilegal de marca de  </a:t>
            </a:r>
            <a:r>
              <a:rPr lang="pt-BR" altLang="pt-BR" sz="2400" dirty="0" smtClean="0">
                <a:solidFill>
                  <a:srgbClr val="C00000"/>
                </a:solidFill>
                <a:latin typeface="Arial Black" panose="020B0A04020102020204" pitchFamily="34" charset="0"/>
              </a:rPr>
              <a:t>cigarro  redes sociais </a:t>
            </a:r>
            <a:endParaRPr lang="pt-BR" altLang="pt-BR" sz="24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51599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197767" y="989848"/>
            <a:ext cx="6128085" cy="4567515"/>
            <a:chOff x="2326104" y="1003876"/>
            <a:chExt cx="6128085" cy="4567515"/>
          </a:xfrm>
        </p:grpSpPr>
        <p:pic>
          <p:nvPicPr>
            <p:cNvPr id="2" name="Imagem 1"/>
            <p:cNvPicPr>
              <a:picLocks noChangeAspect="1"/>
            </p:cNvPicPr>
            <p:nvPr/>
          </p:nvPicPr>
          <p:blipFill rotWithShape="1">
            <a:blip r:embed="rId2"/>
            <a:srcRect l="13816" t="9546" r="22632" b="6201"/>
            <a:stretch/>
          </p:blipFill>
          <p:spPr>
            <a:xfrm>
              <a:off x="2326105" y="1003876"/>
              <a:ext cx="6128084" cy="4567515"/>
            </a:xfrm>
            <a:prstGeom prst="rect">
              <a:avLst/>
            </a:prstGeom>
            <a:ln>
              <a:noFill/>
            </a:ln>
            <a:effectLst>
              <a:outerShdw blurRad="292100" dist="139700" dir="2700000" algn="tl" rotWithShape="0">
                <a:srgbClr val="333333">
                  <a:alpha val="65000"/>
                </a:srgbClr>
              </a:outerShdw>
            </a:effectLst>
          </p:spPr>
        </p:pic>
        <p:sp>
          <p:nvSpPr>
            <p:cNvPr id="3" name="Retângulo 2"/>
            <p:cNvSpPr/>
            <p:nvPr/>
          </p:nvSpPr>
          <p:spPr>
            <a:xfrm>
              <a:off x="2326104" y="1843842"/>
              <a:ext cx="6128085" cy="1443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Retângulo 4"/>
          <p:cNvSpPr/>
          <p:nvPr/>
        </p:nvSpPr>
        <p:spPr>
          <a:xfrm>
            <a:off x="2085472" y="6101548"/>
            <a:ext cx="6673516" cy="461665"/>
          </a:xfrm>
          <a:prstGeom prst="rect">
            <a:avLst/>
          </a:prstGeom>
        </p:spPr>
        <p:txBody>
          <a:bodyPr wrap="square">
            <a:spAutoFit/>
          </a:bodyPr>
          <a:lstStyle/>
          <a:p>
            <a:r>
              <a:rPr lang="pt-BR" sz="1200" dirty="0">
                <a:hlinkClick r:id="rId3"/>
              </a:rPr>
              <a:t>https://</a:t>
            </a:r>
            <a:r>
              <a:rPr lang="pt-BR" sz="1200" dirty="0" smtClean="0">
                <a:hlinkClick r:id="rId3"/>
              </a:rPr>
              <a:t>www1.folha.uol.com.br/equilibrioesaude/2018/08/festivais-de-musica-no-brasil-sao-palco-para-promover-cigarro-entre-jovens.shtml</a:t>
            </a:r>
            <a:endParaRPr lang="pt-BR" sz="1200" dirty="0"/>
          </a:p>
        </p:txBody>
      </p:sp>
      <p:sp>
        <p:nvSpPr>
          <p:cNvPr id="8" name="Retângulo 7"/>
          <p:cNvSpPr/>
          <p:nvPr/>
        </p:nvSpPr>
        <p:spPr>
          <a:xfrm>
            <a:off x="7924799" y="3443519"/>
            <a:ext cx="4010527" cy="1569660"/>
          </a:xfrm>
          <a:prstGeom prst="rect">
            <a:avLst/>
          </a:prstGeom>
          <a:solidFill>
            <a:schemeClr val="bg1"/>
          </a:solidFill>
          <a:ln w="38100">
            <a:solidFill>
              <a:srgbClr val="C00000"/>
            </a:solidFill>
          </a:ln>
        </p:spPr>
        <p:txBody>
          <a:bodyPr wrap="square">
            <a:spAutoFit/>
          </a:bodyPr>
          <a:lstStyle/>
          <a:p>
            <a:r>
              <a:rPr lang="pt-BR" sz="2400" b="1" dirty="0" err="1"/>
              <a:t>Hashtags</a:t>
            </a:r>
            <a:r>
              <a:rPr lang="pt-BR" sz="2400" b="1" dirty="0"/>
              <a:t> sutis, como #</a:t>
            </a:r>
            <a:r>
              <a:rPr lang="pt-BR" sz="2400" b="1" dirty="0" err="1"/>
              <a:t>tastethecity</a:t>
            </a:r>
            <a:r>
              <a:rPr lang="pt-BR" sz="2400" b="1" dirty="0"/>
              <a:t>, da Souza Cruz, aparecem em festas e posts nas redes sociais</a:t>
            </a:r>
            <a:endParaRPr lang="pt-BR" sz="2400" b="1" i="0" dirty="0">
              <a:effectLst/>
            </a:endParaRPr>
          </a:p>
        </p:txBody>
      </p:sp>
      <p:cxnSp>
        <p:nvCxnSpPr>
          <p:cNvPr id="10" name="Conector de seta reta 9"/>
          <p:cNvCxnSpPr/>
          <p:nvPr/>
        </p:nvCxnSpPr>
        <p:spPr>
          <a:xfrm flipH="1">
            <a:off x="7186862" y="4068557"/>
            <a:ext cx="770020" cy="33688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a:off x="1129998" y="17346"/>
            <a:ext cx="9441749" cy="553998"/>
          </a:xfrm>
          <a:prstGeom prst="rect">
            <a:avLst/>
          </a:prstGeom>
          <a:solidFill>
            <a:srgbClr val="CD6A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t-BR"/>
            </a:defPPr>
            <a:lvl1pPr algn="ctr">
              <a:lnSpc>
                <a:spcPct val="150000"/>
              </a:lnSpc>
              <a:spcBef>
                <a:spcPct val="0"/>
              </a:spcBef>
              <a:buFontTx/>
              <a:buNone/>
              <a:defRPr sz="2000" b="1">
                <a:solidFill>
                  <a:schemeClr val="bg1"/>
                </a:solidFill>
                <a:latin typeface="Arial Black" panose="020B0A040201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pt-BR" dirty="0" smtClean="0"/>
              <a:t>DENÚNCIAS </a:t>
            </a:r>
            <a:r>
              <a:rPr lang="pt-BR" dirty="0"/>
              <a:t>DE VIOLAÇÃO DA LEGISLAÇÃO </a:t>
            </a:r>
            <a:r>
              <a:rPr lang="pt-BR" dirty="0" smtClean="0"/>
              <a:t>VIGENTE</a:t>
            </a:r>
            <a:endParaRPr lang="pt-BR" dirty="0"/>
          </a:p>
        </p:txBody>
      </p:sp>
    </p:spTree>
    <p:extLst>
      <p:ext uri="{BB962C8B-B14F-4D97-AF65-F5344CB8AC3E}">
        <p14:creationId xmlns:p14="http://schemas.microsoft.com/office/powerpoint/2010/main" val="3594194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srcRect l="24531" t="16095" r="34844" b="11926"/>
          <a:stretch/>
        </p:blipFill>
        <p:spPr>
          <a:xfrm>
            <a:off x="4238853" y="2466004"/>
            <a:ext cx="3292876" cy="3280211"/>
          </a:xfrm>
          <a:prstGeom prst="rect">
            <a:avLst/>
          </a:prstGeom>
          <a:ln>
            <a:noFill/>
          </a:ln>
          <a:effectLst>
            <a:outerShdw blurRad="292100" dist="139700" dir="2700000" algn="tl" rotWithShape="0">
              <a:srgbClr val="333333">
                <a:alpha val="65000"/>
              </a:srgbClr>
            </a:outerShdw>
          </a:effectLst>
        </p:spPr>
      </p:pic>
      <p:sp>
        <p:nvSpPr>
          <p:cNvPr id="6" name="CaixaDeTexto 5"/>
          <p:cNvSpPr txBox="1"/>
          <p:nvPr/>
        </p:nvSpPr>
        <p:spPr>
          <a:xfrm>
            <a:off x="1306462" y="-36898"/>
            <a:ext cx="9441749" cy="553998"/>
          </a:xfrm>
          <a:prstGeom prst="rect">
            <a:avLst/>
          </a:prstGeom>
          <a:solidFill>
            <a:srgbClr val="CD6A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t-BR"/>
            </a:defPPr>
            <a:lvl1pPr algn="ctr">
              <a:lnSpc>
                <a:spcPct val="150000"/>
              </a:lnSpc>
              <a:spcBef>
                <a:spcPct val="0"/>
              </a:spcBef>
              <a:buFontTx/>
              <a:buNone/>
              <a:defRPr sz="2000" b="1">
                <a:solidFill>
                  <a:schemeClr val="bg1"/>
                </a:solidFill>
                <a:latin typeface="Arial Black" panose="020B0A040201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pt-BR" dirty="0" smtClean="0"/>
              <a:t>DENÚNCIAS </a:t>
            </a:r>
            <a:r>
              <a:rPr lang="pt-BR" dirty="0"/>
              <a:t>DE VIOLAÇÃO DA LEGISLAÇÃO </a:t>
            </a:r>
            <a:r>
              <a:rPr lang="pt-BR" dirty="0" smtClean="0"/>
              <a:t>VIGENTE</a:t>
            </a:r>
            <a:endParaRPr lang="pt-BR" dirty="0"/>
          </a:p>
        </p:txBody>
      </p:sp>
      <p:pic>
        <p:nvPicPr>
          <p:cNvPr id="8" name="Imagem 7"/>
          <p:cNvPicPr>
            <a:picLocks noChangeAspect="1"/>
          </p:cNvPicPr>
          <p:nvPr/>
        </p:nvPicPr>
        <p:blipFill rotWithShape="1">
          <a:blip r:embed="rId3"/>
          <a:srcRect l="12968" t="20566" r="13906" b="7177"/>
          <a:stretch/>
        </p:blipFill>
        <p:spPr>
          <a:xfrm>
            <a:off x="6685694" y="647456"/>
            <a:ext cx="4356647" cy="2420359"/>
          </a:xfrm>
          <a:prstGeom prst="rect">
            <a:avLst/>
          </a:prstGeom>
        </p:spPr>
      </p:pic>
      <p:grpSp>
        <p:nvGrpSpPr>
          <p:cNvPr id="11" name="Grupo 10"/>
          <p:cNvGrpSpPr/>
          <p:nvPr/>
        </p:nvGrpSpPr>
        <p:grpSpPr>
          <a:xfrm>
            <a:off x="6917172" y="2684608"/>
            <a:ext cx="4909092" cy="3444814"/>
            <a:chOff x="4701546" y="2424874"/>
            <a:chExt cx="5117994" cy="3602880"/>
          </a:xfrm>
        </p:grpSpPr>
        <p:pic>
          <p:nvPicPr>
            <p:cNvPr id="4" name="Imagem 3"/>
            <p:cNvPicPr>
              <a:picLocks noChangeAspect="1"/>
            </p:cNvPicPr>
            <p:nvPr/>
          </p:nvPicPr>
          <p:blipFill rotWithShape="1">
            <a:blip r:embed="rId4"/>
            <a:srcRect l="12814" t="10814" r="27499" b="13315"/>
            <a:stretch/>
          </p:blipFill>
          <p:spPr>
            <a:xfrm>
              <a:off x="4701546" y="2457996"/>
              <a:ext cx="4995047" cy="3569758"/>
            </a:xfrm>
            <a:prstGeom prst="rect">
              <a:avLst/>
            </a:prstGeom>
            <a:ln>
              <a:noFill/>
            </a:ln>
            <a:effectLst>
              <a:outerShdw blurRad="292100" dist="139700" dir="2700000" algn="tl" rotWithShape="0">
                <a:srgbClr val="333333">
                  <a:alpha val="65000"/>
                </a:srgbClr>
              </a:outerShdw>
            </a:effectLst>
          </p:spPr>
        </p:pic>
        <p:pic>
          <p:nvPicPr>
            <p:cNvPr id="2" name="Imagem 1"/>
            <p:cNvPicPr>
              <a:picLocks noChangeAspect="1"/>
            </p:cNvPicPr>
            <p:nvPr/>
          </p:nvPicPr>
          <p:blipFill rotWithShape="1">
            <a:blip r:embed="rId5"/>
            <a:srcRect l="26719" t="11648" r="52812" b="14149"/>
            <a:stretch/>
          </p:blipFill>
          <p:spPr>
            <a:xfrm>
              <a:off x="8113781" y="2424874"/>
              <a:ext cx="1705759" cy="3476625"/>
            </a:xfrm>
            <a:prstGeom prst="rect">
              <a:avLst/>
            </a:prstGeom>
            <a:ln>
              <a:noFill/>
            </a:ln>
            <a:effectLst>
              <a:outerShdw blurRad="292100" dist="139700" dir="2700000" algn="tl" rotWithShape="0">
                <a:srgbClr val="333333">
                  <a:alpha val="65000"/>
                </a:srgbClr>
              </a:outerShdw>
            </a:effectLst>
          </p:spPr>
        </p:pic>
      </p:grpSp>
      <p:sp>
        <p:nvSpPr>
          <p:cNvPr id="9" name="Retângulo 8"/>
          <p:cNvSpPr/>
          <p:nvPr/>
        </p:nvSpPr>
        <p:spPr>
          <a:xfrm>
            <a:off x="1081873" y="1626804"/>
            <a:ext cx="5303888" cy="461665"/>
          </a:xfrm>
          <a:prstGeom prst="rect">
            <a:avLst/>
          </a:prstGeom>
        </p:spPr>
        <p:txBody>
          <a:bodyPr wrap="none">
            <a:spAutoFit/>
          </a:bodyPr>
          <a:lstStyle/>
          <a:p>
            <a:r>
              <a:rPr lang="pt-BR" sz="2400" b="1" dirty="0"/>
              <a:t>F</a:t>
            </a:r>
            <a:r>
              <a:rPr lang="pt-BR" sz="2400" b="1" dirty="0" smtClean="0"/>
              <a:t>estival </a:t>
            </a:r>
            <a:r>
              <a:rPr lang="pt-BR" sz="2400" b="1" dirty="0"/>
              <a:t>musical </a:t>
            </a:r>
            <a:r>
              <a:rPr lang="pt-BR" sz="2400" b="1" dirty="0" err="1"/>
              <a:t>Lollapalooza</a:t>
            </a:r>
            <a:r>
              <a:rPr lang="pt-BR" sz="2400" b="1" dirty="0"/>
              <a:t> Brasil </a:t>
            </a:r>
            <a:r>
              <a:rPr lang="pt-BR" sz="2400" b="1" dirty="0" smtClean="0"/>
              <a:t>2019</a:t>
            </a:r>
            <a:endParaRPr lang="pt-BR" sz="2400" b="1" dirty="0"/>
          </a:p>
        </p:txBody>
      </p:sp>
      <p:pic>
        <p:nvPicPr>
          <p:cNvPr id="12" name="Imagem 11"/>
          <p:cNvPicPr>
            <a:picLocks noChangeAspect="1"/>
          </p:cNvPicPr>
          <p:nvPr/>
        </p:nvPicPr>
        <p:blipFill rotWithShape="1">
          <a:blip r:embed="rId6"/>
          <a:srcRect l="17657" t="14705" r="27344" b="7201"/>
          <a:stretch/>
        </p:blipFill>
        <p:spPr>
          <a:xfrm>
            <a:off x="139033" y="2389275"/>
            <a:ext cx="4342724" cy="3466776"/>
          </a:xfrm>
          <a:prstGeom prst="rect">
            <a:avLst/>
          </a:prstGeom>
          <a:ln>
            <a:noFill/>
          </a:ln>
          <a:effectLst>
            <a:outerShdw blurRad="292100" dist="139700" dir="2700000" algn="tl" rotWithShape="0">
              <a:srgbClr val="333333">
                <a:alpha val="65000"/>
              </a:srgbClr>
            </a:outerShdw>
          </a:effectLst>
        </p:spPr>
      </p:pic>
      <p:sp>
        <p:nvSpPr>
          <p:cNvPr id="13" name="Retângulo 12"/>
          <p:cNvSpPr/>
          <p:nvPr/>
        </p:nvSpPr>
        <p:spPr>
          <a:xfrm>
            <a:off x="476834" y="5746215"/>
            <a:ext cx="4236401" cy="738664"/>
          </a:xfrm>
          <a:prstGeom prst="rect">
            <a:avLst/>
          </a:prstGeom>
        </p:spPr>
        <p:txBody>
          <a:bodyPr wrap="square">
            <a:spAutoFit/>
          </a:bodyPr>
          <a:lstStyle/>
          <a:p>
            <a:r>
              <a:rPr lang="pt-BR" sz="1400" dirty="0">
                <a:hlinkClick r:id="rId7"/>
              </a:rPr>
              <a:t>https://www1.folha.uol.com.br/equilibrioesaude/2019/04/no-lollapalooza-souza-cruz-ensinou-como-fazer-mais-fumaca-com-cigarro.shtml</a:t>
            </a:r>
            <a:endParaRPr lang="pt-BR" sz="1400" dirty="0"/>
          </a:p>
        </p:txBody>
      </p:sp>
    </p:spTree>
    <p:extLst>
      <p:ext uri="{BB962C8B-B14F-4D97-AF65-F5344CB8AC3E}">
        <p14:creationId xmlns:p14="http://schemas.microsoft.com/office/powerpoint/2010/main" val="3273411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aixaDeTexto 2"/>
          <p:cNvSpPr txBox="1">
            <a:spLocks noChangeArrowheads="1"/>
          </p:cNvSpPr>
          <p:nvPr/>
        </p:nvSpPr>
        <p:spPr bwMode="auto">
          <a:xfrm>
            <a:off x="1" y="133990"/>
            <a:ext cx="11849064" cy="286232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pt-BR" altLang="pt-BR" sz="2400" b="1" dirty="0" smtClean="0">
                <a:solidFill>
                  <a:srgbClr val="FFFF00"/>
                </a:solidFill>
              </a:rPr>
              <a:t> COM A PROIBIÇÃO DA PROPAGANDA DE CIGARROS NO BRASIL , OS  FABRICANTES DE CIGARROS PASSARAM A INTENSIFICAR O USO DAS EMBALAGENS COMO  PROPAGANDA PARA ATRAIR CRIANÇAS E ADOLESCENTES PARA A EXPERIMENTAÇAÕ :  </a:t>
            </a:r>
          </a:p>
          <a:p>
            <a:pPr eaLnBrk="1" hangingPunct="1">
              <a:lnSpc>
                <a:spcPct val="150000"/>
              </a:lnSpc>
              <a:spcBef>
                <a:spcPct val="0"/>
              </a:spcBef>
              <a:buFontTx/>
              <a:buNone/>
            </a:pPr>
            <a:r>
              <a:rPr lang="pt-BR" altLang="pt-BR" sz="2400" b="1" dirty="0" smtClean="0">
                <a:solidFill>
                  <a:schemeClr val="bg1"/>
                </a:solidFill>
              </a:rPr>
              <a:t>EMBALAGENS DE CIGARROS SIMILARES A  DE CHICLETES E  BALAS POSICIONADAS NOS PONTOS DE VENDA AO LADO DESSES PRODUTOS</a:t>
            </a:r>
            <a:endParaRPr lang="pt-BR" altLang="pt-BR" sz="2400" b="1" dirty="0">
              <a:solidFill>
                <a:schemeClr val="bg1"/>
              </a:solidFill>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3026">
            <a:off x="4086405" y="3401166"/>
            <a:ext cx="3274901" cy="24561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6150" y="3432142"/>
            <a:ext cx="3168324" cy="23762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m 7" descr="E:\Maços Balas.jpg"/>
          <p:cNvPicPr/>
          <p:nvPr/>
        </p:nvPicPr>
        <p:blipFill rotWithShape="1">
          <a:blip r:embed="rId4" cstate="print">
            <a:extLst>
              <a:ext uri="{28A0092B-C50C-407E-A947-70E740481C1C}">
                <a14:useLocalDpi xmlns:a14="http://schemas.microsoft.com/office/drawing/2010/main" val="0"/>
              </a:ext>
            </a:extLst>
          </a:blip>
          <a:srcRect l="13256" t="10412" r="28564" b="17485"/>
          <a:stretch/>
        </p:blipFill>
        <p:spPr bwMode="auto">
          <a:xfrm rot="20956832">
            <a:off x="491798" y="3346662"/>
            <a:ext cx="2807368" cy="254720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50915993"/>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aixaDeTexto 3"/>
          <p:cNvSpPr txBox="1">
            <a:spLocks noChangeArrowheads="1"/>
          </p:cNvSpPr>
          <p:nvPr/>
        </p:nvSpPr>
        <p:spPr bwMode="auto">
          <a:xfrm>
            <a:off x="293746" y="728485"/>
            <a:ext cx="118982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None/>
            </a:pPr>
            <a:r>
              <a:rPr lang="pt-BR" altLang="pt-BR" sz="2000" b="1" dirty="0" smtClean="0">
                <a:solidFill>
                  <a:srgbClr val="C00000"/>
                </a:solidFill>
                <a:latin typeface="Arial Black" panose="020B0A04020102020204" pitchFamily="34" charset="0"/>
                <a:ea typeface="MS PGothic" panose="020B0600070205080204" pitchFamily="34" charset="-128"/>
              </a:rPr>
              <a:t>2012 -  ANVISA PROIBIU  ADITIVOS / </a:t>
            </a:r>
            <a:r>
              <a:rPr lang="pt-BR" altLang="pt-BR" sz="2000" b="1" dirty="0">
                <a:solidFill>
                  <a:srgbClr val="C00000"/>
                </a:solidFill>
                <a:latin typeface="Arial Black" panose="020B0A04020102020204" pitchFamily="34" charset="0"/>
                <a:ea typeface="MS PGothic" panose="020B0600070205080204" pitchFamily="34" charset="-128"/>
              </a:rPr>
              <a:t>SABORES </a:t>
            </a:r>
            <a:r>
              <a:rPr lang="pt-BR" altLang="pt-BR" sz="2000" b="1" dirty="0" smtClean="0">
                <a:solidFill>
                  <a:srgbClr val="C00000"/>
                </a:solidFill>
                <a:latin typeface="Arial Black" panose="020B0A04020102020204" pitchFamily="34" charset="0"/>
                <a:ea typeface="MS PGothic" panose="020B0600070205080204" pitchFamily="34" charset="-128"/>
              </a:rPr>
              <a:t>EM PRODUTOS DE TABACO - CUMPRIMENTO </a:t>
            </a:r>
            <a:r>
              <a:rPr lang="pt-BR" altLang="pt-BR" sz="2000" b="1" dirty="0">
                <a:solidFill>
                  <a:srgbClr val="C00000"/>
                </a:solidFill>
                <a:latin typeface="Arial Black" panose="020B0A04020102020204" pitchFamily="34" charset="0"/>
                <a:ea typeface="MS PGothic" panose="020B0600070205080204" pitchFamily="34" charset="-128"/>
              </a:rPr>
              <a:t>À CQCT </a:t>
            </a:r>
            <a:endParaRPr lang="pt-BR" altLang="pt-BR" sz="2000" dirty="0">
              <a:solidFill>
                <a:srgbClr val="C00000"/>
              </a:solidFill>
              <a:ea typeface="MS PGothic" panose="020B0600070205080204" pitchFamily="34" charset="-128"/>
            </a:endParaRPr>
          </a:p>
        </p:txBody>
      </p:sp>
      <p:sp>
        <p:nvSpPr>
          <p:cNvPr id="34819" name="Retângulo 1"/>
          <p:cNvSpPr>
            <a:spLocks noChangeArrowheads="1"/>
          </p:cNvSpPr>
          <p:nvPr/>
        </p:nvSpPr>
        <p:spPr bwMode="auto">
          <a:xfrm>
            <a:off x="293747" y="2040331"/>
            <a:ext cx="6653064" cy="4247317"/>
          </a:xfrm>
          <a:prstGeom prst="rect">
            <a:avLst/>
          </a:prstGeom>
          <a:ln/>
          <a:effectLst>
            <a:softEdge rad="31750"/>
          </a:effectLst>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lnSpc>
                <a:spcPct val="150000"/>
              </a:lnSpc>
              <a:defRPr/>
            </a:pPr>
            <a:r>
              <a:rPr lang="pt-BR" sz="2000" b="1" dirty="0" smtClean="0">
                <a:ln>
                  <a:solidFill>
                    <a:schemeClr val="tx2">
                      <a:lumMod val="75000"/>
                    </a:schemeClr>
                  </a:solidFill>
                </a:ln>
                <a:solidFill>
                  <a:srgbClr val="002060"/>
                </a:solidFill>
                <a:latin typeface="Arial Black" pitchFamily="34" charset="0"/>
              </a:rPr>
              <a:t>2013 - SUSPENSA </a:t>
            </a:r>
            <a:r>
              <a:rPr lang="pt-BR" sz="2000" b="1" dirty="0">
                <a:ln>
                  <a:solidFill>
                    <a:schemeClr val="tx2">
                      <a:lumMod val="75000"/>
                    </a:schemeClr>
                  </a:solidFill>
                </a:ln>
                <a:solidFill>
                  <a:srgbClr val="002060"/>
                </a:solidFill>
                <a:latin typeface="Arial Black" pitchFamily="34" charset="0"/>
              </a:rPr>
              <a:t>POR UMA LIMINAR </a:t>
            </a:r>
          </a:p>
          <a:p>
            <a:pPr eaLnBrk="1" hangingPunct="1">
              <a:lnSpc>
                <a:spcPct val="150000"/>
              </a:lnSpc>
              <a:defRPr/>
            </a:pPr>
            <a:endParaRPr lang="pt-BR" sz="2000" b="1" dirty="0">
              <a:ln>
                <a:solidFill>
                  <a:schemeClr val="tx2">
                    <a:lumMod val="75000"/>
                  </a:schemeClr>
                </a:solidFill>
              </a:ln>
              <a:solidFill>
                <a:srgbClr val="002060"/>
              </a:solidFill>
              <a:latin typeface="Arial Black" pitchFamily="34" charset="0"/>
            </a:endParaRPr>
          </a:p>
          <a:p>
            <a:pPr eaLnBrk="1" hangingPunct="1">
              <a:lnSpc>
                <a:spcPct val="150000"/>
              </a:lnSpc>
              <a:defRPr/>
            </a:pPr>
            <a:r>
              <a:rPr lang="pt-BR" sz="2000" b="1" dirty="0">
                <a:ln>
                  <a:solidFill>
                    <a:schemeClr val="tx2">
                      <a:lumMod val="75000"/>
                    </a:schemeClr>
                  </a:solidFill>
                </a:ln>
                <a:solidFill>
                  <a:srgbClr val="002060"/>
                </a:solidFill>
                <a:latin typeface="Arial Black" pitchFamily="34" charset="0"/>
              </a:rPr>
              <a:t> AÇÃO DIRETA DE INCONSTITUCIONALIDADE NO STF </a:t>
            </a:r>
          </a:p>
          <a:p>
            <a:pPr eaLnBrk="1" hangingPunct="1">
              <a:lnSpc>
                <a:spcPct val="150000"/>
              </a:lnSpc>
              <a:defRPr/>
            </a:pPr>
            <a:endParaRPr lang="pt-BR" sz="2000" b="1" dirty="0">
              <a:ln>
                <a:solidFill>
                  <a:schemeClr val="tx2">
                    <a:lumMod val="75000"/>
                  </a:schemeClr>
                </a:solidFill>
              </a:ln>
              <a:solidFill>
                <a:srgbClr val="002060"/>
              </a:solidFill>
              <a:latin typeface="Arial Black" pitchFamily="34" charset="0"/>
            </a:endParaRPr>
          </a:p>
          <a:p>
            <a:pPr eaLnBrk="1" hangingPunct="1">
              <a:lnSpc>
                <a:spcPct val="150000"/>
              </a:lnSpc>
              <a:defRPr/>
            </a:pPr>
            <a:r>
              <a:rPr lang="pt-BR" sz="2000" b="1" dirty="0">
                <a:ln>
                  <a:solidFill>
                    <a:schemeClr val="tx2">
                      <a:lumMod val="75000"/>
                    </a:schemeClr>
                  </a:solidFill>
                </a:ln>
                <a:solidFill>
                  <a:srgbClr val="002060"/>
                </a:solidFill>
                <a:latin typeface="Arial Black" pitchFamily="34" charset="0"/>
              </a:rPr>
              <a:t> LOBBY CONTRÁRIO DA CADEIA PRODUTIVA DE FUMO  BANCADA DO FUMO NO CONGRESSO </a:t>
            </a:r>
            <a:r>
              <a:rPr lang="pt-BR" sz="2000" b="1" dirty="0" smtClean="0">
                <a:ln>
                  <a:solidFill>
                    <a:schemeClr val="tx2">
                      <a:lumMod val="75000"/>
                    </a:schemeClr>
                  </a:solidFill>
                </a:ln>
                <a:solidFill>
                  <a:srgbClr val="002060"/>
                </a:solidFill>
                <a:latin typeface="Arial Black" pitchFamily="34" charset="0"/>
              </a:rPr>
              <a:t>NACIONAL</a:t>
            </a:r>
          </a:p>
          <a:p>
            <a:pPr eaLnBrk="1" hangingPunct="1">
              <a:lnSpc>
                <a:spcPct val="150000"/>
              </a:lnSpc>
              <a:defRPr/>
            </a:pPr>
            <a:endParaRPr lang="pt-BR" sz="2000" b="1" dirty="0">
              <a:ln>
                <a:solidFill>
                  <a:schemeClr val="tx2">
                    <a:lumMod val="75000"/>
                  </a:schemeClr>
                </a:solidFill>
              </a:ln>
              <a:solidFill>
                <a:srgbClr val="002060"/>
              </a:solidFill>
              <a:latin typeface="Arial Black" pitchFamily="34" charset="0"/>
            </a:endParaRPr>
          </a:p>
        </p:txBody>
      </p:sp>
      <p:pic>
        <p:nvPicPr>
          <p:cNvPr id="860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8" t="16841" r="25602"/>
          <a:stretch/>
        </p:blipFill>
        <p:spPr bwMode="auto">
          <a:xfrm rot="996200">
            <a:off x="6704802" y="1534482"/>
            <a:ext cx="2832682" cy="1878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8602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02" t="18103" r="22937" b="17199"/>
          <a:stretch/>
        </p:blipFill>
        <p:spPr bwMode="auto">
          <a:xfrm rot="20658413">
            <a:off x="7161488" y="4006387"/>
            <a:ext cx="3378516" cy="2052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8602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51" t="17228" r="22374" b="17134"/>
          <a:stretch/>
        </p:blipFill>
        <p:spPr bwMode="auto">
          <a:xfrm>
            <a:off x="8983579" y="2277216"/>
            <a:ext cx="3112168" cy="15956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CaixaDeTexto 1"/>
          <p:cNvSpPr txBox="1"/>
          <p:nvPr/>
        </p:nvSpPr>
        <p:spPr>
          <a:xfrm>
            <a:off x="3843433" y="145978"/>
            <a:ext cx="4277709" cy="400110"/>
          </a:xfrm>
          <a:prstGeom prst="rect">
            <a:avLst/>
          </a:prstGeom>
          <a:solidFill>
            <a:schemeClr val="accent1">
              <a:lumMod val="50000"/>
            </a:schemeClr>
          </a:solidFill>
        </p:spPr>
        <p:txBody>
          <a:bodyPr wrap="none" rtlCol="0">
            <a:spAutoFit/>
          </a:bodyPr>
          <a:lstStyle/>
          <a:p>
            <a:r>
              <a:rPr lang="pt-BR" sz="2000" b="1" dirty="0" smtClean="0">
                <a:solidFill>
                  <a:schemeClr val="bg1"/>
                </a:solidFill>
              </a:rPr>
              <a:t>O CASO DA PROIBIÇÃO DOS ADITIVOS </a:t>
            </a:r>
            <a:endParaRPr lang="pt-BR" sz="2000" b="1" dirty="0">
              <a:solidFill>
                <a:schemeClr val="bg1"/>
              </a:solidFill>
            </a:endParaRPr>
          </a:p>
        </p:txBody>
      </p:sp>
    </p:spTree>
    <p:extLst>
      <p:ext uri="{BB962C8B-B14F-4D97-AF65-F5344CB8AC3E}">
        <p14:creationId xmlns:p14="http://schemas.microsoft.com/office/powerpoint/2010/main" val="363592584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03918"/>
            <a:ext cx="11730411" cy="1477328"/>
          </a:xfrm>
          <a:prstGeom prst="rect">
            <a:avLst/>
          </a:prstGeom>
          <a:solidFill>
            <a:srgbClr val="CD6A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spcBef>
                <a:spcPct val="0"/>
              </a:spcBef>
            </a:pPr>
            <a:r>
              <a:rPr lang="pt-BR" sz="2000" b="1" dirty="0">
                <a:solidFill>
                  <a:schemeClr val="bg1"/>
                </a:solidFill>
                <a:latin typeface="Arial Black" panose="020B0A04020102020204" pitchFamily="34" charset="0"/>
              </a:rPr>
              <a:t> NOS 5 ANOS DE ESPERA PELO  JULGAMENTO DO STF  DA AÇÃO DE INCONSTITUCIONALIDADE SOBRE O PODER DA ANVISA REGULAR TABACO</a:t>
            </a:r>
          </a:p>
          <a:p>
            <a:pPr algn="ctr">
              <a:lnSpc>
                <a:spcPct val="150000"/>
              </a:lnSpc>
              <a:spcBef>
                <a:spcPct val="0"/>
              </a:spcBef>
            </a:pPr>
            <a:endParaRPr lang="pt-BR" sz="2000" b="1" dirty="0">
              <a:solidFill>
                <a:schemeClr val="bg1"/>
              </a:solidFill>
              <a:latin typeface="Arial Black" panose="020B0A04020102020204" pitchFamily="34" charset="0"/>
            </a:endParaRPr>
          </a:p>
        </p:txBody>
      </p:sp>
      <p:pic>
        <p:nvPicPr>
          <p:cNvPr id="7" name="Imagem 6"/>
          <p:cNvPicPr>
            <a:picLocks noChangeAspect="1"/>
          </p:cNvPicPr>
          <p:nvPr/>
        </p:nvPicPr>
        <p:blipFill rotWithShape="1">
          <a:blip r:embed="rId2"/>
          <a:srcRect l="27313" t="7072" r="25588" b="66831"/>
          <a:stretch/>
        </p:blipFill>
        <p:spPr>
          <a:xfrm>
            <a:off x="999923" y="1746957"/>
            <a:ext cx="8300773" cy="2484997"/>
          </a:xfrm>
          <a:prstGeom prst="rect">
            <a:avLst/>
          </a:prstGeom>
          <a:ln>
            <a:noFill/>
          </a:ln>
          <a:effectLst>
            <a:outerShdw blurRad="292100" dist="139700" dir="2700000" algn="tl" rotWithShape="0">
              <a:srgbClr val="333333">
                <a:alpha val="65000"/>
              </a:srgbClr>
            </a:outerShdw>
          </a:effectLst>
        </p:spPr>
      </p:pic>
      <p:pic>
        <p:nvPicPr>
          <p:cNvPr id="41986" name="Picture 2" descr="Marlboro Blue Ice and Fresh Ment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23" y="4185620"/>
            <a:ext cx="4572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Resultado de imagem para marlboro double mix sabor"/>
          <p:cNvPicPr>
            <a:picLocks noChangeAspect="1" noChangeArrowheads="1"/>
          </p:cNvPicPr>
          <p:nvPr/>
        </p:nvPicPr>
        <p:blipFill rotWithShape="1">
          <a:blip r:embed="rId4">
            <a:extLst>
              <a:ext uri="{28A0092B-C50C-407E-A947-70E740481C1C}">
                <a14:useLocalDpi xmlns:a14="http://schemas.microsoft.com/office/drawing/2010/main" val="0"/>
              </a:ext>
            </a:extLst>
          </a:blip>
          <a:srcRect l="9867" r="9423"/>
          <a:stretch/>
        </p:blipFill>
        <p:spPr bwMode="auto">
          <a:xfrm>
            <a:off x="6762414" y="3973576"/>
            <a:ext cx="2264229" cy="280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85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1025139" y="1016857"/>
            <a:ext cx="7260608" cy="830997"/>
          </a:xfrm>
          <a:prstGeom prst="rect">
            <a:avLst/>
          </a:prstGeom>
          <a:noFill/>
          <a:ln w="34925">
            <a:noFill/>
            <a:miter lim="800000"/>
            <a:headEnd/>
            <a:tailEnd/>
          </a:ln>
          <a:effectLst>
            <a:glow rad="228600">
              <a:srgbClr val="CD6A33">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endParaRPr lang="pt-BR" sz="2400" b="1" dirty="0">
              <a:solidFill>
                <a:schemeClr val="bg1"/>
              </a:solidFill>
              <a:latin typeface="Arial Black" pitchFamily="34" charset="0"/>
              <a:cs typeface="Angsana New" pitchFamily="18" charset="-34"/>
            </a:endParaRPr>
          </a:p>
          <a:p>
            <a:pPr algn="ctr" eaLnBrk="1" hangingPunct="1">
              <a:defRPr/>
            </a:pPr>
            <a:endParaRPr lang="pt-BR" sz="2400" dirty="0">
              <a:latin typeface="Arial Black" pitchFamily="34" charset="0"/>
              <a:cs typeface="Angsana New" pitchFamily="18" charset="-34"/>
            </a:endParaRPr>
          </a:p>
        </p:txBody>
      </p:sp>
      <p:sp>
        <p:nvSpPr>
          <p:cNvPr id="2" name="Retângulo 1"/>
          <p:cNvSpPr/>
          <p:nvPr/>
        </p:nvSpPr>
        <p:spPr>
          <a:xfrm>
            <a:off x="152399" y="862957"/>
            <a:ext cx="11748655" cy="4708981"/>
          </a:xfrm>
          <a:prstGeom prst="rect">
            <a:avLst/>
          </a:prstGeom>
        </p:spPr>
        <p:txBody>
          <a:bodyPr wrap="square">
            <a:spAutoFit/>
          </a:bodyPr>
          <a:lstStyle/>
          <a:p>
            <a:pPr algn="ctr">
              <a:lnSpc>
                <a:spcPct val="150000"/>
              </a:lnSpc>
              <a:defRPr/>
            </a:pPr>
            <a:endParaRPr lang="pt-BR" sz="2000" dirty="0" smtClean="0">
              <a:latin typeface="Arial Black" pitchFamily="34" charset="0"/>
              <a:cs typeface="Angsana New" pitchFamily="18" charset="-34"/>
            </a:endParaRPr>
          </a:p>
          <a:p>
            <a:pPr algn="ctr">
              <a:lnSpc>
                <a:spcPct val="150000"/>
              </a:lnSpc>
              <a:defRPr/>
            </a:pPr>
            <a:endParaRPr lang="pt-BR" sz="2000" dirty="0">
              <a:latin typeface="Arial Black" pitchFamily="34" charset="0"/>
              <a:cs typeface="Angsana New" pitchFamily="18" charset="-34"/>
            </a:endParaRPr>
          </a:p>
          <a:p>
            <a:pPr algn="ctr">
              <a:lnSpc>
                <a:spcPct val="150000"/>
              </a:lnSpc>
              <a:defRPr/>
            </a:pPr>
            <a:r>
              <a:rPr lang="pt-BR" sz="2000" dirty="0" smtClean="0">
                <a:latin typeface="Arial Black" pitchFamily="34" charset="0"/>
                <a:cs typeface="Angsana New" pitchFamily="18" charset="-34"/>
              </a:rPr>
              <a:t>Tratado Internacional de Saúde Pública baseado em evidências  </a:t>
            </a:r>
          </a:p>
          <a:p>
            <a:pPr algn="ctr">
              <a:lnSpc>
                <a:spcPct val="150000"/>
              </a:lnSpc>
              <a:defRPr/>
            </a:pPr>
            <a:r>
              <a:rPr lang="pt-BR" sz="2000" dirty="0" smtClean="0">
                <a:latin typeface="Arial Black" pitchFamily="34" charset="0"/>
                <a:cs typeface="Angsana New" pitchFamily="18" charset="-34"/>
              </a:rPr>
              <a:t>ADESÃO DO BRASIL  RATIFICADA  PELO SENADO FEDERAL EM  OUTUBRO DE 2005 PROMULGADA PELA PRESIDÊNCIA DA REPÚBLICA EM  JANEIRO DE  2006 </a:t>
            </a:r>
          </a:p>
          <a:p>
            <a:pPr algn="ctr">
              <a:lnSpc>
                <a:spcPct val="150000"/>
              </a:lnSpc>
              <a:defRPr/>
            </a:pPr>
            <a:endParaRPr lang="pt-BR" sz="2000" dirty="0">
              <a:solidFill>
                <a:srgbClr val="C00000"/>
              </a:solidFill>
              <a:latin typeface="Arial Black" pitchFamily="34" charset="0"/>
              <a:cs typeface="Angsana New" pitchFamily="18" charset="-34"/>
            </a:endParaRPr>
          </a:p>
          <a:p>
            <a:pPr algn="ctr">
              <a:lnSpc>
                <a:spcPct val="150000"/>
              </a:lnSpc>
              <a:defRPr/>
            </a:pPr>
            <a:r>
              <a:rPr lang="pt-BR" sz="2000" dirty="0" smtClean="0">
                <a:solidFill>
                  <a:srgbClr val="C00000"/>
                </a:solidFill>
                <a:latin typeface="Arial Black" pitchFamily="34" charset="0"/>
                <a:cs typeface="Angsana New" pitchFamily="18" charset="-34"/>
              </a:rPr>
              <a:t>POLÍTICA </a:t>
            </a:r>
            <a:r>
              <a:rPr lang="pt-BR" sz="2000" dirty="0">
                <a:solidFill>
                  <a:srgbClr val="C00000"/>
                </a:solidFill>
                <a:latin typeface="Arial Black" pitchFamily="34" charset="0"/>
                <a:cs typeface="Angsana New" pitchFamily="18" charset="-34"/>
              </a:rPr>
              <a:t>DE </a:t>
            </a:r>
            <a:r>
              <a:rPr lang="pt-BR" sz="2000" dirty="0" smtClean="0">
                <a:solidFill>
                  <a:srgbClr val="C00000"/>
                </a:solidFill>
                <a:latin typeface="Arial Black" pitchFamily="34" charset="0"/>
                <a:cs typeface="Angsana New" pitchFamily="18" charset="-34"/>
              </a:rPr>
              <a:t>ESTADO</a:t>
            </a:r>
          </a:p>
          <a:p>
            <a:pPr algn="ctr">
              <a:lnSpc>
                <a:spcPct val="150000"/>
              </a:lnSpc>
              <a:defRPr/>
            </a:pPr>
            <a:endParaRPr lang="pt-BR" sz="2000" dirty="0">
              <a:latin typeface="Arial Black" pitchFamily="34" charset="0"/>
              <a:cs typeface="Angsana New" pitchFamily="18" charset="-34"/>
            </a:endParaRPr>
          </a:p>
          <a:p>
            <a:pPr algn="ctr">
              <a:lnSpc>
                <a:spcPct val="150000"/>
              </a:lnSpc>
              <a:defRPr/>
            </a:pPr>
            <a:endParaRPr lang="pt-BR" sz="2000" dirty="0" smtClean="0">
              <a:latin typeface="Arial Black" pitchFamily="34" charset="0"/>
              <a:cs typeface="Angsana New" pitchFamily="18" charset="-34"/>
            </a:endParaRPr>
          </a:p>
          <a:p>
            <a:pPr algn="ctr">
              <a:lnSpc>
                <a:spcPct val="150000"/>
              </a:lnSpc>
              <a:defRPr/>
            </a:pPr>
            <a:endParaRPr lang="pt-BR" sz="2000" dirty="0">
              <a:latin typeface="Arial Black" pitchFamily="34" charset="0"/>
              <a:cs typeface="Angsana New" pitchFamily="18" charset="-34"/>
            </a:endParaRPr>
          </a:p>
        </p:txBody>
      </p:sp>
      <p:sp>
        <p:nvSpPr>
          <p:cNvPr id="3" name="Retângulo 2"/>
          <p:cNvSpPr/>
          <p:nvPr/>
        </p:nvSpPr>
        <p:spPr>
          <a:xfrm>
            <a:off x="862739" y="212693"/>
            <a:ext cx="10636272" cy="1477328"/>
          </a:xfrm>
          <a:prstGeom prst="rect">
            <a:avLst/>
          </a:prstGeom>
        </p:spPr>
        <p:txBody>
          <a:bodyPr wrap="square">
            <a:spAutoFit/>
          </a:bodyPr>
          <a:lstStyle/>
          <a:p>
            <a:pPr algn="ctr">
              <a:lnSpc>
                <a:spcPct val="150000"/>
              </a:lnSpc>
            </a:pPr>
            <a:r>
              <a:rPr lang="pt-BR" sz="2000" dirty="0">
                <a:solidFill>
                  <a:srgbClr val="C00000"/>
                </a:solidFill>
                <a:latin typeface="Arial Black" pitchFamily="34" charset="0"/>
                <a:cs typeface="Angsana New" pitchFamily="18" charset="-34"/>
              </a:rPr>
              <a:t>POLITICA NACIONAL DE CONTROLE DO </a:t>
            </a:r>
            <a:r>
              <a:rPr lang="pt-BR" sz="2000" dirty="0" smtClean="0">
                <a:solidFill>
                  <a:srgbClr val="C00000"/>
                </a:solidFill>
                <a:latin typeface="Arial Black" pitchFamily="34" charset="0"/>
                <a:cs typeface="Angsana New" pitchFamily="18" charset="-34"/>
              </a:rPr>
              <a:t>TABACO </a:t>
            </a:r>
            <a:r>
              <a:rPr lang="pt-BR" sz="2000" dirty="0">
                <a:solidFill>
                  <a:srgbClr val="C00000"/>
                </a:solidFill>
                <a:latin typeface="Arial Black" pitchFamily="34" charset="0"/>
                <a:cs typeface="Angsana New" pitchFamily="18" charset="-34"/>
              </a:rPr>
              <a:t> </a:t>
            </a:r>
            <a:endParaRPr lang="pt-BR" sz="2000" dirty="0" smtClean="0">
              <a:solidFill>
                <a:srgbClr val="C00000"/>
              </a:solidFill>
              <a:latin typeface="Arial Black" pitchFamily="34" charset="0"/>
              <a:cs typeface="Angsana New" pitchFamily="18" charset="-34"/>
            </a:endParaRPr>
          </a:p>
          <a:p>
            <a:pPr algn="ctr">
              <a:lnSpc>
                <a:spcPct val="150000"/>
              </a:lnSpc>
            </a:pPr>
            <a:r>
              <a:rPr lang="pt-BR" sz="2000" dirty="0" smtClean="0">
                <a:solidFill>
                  <a:srgbClr val="C00000"/>
                </a:solidFill>
                <a:latin typeface="Arial Black" pitchFamily="34" charset="0"/>
                <a:cs typeface="Angsana New" pitchFamily="18" charset="-34"/>
              </a:rPr>
              <a:t>internalização da   </a:t>
            </a:r>
            <a:endParaRPr lang="pt-BR" sz="2000" dirty="0">
              <a:solidFill>
                <a:srgbClr val="C00000"/>
              </a:solidFill>
              <a:latin typeface="Arial Black" pitchFamily="34" charset="0"/>
              <a:cs typeface="Angsana New" pitchFamily="18" charset="-34"/>
            </a:endParaRPr>
          </a:p>
          <a:p>
            <a:pPr algn="ctr">
              <a:lnSpc>
                <a:spcPct val="150000"/>
              </a:lnSpc>
            </a:pPr>
            <a:r>
              <a:rPr lang="pt-BR" altLang="pt-BR" sz="2000" dirty="0" smtClean="0">
                <a:latin typeface="Arial Black" pitchFamily="34" charset="0"/>
                <a:cs typeface="Angsana New" pitchFamily="18" charset="-34"/>
              </a:rPr>
              <a:t>CONVENÇÃO QUADRO DA OMS  </a:t>
            </a:r>
            <a:r>
              <a:rPr lang="pt-BR" altLang="pt-BR" sz="2000" dirty="0">
                <a:latin typeface="Arial Black" pitchFamily="34" charset="0"/>
                <a:cs typeface="Angsana New" pitchFamily="18" charset="-34"/>
              </a:rPr>
              <a:t>PARA CONTROLE DO TABACO </a:t>
            </a:r>
            <a:endParaRPr lang="pt-BR" sz="2000" dirty="0">
              <a:latin typeface="Arial Black" pitchFamily="34" charset="0"/>
              <a:cs typeface="Angsana New" pitchFamily="18" charset="-34"/>
            </a:endParaRPr>
          </a:p>
        </p:txBody>
      </p:sp>
      <p:pic>
        <p:nvPicPr>
          <p:cNvPr id="4" name="Imagem 3"/>
          <p:cNvPicPr>
            <a:picLocks noChangeAspect="1"/>
          </p:cNvPicPr>
          <p:nvPr/>
        </p:nvPicPr>
        <p:blipFill rotWithShape="1">
          <a:blip r:embed="rId3"/>
          <a:srcRect l="19963" t="8999" r="22684" b="8411"/>
          <a:stretch/>
        </p:blipFill>
        <p:spPr>
          <a:xfrm>
            <a:off x="4876995" y="4359505"/>
            <a:ext cx="2299462" cy="1861680"/>
          </a:xfrm>
          <a:prstGeom prst="rect">
            <a:avLst/>
          </a:prstGeom>
          <a:ln>
            <a:noFill/>
          </a:ln>
          <a:effectLst>
            <a:outerShdw blurRad="292100" dist="139700" dir="2700000" algn="tl" rotWithShape="0">
              <a:srgbClr val="333333">
                <a:alpha val="65000"/>
              </a:srgbClr>
            </a:outerShdw>
          </a:effectLst>
        </p:spPr>
      </p:pic>
      <p:sp>
        <p:nvSpPr>
          <p:cNvPr id="5" name="Retângulo 4"/>
          <p:cNvSpPr/>
          <p:nvPr/>
        </p:nvSpPr>
        <p:spPr>
          <a:xfrm>
            <a:off x="2572628" y="6522316"/>
            <a:ext cx="8605124" cy="369332"/>
          </a:xfrm>
          <a:prstGeom prst="rect">
            <a:avLst/>
          </a:prstGeom>
        </p:spPr>
        <p:txBody>
          <a:bodyPr wrap="square">
            <a:spAutoFit/>
          </a:bodyPr>
          <a:lstStyle/>
          <a:p>
            <a:r>
              <a:rPr lang="pt-BR" dirty="0"/>
              <a:t>https://www.inca.gov.br/observatorio-da-politica-nacional-de-controle-do-tabaco</a:t>
            </a:r>
          </a:p>
        </p:txBody>
      </p:sp>
    </p:spTree>
    <p:extLst>
      <p:ext uri="{BB962C8B-B14F-4D97-AF65-F5344CB8AC3E}">
        <p14:creationId xmlns:p14="http://schemas.microsoft.com/office/powerpoint/2010/main" val="4006532729"/>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31067"/>
            <a:ext cx="12415838" cy="1015663"/>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PLS 769/2015 padronização das embalagens  de </a:t>
            </a:r>
            <a:r>
              <a:rPr lang="pt-BR" dirty="0" smtClean="0"/>
              <a:t>tabaco  e proibição da exibição das embalagens  </a:t>
            </a:r>
            <a:endParaRPr lang="pt-BR" dirty="0"/>
          </a:p>
          <a:p>
            <a:r>
              <a:rPr lang="pt-BR" dirty="0" smtClean="0"/>
              <a:t>Cumprimento </a:t>
            </a:r>
            <a:r>
              <a:rPr lang="pt-BR" dirty="0"/>
              <a:t>pleno dos  artigos 11 e  13  da Convenção Quadro  para Controle do Tabaco </a:t>
            </a:r>
          </a:p>
        </p:txBody>
      </p:sp>
      <p:sp>
        <p:nvSpPr>
          <p:cNvPr id="3" name="CaixaDeTexto 2"/>
          <p:cNvSpPr txBox="1"/>
          <p:nvPr/>
        </p:nvSpPr>
        <p:spPr>
          <a:xfrm>
            <a:off x="4400550" y="1239672"/>
            <a:ext cx="7168242" cy="4708981"/>
          </a:xfrm>
          <a:prstGeom prst="rect">
            <a:avLst/>
          </a:prstGeom>
          <a:noFill/>
        </p:spPr>
        <p:txBody>
          <a:bodyPr wrap="square" rtlCol="0">
            <a:spAutoFit/>
          </a:bodyPr>
          <a:lstStyle/>
          <a:p>
            <a:pPr>
              <a:lnSpc>
                <a:spcPct val="150000"/>
              </a:lnSpc>
            </a:pPr>
            <a:r>
              <a:rPr lang="pt-BR" sz="2000" b="1" i="1" dirty="0" smtClean="0"/>
              <a:t>Artigo  11  ... medidas </a:t>
            </a:r>
            <a:r>
              <a:rPr lang="pt-BR" sz="2000" b="1" i="1" dirty="0"/>
              <a:t>para restringir ou proibir o uso de logotipos, cores, imagens de marca ou informação promocional nas embalagens que não sejam o nome da marca e o nome do produto, </a:t>
            </a:r>
            <a:r>
              <a:rPr lang="pt-BR" sz="2000" b="1" i="1" dirty="0" smtClean="0"/>
              <a:t>... aumentar </a:t>
            </a:r>
            <a:r>
              <a:rPr lang="pt-BR" sz="2000" b="1" i="1" dirty="0"/>
              <a:t>a visibilidade e a eficácia das advertências e mensagens </a:t>
            </a:r>
            <a:r>
              <a:rPr lang="pt-BR" sz="2000" b="1" i="1" dirty="0" smtClean="0"/>
              <a:t>sanitárias</a:t>
            </a:r>
            <a:endParaRPr lang="pt-BR" sz="2000" b="1" i="1" dirty="0"/>
          </a:p>
          <a:p>
            <a:pPr>
              <a:lnSpc>
                <a:spcPct val="150000"/>
              </a:lnSpc>
            </a:pPr>
            <a:endParaRPr lang="pt-BR" sz="2000" b="1" i="1" dirty="0" smtClean="0"/>
          </a:p>
          <a:p>
            <a:pPr>
              <a:lnSpc>
                <a:spcPct val="150000"/>
              </a:lnSpc>
            </a:pPr>
            <a:r>
              <a:rPr lang="pt-BR" sz="2000" b="1" i="1" dirty="0" smtClean="0"/>
              <a:t>Artigo 13  </a:t>
            </a:r>
            <a:r>
              <a:rPr lang="pt-BR" sz="2000" b="1" i="1" dirty="0"/>
              <a:t>A embalagem e o design do produto são importantes elementos de publicidade e </a:t>
            </a:r>
            <a:r>
              <a:rPr lang="pt-BR" sz="2000" b="1" i="1" dirty="0" smtClean="0"/>
              <a:t>promoção ... adotar </a:t>
            </a:r>
            <a:r>
              <a:rPr lang="pt-BR" sz="2000" b="1" i="1" dirty="0"/>
              <a:t>embalagem padronizada para eliminar os efeitos de publicidade e promoção nas embalagens</a:t>
            </a:r>
            <a:r>
              <a:rPr lang="pt-BR" sz="2000" b="1" i="1" dirty="0" smtClean="0"/>
              <a:t>...</a:t>
            </a:r>
            <a:r>
              <a:rPr lang="pt-BR" sz="2000" b="1" dirty="0" smtClean="0"/>
              <a:t>. </a:t>
            </a:r>
            <a:endParaRPr lang="pt-BR" sz="2000" b="1" dirty="0"/>
          </a:p>
        </p:txBody>
      </p:sp>
      <p:pic>
        <p:nvPicPr>
          <p:cNvPr id="4" name="Imagem 3" descr="http://4.bp.blogspot.com/_7jaG2lXAr74/TJfGaLge3gI/AAAAAAAACqk/qgM-j6mng4A/s1600/freementhoil.gif"/>
          <p:cNvPicPr/>
          <p:nvPr/>
        </p:nvPicPr>
        <p:blipFill rotWithShape="1">
          <a:blip r:embed="rId2" cstate="print">
            <a:extLst>
              <a:ext uri="{28A0092B-C50C-407E-A947-70E740481C1C}">
                <a14:useLocalDpi xmlns:a14="http://schemas.microsoft.com/office/drawing/2010/main" val="0"/>
              </a:ext>
            </a:extLst>
          </a:blip>
          <a:srcRect l="5108" t="5333" r="6158" b="10678"/>
          <a:stretch/>
        </p:blipFill>
        <p:spPr bwMode="auto">
          <a:xfrm>
            <a:off x="523288" y="1486531"/>
            <a:ext cx="2085655" cy="11185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agem 4"/>
          <p:cNvPicPr/>
          <p:nvPr/>
        </p:nvPicPr>
        <p:blipFill>
          <a:blip r:embed="rId3">
            <a:extLst>
              <a:ext uri="{28A0092B-C50C-407E-A947-70E740481C1C}">
                <a14:useLocalDpi xmlns:a14="http://schemas.microsoft.com/office/drawing/2010/main" val="0"/>
              </a:ext>
            </a:extLst>
          </a:blip>
          <a:stretch>
            <a:fillRect/>
          </a:stretch>
        </p:blipFill>
        <p:spPr>
          <a:xfrm>
            <a:off x="552178" y="3516436"/>
            <a:ext cx="2207064" cy="2804153"/>
          </a:xfrm>
          <a:prstGeom prst="rect">
            <a:avLst/>
          </a:prstGeom>
          <a:ln>
            <a:noFill/>
          </a:ln>
          <a:effectLst>
            <a:outerShdw blurRad="292100" dist="139700" dir="2700000" algn="tl" rotWithShape="0">
              <a:srgbClr val="333333">
                <a:alpha val="65000"/>
              </a:srgbClr>
            </a:outerShdw>
          </a:effectLst>
        </p:spPr>
      </p:pic>
      <p:sp>
        <p:nvSpPr>
          <p:cNvPr id="6" name="Seta para baixo 5"/>
          <p:cNvSpPr/>
          <p:nvPr/>
        </p:nvSpPr>
        <p:spPr>
          <a:xfrm>
            <a:off x="1501430" y="2605037"/>
            <a:ext cx="261257" cy="7184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6735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514727" y="1789727"/>
            <a:ext cx="8529636" cy="4199611"/>
          </a:xfrm>
          <a:prstGeom prst="rect">
            <a:avLst/>
          </a:prstGeom>
        </p:spPr>
        <p:txBody>
          <a:bodyPr wrap="square">
            <a:spAutoFit/>
          </a:bodyPr>
          <a:lstStyle/>
          <a:p>
            <a:pPr>
              <a:lnSpc>
                <a:spcPct val="150000"/>
              </a:lnSpc>
            </a:pPr>
            <a:r>
              <a:rPr lang="en-US" sz="2000" b="1" dirty="0" smtClean="0"/>
              <a:t>MAIS DE 20  PAISES IMPLEMENTARAM OU ESTÃO EM IMPLEMENTAÇÃO: </a:t>
            </a:r>
          </a:p>
          <a:p>
            <a:pPr>
              <a:lnSpc>
                <a:spcPct val="150000"/>
              </a:lnSpc>
            </a:pPr>
            <a:endParaRPr lang="en-US" sz="2000" b="1" dirty="0" smtClean="0"/>
          </a:p>
          <a:p>
            <a:pPr>
              <a:lnSpc>
                <a:spcPct val="150000"/>
              </a:lnSpc>
            </a:pPr>
            <a:r>
              <a:rPr lang="en-US" sz="2000" b="1" u="sng" dirty="0" smtClean="0"/>
              <a:t>IMPLEMENTADO</a:t>
            </a:r>
            <a:r>
              <a:rPr lang="en-US" sz="2000" b="1" dirty="0" smtClean="0"/>
              <a:t> : AUSTRÁLIA  (2012), FRANÇA (2016), REINO UNIDO (2016), NORUEGA  (2017), IRLANDA  (2017), NOVA ZELÂNDIA (2018)  E HUNGRIA (2018) , CANADÁ ( 2019) E URUGUAI (2019) </a:t>
            </a:r>
          </a:p>
          <a:p>
            <a:pPr>
              <a:lnSpc>
                <a:spcPct val="150000"/>
              </a:lnSpc>
            </a:pPr>
            <a:endParaRPr lang="en-US" sz="2000" b="1" dirty="0" smtClean="0"/>
          </a:p>
          <a:p>
            <a:pPr>
              <a:lnSpc>
                <a:spcPct val="150000"/>
              </a:lnSpc>
            </a:pPr>
            <a:r>
              <a:rPr lang="en-US" sz="2000" b="1" u="sng" dirty="0" smtClean="0"/>
              <a:t>EM IMPLEMENTAÇÃO</a:t>
            </a:r>
            <a:r>
              <a:rPr lang="en-US" sz="2000" b="1" dirty="0" smtClean="0"/>
              <a:t>:  BÉLGICA, TAILÂNDIA, GEORGIA, SINGAPURA, NEPAL, SRI LANKA, ÁFRICA DO SUL, ,  ROMÊNIA, CHILE, FINLÂNDIA, TURQUIA E ARÁBIA SAUDITA.</a:t>
            </a:r>
            <a:endParaRPr lang="pt-BR" sz="2000" b="1" dirty="0"/>
          </a:p>
        </p:txBody>
      </p:sp>
      <p:pic>
        <p:nvPicPr>
          <p:cNvPr id="8" name="Imagem 7"/>
          <p:cNvPicPr/>
          <p:nvPr/>
        </p:nvPicPr>
        <p:blipFill>
          <a:blip r:embed="rId2">
            <a:extLst>
              <a:ext uri="{28A0092B-C50C-407E-A947-70E740481C1C}">
                <a14:useLocalDpi xmlns:a14="http://schemas.microsoft.com/office/drawing/2010/main" val="0"/>
              </a:ext>
            </a:extLst>
          </a:blip>
          <a:stretch>
            <a:fillRect/>
          </a:stretch>
        </p:blipFill>
        <p:spPr>
          <a:xfrm>
            <a:off x="332695" y="1961177"/>
            <a:ext cx="2781981" cy="3578661"/>
          </a:xfrm>
          <a:prstGeom prst="rect">
            <a:avLst/>
          </a:prstGeom>
          <a:ln>
            <a:noFill/>
          </a:ln>
          <a:effectLst>
            <a:outerShdw blurRad="292100" dist="139700" dir="2700000" algn="tl" rotWithShape="0">
              <a:srgbClr val="333333">
                <a:alpha val="65000"/>
              </a:srgbClr>
            </a:outerShdw>
          </a:effectLst>
        </p:spPr>
      </p:pic>
      <p:sp>
        <p:nvSpPr>
          <p:cNvPr id="6" name="Retângulo 5"/>
          <p:cNvSpPr/>
          <p:nvPr/>
        </p:nvSpPr>
        <p:spPr>
          <a:xfrm>
            <a:off x="3514727" y="6119336"/>
            <a:ext cx="8677273" cy="738664"/>
          </a:xfrm>
          <a:prstGeom prst="rect">
            <a:avLst/>
          </a:prstGeom>
        </p:spPr>
        <p:txBody>
          <a:bodyPr wrap="square">
            <a:spAutoFit/>
          </a:bodyPr>
          <a:lstStyle/>
          <a:p>
            <a:r>
              <a:rPr lang="pt-BR" sz="1400" dirty="0" err="1" smtClean="0">
                <a:hlinkClick r:id="rId3"/>
              </a:rPr>
              <a:t>Canadian</a:t>
            </a:r>
            <a:r>
              <a:rPr lang="pt-BR" sz="1400" dirty="0" smtClean="0">
                <a:hlinkClick r:id="rId3"/>
              </a:rPr>
              <a:t>  </a:t>
            </a:r>
            <a:r>
              <a:rPr lang="pt-BR" sz="1400" dirty="0" err="1" smtClean="0">
                <a:hlinkClick r:id="rId3"/>
              </a:rPr>
              <a:t>Cancer</a:t>
            </a:r>
            <a:r>
              <a:rPr lang="pt-BR" sz="1400" dirty="0" smtClean="0">
                <a:hlinkClick r:id="rId3"/>
              </a:rPr>
              <a:t> </a:t>
            </a:r>
            <a:r>
              <a:rPr lang="pt-BR" sz="1400" dirty="0" err="1" smtClean="0">
                <a:hlinkClick r:id="rId3"/>
              </a:rPr>
              <a:t>Society</a:t>
            </a:r>
            <a:r>
              <a:rPr lang="pt-BR" sz="1400" dirty="0" smtClean="0">
                <a:hlinkClick r:id="rId3"/>
              </a:rPr>
              <a:t> . </a:t>
            </a:r>
            <a:r>
              <a:rPr lang="en-US" sz="1400" dirty="0"/>
              <a:t>Tobacco plain packaging support growing worldwide with 25 countries and territories moving forward with regulations</a:t>
            </a:r>
          </a:p>
          <a:p>
            <a:r>
              <a:rPr lang="pt-BR" sz="1400" dirty="0" smtClean="0">
                <a:hlinkClick r:id="rId3"/>
              </a:rPr>
              <a:t>https</a:t>
            </a:r>
            <a:r>
              <a:rPr lang="pt-BR" sz="1400" dirty="0">
                <a:hlinkClick r:id="rId3"/>
              </a:rPr>
              <a:t>://www.cancer.ca/en/about-us/for-media/media-releases/national/2018/plain-packaging-report/?region=nb</a:t>
            </a:r>
            <a:endParaRPr lang="pt-BR" sz="1400" dirty="0"/>
          </a:p>
        </p:txBody>
      </p:sp>
      <p:sp>
        <p:nvSpPr>
          <p:cNvPr id="9" name="CaixaDeTexto 8"/>
          <p:cNvSpPr txBox="1"/>
          <p:nvPr/>
        </p:nvSpPr>
        <p:spPr>
          <a:xfrm>
            <a:off x="0" y="31067"/>
            <a:ext cx="12415838" cy="1015663"/>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PLS 769/2015 padronização das embalagens  de tabaco </a:t>
            </a:r>
          </a:p>
          <a:p>
            <a:r>
              <a:rPr lang="pt-BR" dirty="0" smtClean="0"/>
              <a:t>Cumprimento </a:t>
            </a:r>
            <a:r>
              <a:rPr lang="pt-BR" dirty="0"/>
              <a:t>pleno dos  artigos 11 e  13  da Convenção Quadro  para Controle do Tabaco </a:t>
            </a:r>
          </a:p>
        </p:txBody>
      </p:sp>
    </p:spTree>
    <p:extLst>
      <p:ext uri="{BB962C8B-B14F-4D97-AF65-F5344CB8AC3E}">
        <p14:creationId xmlns:p14="http://schemas.microsoft.com/office/powerpoint/2010/main" val="38729653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0"/>
            <a:ext cx="12218403" cy="1015663"/>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O PL DO SENADO FEDERAL 769/2015 propõe a  padronização das embalagens    para o cumprimento pleno dos  artigos 11 e  13  da Convenção Quadro </a:t>
            </a:r>
          </a:p>
        </p:txBody>
      </p:sp>
      <p:sp>
        <p:nvSpPr>
          <p:cNvPr id="5" name="Retângulo 4"/>
          <p:cNvSpPr/>
          <p:nvPr/>
        </p:nvSpPr>
        <p:spPr>
          <a:xfrm>
            <a:off x="3272590" y="1099037"/>
            <a:ext cx="8758989" cy="4524315"/>
          </a:xfrm>
          <a:prstGeom prst="rect">
            <a:avLst/>
          </a:prstGeom>
          <a:noFill/>
        </p:spPr>
        <p:txBody>
          <a:bodyPr wrap="square" rtlCol="0">
            <a:spAutoFit/>
          </a:bodyPr>
          <a:lstStyle/>
          <a:p>
            <a:pPr>
              <a:lnSpc>
                <a:spcPct val="150000"/>
              </a:lnSpc>
            </a:pPr>
            <a:r>
              <a:rPr lang="pt-BR" sz="2400" b="1" dirty="0" smtClean="0"/>
              <a:t> Desde 2016 a Diretiva sobre Regulamentação de  Produtos de Tabaco da   União Europeia  inclui  a opção para os países adotarem embalagens padronizadas. </a:t>
            </a:r>
          </a:p>
          <a:p>
            <a:pPr>
              <a:lnSpc>
                <a:spcPct val="150000"/>
              </a:lnSpc>
            </a:pPr>
            <a:endParaRPr lang="pt-BR" sz="2400" b="1" dirty="0" smtClean="0"/>
          </a:p>
          <a:p>
            <a:pPr>
              <a:lnSpc>
                <a:spcPct val="150000"/>
              </a:lnSpc>
            </a:pPr>
            <a:r>
              <a:rPr lang="pt-BR" sz="2400" b="1" dirty="0" smtClean="0"/>
              <a:t>Em 2016 a  Corte de Justiça Europeia  rejeitou uma ação judicial movida contra a medida pelas fabricantes de </a:t>
            </a:r>
            <a:r>
              <a:rPr lang="pt-BR" sz="2400" b="1" dirty="0" smtClean="0"/>
              <a:t>cigarros,  </a:t>
            </a:r>
            <a:r>
              <a:rPr lang="pt-BR" sz="2400" b="1" dirty="0" smtClean="0"/>
              <a:t>Philip Morris e British American </a:t>
            </a:r>
            <a:r>
              <a:rPr lang="pt-BR" sz="2400" b="1" dirty="0" err="1" smtClean="0"/>
              <a:t>Tobacco</a:t>
            </a:r>
            <a:endParaRPr lang="pt-BR" sz="2400" b="1" dirty="0" smtClean="0"/>
          </a:p>
          <a:p>
            <a:pPr>
              <a:lnSpc>
                <a:spcPct val="150000"/>
              </a:lnSpc>
            </a:pPr>
            <a:endParaRPr lang="pt-BR" sz="2400" b="1" dirty="0"/>
          </a:p>
        </p:txBody>
      </p:sp>
      <p:pic>
        <p:nvPicPr>
          <p:cNvPr id="8" name="Imagem 7"/>
          <p:cNvPicPr/>
          <p:nvPr/>
        </p:nvPicPr>
        <p:blipFill>
          <a:blip r:embed="rId2">
            <a:extLst>
              <a:ext uri="{28A0092B-C50C-407E-A947-70E740481C1C}">
                <a14:useLocalDpi xmlns:a14="http://schemas.microsoft.com/office/drawing/2010/main" val="0"/>
              </a:ext>
            </a:extLst>
          </a:blip>
          <a:stretch>
            <a:fillRect/>
          </a:stretch>
        </p:blipFill>
        <p:spPr>
          <a:xfrm>
            <a:off x="354597" y="1296630"/>
            <a:ext cx="2781981" cy="3578661"/>
          </a:xfrm>
          <a:prstGeom prst="rect">
            <a:avLst/>
          </a:prstGeom>
          <a:ln>
            <a:noFill/>
          </a:ln>
          <a:effectLst>
            <a:outerShdw blurRad="292100" dist="139700" dir="2700000" algn="tl" rotWithShape="0">
              <a:srgbClr val="333333">
                <a:alpha val="65000"/>
              </a:srgbClr>
            </a:outerShdw>
          </a:effectLst>
        </p:spPr>
      </p:pic>
      <p:sp>
        <p:nvSpPr>
          <p:cNvPr id="6" name="Retângulo 5"/>
          <p:cNvSpPr/>
          <p:nvPr/>
        </p:nvSpPr>
        <p:spPr>
          <a:xfrm>
            <a:off x="4610100" y="5649468"/>
            <a:ext cx="8191500" cy="1384995"/>
          </a:xfrm>
          <a:prstGeom prst="rect">
            <a:avLst/>
          </a:prstGeom>
        </p:spPr>
        <p:txBody>
          <a:bodyPr wrap="square">
            <a:spAutoFit/>
          </a:bodyPr>
          <a:lstStyle/>
          <a:p>
            <a:r>
              <a:rPr lang="en-US" sz="1400" dirty="0"/>
              <a:t> </a:t>
            </a:r>
            <a:r>
              <a:rPr lang="en-US" sz="1400" i="1" dirty="0">
                <a:hlinkClick r:id="rId3"/>
              </a:rPr>
              <a:t>"European Union: Tobacco Products Directive (2014/40/EU</a:t>
            </a:r>
            <a:r>
              <a:rPr lang="en-US" sz="1400" i="1" dirty="0" smtClean="0">
                <a:hlinkClick r:id="rId3"/>
              </a:rPr>
              <a:t>)"</a:t>
            </a:r>
            <a:r>
              <a:rPr lang="en-US" sz="1400" i="1" dirty="0" smtClean="0"/>
              <a:t>.</a:t>
            </a:r>
          </a:p>
          <a:p>
            <a:endParaRPr lang="en-US" sz="1400" i="1" dirty="0"/>
          </a:p>
          <a:p>
            <a:r>
              <a:rPr lang="en-US" sz="1400" b="1" dirty="0" smtClean="0"/>
              <a:t>Reuters . </a:t>
            </a:r>
            <a:r>
              <a:rPr lang="pt-BR" sz="1400" cap="all" dirty="0"/>
              <a:t>MAY 4, </a:t>
            </a:r>
            <a:r>
              <a:rPr lang="pt-BR" sz="1400" cap="all" dirty="0" smtClean="0"/>
              <a:t>2016. </a:t>
            </a:r>
            <a:r>
              <a:rPr lang="en-US" sz="1400" b="1" dirty="0" smtClean="0"/>
              <a:t>EU's </a:t>
            </a:r>
            <a:r>
              <a:rPr lang="en-US" sz="1400" b="1" dirty="0"/>
              <a:t>highest court upholds restrictive new law on </a:t>
            </a:r>
            <a:r>
              <a:rPr lang="en-US" sz="1400" b="1" dirty="0" smtClean="0"/>
              <a:t>cigarettes</a:t>
            </a:r>
          </a:p>
          <a:p>
            <a:r>
              <a:rPr lang="pt-BR" sz="1400" dirty="0">
                <a:hlinkClick r:id="rId4"/>
              </a:rPr>
              <a:t>https://www.reuters.com/article/us-eu-court-tobacco/eus-highest-court-upholds-restrictive-new-law-on-cigarettes-idUSKCN0XV0MB</a:t>
            </a:r>
            <a:endParaRPr lang="en-US" sz="1400" b="1" dirty="0"/>
          </a:p>
          <a:p>
            <a:r>
              <a:rPr lang="en-US" sz="1400" i="1" dirty="0" smtClean="0"/>
              <a:t>.</a:t>
            </a:r>
            <a:endParaRPr lang="pt-BR" sz="1400" dirty="0"/>
          </a:p>
        </p:txBody>
      </p:sp>
    </p:spTree>
    <p:extLst>
      <p:ext uri="{BB962C8B-B14F-4D97-AF65-F5344CB8AC3E}">
        <p14:creationId xmlns:p14="http://schemas.microsoft.com/office/powerpoint/2010/main" val="6097480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667809" y="1169823"/>
            <a:ext cx="8277727" cy="4431983"/>
          </a:xfrm>
          <a:prstGeom prst="rect">
            <a:avLst/>
          </a:prstGeom>
          <a:noFill/>
        </p:spPr>
        <p:txBody>
          <a:bodyPr wrap="square" rtlCol="0">
            <a:spAutoFit/>
          </a:bodyPr>
          <a:lstStyle/>
          <a:p>
            <a:pPr fontAlgn="base">
              <a:lnSpc>
                <a:spcPct val="150000"/>
              </a:lnSpc>
            </a:pPr>
            <a:r>
              <a:rPr lang="pt-BR" sz="2400" b="1" dirty="0" smtClean="0">
                <a:solidFill>
                  <a:srgbClr val="C00000"/>
                </a:solidFill>
              </a:rPr>
              <a:t>2018 -  </a:t>
            </a:r>
            <a:r>
              <a:rPr lang="pt-BR" sz="2400" b="1" dirty="0">
                <a:solidFill>
                  <a:srgbClr val="C00000"/>
                </a:solidFill>
              </a:rPr>
              <a:t>vitória </a:t>
            </a:r>
            <a:r>
              <a:rPr lang="pt-BR" sz="2400" b="1" dirty="0" smtClean="0">
                <a:solidFill>
                  <a:srgbClr val="C00000"/>
                </a:solidFill>
              </a:rPr>
              <a:t>emblemática da  </a:t>
            </a:r>
            <a:r>
              <a:rPr lang="pt-BR" sz="2400" b="1" dirty="0">
                <a:solidFill>
                  <a:srgbClr val="C00000"/>
                </a:solidFill>
              </a:rPr>
              <a:t>Austrália </a:t>
            </a:r>
            <a:r>
              <a:rPr lang="pt-BR" sz="2400" b="1" dirty="0" smtClean="0">
                <a:solidFill>
                  <a:srgbClr val="C00000"/>
                </a:solidFill>
              </a:rPr>
              <a:t>em </a:t>
            </a:r>
            <a:r>
              <a:rPr lang="pt-BR" sz="2400" b="1" dirty="0">
                <a:solidFill>
                  <a:srgbClr val="C00000"/>
                </a:solidFill>
              </a:rPr>
              <a:t>uma grande disputa comercial </a:t>
            </a:r>
            <a:r>
              <a:rPr lang="pt-BR" sz="2400" b="1" dirty="0" smtClean="0">
                <a:solidFill>
                  <a:srgbClr val="C00000"/>
                </a:solidFill>
              </a:rPr>
              <a:t>na OMC: </a:t>
            </a:r>
          </a:p>
          <a:p>
            <a:pPr fontAlgn="base">
              <a:lnSpc>
                <a:spcPct val="150000"/>
              </a:lnSpc>
            </a:pPr>
            <a:endParaRPr lang="pt-BR" sz="2000" b="1" dirty="0" smtClean="0"/>
          </a:p>
          <a:p>
            <a:pPr fontAlgn="base">
              <a:lnSpc>
                <a:spcPct val="150000"/>
              </a:lnSpc>
            </a:pPr>
            <a:r>
              <a:rPr lang="pt-BR" sz="2000" b="1" dirty="0" smtClean="0"/>
              <a:t>Juízes </a:t>
            </a:r>
            <a:r>
              <a:rPr lang="pt-BR" sz="2000" b="1" dirty="0"/>
              <a:t>da Organização Mundial do Comércio (OMC) </a:t>
            </a:r>
            <a:r>
              <a:rPr lang="pt-BR" sz="2000" b="1" dirty="0" smtClean="0"/>
              <a:t>rejeitaram denúncia </a:t>
            </a:r>
            <a:r>
              <a:rPr lang="pt-BR" sz="2000" b="1" dirty="0"/>
              <a:t>apresentada por Cuba, Indonésia, Honduras e República </a:t>
            </a:r>
            <a:r>
              <a:rPr lang="pt-BR" sz="2000" b="1" dirty="0" smtClean="0"/>
              <a:t>Dominicana de que </a:t>
            </a:r>
            <a:r>
              <a:rPr lang="en-US" sz="2000" b="1" dirty="0" smtClean="0"/>
              <a:t> a </a:t>
            </a:r>
            <a:r>
              <a:rPr lang="en-US" sz="2000" b="1" dirty="0" err="1" smtClean="0"/>
              <a:t>medida</a:t>
            </a:r>
            <a:r>
              <a:rPr lang="en-US" sz="2000" b="1" dirty="0" smtClean="0"/>
              <a:t> </a:t>
            </a:r>
            <a:r>
              <a:rPr lang="en-US" sz="2000" b="1" dirty="0" err="1" smtClean="0"/>
              <a:t>seria</a:t>
            </a:r>
            <a:r>
              <a:rPr lang="en-US" sz="2000" b="1" dirty="0" smtClean="0"/>
              <a:t>  </a:t>
            </a:r>
            <a:r>
              <a:rPr lang="en-US" sz="2000" b="1" dirty="0" err="1" smtClean="0"/>
              <a:t>restritiva</a:t>
            </a:r>
            <a:r>
              <a:rPr lang="en-US" sz="2000" b="1" dirty="0" smtClean="0"/>
              <a:t> </a:t>
            </a:r>
            <a:r>
              <a:rPr lang="en-US" sz="2000" b="1" dirty="0" err="1" smtClean="0"/>
              <a:t>ao</a:t>
            </a:r>
            <a:r>
              <a:rPr lang="en-US" sz="2000" b="1" dirty="0" smtClean="0"/>
              <a:t> </a:t>
            </a:r>
            <a:r>
              <a:rPr lang="en-US" sz="2000" b="1" dirty="0" err="1" smtClean="0"/>
              <a:t>comércio</a:t>
            </a:r>
            <a:r>
              <a:rPr lang="en-US" sz="2000" b="1" dirty="0" smtClean="0"/>
              <a:t>, </a:t>
            </a:r>
            <a:r>
              <a:rPr lang="pt-BR" sz="2000" b="1" dirty="0" smtClean="0"/>
              <a:t>prejudicaria  </a:t>
            </a:r>
            <a:r>
              <a:rPr lang="pt-BR" sz="2000" b="1" dirty="0"/>
              <a:t>sua capacidade de proteger e promover suas marcas e </a:t>
            </a:r>
            <a:r>
              <a:rPr lang="pt-BR" sz="2000" b="1" dirty="0" smtClean="0"/>
              <a:t>violava </a:t>
            </a:r>
            <a:r>
              <a:rPr lang="pt-BR" sz="2000" b="1" dirty="0"/>
              <a:t>o</a:t>
            </a:r>
            <a:r>
              <a:rPr lang="pt-BR" sz="2000" b="1" dirty="0" smtClean="0"/>
              <a:t> </a:t>
            </a:r>
            <a:r>
              <a:rPr lang="pt-BR" sz="2000" b="1" dirty="0" smtClean="0"/>
              <a:t>acordo da </a:t>
            </a:r>
            <a:r>
              <a:rPr lang="pt-BR" sz="2000" b="1" dirty="0" smtClean="0"/>
              <a:t>OMC </a:t>
            </a:r>
            <a:r>
              <a:rPr lang="pt-BR" sz="2000" b="1" dirty="0" smtClean="0"/>
              <a:t>de Direitos de Propriedade Intelectual</a:t>
            </a:r>
            <a:r>
              <a:rPr lang="en-US" sz="2000" b="1" dirty="0" smtClean="0"/>
              <a:t>.</a:t>
            </a:r>
            <a:r>
              <a:rPr lang="pt-BR" sz="2000" b="1" dirty="0" smtClean="0"/>
              <a:t>.</a:t>
            </a:r>
            <a:endParaRPr lang="en-US" sz="2000" b="1" dirty="0" smtClean="0"/>
          </a:p>
          <a:p>
            <a:pPr>
              <a:lnSpc>
                <a:spcPct val="150000"/>
              </a:lnSpc>
            </a:pPr>
            <a:endParaRPr lang="pt-BR" sz="2000" b="1" dirty="0"/>
          </a:p>
        </p:txBody>
      </p:sp>
      <p:sp>
        <p:nvSpPr>
          <p:cNvPr id="3" name="CaixaDeTexto 2"/>
          <p:cNvSpPr txBox="1"/>
          <p:nvPr/>
        </p:nvSpPr>
        <p:spPr>
          <a:xfrm>
            <a:off x="3667809" y="5917856"/>
            <a:ext cx="7660418" cy="954107"/>
          </a:xfrm>
          <a:prstGeom prst="rect">
            <a:avLst/>
          </a:prstGeom>
          <a:noFill/>
        </p:spPr>
        <p:txBody>
          <a:bodyPr wrap="square" rtlCol="0">
            <a:spAutoFit/>
          </a:bodyPr>
          <a:lstStyle/>
          <a:p>
            <a:r>
              <a:rPr lang="pt-BR" sz="1400" cap="all" dirty="0" smtClean="0"/>
              <a:t>Reuters JUNE </a:t>
            </a:r>
            <a:r>
              <a:rPr lang="pt-BR" sz="1400" cap="all" dirty="0"/>
              <a:t>28, </a:t>
            </a:r>
            <a:r>
              <a:rPr lang="pt-BR" sz="1400" cap="all" dirty="0" smtClean="0"/>
              <a:t>2018  </a:t>
            </a:r>
            <a:r>
              <a:rPr lang="en-US" sz="1400" b="1" dirty="0"/>
              <a:t>Australia wins landmark WTO ruling on plain tobacco </a:t>
            </a:r>
            <a:r>
              <a:rPr lang="en-US" sz="1400" b="1" dirty="0" smtClean="0"/>
              <a:t>packaging</a:t>
            </a:r>
          </a:p>
          <a:p>
            <a:r>
              <a:rPr lang="pt-BR" sz="1400" dirty="0">
                <a:hlinkClick r:id="rId2"/>
              </a:rPr>
              <a:t>https://www.reuters.com/article/us-wto-tobacco-ruling/australia-wins-landmark-wto-ruling-on-plain-tobacco-packaging-idUSKBN1JO2BF</a:t>
            </a:r>
            <a:endParaRPr lang="en-US" sz="1400" b="1" dirty="0"/>
          </a:p>
          <a:p>
            <a:endParaRPr lang="pt-BR" sz="1400" dirty="0"/>
          </a:p>
        </p:txBody>
      </p:sp>
      <p:sp>
        <p:nvSpPr>
          <p:cNvPr id="7" name="CaixaDeTexto 6"/>
          <p:cNvSpPr txBox="1"/>
          <p:nvPr/>
        </p:nvSpPr>
        <p:spPr>
          <a:xfrm>
            <a:off x="0" y="31067"/>
            <a:ext cx="12415838" cy="1015663"/>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PLS 769/2015 padronização das embalagens  de tabaco </a:t>
            </a:r>
          </a:p>
          <a:p>
            <a:r>
              <a:rPr lang="pt-BR" dirty="0" smtClean="0"/>
              <a:t>Cumprimento </a:t>
            </a:r>
            <a:r>
              <a:rPr lang="pt-BR" dirty="0"/>
              <a:t>pleno dos  artigos 11 e  13  da Convenção Quadro  para Controle do Tabaco </a:t>
            </a:r>
          </a:p>
        </p:txBody>
      </p:sp>
      <p:pic>
        <p:nvPicPr>
          <p:cNvPr id="4" name="Imagem 3"/>
          <p:cNvPicPr>
            <a:picLocks noChangeAspect="1"/>
          </p:cNvPicPr>
          <p:nvPr/>
        </p:nvPicPr>
        <p:blipFill rotWithShape="1">
          <a:blip r:embed="rId3"/>
          <a:srcRect l="25658" t="9805" r="26315" b="7582"/>
          <a:stretch/>
        </p:blipFill>
        <p:spPr>
          <a:xfrm>
            <a:off x="240633" y="1542402"/>
            <a:ext cx="3298462" cy="3190020"/>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240633" y="4627929"/>
            <a:ext cx="3427176" cy="646331"/>
          </a:xfrm>
          <a:prstGeom prst="rect">
            <a:avLst/>
          </a:prstGeom>
        </p:spPr>
        <p:txBody>
          <a:bodyPr wrap="square">
            <a:spAutoFit/>
          </a:bodyPr>
          <a:lstStyle/>
          <a:p>
            <a:r>
              <a:rPr lang="pt-BR" sz="1200" dirty="0">
                <a:hlinkClick r:id="rId4"/>
              </a:rPr>
              <a:t>https://www.ictsd.org/bridges-news/bridges/news/wto-panel-upholds-australia-plain-packaging-policy-for-tobacco-products</a:t>
            </a:r>
            <a:endParaRPr lang="pt-BR" sz="1200" dirty="0"/>
          </a:p>
        </p:txBody>
      </p:sp>
    </p:spTree>
    <p:extLst>
      <p:ext uri="{BB962C8B-B14F-4D97-AF65-F5344CB8AC3E}">
        <p14:creationId xmlns:p14="http://schemas.microsoft.com/office/powerpoint/2010/main" val="4006309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143375" y="1145055"/>
            <a:ext cx="8048625" cy="4524315"/>
          </a:xfrm>
          <a:prstGeom prst="rect">
            <a:avLst/>
          </a:prstGeom>
          <a:noFill/>
        </p:spPr>
        <p:txBody>
          <a:bodyPr wrap="square" rtlCol="0">
            <a:spAutoFit/>
          </a:bodyPr>
          <a:lstStyle/>
          <a:p>
            <a:pPr fontAlgn="base">
              <a:lnSpc>
                <a:spcPct val="150000"/>
              </a:lnSpc>
            </a:pPr>
            <a:r>
              <a:rPr lang="en-US" sz="2400" b="1" dirty="0" err="1" smtClean="0"/>
              <a:t>Estudos</a:t>
            </a:r>
            <a:r>
              <a:rPr lang="en-US" sz="2400" b="1" dirty="0" smtClean="0"/>
              <a:t> de </a:t>
            </a:r>
            <a:r>
              <a:rPr lang="en-US" sz="2400" b="1" dirty="0" err="1" smtClean="0"/>
              <a:t>avaliação</a:t>
            </a:r>
            <a:r>
              <a:rPr lang="en-US" sz="2400" b="1" dirty="0" smtClean="0"/>
              <a:t> da </a:t>
            </a:r>
            <a:r>
              <a:rPr lang="en-US" sz="2400" b="1" dirty="0" err="1" smtClean="0"/>
              <a:t>medida</a:t>
            </a:r>
            <a:r>
              <a:rPr lang="en-US" sz="2400" b="1" dirty="0" smtClean="0"/>
              <a:t>  </a:t>
            </a:r>
            <a:r>
              <a:rPr lang="en-US" sz="2400" b="1" dirty="0" err="1" smtClean="0"/>
              <a:t>na</a:t>
            </a:r>
            <a:r>
              <a:rPr lang="en-US" sz="2400" b="1" dirty="0" smtClean="0"/>
              <a:t> </a:t>
            </a:r>
            <a:r>
              <a:rPr lang="en-US" sz="2400" b="1" dirty="0" err="1" smtClean="0"/>
              <a:t>Austrália</a:t>
            </a:r>
            <a:endParaRPr lang="en-US" sz="2400" b="1" dirty="0" smtClean="0"/>
          </a:p>
          <a:p>
            <a:pPr marL="342900" indent="-342900" fontAlgn="base">
              <a:lnSpc>
                <a:spcPct val="150000"/>
              </a:lnSpc>
              <a:buFont typeface="Arial" panose="020B0604020202020204" pitchFamily="34" charset="0"/>
              <a:buChar char="•"/>
            </a:pPr>
            <a:r>
              <a:rPr lang="en-US" sz="2400" b="1" dirty="0" smtClean="0"/>
              <a:t> </a:t>
            </a:r>
            <a:r>
              <a:rPr lang="en-US" sz="2400" b="1" dirty="0" err="1" smtClean="0"/>
              <a:t>reduziu</a:t>
            </a:r>
            <a:r>
              <a:rPr lang="en-US" sz="2400" b="1" dirty="0" smtClean="0"/>
              <a:t> o </a:t>
            </a:r>
            <a:r>
              <a:rPr lang="en-US" sz="2400" b="1" dirty="0" err="1" smtClean="0"/>
              <a:t>apelo</a:t>
            </a:r>
            <a:r>
              <a:rPr lang="en-US" sz="2400" b="1" dirty="0" smtClean="0"/>
              <a:t> dos </a:t>
            </a:r>
            <a:r>
              <a:rPr lang="en-US" sz="2400" b="1" dirty="0" err="1" smtClean="0"/>
              <a:t>produtos</a:t>
            </a:r>
            <a:r>
              <a:rPr lang="en-US" sz="2400" b="1" dirty="0" smtClean="0"/>
              <a:t> de </a:t>
            </a:r>
            <a:r>
              <a:rPr lang="en-US" sz="2400" b="1" dirty="0" err="1" smtClean="0"/>
              <a:t>tabaco</a:t>
            </a:r>
            <a:r>
              <a:rPr lang="en-US" sz="2400" b="1" dirty="0" smtClean="0"/>
              <a:t> </a:t>
            </a:r>
          </a:p>
          <a:p>
            <a:pPr marL="342900" indent="-342900" fontAlgn="base">
              <a:lnSpc>
                <a:spcPct val="150000"/>
              </a:lnSpc>
              <a:buFont typeface="Arial" panose="020B0604020202020204" pitchFamily="34" charset="0"/>
              <a:buChar char="•"/>
            </a:pPr>
            <a:r>
              <a:rPr lang="en-US" sz="2400" b="1" dirty="0" smtClean="0"/>
              <a:t> </a:t>
            </a:r>
            <a:r>
              <a:rPr lang="en-US" sz="2400" b="1" dirty="0" err="1" smtClean="0"/>
              <a:t>aumentou</a:t>
            </a:r>
            <a:r>
              <a:rPr lang="en-US" sz="2400" b="1" dirty="0" smtClean="0"/>
              <a:t> o </a:t>
            </a:r>
            <a:r>
              <a:rPr lang="en-US" sz="2400" b="1" dirty="0" err="1" smtClean="0"/>
              <a:t>impacto</a:t>
            </a:r>
            <a:r>
              <a:rPr lang="en-US" sz="2400" b="1" dirty="0" smtClean="0"/>
              <a:t> das </a:t>
            </a:r>
            <a:r>
              <a:rPr lang="en-US" sz="2400" b="1" dirty="0" err="1" smtClean="0"/>
              <a:t>advertências</a:t>
            </a:r>
            <a:r>
              <a:rPr lang="en-US" sz="2400" b="1" dirty="0" smtClean="0"/>
              <a:t> </a:t>
            </a:r>
            <a:r>
              <a:rPr lang="en-US" sz="2400" b="1" dirty="0" err="1" smtClean="0"/>
              <a:t>sanitárias</a:t>
            </a:r>
            <a:r>
              <a:rPr lang="en-US" sz="2400" b="1" dirty="0" smtClean="0"/>
              <a:t> </a:t>
            </a:r>
            <a:endParaRPr lang="en-US" sz="2400" b="1" dirty="0" smtClean="0"/>
          </a:p>
          <a:p>
            <a:pPr marL="342900" indent="-342900" fontAlgn="base">
              <a:lnSpc>
                <a:spcPct val="150000"/>
              </a:lnSpc>
              <a:buFont typeface="Arial" panose="020B0604020202020204" pitchFamily="34" charset="0"/>
              <a:buChar char="•"/>
            </a:pPr>
            <a:r>
              <a:rPr lang="en-US" sz="2400" b="1" dirty="0" smtClean="0"/>
              <a:t> </a:t>
            </a:r>
            <a:r>
              <a:rPr lang="en-US" sz="2400" b="1" dirty="0" err="1" smtClean="0"/>
              <a:t>reduziu</a:t>
            </a:r>
            <a:r>
              <a:rPr lang="en-US" sz="2400" b="1" dirty="0" smtClean="0"/>
              <a:t> a </a:t>
            </a:r>
            <a:r>
              <a:rPr lang="en-US" sz="2400" b="1" dirty="0" err="1" smtClean="0"/>
              <a:t>capacidade</a:t>
            </a:r>
            <a:r>
              <a:rPr lang="en-US" sz="2400" b="1" dirty="0" smtClean="0"/>
              <a:t> das </a:t>
            </a:r>
            <a:r>
              <a:rPr lang="en-US" sz="2400" b="1" dirty="0" err="1" smtClean="0"/>
              <a:t>embalagens</a:t>
            </a:r>
            <a:r>
              <a:rPr lang="en-US" sz="2400" b="1" dirty="0" smtClean="0"/>
              <a:t> </a:t>
            </a:r>
            <a:r>
              <a:rPr lang="en-US" sz="2400" b="1" dirty="0" err="1" smtClean="0"/>
              <a:t>enganarem</a:t>
            </a:r>
            <a:r>
              <a:rPr lang="en-US" sz="2400" b="1" dirty="0" smtClean="0"/>
              <a:t> </a:t>
            </a:r>
            <a:r>
              <a:rPr lang="en-US" sz="2400" b="1" dirty="0" err="1" smtClean="0"/>
              <a:t>os</a:t>
            </a:r>
            <a:r>
              <a:rPr lang="en-US" sz="2400" b="1" dirty="0" smtClean="0"/>
              <a:t> </a:t>
            </a:r>
            <a:r>
              <a:rPr lang="en-US" sz="2400" b="1" dirty="0" err="1" smtClean="0"/>
              <a:t>consumidores</a:t>
            </a:r>
            <a:endParaRPr lang="en-US" sz="2400" b="1" dirty="0"/>
          </a:p>
          <a:p>
            <a:pPr marL="342900" indent="-342900" fontAlgn="base">
              <a:lnSpc>
                <a:spcPct val="150000"/>
              </a:lnSpc>
              <a:buFont typeface="Arial" panose="020B0604020202020204" pitchFamily="34" charset="0"/>
              <a:buChar char="•"/>
            </a:pPr>
            <a:r>
              <a:rPr lang="en-US" sz="2400" b="1" dirty="0" err="1" smtClean="0"/>
              <a:t>redução</a:t>
            </a:r>
            <a:r>
              <a:rPr lang="en-US" sz="2400" b="1" dirty="0" smtClean="0"/>
              <a:t> </a:t>
            </a:r>
            <a:r>
              <a:rPr lang="en-US" sz="2400" b="1" dirty="0" err="1" smtClean="0"/>
              <a:t>na</a:t>
            </a:r>
            <a:r>
              <a:rPr lang="en-US" sz="2400" b="1" dirty="0" smtClean="0"/>
              <a:t> </a:t>
            </a:r>
            <a:r>
              <a:rPr lang="en-US" sz="2400" b="1" dirty="0" err="1" smtClean="0"/>
              <a:t>prevalência</a:t>
            </a:r>
            <a:r>
              <a:rPr lang="en-US" sz="2400" b="1" dirty="0" smtClean="0"/>
              <a:t> de </a:t>
            </a:r>
            <a:r>
              <a:rPr lang="en-US" sz="2400" b="1" dirty="0" err="1" smtClean="0"/>
              <a:t>fumantes</a:t>
            </a:r>
            <a:r>
              <a:rPr lang="en-US" sz="2400" b="1" dirty="0" smtClean="0"/>
              <a:t>  </a:t>
            </a:r>
            <a:r>
              <a:rPr lang="en-US" sz="2400" b="1" dirty="0" err="1" smtClean="0"/>
              <a:t>estatisticamente</a:t>
            </a:r>
            <a:r>
              <a:rPr lang="en-US" sz="2400" b="1" dirty="0" smtClean="0"/>
              <a:t> </a:t>
            </a:r>
            <a:r>
              <a:rPr lang="en-US" sz="2400" b="1" dirty="0" err="1" smtClean="0"/>
              <a:t>significativa</a:t>
            </a:r>
            <a:r>
              <a:rPr lang="en-US" sz="2400" b="1" dirty="0" smtClean="0"/>
              <a:t>  de 0,55%  entre </a:t>
            </a:r>
            <a:r>
              <a:rPr lang="en-US" sz="2400" b="1" dirty="0" err="1" smtClean="0"/>
              <a:t>dezembro</a:t>
            </a:r>
            <a:r>
              <a:rPr lang="en-US" sz="2400" b="1" dirty="0" smtClean="0"/>
              <a:t> de 2012 e </a:t>
            </a:r>
            <a:r>
              <a:rPr lang="en-US" sz="2400" b="1" dirty="0" err="1" smtClean="0"/>
              <a:t>setembro</a:t>
            </a:r>
            <a:r>
              <a:rPr lang="en-US" sz="2400" b="1" dirty="0" smtClean="0"/>
              <a:t> de 2015 -  25% da </a:t>
            </a:r>
            <a:r>
              <a:rPr lang="en-US" sz="2400" b="1" dirty="0" err="1" smtClean="0"/>
              <a:t>redução</a:t>
            </a:r>
            <a:r>
              <a:rPr lang="en-US" sz="2400" b="1" dirty="0" smtClean="0"/>
              <a:t> </a:t>
            </a:r>
            <a:r>
              <a:rPr lang="en-US" sz="2400" b="1" dirty="0" err="1" smtClean="0"/>
              <a:t>desse</a:t>
            </a:r>
            <a:r>
              <a:rPr lang="en-US" sz="2400" b="1" dirty="0" smtClean="0"/>
              <a:t> </a:t>
            </a:r>
            <a:r>
              <a:rPr lang="en-US" sz="2400" b="1" dirty="0" err="1" smtClean="0"/>
              <a:t>indicador</a:t>
            </a:r>
            <a:r>
              <a:rPr lang="en-US" sz="2400" b="1" dirty="0" smtClean="0"/>
              <a:t>  no </a:t>
            </a:r>
            <a:r>
              <a:rPr lang="en-US" sz="2400" b="1" dirty="0" err="1" smtClean="0"/>
              <a:t>periodo</a:t>
            </a:r>
            <a:r>
              <a:rPr lang="en-US" sz="2400" b="1" dirty="0" smtClean="0"/>
              <a:t> </a:t>
            </a:r>
            <a:endParaRPr lang="pt-BR" sz="2400" b="1" dirty="0"/>
          </a:p>
        </p:txBody>
      </p:sp>
      <p:sp>
        <p:nvSpPr>
          <p:cNvPr id="4" name="CaixaDeTexto 3"/>
          <p:cNvSpPr txBox="1"/>
          <p:nvPr/>
        </p:nvSpPr>
        <p:spPr>
          <a:xfrm>
            <a:off x="1389397" y="6286568"/>
            <a:ext cx="9737409" cy="923330"/>
          </a:xfrm>
          <a:prstGeom prst="rect">
            <a:avLst/>
          </a:prstGeom>
          <a:noFill/>
        </p:spPr>
        <p:txBody>
          <a:bodyPr wrap="none" rtlCol="0">
            <a:spAutoFit/>
          </a:bodyPr>
          <a:lstStyle/>
          <a:p>
            <a:r>
              <a:rPr lang="pt-BR" dirty="0" err="1" smtClean="0"/>
              <a:t>Australia</a:t>
            </a:r>
            <a:r>
              <a:rPr lang="pt-BR" dirty="0" smtClean="0"/>
              <a:t> </a:t>
            </a:r>
            <a:r>
              <a:rPr lang="pt-BR" dirty="0" err="1" smtClean="0"/>
              <a:t>Government</a:t>
            </a:r>
            <a:r>
              <a:rPr lang="pt-BR" dirty="0" smtClean="0"/>
              <a:t>. </a:t>
            </a:r>
            <a:r>
              <a:rPr lang="en-US" dirty="0"/>
              <a:t>Evaluation of tobacco plain packaging in </a:t>
            </a:r>
            <a:r>
              <a:rPr lang="en-US" dirty="0" smtClean="0"/>
              <a:t>Australia </a:t>
            </a:r>
          </a:p>
          <a:p>
            <a:r>
              <a:rPr lang="en-US" dirty="0" smtClean="0"/>
              <a:t> </a:t>
            </a:r>
            <a:r>
              <a:rPr lang="pt-BR" dirty="0">
                <a:hlinkClick r:id="rId2"/>
              </a:rPr>
              <a:t>http://www.health.gov.au/internet/main/publishing.nsf/Content/tobacco-plain-packaging-evaluation</a:t>
            </a:r>
            <a:endParaRPr lang="en-US" dirty="0"/>
          </a:p>
          <a:p>
            <a:endParaRPr lang="pt-BR" dirty="0"/>
          </a:p>
        </p:txBody>
      </p:sp>
      <p:pic>
        <p:nvPicPr>
          <p:cNvPr id="9" name="Imagem 8"/>
          <p:cNvPicPr>
            <a:picLocks noChangeAspect="1"/>
          </p:cNvPicPr>
          <p:nvPr/>
        </p:nvPicPr>
        <p:blipFill rotWithShape="1">
          <a:blip r:embed="rId3"/>
          <a:srcRect l="703" t="10815" r="30625" b="12481"/>
          <a:stretch/>
        </p:blipFill>
        <p:spPr>
          <a:xfrm>
            <a:off x="1" y="1145055"/>
            <a:ext cx="4032746" cy="3198345"/>
          </a:xfrm>
          <a:prstGeom prst="rect">
            <a:avLst/>
          </a:prstGeom>
          <a:ln>
            <a:noFill/>
          </a:ln>
          <a:effectLst>
            <a:outerShdw blurRad="292100" dist="139700" dir="2700000" algn="tl" rotWithShape="0">
              <a:srgbClr val="333333">
                <a:alpha val="65000"/>
              </a:srgbClr>
            </a:outerShdw>
          </a:effectLst>
        </p:spPr>
      </p:pic>
      <p:sp>
        <p:nvSpPr>
          <p:cNvPr id="10" name="CaixaDeTexto 9"/>
          <p:cNvSpPr txBox="1"/>
          <p:nvPr/>
        </p:nvSpPr>
        <p:spPr>
          <a:xfrm>
            <a:off x="0" y="28501"/>
            <a:ext cx="12218403" cy="958660"/>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O </a:t>
            </a:r>
            <a:r>
              <a:rPr lang="pt-BR" dirty="0" smtClean="0"/>
              <a:t>PLS 769/2015  -   </a:t>
            </a:r>
            <a:r>
              <a:rPr lang="pt-BR" dirty="0"/>
              <a:t>padronização das embalagens    </a:t>
            </a:r>
            <a:endParaRPr lang="pt-BR" dirty="0" smtClean="0"/>
          </a:p>
          <a:p>
            <a:r>
              <a:rPr lang="pt-BR" dirty="0" smtClean="0"/>
              <a:t>cumprimento </a:t>
            </a:r>
            <a:r>
              <a:rPr lang="pt-BR" dirty="0"/>
              <a:t>pleno dos  artigos 11 e  13  da Convenção Quadro </a:t>
            </a:r>
          </a:p>
        </p:txBody>
      </p:sp>
    </p:spTree>
    <p:extLst>
      <p:ext uri="{BB962C8B-B14F-4D97-AF65-F5344CB8AC3E}">
        <p14:creationId xmlns:p14="http://schemas.microsoft.com/office/powerpoint/2010/main" val="12771379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267200" y="1139939"/>
            <a:ext cx="7807430" cy="2308324"/>
          </a:xfrm>
          <a:prstGeom prst="rect">
            <a:avLst/>
          </a:prstGeom>
        </p:spPr>
        <p:txBody>
          <a:bodyPr wrap="square">
            <a:spAutoFit/>
          </a:bodyPr>
          <a:lstStyle/>
          <a:p>
            <a:pPr>
              <a:lnSpc>
                <a:spcPct val="150000"/>
              </a:lnSpc>
            </a:pPr>
            <a:r>
              <a:rPr lang="en-US" sz="2400" b="1" dirty="0" err="1"/>
              <a:t>Em</a:t>
            </a:r>
            <a:r>
              <a:rPr lang="en-US" sz="2400" b="1" dirty="0"/>
              <a:t> vigor </a:t>
            </a:r>
            <a:r>
              <a:rPr lang="en-US" sz="2400" b="1" dirty="0" err="1"/>
              <a:t>em</a:t>
            </a:r>
            <a:r>
              <a:rPr lang="en-US" sz="2400" b="1" dirty="0"/>
              <a:t> </a:t>
            </a:r>
            <a:r>
              <a:rPr lang="en-US" sz="2400" b="1" dirty="0" err="1"/>
              <a:t>vários</a:t>
            </a:r>
            <a:r>
              <a:rPr lang="en-US" sz="2400" b="1" dirty="0"/>
              <a:t> </a:t>
            </a:r>
            <a:r>
              <a:rPr lang="en-US" sz="2400" b="1" dirty="0" err="1" smtClean="0"/>
              <a:t>países</a:t>
            </a:r>
            <a:r>
              <a:rPr lang="en-US" sz="2400" b="1" dirty="0" smtClean="0"/>
              <a:t> </a:t>
            </a:r>
            <a:r>
              <a:rPr lang="en-US" sz="2400" b="1" dirty="0"/>
              <a:t>: </a:t>
            </a:r>
          </a:p>
          <a:p>
            <a:pPr>
              <a:lnSpc>
                <a:spcPct val="150000"/>
              </a:lnSpc>
            </a:pPr>
            <a:r>
              <a:rPr lang="en-US" sz="2400" b="1" dirty="0" err="1" smtClean="0"/>
              <a:t>Canadá</a:t>
            </a:r>
            <a:r>
              <a:rPr lang="en-US" sz="2400" b="1" dirty="0" smtClean="0"/>
              <a:t>, </a:t>
            </a:r>
            <a:r>
              <a:rPr lang="en-US" sz="2400" b="1" dirty="0" err="1"/>
              <a:t>Croácia</a:t>
            </a:r>
            <a:r>
              <a:rPr lang="en-US" sz="2400" b="1" dirty="0"/>
              <a:t>, </a:t>
            </a:r>
            <a:r>
              <a:rPr lang="en-US" sz="2400" b="1" dirty="0" err="1"/>
              <a:t>Irlanda</a:t>
            </a:r>
            <a:r>
              <a:rPr lang="en-US" sz="2400" b="1" dirty="0"/>
              <a:t>, </a:t>
            </a:r>
            <a:r>
              <a:rPr lang="en-US" sz="2400" b="1" dirty="0" err="1" smtClean="0"/>
              <a:t>Islândia</a:t>
            </a:r>
            <a:r>
              <a:rPr lang="en-US" sz="2400" b="1" dirty="0"/>
              <a:t>, </a:t>
            </a:r>
            <a:r>
              <a:rPr lang="en-US" sz="2400" b="1" dirty="0" err="1"/>
              <a:t>Noruega</a:t>
            </a:r>
            <a:r>
              <a:rPr lang="en-US" sz="2400" b="1" dirty="0"/>
              <a:t>, </a:t>
            </a:r>
            <a:r>
              <a:rPr lang="en-US" sz="2400" b="1" dirty="0" err="1" smtClean="0"/>
              <a:t>Rússia</a:t>
            </a:r>
            <a:r>
              <a:rPr lang="en-US" sz="2400" b="1" dirty="0"/>
              <a:t>, </a:t>
            </a:r>
            <a:r>
              <a:rPr lang="en-US" sz="2400" b="1" dirty="0" err="1" smtClean="0"/>
              <a:t>Tailândia</a:t>
            </a:r>
            <a:r>
              <a:rPr lang="en-US" sz="2400" b="1" dirty="0"/>
              <a:t>, </a:t>
            </a:r>
            <a:r>
              <a:rPr lang="en-US" sz="2400" b="1" dirty="0" err="1" smtClean="0"/>
              <a:t>Finlândia</a:t>
            </a:r>
            <a:r>
              <a:rPr lang="en-US" sz="2400" b="1" dirty="0"/>
              <a:t>, </a:t>
            </a:r>
            <a:r>
              <a:rPr lang="en-US" sz="2400" b="1" dirty="0" err="1" smtClean="0"/>
              <a:t>Austrália</a:t>
            </a:r>
            <a:r>
              <a:rPr lang="en-US" sz="2400" b="1" dirty="0"/>
              <a:t>, Nova </a:t>
            </a:r>
            <a:r>
              <a:rPr lang="en-US" sz="2400" b="1" dirty="0" err="1" smtClean="0"/>
              <a:t>Zelândia</a:t>
            </a:r>
            <a:r>
              <a:rPr lang="en-US" sz="2400" b="1" dirty="0" smtClean="0"/>
              <a:t> </a:t>
            </a:r>
            <a:r>
              <a:rPr lang="en-US" sz="2400" b="1" dirty="0"/>
              <a:t>e </a:t>
            </a:r>
            <a:r>
              <a:rPr lang="en-US" sz="2400" b="1" dirty="0" err="1"/>
              <a:t>Reino</a:t>
            </a:r>
            <a:r>
              <a:rPr lang="en-US" sz="2400" b="1" dirty="0"/>
              <a:t> </a:t>
            </a:r>
            <a:r>
              <a:rPr lang="en-US" sz="2400" b="1" dirty="0" err="1"/>
              <a:t>Unido</a:t>
            </a:r>
            <a:r>
              <a:rPr lang="en-US" sz="2400" b="1" dirty="0"/>
              <a:t>. </a:t>
            </a:r>
          </a:p>
          <a:p>
            <a:pPr>
              <a:lnSpc>
                <a:spcPct val="150000"/>
              </a:lnSpc>
            </a:pPr>
            <a:r>
              <a:rPr lang="en-US" sz="2400" b="1" dirty="0"/>
              <a:t> </a:t>
            </a:r>
            <a:endParaRPr lang="en-US" sz="2400" b="1" dirty="0" smtClean="0"/>
          </a:p>
        </p:txBody>
      </p:sp>
      <p:sp>
        <p:nvSpPr>
          <p:cNvPr id="6" name="CaixaDeTexto 5"/>
          <p:cNvSpPr txBox="1"/>
          <p:nvPr/>
        </p:nvSpPr>
        <p:spPr>
          <a:xfrm>
            <a:off x="4328735" y="3217051"/>
            <a:ext cx="7412744" cy="3323987"/>
          </a:xfrm>
          <a:prstGeom prst="rect">
            <a:avLst/>
          </a:prstGeom>
          <a:noFill/>
        </p:spPr>
        <p:txBody>
          <a:bodyPr wrap="square" rtlCol="0">
            <a:spAutoFit/>
          </a:bodyPr>
          <a:lstStyle/>
          <a:p>
            <a:pPr>
              <a:lnSpc>
                <a:spcPct val="150000"/>
              </a:lnSpc>
            </a:pPr>
            <a:r>
              <a:rPr lang="en-US" sz="2000" b="1" dirty="0" err="1" smtClean="0"/>
              <a:t>Pesquisa</a:t>
            </a:r>
            <a:r>
              <a:rPr lang="en-US" sz="2000" b="1" dirty="0" smtClean="0"/>
              <a:t> do Imperial </a:t>
            </a:r>
            <a:r>
              <a:rPr lang="en-US" sz="2000" b="1" dirty="0"/>
              <a:t>College London </a:t>
            </a:r>
            <a:r>
              <a:rPr lang="en-US" sz="2000" b="1" dirty="0" err="1" smtClean="0"/>
              <a:t>após</a:t>
            </a:r>
            <a:r>
              <a:rPr lang="en-US" sz="2000" b="1" dirty="0" smtClean="0"/>
              <a:t> </a:t>
            </a:r>
            <a:r>
              <a:rPr lang="en-US" sz="2000" b="1" dirty="0" err="1" smtClean="0"/>
              <a:t>implementação</a:t>
            </a:r>
            <a:r>
              <a:rPr lang="en-US" sz="2000" b="1" dirty="0" smtClean="0"/>
              <a:t> da </a:t>
            </a:r>
            <a:r>
              <a:rPr lang="en-US" sz="2000" b="1" dirty="0" err="1" smtClean="0"/>
              <a:t>medida</a:t>
            </a:r>
            <a:r>
              <a:rPr lang="en-US" sz="2000" b="1" dirty="0" smtClean="0"/>
              <a:t>  no </a:t>
            </a:r>
            <a:r>
              <a:rPr lang="en-US" sz="2000" b="1" dirty="0" err="1" smtClean="0"/>
              <a:t>Reino</a:t>
            </a:r>
            <a:r>
              <a:rPr lang="en-US" sz="2000" b="1" dirty="0" smtClean="0"/>
              <a:t> </a:t>
            </a:r>
            <a:r>
              <a:rPr lang="en-US" sz="2000" b="1" dirty="0" err="1" smtClean="0"/>
              <a:t>Unido</a:t>
            </a:r>
            <a:r>
              <a:rPr lang="en-US" sz="2000" b="1" dirty="0" smtClean="0"/>
              <a:t>  </a:t>
            </a:r>
            <a:r>
              <a:rPr lang="en-US" sz="2000" b="1" dirty="0" err="1" smtClean="0"/>
              <a:t>em</a:t>
            </a:r>
            <a:r>
              <a:rPr lang="en-US" sz="2000" b="1" dirty="0" smtClean="0"/>
              <a:t> 2015: </a:t>
            </a:r>
          </a:p>
          <a:p>
            <a:pPr>
              <a:lnSpc>
                <a:spcPct val="150000"/>
              </a:lnSpc>
            </a:pPr>
            <a:r>
              <a:rPr lang="en-US" sz="2000" b="1" dirty="0" smtClean="0"/>
              <a:t> </a:t>
            </a:r>
            <a:r>
              <a:rPr lang="en-US" sz="2000" b="1" dirty="0" err="1" smtClean="0"/>
              <a:t>Redução</a:t>
            </a:r>
            <a:r>
              <a:rPr lang="en-US" sz="2000" b="1" dirty="0" smtClean="0"/>
              <a:t> de 17 % </a:t>
            </a:r>
            <a:r>
              <a:rPr lang="en-US" sz="2000" b="1" dirty="0"/>
              <a:t> </a:t>
            </a:r>
            <a:r>
              <a:rPr lang="en-US" sz="2000" b="1" dirty="0" err="1" smtClean="0"/>
              <a:t>na</a:t>
            </a:r>
            <a:r>
              <a:rPr lang="en-US" sz="2000" b="1" dirty="0" smtClean="0"/>
              <a:t> </a:t>
            </a:r>
            <a:r>
              <a:rPr lang="en-US" sz="2000" b="1" dirty="0" err="1" smtClean="0"/>
              <a:t>proporção</a:t>
            </a:r>
            <a:r>
              <a:rPr lang="en-US" sz="2000" b="1" dirty="0" smtClean="0"/>
              <a:t> de </a:t>
            </a:r>
            <a:r>
              <a:rPr lang="en-US" sz="2000" b="1" dirty="0" err="1" smtClean="0"/>
              <a:t>crianças</a:t>
            </a:r>
            <a:r>
              <a:rPr lang="en-US" sz="2000" b="1" dirty="0" smtClean="0"/>
              <a:t> que </a:t>
            </a:r>
            <a:r>
              <a:rPr lang="en-US" sz="2000" b="1" dirty="0" err="1" smtClean="0"/>
              <a:t>compram</a:t>
            </a:r>
            <a:r>
              <a:rPr lang="en-US" sz="2000" b="1" dirty="0" smtClean="0"/>
              <a:t> </a:t>
            </a:r>
            <a:r>
              <a:rPr lang="en-US" sz="2000" b="1" dirty="0" err="1" smtClean="0"/>
              <a:t>cigarros</a:t>
            </a:r>
            <a:r>
              <a:rPr lang="en-US" sz="2000" b="1" dirty="0" smtClean="0"/>
              <a:t> </a:t>
            </a:r>
            <a:r>
              <a:rPr lang="en-US" sz="2000" b="1" dirty="0" err="1" smtClean="0"/>
              <a:t>em</a:t>
            </a:r>
            <a:r>
              <a:rPr lang="en-US" sz="2000" b="1" dirty="0"/>
              <a:t> </a:t>
            </a:r>
            <a:r>
              <a:rPr lang="en-US" sz="2000" b="1" dirty="0" err="1" smtClean="0"/>
              <a:t>lojas</a:t>
            </a:r>
            <a:r>
              <a:rPr lang="en-US" sz="2000" b="1" dirty="0" smtClean="0"/>
              <a:t>:     </a:t>
            </a:r>
          </a:p>
          <a:p>
            <a:pPr marL="800100" lvl="1" indent="-342900">
              <a:lnSpc>
                <a:spcPct val="150000"/>
              </a:lnSpc>
              <a:buFontTx/>
              <a:buChar char="-"/>
            </a:pPr>
            <a:r>
              <a:rPr lang="en-US" sz="2000" b="1" dirty="0" smtClean="0"/>
              <a:t>Antes da  </a:t>
            </a:r>
            <a:r>
              <a:rPr lang="en-US" sz="2000" b="1" dirty="0" err="1" smtClean="0"/>
              <a:t>medida</a:t>
            </a:r>
            <a:r>
              <a:rPr lang="en-US" sz="2000" b="1" dirty="0" smtClean="0"/>
              <a:t> 57</a:t>
            </a:r>
            <a:r>
              <a:rPr lang="en-US" sz="2000" b="1" dirty="0"/>
              <a:t>% </a:t>
            </a:r>
            <a:r>
              <a:rPr lang="en-US" sz="2000" b="1" dirty="0" smtClean="0"/>
              <a:t>das </a:t>
            </a:r>
            <a:r>
              <a:rPr lang="en-US" sz="2000" b="1" dirty="0" err="1" smtClean="0"/>
              <a:t>crianças</a:t>
            </a:r>
            <a:r>
              <a:rPr lang="en-US" sz="2000" b="1" dirty="0" smtClean="0"/>
              <a:t> que </a:t>
            </a:r>
            <a:r>
              <a:rPr lang="en-US" sz="2000" b="1" dirty="0" err="1" smtClean="0"/>
              <a:t>fumavam</a:t>
            </a:r>
            <a:r>
              <a:rPr lang="en-US" sz="2000" b="1" dirty="0" smtClean="0"/>
              <a:t> </a:t>
            </a:r>
            <a:r>
              <a:rPr lang="en-US" sz="2000" b="1" dirty="0" err="1" smtClean="0"/>
              <a:t>regularmente</a:t>
            </a:r>
            <a:r>
              <a:rPr lang="en-US" sz="2000" b="1" dirty="0" smtClean="0"/>
              <a:t> </a:t>
            </a:r>
            <a:r>
              <a:rPr lang="en-US" sz="2000" b="1" dirty="0" err="1" smtClean="0"/>
              <a:t>compravam</a:t>
            </a:r>
            <a:r>
              <a:rPr lang="en-US" sz="2000" b="1" dirty="0" smtClean="0"/>
              <a:t> </a:t>
            </a:r>
            <a:r>
              <a:rPr lang="en-US" sz="2000" b="1" dirty="0" err="1" smtClean="0"/>
              <a:t>cigarros</a:t>
            </a:r>
            <a:r>
              <a:rPr lang="en-US" sz="2000" b="1" dirty="0" smtClean="0"/>
              <a:t> </a:t>
            </a:r>
            <a:r>
              <a:rPr lang="en-US" sz="2000" b="1" dirty="0" err="1" smtClean="0"/>
              <a:t>em</a:t>
            </a:r>
            <a:r>
              <a:rPr lang="en-US" sz="2000" b="1" dirty="0" smtClean="0"/>
              <a:t> </a:t>
            </a:r>
            <a:r>
              <a:rPr lang="en-US" sz="2000" b="1" dirty="0" err="1" smtClean="0"/>
              <a:t>lojas</a:t>
            </a:r>
            <a:r>
              <a:rPr lang="en-US" sz="2000" b="1" dirty="0" smtClean="0"/>
              <a:t>.  </a:t>
            </a:r>
          </a:p>
          <a:p>
            <a:pPr marL="800100" lvl="1" indent="-342900">
              <a:lnSpc>
                <a:spcPct val="150000"/>
              </a:lnSpc>
              <a:buFontTx/>
              <a:buChar char="-"/>
            </a:pPr>
            <a:r>
              <a:rPr lang="en-US" sz="2000" b="1" dirty="0" err="1" smtClean="0"/>
              <a:t>Em</a:t>
            </a:r>
            <a:r>
              <a:rPr lang="en-US" sz="2000" b="1" dirty="0" smtClean="0"/>
              <a:t> 2016 </a:t>
            </a:r>
            <a:r>
              <a:rPr lang="en-US" sz="2000" b="1" dirty="0" err="1" smtClean="0"/>
              <a:t>caiu</a:t>
            </a:r>
            <a:r>
              <a:rPr lang="en-US" sz="2000" b="1" dirty="0" smtClean="0"/>
              <a:t> para 40%. </a:t>
            </a:r>
            <a:endParaRPr lang="pt-BR" sz="2000" b="1" dirty="0"/>
          </a:p>
        </p:txBody>
      </p:sp>
      <p:pic>
        <p:nvPicPr>
          <p:cNvPr id="8" name="Imagem 7"/>
          <p:cNvPicPr>
            <a:picLocks noChangeAspect="1"/>
          </p:cNvPicPr>
          <p:nvPr/>
        </p:nvPicPr>
        <p:blipFill rotWithShape="1">
          <a:blip r:embed="rId2"/>
          <a:srcRect l="24961" t="17484" r="30039" b="22487"/>
          <a:stretch/>
        </p:blipFill>
        <p:spPr>
          <a:xfrm>
            <a:off x="0" y="1139939"/>
            <a:ext cx="4090116" cy="3067587"/>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200023" y="4879045"/>
            <a:ext cx="3951627" cy="1077218"/>
          </a:xfrm>
          <a:prstGeom prst="rect">
            <a:avLst/>
          </a:prstGeom>
        </p:spPr>
        <p:txBody>
          <a:bodyPr wrap="square">
            <a:spAutoFit/>
          </a:bodyPr>
          <a:lstStyle/>
          <a:p>
            <a:r>
              <a:rPr lang="pt-BR" sz="1600" b="1" dirty="0">
                <a:hlinkClick r:id="rId3"/>
              </a:rPr>
              <a:t>The Guardian  21 </a:t>
            </a:r>
            <a:r>
              <a:rPr lang="pt-BR" sz="1600" b="1" dirty="0" err="1">
                <a:hlinkClick r:id="rId3"/>
              </a:rPr>
              <a:t>September</a:t>
            </a:r>
            <a:r>
              <a:rPr lang="pt-BR" sz="1600" b="1" dirty="0">
                <a:hlinkClick r:id="rId3"/>
              </a:rPr>
              <a:t> 2018 </a:t>
            </a:r>
            <a:endParaRPr lang="pt-BR" sz="1600" b="1" dirty="0" smtClean="0">
              <a:hlinkClick r:id="rId3"/>
            </a:endParaRPr>
          </a:p>
          <a:p>
            <a:r>
              <a:rPr lang="pt-BR" sz="1600" b="1" dirty="0" smtClean="0">
                <a:hlinkClick r:id="rId3"/>
              </a:rPr>
              <a:t>https</a:t>
            </a:r>
            <a:r>
              <a:rPr lang="pt-BR" sz="1600" b="1" dirty="0">
                <a:hlinkClick r:id="rId3"/>
              </a:rPr>
              <a:t>://www.theguardian.com/society/2018/sep/21/tobacco-display-ban-linked-to-drop-in-children-buying-cigarettes-in-shop</a:t>
            </a:r>
            <a:r>
              <a:rPr lang="pt-BR" sz="1600" dirty="0">
                <a:solidFill>
                  <a:srgbClr val="C00000"/>
                </a:solidFill>
                <a:hlinkClick r:id="rId3"/>
              </a:rPr>
              <a:t>s</a:t>
            </a:r>
            <a:endParaRPr lang="pt-BR" sz="1600" dirty="0">
              <a:solidFill>
                <a:srgbClr val="C00000"/>
              </a:solidFill>
            </a:endParaRPr>
          </a:p>
        </p:txBody>
      </p:sp>
      <p:sp>
        <p:nvSpPr>
          <p:cNvPr id="10" name="CaixaDeTexto 9"/>
          <p:cNvSpPr txBox="1"/>
          <p:nvPr/>
        </p:nvSpPr>
        <p:spPr>
          <a:xfrm>
            <a:off x="0" y="0"/>
            <a:ext cx="12218403" cy="1015663"/>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O </a:t>
            </a:r>
            <a:r>
              <a:rPr lang="pt-BR" dirty="0" smtClean="0"/>
              <a:t>PLS 769/2015  -   proibição da exibição das embalagens nos pontos de venda </a:t>
            </a:r>
          </a:p>
          <a:p>
            <a:r>
              <a:rPr lang="pt-BR" dirty="0" smtClean="0"/>
              <a:t>Artigo   </a:t>
            </a:r>
            <a:r>
              <a:rPr lang="pt-BR" dirty="0"/>
              <a:t>13  da Convenção Quadro </a:t>
            </a:r>
          </a:p>
        </p:txBody>
      </p:sp>
    </p:spTree>
    <p:extLst>
      <p:ext uri="{BB962C8B-B14F-4D97-AF65-F5344CB8AC3E}">
        <p14:creationId xmlns:p14="http://schemas.microsoft.com/office/powerpoint/2010/main" val="1256749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31067"/>
            <a:ext cx="12415838" cy="1015663"/>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PLS 769/2015 </a:t>
            </a:r>
            <a:r>
              <a:rPr lang="pt-BR" dirty="0" smtClean="0"/>
              <a:t>proibição de sabores nos produtos de tabaco </a:t>
            </a:r>
            <a:endParaRPr lang="pt-BR" dirty="0"/>
          </a:p>
          <a:p>
            <a:r>
              <a:rPr lang="pt-BR" dirty="0" smtClean="0"/>
              <a:t>Cumprimento </a:t>
            </a:r>
            <a:r>
              <a:rPr lang="pt-BR" dirty="0"/>
              <a:t> </a:t>
            </a:r>
            <a:r>
              <a:rPr lang="pt-BR" dirty="0" smtClean="0"/>
              <a:t>do artigo 9º  da </a:t>
            </a:r>
            <a:r>
              <a:rPr lang="pt-BR" dirty="0" smtClean="0"/>
              <a:t> </a:t>
            </a:r>
            <a:r>
              <a:rPr lang="pt-BR" dirty="0"/>
              <a:t>Convenção Quadro  para Controle do Tabaco </a:t>
            </a:r>
          </a:p>
        </p:txBody>
      </p:sp>
      <p:pic>
        <p:nvPicPr>
          <p:cNvPr id="4" name="Imagem 3" descr="http://4.bp.blogspot.com/_7jaG2lXAr74/TJfGaLge3gI/AAAAAAAACqk/qgM-j6mng4A/s1600/freementhoil.gif"/>
          <p:cNvPicPr/>
          <p:nvPr/>
        </p:nvPicPr>
        <p:blipFill rotWithShape="1">
          <a:blip r:embed="rId2" cstate="print">
            <a:extLst>
              <a:ext uri="{28A0092B-C50C-407E-A947-70E740481C1C}">
                <a14:useLocalDpi xmlns:a14="http://schemas.microsoft.com/office/drawing/2010/main" val="0"/>
              </a:ext>
            </a:extLst>
          </a:blip>
          <a:srcRect l="5108" t="5333" r="6158" b="10678"/>
          <a:stretch/>
        </p:blipFill>
        <p:spPr bwMode="auto">
          <a:xfrm>
            <a:off x="314787" y="1559828"/>
            <a:ext cx="2541707" cy="141210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2" descr="Marlboro Blue Ice and Fresh Ment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46" y="3758125"/>
            <a:ext cx="2739814" cy="1426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tângulo 7"/>
          <p:cNvSpPr/>
          <p:nvPr/>
        </p:nvSpPr>
        <p:spPr>
          <a:xfrm>
            <a:off x="3231496" y="1353293"/>
            <a:ext cx="8575022" cy="3831818"/>
          </a:xfrm>
          <a:prstGeom prst="rect">
            <a:avLst/>
          </a:prstGeom>
        </p:spPr>
        <p:txBody>
          <a:bodyPr wrap="square">
            <a:spAutoFit/>
          </a:bodyPr>
          <a:lstStyle/>
          <a:p>
            <a:pPr>
              <a:lnSpc>
                <a:spcPct val="150000"/>
              </a:lnSpc>
            </a:pPr>
            <a:r>
              <a:rPr lang="en-US" altLang="pt-BR" b="1" dirty="0">
                <a:latin typeface="Arial Black" panose="020B0A04020102020204" pitchFamily="34" charset="0"/>
              </a:rPr>
              <a:t>A </a:t>
            </a:r>
            <a:r>
              <a:rPr lang="en-US" altLang="pt-BR" b="1" dirty="0" err="1" smtClean="0">
                <a:latin typeface="Arial Black" panose="020B0A04020102020204" pitchFamily="34" charset="0"/>
              </a:rPr>
              <a:t>proibição</a:t>
            </a:r>
            <a:r>
              <a:rPr lang="en-US" altLang="pt-BR" b="1" dirty="0" smtClean="0">
                <a:latin typeface="Arial Black" panose="020B0A04020102020204" pitchFamily="34" charset="0"/>
              </a:rPr>
              <a:t> do </a:t>
            </a:r>
            <a:r>
              <a:rPr lang="en-US" altLang="pt-BR" b="1" dirty="0" err="1" smtClean="0">
                <a:latin typeface="Arial Black" panose="020B0A04020102020204" pitchFamily="34" charset="0"/>
              </a:rPr>
              <a:t>uso</a:t>
            </a:r>
            <a:r>
              <a:rPr lang="en-US" altLang="pt-BR" b="1" dirty="0" smtClean="0">
                <a:latin typeface="Arial Black" panose="020B0A04020102020204" pitchFamily="34" charset="0"/>
              </a:rPr>
              <a:t> de </a:t>
            </a:r>
            <a:r>
              <a:rPr lang="en-US" altLang="pt-BR" b="1" dirty="0" err="1" smtClean="0">
                <a:latin typeface="Arial Black" panose="020B0A04020102020204" pitchFamily="34" charset="0"/>
              </a:rPr>
              <a:t>aditivos</a:t>
            </a:r>
            <a:r>
              <a:rPr lang="en-US" altLang="pt-BR" b="1" dirty="0" smtClean="0">
                <a:latin typeface="Arial Black" panose="020B0A04020102020204" pitchFamily="34" charset="0"/>
              </a:rPr>
              <a:t> </a:t>
            </a:r>
            <a:r>
              <a:rPr lang="en-US" altLang="pt-BR" b="1" dirty="0" err="1" smtClean="0">
                <a:latin typeface="Arial Black" panose="020B0A04020102020204" pitchFamily="34" charset="0"/>
              </a:rPr>
              <a:t>em</a:t>
            </a:r>
            <a:r>
              <a:rPr lang="en-US" altLang="pt-BR" b="1" dirty="0" smtClean="0">
                <a:latin typeface="Arial Black" panose="020B0A04020102020204" pitchFamily="34" charset="0"/>
              </a:rPr>
              <a:t> </a:t>
            </a:r>
            <a:r>
              <a:rPr lang="en-US" altLang="pt-BR" b="1" dirty="0">
                <a:latin typeface="Arial Black" panose="020B0A04020102020204" pitchFamily="34" charset="0"/>
              </a:rPr>
              <a:t> </a:t>
            </a:r>
            <a:r>
              <a:rPr lang="en-US" altLang="pt-BR" b="1" dirty="0" err="1" smtClean="0">
                <a:latin typeface="Arial Black" panose="020B0A04020102020204" pitchFamily="34" charset="0"/>
              </a:rPr>
              <a:t>produtos</a:t>
            </a:r>
            <a:r>
              <a:rPr lang="en-US" altLang="pt-BR" b="1" dirty="0" smtClean="0">
                <a:latin typeface="Arial Black" panose="020B0A04020102020204" pitchFamily="34" charset="0"/>
              </a:rPr>
              <a:t> de Tabaco </a:t>
            </a:r>
            <a:r>
              <a:rPr lang="en-US" altLang="pt-BR" b="1" dirty="0" err="1" smtClean="0">
                <a:latin typeface="Arial Black" panose="020B0A04020102020204" pitchFamily="34" charset="0"/>
              </a:rPr>
              <a:t>oferece</a:t>
            </a:r>
            <a:r>
              <a:rPr lang="en-US" altLang="pt-BR" b="1" dirty="0" smtClean="0">
                <a:latin typeface="Arial Black" panose="020B0A04020102020204" pitchFamily="34" charset="0"/>
              </a:rPr>
              <a:t> o </a:t>
            </a:r>
            <a:r>
              <a:rPr lang="en-US" altLang="pt-BR" b="1" dirty="0" err="1" smtClean="0">
                <a:latin typeface="Arial Black" panose="020B0A04020102020204" pitchFamily="34" charset="0"/>
              </a:rPr>
              <a:t>potencial</a:t>
            </a:r>
            <a:r>
              <a:rPr lang="en-US" altLang="pt-BR" b="1" dirty="0" smtClean="0">
                <a:latin typeface="Arial Black" panose="020B0A04020102020204" pitchFamily="34" charset="0"/>
              </a:rPr>
              <a:t> </a:t>
            </a:r>
            <a:r>
              <a:rPr lang="en-US" altLang="pt-BR" b="1" dirty="0">
                <a:latin typeface="Arial Black" panose="020B0A04020102020204" pitchFamily="34" charset="0"/>
              </a:rPr>
              <a:t>de </a:t>
            </a:r>
            <a:r>
              <a:rPr lang="en-US" altLang="pt-BR" b="1" dirty="0" err="1">
                <a:solidFill>
                  <a:srgbClr val="C00000"/>
                </a:solidFill>
                <a:latin typeface="Arial Black" panose="020B0A04020102020204" pitchFamily="34" charset="0"/>
              </a:rPr>
              <a:t>reduzir</a:t>
            </a:r>
            <a:r>
              <a:rPr lang="en-US" altLang="pt-BR" b="1" dirty="0">
                <a:solidFill>
                  <a:srgbClr val="C00000"/>
                </a:solidFill>
                <a:latin typeface="Arial Black" panose="020B0A04020102020204" pitchFamily="34" charset="0"/>
              </a:rPr>
              <a:t> </a:t>
            </a:r>
            <a:r>
              <a:rPr lang="en-US" altLang="pt-BR" b="1" dirty="0" err="1">
                <a:solidFill>
                  <a:srgbClr val="C00000"/>
                </a:solidFill>
                <a:latin typeface="Arial Black" panose="020B0A04020102020204" pitchFamily="34" charset="0"/>
              </a:rPr>
              <a:t>doenças</a:t>
            </a:r>
            <a:r>
              <a:rPr lang="en-US" altLang="pt-BR" b="1" dirty="0">
                <a:solidFill>
                  <a:srgbClr val="C00000"/>
                </a:solidFill>
                <a:latin typeface="Arial Black" panose="020B0A04020102020204" pitchFamily="34" charset="0"/>
              </a:rPr>
              <a:t> e </a:t>
            </a:r>
            <a:r>
              <a:rPr lang="en-US" altLang="pt-BR" b="1" dirty="0" err="1">
                <a:solidFill>
                  <a:srgbClr val="C00000"/>
                </a:solidFill>
                <a:latin typeface="Arial Black" panose="020B0A04020102020204" pitchFamily="34" charset="0"/>
              </a:rPr>
              <a:t>mortes</a:t>
            </a:r>
            <a:r>
              <a:rPr lang="en-US" altLang="pt-BR" b="1" dirty="0">
                <a:solidFill>
                  <a:srgbClr val="C00000"/>
                </a:solidFill>
                <a:latin typeface="Arial Black" panose="020B0A04020102020204" pitchFamily="34" charset="0"/>
              </a:rPr>
              <a:t> </a:t>
            </a:r>
            <a:r>
              <a:rPr lang="en-US" altLang="pt-BR" b="1" dirty="0" err="1">
                <a:solidFill>
                  <a:srgbClr val="C00000"/>
                </a:solidFill>
                <a:latin typeface="Arial Black" panose="020B0A04020102020204" pitchFamily="34" charset="0"/>
              </a:rPr>
              <a:t>prematuras</a:t>
            </a:r>
            <a:r>
              <a:rPr lang="en-US" altLang="pt-BR" b="1" dirty="0">
                <a:solidFill>
                  <a:srgbClr val="C00000"/>
                </a:solidFill>
                <a:latin typeface="Arial Black" panose="020B0A04020102020204" pitchFamily="34" charset="0"/>
              </a:rPr>
              <a:t> </a:t>
            </a:r>
            <a:r>
              <a:rPr lang="en-US" altLang="pt-BR" b="1" dirty="0" err="1">
                <a:latin typeface="Arial Black" panose="020B0A04020102020204" pitchFamily="34" charset="0"/>
              </a:rPr>
              <a:t>atribuíveis</a:t>
            </a:r>
            <a:r>
              <a:rPr lang="en-US" altLang="pt-BR" b="1" dirty="0">
                <a:latin typeface="Arial Black" panose="020B0A04020102020204" pitchFamily="34" charset="0"/>
              </a:rPr>
              <a:t> </a:t>
            </a:r>
            <a:r>
              <a:rPr lang="en-US" altLang="pt-BR" b="1" dirty="0" err="1">
                <a:latin typeface="Arial Black" panose="020B0A04020102020204" pitchFamily="34" charset="0"/>
              </a:rPr>
              <a:t>ao</a:t>
            </a:r>
            <a:r>
              <a:rPr lang="en-US" altLang="pt-BR" b="1" dirty="0">
                <a:latin typeface="Arial Black" panose="020B0A04020102020204" pitchFamily="34" charset="0"/>
              </a:rPr>
              <a:t> </a:t>
            </a:r>
            <a:r>
              <a:rPr lang="en-US" altLang="pt-BR" b="1" dirty="0" err="1">
                <a:latin typeface="Arial Black" panose="020B0A04020102020204" pitchFamily="34" charset="0"/>
              </a:rPr>
              <a:t>tabagismo</a:t>
            </a:r>
            <a:r>
              <a:rPr lang="en-US" altLang="pt-BR" b="1" dirty="0">
                <a:latin typeface="Arial Black" panose="020B0A04020102020204" pitchFamily="34" charset="0"/>
              </a:rPr>
              <a:t>  </a:t>
            </a:r>
            <a:r>
              <a:rPr lang="en-US" altLang="pt-BR" b="1" dirty="0" err="1">
                <a:latin typeface="Arial Black" panose="020B0A04020102020204" pitchFamily="34" charset="0"/>
              </a:rPr>
              <a:t>por</a:t>
            </a:r>
            <a:r>
              <a:rPr lang="en-US" altLang="pt-BR" b="1" dirty="0">
                <a:latin typeface="Arial Black" panose="020B0A04020102020204" pitchFamily="34" charset="0"/>
              </a:rPr>
              <a:t> </a:t>
            </a:r>
            <a:r>
              <a:rPr lang="en-US" altLang="pt-BR" b="1" dirty="0" err="1">
                <a:latin typeface="Arial Black" panose="020B0A04020102020204" pitchFamily="34" charset="0"/>
              </a:rPr>
              <a:t>meio</a:t>
            </a:r>
            <a:r>
              <a:rPr lang="en-US" altLang="pt-BR" b="1" dirty="0">
                <a:latin typeface="Arial Black" panose="020B0A04020102020204" pitchFamily="34" charset="0"/>
              </a:rPr>
              <a:t> da:  </a:t>
            </a:r>
          </a:p>
          <a:p>
            <a:pPr>
              <a:lnSpc>
                <a:spcPct val="150000"/>
              </a:lnSpc>
            </a:pPr>
            <a:endParaRPr lang="en-US" altLang="pt-BR" b="1" dirty="0">
              <a:latin typeface="Arial Black" panose="020B0A04020102020204" pitchFamily="34" charset="0"/>
            </a:endParaRPr>
          </a:p>
          <a:p>
            <a:pPr>
              <a:lnSpc>
                <a:spcPct val="150000"/>
              </a:lnSpc>
            </a:pPr>
            <a:r>
              <a:rPr lang="en-US" altLang="pt-BR" b="1" dirty="0">
                <a:latin typeface="Arial Black" panose="020B0A04020102020204" pitchFamily="34" charset="0"/>
              </a:rPr>
              <a:t>1.  REDUÇÃO DA ATRATIVIDADE DOS PRODUTOS DE </a:t>
            </a:r>
            <a:r>
              <a:rPr lang="en-US" altLang="pt-BR" b="1" dirty="0" smtClean="0">
                <a:latin typeface="Arial Black" panose="020B0A04020102020204" pitchFamily="34" charset="0"/>
              </a:rPr>
              <a:t>TABACO</a:t>
            </a:r>
            <a:endParaRPr lang="en-US" altLang="pt-BR" b="1" dirty="0">
              <a:solidFill>
                <a:srgbClr val="C00000"/>
              </a:solidFill>
              <a:latin typeface="Arial Black" panose="020B0A04020102020204" pitchFamily="34" charset="0"/>
            </a:endParaRPr>
          </a:p>
          <a:p>
            <a:pPr>
              <a:lnSpc>
                <a:spcPct val="150000"/>
              </a:lnSpc>
            </a:pPr>
            <a:r>
              <a:rPr lang="en-US" altLang="pt-BR" b="1" dirty="0">
                <a:latin typeface="Arial Black" panose="020B0A04020102020204" pitchFamily="34" charset="0"/>
              </a:rPr>
              <a:t>2. REDUÇÃO DA CAPACIDADE DOS PRODUTOS DE TABACO  </a:t>
            </a:r>
            <a:r>
              <a:rPr lang="en-US" altLang="pt-BR" b="1" dirty="0" smtClean="0">
                <a:latin typeface="Arial Black" panose="020B0A04020102020204" pitchFamily="34" charset="0"/>
              </a:rPr>
              <a:t>CAUSAREM </a:t>
            </a:r>
            <a:r>
              <a:rPr lang="en-US" altLang="pt-BR" b="1" dirty="0">
                <a:latin typeface="Arial Black" panose="020B0A04020102020204" pitchFamily="34" charset="0"/>
              </a:rPr>
              <a:t>DEPENDÊNCIA;  </a:t>
            </a:r>
          </a:p>
          <a:p>
            <a:pPr>
              <a:lnSpc>
                <a:spcPct val="150000"/>
              </a:lnSpc>
            </a:pPr>
            <a:r>
              <a:rPr lang="en-US" altLang="pt-BR" b="1" u="sng" dirty="0">
                <a:latin typeface="Arial Black" panose="020B0A04020102020204" pitchFamily="34" charset="0"/>
              </a:rPr>
              <a:t>3</a:t>
            </a:r>
            <a:r>
              <a:rPr lang="en-US" altLang="pt-BR" b="1" dirty="0">
                <a:latin typeface="Arial Black" panose="020B0A04020102020204" pitchFamily="34" charset="0"/>
              </a:rPr>
              <a:t>. REDUÇÃO DE  TOXICIDADE GLOBAL DOS PRODUTOS DE TABACO </a:t>
            </a:r>
            <a:endParaRPr lang="pt-BR" altLang="pt-BR" b="1" dirty="0">
              <a:latin typeface="Arial Black" panose="020B0A04020102020204" pitchFamily="34" charset="0"/>
            </a:endParaRPr>
          </a:p>
        </p:txBody>
      </p:sp>
    </p:spTree>
    <p:extLst>
      <p:ext uri="{BB962C8B-B14F-4D97-AF65-F5344CB8AC3E}">
        <p14:creationId xmlns:p14="http://schemas.microsoft.com/office/powerpoint/2010/main" val="9543492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31067"/>
            <a:ext cx="12415838" cy="1015663"/>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PLS 769/2015 </a:t>
            </a:r>
            <a:r>
              <a:rPr lang="pt-BR" dirty="0" smtClean="0"/>
              <a:t>proibição de sabores nos produtos de tabaco </a:t>
            </a:r>
            <a:endParaRPr lang="pt-BR" dirty="0"/>
          </a:p>
          <a:p>
            <a:r>
              <a:rPr lang="pt-BR" dirty="0" smtClean="0"/>
              <a:t>Cumprimento </a:t>
            </a:r>
            <a:r>
              <a:rPr lang="pt-BR" dirty="0"/>
              <a:t> </a:t>
            </a:r>
            <a:r>
              <a:rPr lang="pt-BR" dirty="0" smtClean="0"/>
              <a:t>do artigo 9º  da </a:t>
            </a:r>
            <a:r>
              <a:rPr lang="pt-BR" dirty="0" smtClean="0"/>
              <a:t> </a:t>
            </a:r>
            <a:r>
              <a:rPr lang="pt-BR" dirty="0"/>
              <a:t>Convenção Quadro  para Controle do Tabaco </a:t>
            </a:r>
          </a:p>
        </p:txBody>
      </p:sp>
      <p:pic>
        <p:nvPicPr>
          <p:cNvPr id="4" name="Imagem 3" descr="http://4.bp.blogspot.com/_7jaG2lXAr74/TJfGaLge3gI/AAAAAAAACqk/qgM-j6mng4A/s1600/freementhoil.gif"/>
          <p:cNvPicPr/>
          <p:nvPr/>
        </p:nvPicPr>
        <p:blipFill rotWithShape="1">
          <a:blip r:embed="rId2" cstate="print">
            <a:extLst>
              <a:ext uri="{28A0092B-C50C-407E-A947-70E740481C1C}">
                <a14:useLocalDpi xmlns:a14="http://schemas.microsoft.com/office/drawing/2010/main" val="0"/>
              </a:ext>
            </a:extLst>
          </a:blip>
          <a:srcRect l="5108" t="5333" r="6158" b="10678"/>
          <a:stretch/>
        </p:blipFill>
        <p:spPr bwMode="auto">
          <a:xfrm>
            <a:off x="314787" y="1559828"/>
            <a:ext cx="2541707" cy="141210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2" descr="Marlboro Blue Ice and Fresh Ment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46" y="3758125"/>
            <a:ext cx="2739814" cy="1426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24247" y="1540769"/>
            <a:ext cx="8341647" cy="2862322"/>
          </a:xfrm>
          <a:prstGeom prst="rect">
            <a:avLst/>
          </a:prstGeom>
          <a:noFill/>
        </p:spPr>
        <p:txBody>
          <a:bodyPr wrap="square" rtlCol="0">
            <a:spAutoFit/>
          </a:bodyPr>
          <a:lstStyle/>
          <a:p>
            <a:pPr>
              <a:lnSpc>
                <a:spcPct val="150000"/>
              </a:lnSpc>
            </a:pPr>
            <a:r>
              <a:rPr lang="pt-BR" sz="2400" b="1" dirty="0" smtClean="0"/>
              <a:t>PAISES QUE BANIRAM ADITIVOS:</a:t>
            </a:r>
          </a:p>
          <a:p>
            <a:pPr>
              <a:lnSpc>
                <a:spcPct val="150000"/>
              </a:lnSpc>
            </a:pPr>
            <a:r>
              <a:rPr lang="pt-BR" sz="2400" b="1" dirty="0" smtClean="0"/>
              <a:t>BRASIL, CANADÁ, ETIÓPIA E UGANDA</a:t>
            </a:r>
          </a:p>
          <a:p>
            <a:pPr>
              <a:lnSpc>
                <a:spcPct val="150000"/>
              </a:lnSpc>
            </a:pPr>
            <a:endParaRPr lang="pt-BR" sz="2400" b="1" dirty="0"/>
          </a:p>
          <a:p>
            <a:pPr>
              <a:lnSpc>
                <a:spcPct val="150000"/>
              </a:lnSpc>
            </a:pPr>
            <a:r>
              <a:rPr lang="pt-BR" sz="2400" b="1" dirty="0" smtClean="0"/>
              <a:t>MENTOL – 28 PAISES DA UNIÃO EUROPEIA, TURQUIA E MOLDOVA  ( 2020)</a:t>
            </a:r>
            <a:endParaRPr lang="pt-BR" sz="2400" b="1" dirty="0"/>
          </a:p>
        </p:txBody>
      </p:sp>
      <p:sp>
        <p:nvSpPr>
          <p:cNvPr id="9" name="Retângulo 8"/>
          <p:cNvSpPr/>
          <p:nvPr/>
        </p:nvSpPr>
        <p:spPr>
          <a:xfrm>
            <a:off x="4648172" y="5897030"/>
            <a:ext cx="4098814" cy="369332"/>
          </a:xfrm>
          <a:prstGeom prst="rect">
            <a:avLst/>
          </a:prstGeom>
        </p:spPr>
        <p:txBody>
          <a:bodyPr wrap="none">
            <a:spAutoFit/>
          </a:bodyPr>
          <a:lstStyle/>
          <a:p>
            <a:r>
              <a:rPr lang="pt-BR" dirty="0">
                <a:hlinkClick r:id="rId4"/>
              </a:rPr>
              <a:t>https://www.fctc.org/product-regulation/</a:t>
            </a:r>
            <a:endParaRPr lang="pt-BR" dirty="0"/>
          </a:p>
        </p:txBody>
      </p:sp>
      <p:sp>
        <p:nvSpPr>
          <p:cNvPr id="10" name="Retângulo 9"/>
          <p:cNvSpPr/>
          <p:nvPr/>
        </p:nvSpPr>
        <p:spPr>
          <a:xfrm>
            <a:off x="4347071" y="6318761"/>
            <a:ext cx="6096000" cy="646331"/>
          </a:xfrm>
          <a:prstGeom prst="rect">
            <a:avLst/>
          </a:prstGeom>
        </p:spPr>
        <p:txBody>
          <a:bodyPr>
            <a:spAutoFit/>
          </a:bodyPr>
          <a:lstStyle/>
          <a:p>
            <a:r>
              <a:rPr lang="pt-BR" dirty="0">
                <a:hlinkClick r:id="rId5"/>
              </a:rPr>
              <a:t>https://publichealthlawcenter.org/sites/default/files/resources/International-Restrictions-on-Flavored-Tobacco-2015.pdf</a:t>
            </a:r>
            <a:endParaRPr lang="pt-BR" dirty="0"/>
          </a:p>
        </p:txBody>
      </p:sp>
    </p:spTree>
    <p:extLst>
      <p:ext uri="{BB962C8B-B14F-4D97-AF65-F5344CB8AC3E}">
        <p14:creationId xmlns:p14="http://schemas.microsoft.com/office/powerpoint/2010/main" val="38252824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86588" y="1997242"/>
            <a:ext cx="10707247"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3200" b="1" dirty="0"/>
              <a:t>PLS 769/2015  ESTIMULARIA O MERCADO ILEGAL DE </a:t>
            </a:r>
            <a:r>
              <a:rPr lang="pt-BR" sz="3200" b="1" dirty="0" smtClean="0"/>
              <a:t>CIGARROS?</a:t>
            </a:r>
          </a:p>
          <a:p>
            <a:pPr marL="285750" indent="-285750">
              <a:lnSpc>
                <a:spcPct val="150000"/>
              </a:lnSpc>
              <a:buFont typeface="Arial" panose="020B0604020202020204" pitchFamily="34" charset="0"/>
              <a:buChar char="•"/>
            </a:pPr>
            <a:endParaRPr lang="pt-BR" sz="3200" b="1" dirty="0"/>
          </a:p>
          <a:p>
            <a:pPr marL="285750" indent="-285750">
              <a:lnSpc>
                <a:spcPct val="150000"/>
              </a:lnSpc>
              <a:buFont typeface="Arial" panose="020B0604020202020204" pitchFamily="34" charset="0"/>
              <a:buChar char="•"/>
            </a:pPr>
            <a:r>
              <a:rPr lang="pt-BR" sz="3200" b="1" dirty="0" smtClean="0"/>
              <a:t>PREJUDICARIA </a:t>
            </a:r>
            <a:r>
              <a:rPr lang="pt-BR" sz="3200" b="1" dirty="0"/>
              <a:t>OS  MEIOS DE VIDA DOS  PRODUTORES DE TABACO? </a:t>
            </a:r>
          </a:p>
        </p:txBody>
      </p:sp>
    </p:spTree>
    <p:extLst>
      <p:ext uri="{BB962C8B-B14F-4D97-AF65-F5344CB8AC3E}">
        <p14:creationId xmlns:p14="http://schemas.microsoft.com/office/powerpoint/2010/main" val="8284864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70653"/>
            <a:ext cx="12191999" cy="1477328"/>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BANCO MUNDIAL</a:t>
            </a:r>
          </a:p>
          <a:p>
            <a:r>
              <a:rPr lang="pt-BR" dirty="0"/>
              <a:t> </a:t>
            </a:r>
            <a:r>
              <a:rPr lang="pt-BR" dirty="0"/>
              <a:t>REVISÃO SOBRE  A </a:t>
            </a:r>
            <a:r>
              <a:rPr lang="pt-BR" dirty="0"/>
              <a:t>DINÂMICA </a:t>
            </a:r>
            <a:r>
              <a:rPr lang="pt-BR" dirty="0"/>
              <a:t>DO MERCADO ILEGAL DE TABACO </a:t>
            </a:r>
            <a:endParaRPr lang="pt-BR" dirty="0"/>
          </a:p>
          <a:p>
            <a:r>
              <a:rPr lang="pt-BR" dirty="0"/>
              <a:t>FEVEREIRO DE 2019</a:t>
            </a:r>
            <a:endParaRPr lang="pt-BR" dirty="0"/>
          </a:p>
        </p:txBody>
      </p:sp>
      <p:sp>
        <p:nvSpPr>
          <p:cNvPr id="5" name="Retângulo 4"/>
          <p:cNvSpPr/>
          <p:nvPr/>
        </p:nvSpPr>
        <p:spPr>
          <a:xfrm>
            <a:off x="5125453" y="2201041"/>
            <a:ext cx="7066546" cy="2308324"/>
          </a:xfrm>
          <a:prstGeom prst="rect">
            <a:avLst/>
          </a:prstGeom>
        </p:spPr>
        <p:txBody>
          <a:bodyPr wrap="square">
            <a:spAutoFit/>
          </a:bodyPr>
          <a:lstStyle/>
          <a:p>
            <a:pPr>
              <a:lnSpc>
                <a:spcPct val="150000"/>
              </a:lnSpc>
            </a:pPr>
            <a:r>
              <a:rPr lang="pt-BR" sz="2400" b="1" i="1" dirty="0" smtClean="0"/>
              <a:t>“... </a:t>
            </a:r>
            <a:r>
              <a:rPr lang="pt-BR" sz="2400" b="1" i="1" dirty="0" smtClean="0"/>
              <a:t>A INDÚSTRIA DO  </a:t>
            </a:r>
            <a:r>
              <a:rPr lang="pt-BR" sz="2400" b="1" i="1" dirty="0" smtClean="0"/>
              <a:t>TABACO GERALMENTE  USA O ARGUMENTO DO  MERCADO ILEGAL DE PRODUTOS DE TABACO </a:t>
            </a:r>
            <a:r>
              <a:rPr lang="pt-BR" sz="2400" b="1" i="1" dirty="0" smtClean="0"/>
              <a:t>CONTRA POLÍTICAS </a:t>
            </a:r>
            <a:r>
              <a:rPr lang="pt-BR" sz="2400" b="1" i="1" dirty="0" smtClean="0"/>
              <a:t>DE CONTROLE DO TABACO E </a:t>
            </a:r>
            <a:r>
              <a:rPr lang="pt-BR" sz="2400" b="1" i="1" dirty="0" smtClean="0"/>
              <a:t>AUMENTO </a:t>
            </a:r>
            <a:r>
              <a:rPr lang="pt-BR" sz="2400" b="1" i="1" dirty="0" smtClean="0"/>
              <a:t>DE IMPOSTOS SOBRE TABACO...”</a:t>
            </a:r>
            <a:endParaRPr lang="pt-BR" sz="2400" b="1" i="1" dirty="0"/>
          </a:p>
        </p:txBody>
      </p:sp>
      <p:pic>
        <p:nvPicPr>
          <p:cNvPr id="6" name="Imagem 5"/>
          <p:cNvPicPr>
            <a:picLocks noChangeAspect="1"/>
          </p:cNvPicPr>
          <p:nvPr/>
        </p:nvPicPr>
        <p:blipFill rotWithShape="1">
          <a:blip r:embed="rId2"/>
          <a:srcRect l="14079" t="8869" r="25789" b="9454"/>
          <a:stretch/>
        </p:blipFill>
        <p:spPr>
          <a:xfrm>
            <a:off x="0" y="1551054"/>
            <a:ext cx="4724906" cy="3608298"/>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rotWithShape="1">
          <a:blip r:embed="rId3"/>
          <a:srcRect l="5659" t="12379" r="63420" b="9687"/>
          <a:stretch/>
        </p:blipFill>
        <p:spPr>
          <a:xfrm>
            <a:off x="142525" y="2974035"/>
            <a:ext cx="2068036" cy="2930451"/>
          </a:xfrm>
          <a:prstGeom prst="rect">
            <a:avLst/>
          </a:prstGeom>
          <a:ln>
            <a:noFill/>
          </a:ln>
          <a:effectLst>
            <a:outerShdw blurRad="292100" dist="139700" dir="2700000" algn="tl" rotWithShape="0">
              <a:srgbClr val="333333">
                <a:alpha val="65000"/>
              </a:srgbClr>
            </a:outerShdw>
          </a:effectLst>
        </p:spPr>
      </p:pic>
      <p:sp>
        <p:nvSpPr>
          <p:cNvPr id="7" name="Retângulo 6"/>
          <p:cNvSpPr/>
          <p:nvPr/>
        </p:nvSpPr>
        <p:spPr>
          <a:xfrm>
            <a:off x="0" y="5854904"/>
            <a:ext cx="4475747" cy="923330"/>
          </a:xfrm>
          <a:prstGeom prst="rect">
            <a:avLst/>
          </a:prstGeom>
        </p:spPr>
        <p:txBody>
          <a:bodyPr wrap="square">
            <a:spAutoFit/>
          </a:bodyPr>
          <a:lstStyle/>
          <a:p>
            <a:r>
              <a:rPr lang="pt-BR" dirty="0">
                <a:hlinkClick r:id="rId4"/>
              </a:rPr>
              <a:t>https://www.worldbank.org/en/topic/tobacco/publication/confronting-illicit-tobacco-trade-a-global-review-of-country-experiences</a:t>
            </a:r>
            <a:endParaRPr lang="pt-BR" dirty="0"/>
          </a:p>
        </p:txBody>
      </p:sp>
    </p:spTree>
    <p:extLst>
      <p:ext uri="{BB962C8B-B14F-4D97-AF65-F5344CB8AC3E}">
        <p14:creationId xmlns:p14="http://schemas.microsoft.com/office/powerpoint/2010/main" val="3909002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991544" y="1340769"/>
            <a:ext cx="8496944" cy="4708981"/>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buClr>
                <a:srgbClr val="FF9900"/>
              </a:buClr>
              <a:buFont typeface="Monotype Sorts" pitchFamily="2" charset="2"/>
              <a:buNone/>
            </a:pPr>
            <a:r>
              <a:rPr lang="pt-BR" altLang="pt-BR" sz="2000" dirty="0">
                <a:solidFill>
                  <a:srgbClr val="993300"/>
                </a:solidFill>
                <a:latin typeface="Arial Black" panose="020B0A04020102020204" pitchFamily="34" charset="0"/>
              </a:rPr>
              <a:t>REDUÇÃO DA DEMANDA</a:t>
            </a:r>
          </a:p>
          <a:p>
            <a:pPr eaLnBrk="1" hangingPunct="1">
              <a:lnSpc>
                <a:spcPct val="150000"/>
              </a:lnSpc>
              <a:buClr>
                <a:srgbClr val="FF9900"/>
              </a:buClr>
              <a:buFont typeface="Monotype Sorts" pitchFamily="2" charset="2"/>
              <a:buChar char="è"/>
            </a:pPr>
            <a:r>
              <a:rPr lang="es-ES_tradnl" altLang="pt-BR" sz="2000" i="1" dirty="0">
                <a:latin typeface="Arial Black" panose="020B0A04020102020204" pitchFamily="34" charset="0"/>
                <a:cs typeface="Times New Roman" panose="02020603050405020304" pitchFamily="18" charset="0"/>
              </a:rPr>
              <a:t>  </a:t>
            </a:r>
            <a:r>
              <a:rPr lang="es-ES_tradnl" altLang="pt-BR" sz="2000" dirty="0">
                <a:latin typeface="Arial Black" panose="020B0A04020102020204" pitchFamily="34" charset="0"/>
                <a:cs typeface="Times New Roman" panose="02020603050405020304" pitchFamily="18" charset="0"/>
              </a:rPr>
              <a:t>medidas </a:t>
            </a:r>
            <a:r>
              <a:rPr lang="pt-BR" altLang="pt-BR" sz="2000" dirty="0">
                <a:latin typeface="Arial Black" panose="020B0A04020102020204" pitchFamily="34" charset="0"/>
                <a:cs typeface="Times New Roman" panose="02020603050405020304" pitchFamily="18" charset="0"/>
              </a:rPr>
              <a:t>- </a:t>
            </a:r>
            <a:r>
              <a:rPr lang="es-ES_tradnl" altLang="pt-BR" sz="2000" dirty="0">
                <a:latin typeface="Arial Black" panose="020B0A04020102020204" pitchFamily="34" charset="0"/>
                <a:cs typeface="Times New Roman" panose="02020603050405020304" pitchFamily="18" charset="0"/>
              </a:rPr>
              <a:t> </a:t>
            </a:r>
            <a:r>
              <a:rPr lang="es-ES_tradnl" altLang="pt-BR" sz="2000" dirty="0" err="1">
                <a:latin typeface="Arial Black" panose="020B0A04020102020204" pitchFamily="34" charset="0"/>
                <a:cs typeface="Times New Roman" panose="02020603050405020304" pitchFamily="18" charset="0"/>
              </a:rPr>
              <a:t>preços</a:t>
            </a:r>
            <a:r>
              <a:rPr lang="es-ES_tradnl" altLang="pt-BR" sz="2000" dirty="0">
                <a:latin typeface="Arial Black" panose="020B0A04020102020204" pitchFamily="34" charset="0"/>
                <a:cs typeface="Times New Roman" panose="02020603050405020304" pitchFamily="18" charset="0"/>
              </a:rPr>
              <a:t> e </a:t>
            </a:r>
            <a:r>
              <a:rPr lang="es-ES_tradnl" altLang="pt-BR" sz="2000" dirty="0" err="1">
                <a:latin typeface="Arial Black" panose="020B0A04020102020204" pitchFamily="34" charset="0"/>
                <a:cs typeface="Times New Roman" panose="02020603050405020304" pitchFamily="18" charset="0"/>
              </a:rPr>
              <a:t>impostos</a:t>
            </a:r>
            <a:r>
              <a:rPr lang="es-ES_tradnl" altLang="pt-BR" sz="2000" dirty="0">
                <a:latin typeface="Arial Black" panose="020B0A04020102020204" pitchFamily="34" charset="0"/>
                <a:cs typeface="Times New Roman" panose="02020603050405020304" pitchFamily="18" charset="0"/>
              </a:rPr>
              <a:t>  - Art 06</a:t>
            </a:r>
            <a:endParaRPr lang="pt-BR" altLang="pt-BR" sz="2000" dirty="0">
              <a:solidFill>
                <a:srgbClr val="231F20"/>
              </a:solidFill>
              <a:latin typeface="Arial Black" panose="020B0A04020102020204" pitchFamily="34" charset="0"/>
              <a:ea typeface="Arial Unicode MS" panose="020B0604020202020204" pitchFamily="34" charset="-128"/>
              <a:cs typeface="Arial Unicode MS" panose="020B0604020202020204" pitchFamily="34" charset="-128"/>
            </a:endParaRPr>
          </a:p>
          <a:p>
            <a:pPr eaLnBrk="1" hangingPunct="1">
              <a:lnSpc>
                <a:spcPct val="150000"/>
              </a:lnSpc>
              <a:buClr>
                <a:srgbClr val="FF9900"/>
              </a:buClr>
              <a:buFont typeface="Monotype Sorts" pitchFamily="2" charset="2"/>
              <a:buChar char="è"/>
            </a:pPr>
            <a:r>
              <a:rPr lang="es-ES_tradnl" altLang="pt-BR" sz="2000" dirty="0">
                <a:latin typeface="Arial Black" panose="020B0A04020102020204" pitchFamily="34" charset="0"/>
                <a:cs typeface="Times New Roman" panose="02020603050405020304" pitchFamily="18" charset="0"/>
              </a:rPr>
              <a:t> </a:t>
            </a:r>
            <a:r>
              <a:rPr lang="es-ES_tradnl" altLang="pt-BR" sz="2000" dirty="0" err="1">
                <a:solidFill>
                  <a:srgbClr val="C00000"/>
                </a:solidFill>
                <a:latin typeface="Arial Black" panose="020B0A04020102020204" pitchFamily="34" charset="0"/>
                <a:cs typeface="Times New Roman" panose="02020603050405020304" pitchFamily="18" charset="0"/>
              </a:rPr>
              <a:t>proteção</a:t>
            </a:r>
            <a:r>
              <a:rPr lang="es-ES_tradnl" altLang="pt-BR" sz="2000" dirty="0">
                <a:solidFill>
                  <a:srgbClr val="C00000"/>
                </a:solidFill>
                <a:latin typeface="Arial Black" panose="020B0A04020102020204" pitchFamily="34" charset="0"/>
                <a:cs typeface="Times New Roman" panose="02020603050405020304" pitchFamily="18" charset="0"/>
              </a:rPr>
              <a:t> contra o </a:t>
            </a:r>
            <a:r>
              <a:rPr lang="es-ES_tradnl" altLang="pt-BR" sz="2000" dirty="0" err="1">
                <a:solidFill>
                  <a:srgbClr val="C00000"/>
                </a:solidFill>
                <a:latin typeface="Arial Black" panose="020B0A04020102020204" pitchFamily="34" charset="0"/>
                <a:cs typeface="Times New Roman" panose="02020603050405020304" pitchFamily="18" charset="0"/>
              </a:rPr>
              <a:t>tabagismo</a:t>
            </a:r>
            <a:r>
              <a:rPr lang="es-ES_tradnl" altLang="pt-BR" sz="2000" dirty="0">
                <a:solidFill>
                  <a:srgbClr val="C00000"/>
                </a:solidFill>
                <a:latin typeface="Arial Black" panose="020B0A04020102020204" pitchFamily="34" charset="0"/>
                <a:cs typeface="Times New Roman" panose="02020603050405020304" pitchFamily="18" charset="0"/>
              </a:rPr>
              <a:t> </a:t>
            </a:r>
            <a:r>
              <a:rPr lang="es-ES_tradnl" altLang="pt-BR" sz="2000" dirty="0" err="1">
                <a:solidFill>
                  <a:srgbClr val="C00000"/>
                </a:solidFill>
                <a:latin typeface="Arial Black" panose="020B0A04020102020204" pitchFamily="34" charset="0"/>
                <a:cs typeface="Times New Roman" panose="02020603050405020304" pitchFamily="18" charset="0"/>
              </a:rPr>
              <a:t>passivo</a:t>
            </a:r>
            <a:r>
              <a:rPr lang="es-ES_tradnl" altLang="pt-BR" sz="2000" dirty="0">
                <a:solidFill>
                  <a:srgbClr val="C00000"/>
                </a:solidFill>
                <a:latin typeface="Arial Black" panose="020B0A04020102020204" pitchFamily="34" charset="0"/>
                <a:cs typeface="Times New Roman" panose="02020603050405020304" pitchFamily="18" charset="0"/>
              </a:rPr>
              <a:t> – Art 08</a:t>
            </a:r>
          </a:p>
          <a:p>
            <a:pPr eaLnBrk="1" hangingPunct="1">
              <a:lnSpc>
                <a:spcPct val="150000"/>
              </a:lnSpc>
              <a:buClr>
                <a:srgbClr val="FF9900"/>
              </a:buClr>
              <a:buFont typeface="Monotype Sorts" pitchFamily="2" charset="2"/>
              <a:buChar char="è"/>
            </a:pPr>
            <a:r>
              <a:rPr lang="es-ES_tradnl" altLang="pt-BR" sz="2000" dirty="0" err="1">
                <a:solidFill>
                  <a:srgbClr val="C00000"/>
                </a:solidFill>
                <a:latin typeface="Arial Black" panose="020B0A04020102020204" pitchFamily="34" charset="0"/>
                <a:cs typeface="Times New Roman" panose="02020603050405020304" pitchFamily="18" charset="0"/>
              </a:rPr>
              <a:t>regulação</a:t>
            </a:r>
            <a:r>
              <a:rPr lang="es-ES_tradnl" altLang="pt-BR" sz="2000" dirty="0">
                <a:solidFill>
                  <a:srgbClr val="C00000"/>
                </a:solidFill>
                <a:latin typeface="Arial Black" panose="020B0A04020102020204" pitchFamily="34" charset="0"/>
                <a:cs typeface="Times New Roman" panose="02020603050405020304" pitchFamily="18" charset="0"/>
              </a:rPr>
              <a:t> do </a:t>
            </a:r>
            <a:r>
              <a:rPr lang="es-ES_tradnl" altLang="pt-BR" sz="2000" dirty="0" err="1">
                <a:solidFill>
                  <a:srgbClr val="C00000"/>
                </a:solidFill>
                <a:latin typeface="Arial Black" panose="020B0A04020102020204" pitchFamily="34" charset="0"/>
                <a:cs typeface="Times New Roman" panose="02020603050405020304" pitchFamily="18" charset="0"/>
              </a:rPr>
              <a:t>conteúdo</a:t>
            </a:r>
            <a:r>
              <a:rPr lang="es-ES_tradnl" altLang="pt-BR" sz="2000" dirty="0">
                <a:solidFill>
                  <a:srgbClr val="C00000"/>
                </a:solidFill>
                <a:latin typeface="Arial Black" panose="020B0A04020102020204" pitchFamily="34" charset="0"/>
                <a:cs typeface="Times New Roman" panose="02020603050405020304" pitchFamily="18" charset="0"/>
              </a:rPr>
              <a:t> dos </a:t>
            </a:r>
            <a:r>
              <a:rPr lang="es-ES_tradnl" altLang="pt-BR" sz="2000" dirty="0" err="1">
                <a:solidFill>
                  <a:srgbClr val="C00000"/>
                </a:solidFill>
                <a:latin typeface="Arial Black" panose="020B0A04020102020204" pitchFamily="34" charset="0"/>
                <a:cs typeface="Times New Roman" panose="02020603050405020304" pitchFamily="18" charset="0"/>
              </a:rPr>
              <a:t>produtos</a:t>
            </a:r>
            <a:r>
              <a:rPr lang="es-ES_tradnl" altLang="pt-BR" sz="2000" dirty="0">
                <a:solidFill>
                  <a:srgbClr val="C00000"/>
                </a:solidFill>
                <a:latin typeface="Arial Black" panose="020B0A04020102020204" pitchFamily="34" charset="0"/>
                <a:cs typeface="Times New Roman" panose="02020603050405020304" pitchFamily="18" charset="0"/>
              </a:rPr>
              <a:t> – Art 09 </a:t>
            </a:r>
            <a:endParaRPr lang="pt-BR" altLang="pt-BR" sz="2000" dirty="0">
              <a:solidFill>
                <a:srgbClr val="C00000"/>
              </a:solidFill>
              <a:latin typeface="Arial Black" panose="020B0A04020102020204" pitchFamily="34" charset="0"/>
              <a:cs typeface="Times New Roman" panose="02020603050405020304" pitchFamily="18" charset="0"/>
            </a:endParaRPr>
          </a:p>
          <a:p>
            <a:pPr eaLnBrk="1" hangingPunct="1">
              <a:lnSpc>
                <a:spcPct val="150000"/>
              </a:lnSpc>
              <a:buClr>
                <a:srgbClr val="FF9900"/>
              </a:buClr>
              <a:buFont typeface="Monotype Sorts" pitchFamily="2" charset="2"/>
              <a:buChar char="è"/>
            </a:pPr>
            <a:r>
              <a:rPr lang="es-ES_tradnl" altLang="pt-BR" sz="2000" dirty="0" err="1">
                <a:latin typeface="Arial Black" panose="020B0A04020102020204" pitchFamily="34" charset="0"/>
                <a:cs typeface="Times New Roman" panose="02020603050405020304" pitchFamily="18" charset="0"/>
              </a:rPr>
              <a:t>regulação</a:t>
            </a:r>
            <a:r>
              <a:rPr lang="es-ES_tradnl" altLang="pt-BR" sz="2000" dirty="0">
                <a:latin typeface="Arial Black" panose="020B0A04020102020204" pitchFamily="34" charset="0"/>
                <a:cs typeface="Times New Roman" panose="02020603050405020304" pitchFamily="18" charset="0"/>
              </a:rPr>
              <a:t> da </a:t>
            </a:r>
            <a:r>
              <a:rPr lang="es-ES_tradnl" altLang="pt-BR" sz="2000" dirty="0" err="1">
                <a:latin typeface="Arial Black" panose="020B0A04020102020204" pitchFamily="34" charset="0"/>
                <a:cs typeface="Times New Roman" panose="02020603050405020304" pitchFamily="18" charset="0"/>
              </a:rPr>
              <a:t>divulgação</a:t>
            </a:r>
            <a:r>
              <a:rPr lang="es-ES_tradnl" altLang="pt-BR" sz="2000" dirty="0">
                <a:latin typeface="Arial Black" panose="020B0A04020102020204" pitchFamily="34" charset="0"/>
                <a:cs typeface="Times New Roman" panose="02020603050405020304" pitchFamily="18" charset="0"/>
              </a:rPr>
              <a:t> das </a:t>
            </a:r>
            <a:r>
              <a:rPr lang="es-ES_tradnl" altLang="pt-BR" sz="2000" dirty="0" err="1">
                <a:latin typeface="Arial Black" panose="020B0A04020102020204" pitchFamily="34" charset="0"/>
                <a:cs typeface="Times New Roman" panose="02020603050405020304" pitchFamily="18" charset="0"/>
              </a:rPr>
              <a:t>informações</a:t>
            </a:r>
            <a:r>
              <a:rPr lang="es-ES_tradnl" altLang="pt-BR" sz="2000" dirty="0">
                <a:latin typeface="Arial Black" panose="020B0A04020102020204" pitchFamily="34" charset="0"/>
                <a:cs typeface="Times New Roman" panose="02020603050405020304" pitchFamily="18" charset="0"/>
              </a:rPr>
              <a:t> sobre os </a:t>
            </a:r>
            <a:r>
              <a:rPr lang="es-ES_tradnl" altLang="pt-BR" sz="2000" dirty="0" err="1">
                <a:latin typeface="Arial Black" panose="020B0A04020102020204" pitchFamily="34" charset="0"/>
                <a:cs typeface="Times New Roman" panose="02020603050405020304" pitchFamily="18" charset="0"/>
              </a:rPr>
              <a:t>produtos</a:t>
            </a:r>
            <a:r>
              <a:rPr lang="es-ES_tradnl" altLang="pt-BR" sz="2000" dirty="0">
                <a:latin typeface="Arial Black" panose="020B0A04020102020204" pitchFamily="34" charset="0"/>
                <a:cs typeface="Times New Roman" panose="02020603050405020304" pitchFamily="18" charset="0"/>
              </a:rPr>
              <a:t> de tabaco - Art 10 </a:t>
            </a:r>
            <a:endParaRPr lang="pt-BR" altLang="pt-BR" sz="2000" dirty="0">
              <a:solidFill>
                <a:srgbClr val="231F20"/>
              </a:solidFill>
              <a:latin typeface="Arial Black" panose="020B0A04020102020204" pitchFamily="34" charset="0"/>
              <a:ea typeface="Arial Unicode MS" panose="020B0604020202020204" pitchFamily="34" charset="-128"/>
              <a:cs typeface="Arial Unicode MS" panose="020B0604020202020204" pitchFamily="34" charset="-128"/>
            </a:endParaRPr>
          </a:p>
          <a:p>
            <a:pPr eaLnBrk="1" hangingPunct="1">
              <a:lnSpc>
                <a:spcPct val="150000"/>
              </a:lnSpc>
              <a:buClr>
                <a:srgbClr val="FF9900"/>
              </a:buClr>
              <a:buFont typeface="Monotype Sorts" pitchFamily="2" charset="2"/>
              <a:buChar char="è"/>
            </a:pPr>
            <a:r>
              <a:rPr lang="es-ES_tradnl" altLang="pt-BR" sz="2000" dirty="0" err="1">
                <a:solidFill>
                  <a:srgbClr val="C00000"/>
                </a:solidFill>
                <a:latin typeface="Arial Black" panose="020B0A04020102020204" pitchFamily="34" charset="0"/>
                <a:cs typeface="Times New Roman" panose="02020603050405020304" pitchFamily="18" charset="0"/>
              </a:rPr>
              <a:t>embalagem</a:t>
            </a:r>
            <a:r>
              <a:rPr lang="es-ES_tradnl" altLang="pt-BR" sz="2000" dirty="0">
                <a:solidFill>
                  <a:srgbClr val="C00000"/>
                </a:solidFill>
                <a:latin typeface="Arial Black" panose="020B0A04020102020204" pitchFamily="34" charset="0"/>
                <a:cs typeface="Times New Roman" panose="02020603050405020304" pitchFamily="18" charset="0"/>
              </a:rPr>
              <a:t> e </a:t>
            </a:r>
            <a:r>
              <a:rPr lang="es-ES_tradnl" altLang="pt-BR" sz="2000" dirty="0" err="1">
                <a:solidFill>
                  <a:srgbClr val="C00000"/>
                </a:solidFill>
                <a:latin typeface="Arial Black" panose="020B0A04020102020204" pitchFamily="34" charset="0"/>
                <a:cs typeface="Times New Roman" panose="02020603050405020304" pitchFamily="18" charset="0"/>
              </a:rPr>
              <a:t>etiquetagem</a:t>
            </a:r>
            <a:r>
              <a:rPr lang="es-ES_tradnl" altLang="pt-BR" sz="2000" dirty="0">
                <a:solidFill>
                  <a:srgbClr val="C00000"/>
                </a:solidFill>
                <a:latin typeface="Arial Black" panose="020B0A04020102020204" pitchFamily="34" charset="0"/>
                <a:cs typeface="Times New Roman" panose="02020603050405020304" pitchFamily="18" charset="0"/>
              </a:rPr>
              <a:t>  </a:t>
            </a:r>
            <a:r>
              <a:rPr lang="es-ES_tradnl" altLang="pt-BR" sz="2000" dirty="0" err="1">
                <a:solidFill>
                  <a:srgbClr val="C00000"/>
                </a:solidFill>
                <a:latin typeface="Arial Black" panose="020B0A04020102020204" pitchFamily="34" charset="0"/>
                <a:cs typeface="Times New Roman" panose="02020603050405020304" pitchFamily="18" charset="0"/>
              </a:rPr>
              <a:t>produtos</a:t>
            </a:r>
            <a:r>
              <a:rPr lang="es-ES_tradnl" altLang="pt-BR" sz="2000" dirty="0">
                <a:solidFill>
                  <a:srgbClr val="C00000"/>
                </a:solidFill>
                <a:latin typeface="Arial Black" panose="020B0A04020102020204" pitchFamily="34" charset="0"/>
                <a:cs typeface="Times New Roman" panose="02020603050405020304" pitchFamily="18" charset="0"/>
              </a:rPr>
              <a:t> de tabaco. Art 11 </a:t>
            </a:r>
            <a:endParaRPr lang="pt-BR" altLang="pt-BR" sz="2000" dirty="0">
              <a:solidFill>
                <a:srgbClr val="C00000"/>
              </a:solidFill>
              <a:latin typeface="Arial Black" panose="020B0A04020102020204" pitchFamily="34" charset="0"/>
              <a:ea typeface="Arial Unicode MS" panose="020B0604020202020204" pitchFamily="34" charset="-128"/>
              <a:cs typeface="Arial Unicode MS" panose="020B0604020202020204" pitchFamily="34" charset="-128"/>
            </a:endParaRPr>
          </a:p>
          <a:p>
            <a:pPr eaLnBrk="1" hangingPunct="1">
              <a:lnSpc>
                <a:spcPct val="150000"/>
              </a:lnSpc>
              <a:buClr>
                <a:srgbClr val="FF9900"/>
              </a:buClr>
              <a:buFont typeface="Monotype Sorts" pitchFamily="2" charset="2"/>
              <a:buChar char="è"/>
            </a:pPr>
            <a:r>
              <a:rPr lang="es-ES_tradnl" altLang="pt-BR" sz="2000" dirty="0" err="1">
                <a:latin typeface="Arial Black" panose="020B0A04020102020204" pitchFamily="34" charset="0"/>
                <a:cs typeface="Times New Roman" panose="02020603050405020304" pitchFamily="18" charset="0"/>
              </a:rPr>
              <a:t>educação</a:t>
            </a:r>
            <a:r>
              <a:rPr lang="es-ES_tradnl" altLang="pt-BR" sz="2000" dirty="0">
                <a:latin typeface="Arial Black" panose="020B0A04020102020204" pitchFamily="34" charset="0"/>
                <a:cs typeface="Times New Roman" panose="02020603050405020304" pitchFamily="18" charset="0"/>
              </a:rPr>
              <a:t>, </a:t>
            </a:r>
            <a:r>
              <a:rPr lang="es-ES_tradnl" altLang="pt-BR" sz="2000" dirty="0" err="1">
                <a:latin typeface="Arial Black" panose="020B0A04020102020204" pitchFamily="34" charset="0"/>
                <a:cs typeface="Times New Roman" panose="02020603050405020304" pitchFamily="18" charset="0"/>
              </a:rPr>
              <a:t>comunicação</a:t>
            </a:r>
            <a:r>
              <a:rPr lang="es-ES_tradnl" altLang="pt-BR" sz="2000" dirty="0">
                <a:latin typeface="Arial Black" panose="020B0A04020102020204" pitchFamily="34" charset="0"/>
                <a:cs typeface="Times New Roman" panose="02020603050405020304" pitchFamily="18" charset="0"/>
              </a:rPr>
              <a:t>, </a:t>
            </a:r>
            <a:r>
              <a:rPr lang="es-ES_tradnl" altLang="pt-BR" sz="2000" dirty="0" err="1">
                <a:latin typeface="Arial Black" panose="020B0A04020102020204" pitchFamily="34" charset="0"/>
                <a:cs typeface="Times New Roman" panose="02020603050405020304" pitchFamily="18" charset="0"/>
              </a:rPr>
              <a:t>conscientização</a:t>
            </a:r>
            <a:r>
              <a:rPr lang="es-ES_tradnl" altLang="pt-BR" sz="2000" dirty="0">
                <a:latin typeface="Arial Black" panose="020B0A04020102020204" pitchFamily="34" charset="0"/>
                <a:cs typeface="Times New Roman" panose="02020603050405020304" pitchFamily="18" charset="0"/>
              </a:rPr>
              <a:t> – Art 12 </a:t>
            </a:r>
            <a:endParaRPr lang="pt-BR" altLang="pt-BR" sz="2000" dirty="0">
              <a:latin typeface="Arial Black" panose="020B0A04020102020204" pitchFamily="34" charset="0"/>
              <a:cs typeface="Times New Roman" panose="02020603050405020304" pitchFamily="18" charset="0"/>
            </a:endParaRPr>
          </a:p>
          <a:p>
            <a:pPr eaLnBrk="1" hangingPunct="1">
              <a:lnSpc>
                <a:spcPct val="150000"/>
              </a:lnSpc>
              <a:buClr>
                <a:srgbClr val="FF9900"/>
              </a:buClr>
              <a:buFont typeface="Monotype Sorts" pitchFamily="2" charset="2"/>
              <a:buChar char="è"/>
            </a:pPr>
            <a:r>
              <a:rPr lang="es-ES_tradnl" altLang="pt-BR" sz="2000" dirty="0" err="1">
                <a:solidFill>
                  <a:srgbClr val="C00000"/>
                </a:solidFill>
                <a:latin typeface="Arial Black" panose="020B0A04020102020204" pitchFamily="34" charset="0"/>
                <a:cs typeface="Times New Roman" panose="02020603050405020304" pitchFamily="18" charset="0"/>
              </a:rPr>
              <a:t>publicidade</a:t>
            </a:r>
            <a:r>
              <a:rPr lang="es-ES_tradnl" altLang="pt-BR" sz="2000" dirty="0">
                <a:solidFill>
                  <a:srgbClr val="C00000"/>
                </a:solidFill>
                <a:latin typeface="Arial Black" panose="020B0A04020102020204" pitchFamily="34" charset="0"/>
                <a:cs typeface="Times New Roman" panose="02020603050405020304" pitchFamily="18" charset="0"/>
              </a:rPr>
              <a:t>, </a:t>
            </a:r>
            <a:r>
              <a:rPr lang="es-ES_tradnl" altLang="pt-BR" sz="2000" dirty="0" err="1">
                <a:solidFill>
                  <a:srgbClr val="C00000"/>
                </a:solidFill>
                <a:latin typeface="Arial Black" panose="020B0A04020102020204" pitchFamily="34" charset="0"/>
                <a:cs typeface="Times New Roman" panose="02020603050405020304" pitchFamily="18" charset="0"/>
              </a:rPr>
              <a:t>promoção</a:t>
            </a:r>
            <a:r>
              <a:rPr lang="es-ES_tradnl" altLang="pt-BR" sz="2000" dirty="0">
                <a:solidFill>
                  <a:srgbClr val="C00000"/>
                </a:solidFill>
                <a:latin typeface="Arial Black" panose="020B0A04020102020204" pitchFamily="34" charset="0"/>
                <a:cs typeface="Times New Roman" panose="02020603050405020304" pitchFamily="18" charset="0"/>
              </a:rPr>
              <a:t> e </a:t>
            </a:r>
            <a:r>
              <a:rPr lang="es-ES_tradnl" altLang="pt-BR" sz="2000" dirty="0" err="1">
                <a:solidFill>
                  <a:srgbClr val="C00000"/>
                </a:solidFill>
                <a:latin typeface="Arial Black" panose="020B0A04020102020204" pitchFamily="34" charset="0"/>
                <a:cs typeface="Times New Roman" panose="02020603050405020304" pitchFamily="18" charset="0"/>
              </a:rPr>
              <a:t>patrocínio</a:t>
            </a:r>
            <a:r>
              <a:rPr lang="es-ES_tradnl" altLang="pt-BR" sz="2000" dirty="0">
                <a:solidFill>
                  <a:srgbClr val="C00000"/>
                </a:solidFill>
                <a:latin typeface="Arial Black" panose="020B0A04020102020204" pitchFamily="34" charset="0"/>
                <a:cs typeface="Times New Roman" panose="02020603050405020304" pitchFamily="18" charset="0"/>
              </a:rPr>
              <a:t> Art 13</a:t>
            </a:r>
            <a:endParaRPr lang="pt-BR" altLang="pt-BR" sz="2000" dirty="0">
              <a:solidFill>
                <a:srgbClr val="C00000"/>
              </a:solidFill>
              <a:latin typeface="Arial Black" panose="020B0A04020102020204" pitchFamily="34" charset="0"/>
              <a:cs typeface="Times New Roman" panose="02020603050405020304" pitchFamily="18" charset="0"/>
            </a:endParaRPr>
          </a:p>
          <a:p>
            <a:pPr eaLnBrk="1" hangingPunct="1">
              <a:lnSpc>
                <a:spcPct val="150000"/>
              </a:lnSpc>
              <a:buClr>
                <a:srgbClr val="FF9900"/>
              </a:buClr>
              <a:buFont typeface="Monotype Sorts" pitchFamily="2" charset="2"/>
              <a:buChar char="è"/>
            </a:pPr>
            <a:r>
              <a:rPr lang="pt-BR" altLang="pt-BR" sz="2000" dirty="0">
                <a:solidFill>
                  <a:srgbClr val="C00000"/>
                </a:solidFill>
                <a:latin typeface="Arial Black" panose="020B0A04020102020204" pitchFamily="34" charset="0"/>
                <a:cs typeface="Times New Roman" panose="02020603050405020304" pitchFamily="18" charset="0"/>
              </a:rPr>
              <a:t> </a:t>
            </a:r>
            <a:r>
              <a:rPr lang="pt-BR" altLang="pt-BR" sz="2000" dirty="0">
                <a:latin typeface="Arial Black" panose="020B0A04020102020204" pitchFamily="34" charset="0"/>
                <a:cs typeface="Times New Roman" panose="02020603050405020304" pitchFamily="18" charset="0"/>
              </a:rPr>
              <a:t>cessação do tabagismo . </a:t>
            </a:r>
            <a:r>
              <a:rPr lang="es-ES_tradnl" altLang="pt-BR" sz="2000" dirty="0">
                <a:latin typeface="Arial Black" panose="020B0A04020102020204" pitchFamily="34" charset="0"/>
                <a:cs typeface="Times New Roman" panose="02020603050405020304" pitchFamily="18" charset="0"/>
              </a:rPr>
              <a:t>Art</a:t>
            </a:r>
            <a:r>
              <a:rPr lang="pt-BR" altLang="pt-BR" sz="2000" dirty="0">
                <a:latin typeface="Arial Black" panose="020B0A04020102020204" pitchFamily="34" charset="0"/>
                <a:cs typeface="Times New Roman" panose="02020603050405020304" pitchFamily="18" charset="0"/>
              </a:rPr>
              <a:t> 14</a:t>
            </a:r>
          </a:p>
        </p:txBody>
      </p:sp>
      <p:sp>
        <p:nvSpPr>
          <p:cNvPr id="4" name="Text Box 3"/>
          <p:cNvSpPr txBox="1">
            <a:spLocks noChangeArrowheads="1"/>
          </p:cNvSpPr>
          <p:nvPr/>
        </p:nvSpPr>
        <p:spPr bwMode="auto">
          <a:xfrm>
            <a:off x="1421143" y="158625"/>
            <a:ext cx="7848872" cy="918240"/>
          </a:xfrm>
          <a:prstGeom prst="rect">
            <a:avLst/>
          </a:prstGeom>
          <a:solidFill>
            <a:schemeClr val="tx1"/>
          </a:solidFill>
          <a:ln>
            <a:noFill/>
          </a:ln>
          <a:effectLst>
            <a:outerShdw dist="35921" dir="2700000" algn="ctr" rotWithShape="0">
              <a:srgbClr val="99000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90000" tIns="43200" rIns="90000" bIns="432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50000"/>
              </a:lnSpc>
            </a:pPr>
            <a:r>
              <a:rPr lang="pt-BR" altLang="pt-BR" dirty="0">
                <a:solidFill>
                  <a:srgbClr val="FFFF00"/>
                </a:solidFill>
                <a:latin typeface="Arial Black" panose="020B0A04020102020204" pitchFamily="34" charset="0"/>
                <a:cs typeface="Angsana New" panose="02020603050405020304" pitchFamily="18" charset="-34"/>
              </a:rPr>
              <a:t> MEDIDAS DA  CQCT </a:t>
            </a:r>
            <a:r>
              <a:rPr lang="pt-BR" altLang="pt-BR" dirty="0" smtClean="0">
                <a:solidFill>
                  <a:srgbClr val="FFFF00"/>
                </a:solidFill>
                <a:latin typeface="Arial Black" panose="020B0A04020102020204" pitchFamily="34" charset="0"/>
                <a:cs typeface="Angsana New" panose="02020603050405020304" pitchFamily="18" charset="-34"/>
              </a:rPr>
              <a:t> </a:t>
            </a:r>
            <a:endParaRPr lang="pt-BR" altLang="pt-BR" dirty="0">
              <a:solidFill>
                <a:srgbClr val="FFFF00"/>
              </a:solidFill>
              <a:latin typeface="Arial Black" panose="020B0A04020102020204" pitchFamily="34" charset="0"/>
              <a:cs typeface="Angsana New" panose="02020603050405020304" pitchFamily="18" charset="-34"/>
            </a:endParaRPr>
          </a:p>
          <a:p>
            <a:pPr algn="ctr">
              <a:lnSpc>
                <a:spcPct val="150000"/>
              </a:lnSpc>
            </a:pPr>
            <a:r>
              <a:rPr lang="pt-BR" altLang="pt-BR" dirty="0">
                <a:solidFill>
                  <a:srgbClr val="FFFF00"/>
                </a:solidFill>
                <a:latin typeface="Arial Black" panose="020B0A04020102020204" pitchFamily="34" charset="0"/>
                <a:cs typeface="Angsana New" panose="02020603050405020304" pitchFamily="18" charset="-34"/>
              </a:rPr>
              <a:t>O MAPA DA </a:t>
            </a:r>
            <a:r>
              <a:rPr lang="pt-BR" altLang="pt-BR" dirty="0" smtClean="0">
                <a:solidFill>
                  <a:srgbClr val="FFFF00"/>
                </a:solidFill>
                <a:latin typeface="Arial Black" panose="020B0A04020102020204" pitchFamily="34" charset="0"/>
                <a:cs typeface="Angsana New" panose="02020603050405020304" pitchFamily="18" charset="-34"/>
              </a:rPr>
              <a:t>POLÍTICA </a:t>
            </a:r>
            <a:r>
              <a:rPr lang="pt-BR" altLang="pt-BR" dirty="0">
                <a:solidFill>
                  <a:srgbClr val="FFFF00"/>
                </a:solidFill>
                <a:latin typeface="Arial Black" panose="020B0A04020102020204" pitchFamily="34" charset="0"/>
                <a:cs typeface="Angsana New" panose="02020603050405020304" pitchFamily="18" charset="-34"/>
              </a:rPr>
              <a:t>NACIONAL DE CONTROLE DO TABACO </a:t>
            </a:r>
          </a:p>
        </p:txBody>
      </p:sp>
      <p:pic>
        <p:nvPicPr>
          <p:cNvPr id="5" name="Imagem 4">
            <a:extLst>
              <a:ext uri="{FF2B5EF4-FFF2-40B4-BE49-F238E27FC236}">
                <a16:creationId xmlns:a16="http://schemas.microsoft.com/office/drawing/2014/main" xmlns="" id="{A7AC19EE-A1F6-4C45-8D5E-0C0DC578AF48}"/>
              </a:ext>
            </a:extLst>
          </p:cNvPr>
          <p:cNvPicPr>
            <a:picLocks noChangeAspect="1"/>
          </p:cNvPicPr>
          <p:nvPr/>
        </p:nvPicPr>
        <p:blipFill rotWithShape="1">
          <a:blip r:embed="rId3">
            <a:extLst>
              <a:ext uri="{28A0092B-C50C-407E-A947-70E740481C1C}">
                <a14:useLocalDpi xmlns:a14="http://schemas.microsoft.com/office/drawing/2010/main" val="0"/>
              </a:ext>
            </a:extLst>
          </a:blip>
          <a:srcRect l="68246" b="83410"/>
          <a:stretch/>
        </p:blipFill>
        <p:spPr>
          <a:xfrm>
            <a:off x="9775051" y="158625"/>
            <a:ext cx="2416949" cy="907132"/>
          </a:xfrm>
          <a:prstGeom prst="rect">
            <a:avLst/>
          </a:prstGeom>
        </p:spPr>
      </p:pic>
    </p:spTree>
    <p:extLst>
      <p:ext uri="{BB962C8B-B14F-4D97-AF65-F5344CB8AC3E}">
        <p14:creationId xmlns:p14="http://schemas.microsoft.com/office/powerpoint/2010/main" val="2912060413"/>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70653"/>
            <a:ext cx="12191999" cy="1477328"/>
          </a:xfrm>
          <a:prstGeom prst="rect">
            <a:avLst/>
          </a:prstGeom>
          <a:solidFill>
            <a:srgbClr val="CD6A33"/>
          </a:solidFill>
          <a:ln>
            <a:noFill/>
          </a:ln>
        </p:spPr>
        <p:txBody>
          <a:bodyPr vert="horz" wrap="square" lIns="91440" tIns="45720" rIns="91440" bIns="45720" rtlCol="0" anchor="ctr">
            <a:spAutoFit/>
          </a:bodyPr>
          <a:lstStyle>
            <a:defPPr>
              <a:defRPr lang="pt-BR"/>
            </a:defPPr>
            <a:lvl1pPr algn="ctr">
              <a:lnSpc>
                <a:spcPct val="150000"/>
              </a:lnSpc>
              <a:spcBef>
                <a:spcPct val="0"/>
              </a:spcBef>
              <a:buNone/>
              <a:defRPr sz="2000" b="1">
                <a:solidFill>
                  <a:schemeClr val="bg1"/>
                </a:solidFill>
                <a:latin typeface="interfaceregular"/>
              </a:defRPr>
            </a:lvl1pPr>
          </a:lstStyle>
          <a:p>
            <a:r>
              <a:rPr lang="pt-BR" dirty="0"/>
              <a:t>BANCO MUNDIAL</a:t>
            </a:r>
          </a:p>
          <a:p>
            <a:r>
              <a:rPr lang="pt-BR" dirty="0"/>
              <a:t> </a:t>
            </a:r>
            <a:r>
              <a:rPr lang="pt-BR" dirty="0"/>
              <a:t>REVISÃO SOBRE  </a:t>
            </a:r>
            <a:r>
              <a:rPr lang="pt-BR" dirty="0"/>
              <a:t>AS EXPERIÊNCIAS  DOS PAISES   COM O   </a:t>
            </a:r>
            <a:r>
              <a:rPr lang="pt-BR" dirty="0"/>
              <a:t>MERCADO ILEGAL DE TABACO </a:t>
            </a:r>
            <a:endParaRPr lang="pt-BR" dirty="0"/>
          </a:p>
          <a:p>
            <a:r>
              <a:rPr lang="pt-BR" dirty="0"/>
              <a:t>FEVEREIRO DE 2019</a:t>
            </a:r>
            <a:endParaRPr lang="pt-BR" dirty="0"/>
          </a:p>
        </p:txBody>
      </p:sp>
      <p:sp>
        <p:nvSpPr>
          <p:cNvPr id="5" name="Retângulo 4"/>
          <p:cNvSpPr/>
          <p:nvPr/>
        </p:nvSpPr>
        <p:spPr>
          <a:xfrm>
            <a:off x="5005135" y="1551054"/>
            <a:ext cx="7002381" cy="5078313"/>
          </a:xfrm>
          <a:prstGeom prst="rect">
            <a:avLst/>
          </a:prstGeom>
        </p:spPr>
        <p:txBody>
          <a:bodyPr wrap="square">
            <a:spAutoFit/>
          </a:bodyPr>
          <a:lstStyle/>
          <a:p>
            <a:pPr>
              <a:lnSpc>
                <a:spcPct val="150000"/>
              </a:lnSpc>
            </a:pPr>
            <a:r>
              <a:rPr lang="pt-BR" sz="2400" b="1" dirty="0" smtClean="0"/>
              <a:t>“.... Evidências </a:t>
            </a:r>
            <a:r>
              <a:rPr lang="pt-BR" sz="2400" b="1" dirty="0" smtClean="0"/>
              <a:t>...mercado </a:t>
            </a:r>
            <a:r>
              <a:rPr lang="pt-BR" sz="2400" b="1" dirty="0" smtClean="0"/>
              <a:t>ilegal de cigarros  relativamente elevado em países com baixos impostos e preços </a:t>
            </a:r>
            <a:r>
              <a:rPr lang="pt-BR" sz="2400" b="1" dirty="0" smtClean="0"/>
              <a:t>de cigarros e  </a:t>
            </a:r>
            <a:r>
              <a:rPr lang="pt-BR" sz="2400" b="1" dirty="0" smtClean="0"/>
              <a:t>relativamente menor nos países com impostos </a:t>
            </a:r>
            <a:r>
              <a:rPr lang="pt-BR" sz="2400" b="1" dirty="0" smtClean="0"/>
              <a:t>mais elevados. </a:t>
            </a:r>
            <a:r>
              <a:rPr lang="pt-BR" sz="2400" b="1" dirty="0" smtClean="0"/>
              <a:t>Fatores não relacionados a preço tais como </a:t>
            </a:r>
            <a:r>
              <a:rPr lang="pt-BR" sz="2400" b="1" dirty="0" smtClean="0"/>
              <a:t>...</a:t>
            </a:r>
            <a:r>
              <a:rPr lang="pt-BR" sz="2400" b="1" dirty="0" smtClean="0"/>
              <a:t>fraco </a:t>
            </a:r>
            <a:r>
              <a:rPr lang="pt-BR" sz="2400" b="1" dirty="0" smtClean="0"/>
              <a:t>arcabouço </a:t>
            </a:r>
            <a:r>
              <a:rPr lang="pt-BR" sz="2400" b="1" dirty="0" smtClean="0"/>
              <a:t>legislativo</a:t>
            </a:r>
            <a:r>
              <a:rPr lang="pt-BR" sz="2400" b="1" dirty="0" smtClean="0"/>
              <a:t> e  </a:t>
            </a:r>
            <a:r>
              <a:rPr lang="pt-BR" sz="2400" b="1" dirty="0" smtClean="0"/>
              <a:t>aceitação social  da prática de contrabando  são de longe os determinantes mais importantes do tamanho do  </a:t>
            </a:r>
            <a:r>
              <a:rPr lang="pt-BR" sz="2400" b="1" dirty="0"/>
              <a:t>m</a:t>
            </a:r>
            <a:r>
              <a:rPr lang="pt-BR" sz="2400" b="1" dirty="0" smtClean="0"/>
              <a:t>ercado ilegal de tabaco....”</a:t>
            </a:r>
            <a:endParaRPr lang="pt-BR" sz="2400" b="1" dirty="0"/>
          </a:p>
        </p:txBody>
      </p:sp>
      <p:pic>
        <p:nvPicPr>
          <p:cNvPr id="6" name="Imagem 5"/>
          <p:cNvPicPr>
            <a:picLocks noChangeAspect="1"/>
          </p:cNvPicPr>
          <p:nvPr/>
        </p:nvPicPr>
        <p:blipFill rotWithShape="1">
          <a:blip r:embed="rId2"/>
          <a:srcRect l="14079" t="8869" r="25789" b="9454"/>
          <a:stretch/>
        </p:blipFill>
        <p:spPr>
          <a:xfrm>
            <a:off x="0" y="1551054"/>
            <a:ext cx="4724906" cy="3608298"/>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rotWithShape="1">
          <a:blip r:embed="rId3"/>
          <a:srcRect l="5659" t="12379" r="63420" b="9687"/>
          <a:stretch/>
        </p:blipFill>
        <p:spPr>
          <a:xfrm>
            <a:off x="142525" y="2974035"/>
            <a:ext cx="2068036" cy="2930451"/>
          </a:xfrm>
          <a:prstGeom prst="rect">
            <a:avLst/>
          </a:prstGeom>
          <a:ln>
            <a:noFill/>
          </a:ln>
          <a:effectLst>
            <a:outerShdw blurRad="292100" dist="139700" dir="2700000" algn="tl" rotWithShape="0">
              <a:srgbClr val="333333">
                <a:alpha val="65000"/>
              </a:srgbClr>
            </a:outerShdw>
          </a:effectLst>
        </p:spPr>
      </p:pic>
      <p:sp>
        <p:nvSpPr>
          <p:cNvPr id="7" name="Retângulo 6"/>
          <p:cNvSpPr/>
          <p:nvPr/>
        </p:nvSpPr>
        <p:spPr>
          <a:xfrm>
            <a:off x="0" y="5854904"/>
            <a:ext cx="4475747" cy="923330"/>
          </a:xfrm>
          <a:prstGeom prst="rect">
            <a:avLst/>
          </a:prstGeom>
        </p:spPr>
        <p:txBody>
          <a:bodyPr wrap="square">
            <a:spAutoFit/>
          </a:bodyPr>
          <a:lstStyle/>
          <a:p>
            <a:r>
              <a:rPr lang="pt-BR" dirty="0">
                <a:hlinkClick r:id="rId4"/>
              </a:rPr>
              <a:t>https://www.worldbank.org/en/topic/tobacco/publication/confronting-illicit-tobacco-trade-a-global-review-of-country-experiences</a:t>
            </a:r>
            <a:endParaRPr lang="pt-BR" dirty="0"/>
          </a:p>
        </p:txBody>
      </p:sp>
    </p:spTree>
    <p:extLst>
      <p:ext uri="{BB962C8B-B14F-4D97-AF65-F5344CB8AC3E}">
        <p14:creationId xmlns:p14="http://schemas.microsoft.com/office/powerpoint/2010/main" val="5915020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94739" y="870853"/>
            <a:ext cx="11983453" cy="880241"/>
          </a:xfrm>
          <a:prstGeom prst="rect">
            <a:avLst/>
          </a:prstGeom>
        </p:spPr>
        <p:txBody>
          <a:bodyPr wrap="square">
            <a:spAutoFit/>
          </a:bodyPr>
          <a:lstStyle/>
          <a:p>
            <a:pPr algn="ctr">
              <a:lnSpc>
                <a:spcPct val="150000"/>
              </a:lnSpc>
              <a:defRPr/>
            </a:pPr>
            <a:r>
              <a:rPr lang="pt-BR" dirty="0" smtClean="0">
                <a:latin typeface="Arial Black" panose="020B0A04020102020204" pitchFamily="34" charset="0"/>
                <a:cs typeface="Arial" charset="0"/>
              </a:rPr>
              <a:t>Protocolo </a:t>
            </a:r>
            <a:r>
              <a:rPr lang="pt-BR" dirty="0">
                <a:latin typeface="Arial Black" panose="020B0A04020102020204" pitchFamily="34" charset="0"/>
                <a:cs typeface="Arial" charset="0"/>
              </a:rPr>
              <a:t>da CQCT para  Eliminar o Mercado Ilegal de Produtos de Tabaco </a:t>
            </a:r>
            <a:r>
              <a:rPr lang="pt-BR" dirty="0" smtClean="0">
                <a:latin typeface="Arial Black" panose="020B0A04020102020204" pitchFamily="34" charset="0"/>
                <a:cs typeface="Arial" charset="0"/>
              </a:rPr>
              <a:t>–</a:t>
            </a:r>
          </a:p>
          <a:p>
            <a:pPr algn="ctr">
              <a:lnSpc>
                <a:spcPct val="150000"/>
              </a:lnSpc>
              <a:defRPr/>
            </a:pPr>
            <a:r>
              <a:rPr lang="pt-BR" dirty="0" smtClean="0">
                <a:latin typeface="Arial Black" panose="020B0A04020102020204" pitchFamily="34" charset="0"/>
                <a:cs typeface="Arial" charset="0"/>
              </a:rPr>
              <a:t> </a:t>
            </a:r>
            <a:r>
              <a:rPr lang="pt-BR" dirty="0">
                <a:solidFill>
                  <a:schemeClr val="accent2">
                    <a:lumMod val="75000"/>
                  </a:schemeClr>
                </a:solidFill>
                <a:latin typeface="Arial Black" panose="020B0A04020102020204" pitchFamily="34" charset="0"/>
                <a:cs typeface="Arial" charset="0"/>
              </a:rPr>
              <a:t>Ratificado pelo Congresso </a:t>
            </a:r>
            <a:r>
              <a:rPr lang="pt-BR" dirty="0" smtClean="0">
                <a:solidFill>
                  <a:schemeClr val="accent2">
                    <a:lumMod val="75000"/>
                  </a:schemeClr>
                </a:solidFill>
                <a:latin typeface="Arial Black" panose="020B0A04020102020204" pitchFamily="34" charset="0"/>
                <a:cs typeface="Arial" charset="0"/>
              </a:rPr>
              <a:t>Nacional 2017  </a:t>
            </a:r>
            <a:r>
              <a:rPr lang="pt-BR" dirty="0">
                <a:solidFill>
                  <a:schemeClr val="accent2">
                    <a:lumMod val="75000"/>
                  </a:schemeClr>
                </a:solidFill>
                <a:latin typeface="Arial Black" panose="020B0A04020102020204" pitchFamily="34" charset="0"/>
                <a:cs typeface="Arial" charset="0"/>
              </a:rPr>
              <a:t>e promulgado pela presidência </a:t>
            </a:r>
            <a:r>
              <a:rPr lang="pt-BR" dirty="0" smtClean="0">
                <a:solidFill>
                  <a:schemeClr val="accent2">
                    <a:lumMod val="75000"/>
                  </a:schemeClr>
                </a:solidFill>
                <a:latin typeface="Arial Black" panose="020B0A04020102020204" pitchFamily="34" charset="0"/>
                <a:cs typeface="Arial" charset="0"/>
              </a:rPr>
              <a:t>10/2018</a:t>
            </a:r>
          </a:p>
        </p:txBody>
      </p:sp>
      <p:pic>
        <p:nvPicPr>
          <p:cNvPr id="3" name="Imagem 2"/>
          <p:cNvPicPr>
            <a:picLocks noChangeAspect="1"/>
          </p:cNvPicPr>
          <p:nvPr/>
        </p:nvPicPr>
        <p:blipFill rotWithShape="1">
          <a:blip r:embed="rId2"/>
          <a:srcRect l="14869" t="25719" r="5263" b="14602"/>
          <a:stretch/>
        </p:blipFill>
        <p:spPr>
          <a:xfrm>
            <a:off x="2365862" y="2245457"/>
            <a:ext cx="4229361" cy="2056943"/>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rotWithShape="1">
          <a:blip r:embed="rId3"/>
          <a:srcRect t="7933" b="8986"/>
          <a:stretch/>
        </p:blipFill>
        <p:spPr>
          <a:xfrm>
            <a:off x="4196719" y="4273445"/>
            <a:ext cx="4379495" cy="2474933"/>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rotWithShape="1">
          <a:blip r:embed="rId4"/>
          <a:srcRect t="9102" r="658" b="10858"/>
          <a:stretch/>
        </p:blipFill>
        <p:spPr>
          <a:xfrm>
            <a:off x="6694720" y="2245457"/>
            <a:ext cx="5497280" cy="2309077"/>
          </a:xfrm>
          <a:prstGeom prst="rect">
            <a:avLst/>
          </a:prstGeom>
        </p:spPr>
      </p:pic>
      <p:sp>
        <p:nvSpPr>
          <p:cNvPr id="7" name="CaixaDeTexto 6"/>
          <p:cNvSpPr txBox="1"/>
          <p:nvPr/>
        </p:nvSpPr>
        <p:spPr>
          <a:xfrm>
            <a:off x="2628881" y="1985926"/>
            <a:ext cx="3966342" cy="369332"/>
          </a:xfrm>
          <a:prstGeom prst="rect">
            <a:avLst/>
          </a:prstGeom>
          <a:solidFill>
            <a:schemeClr val="accent2">
              <a:lumMod val="75000"/>
            </a:schemeClr>
          </a:solidFill>
        </p:spPr>
        <p:txBody>
          <a:bodyPr wrap="none" rtlCol="0">
            <a:spAutoFit/>
          </a:bodyPr>
          <a:lstStyle/>
          <a:p>
            <a:r>
              <a:rPr lang="pt-BR" b="1" dirty="0" smtClean="0">
                <a:solidFill>
                  <a:schemeClr val="bg1"/>
                </a:solidFill>
              </a:rPr>
              <a:t>RATIFICAÇÃO DO PROTOCOLO SENADO </a:t>
            </a:r>
            <a:endParaRPr lang="pt-BR" b="1" dirty="0">
              <a:solidFill>
                <a:schemeClr val="bg1"/>
              </a:solidFill>
            </a:endParaRPr>
          </a:p>
        </p:txBody>
      </p:sp>
      <p:sp>
        <p:nvSpPr>
          <p:cNvPr id="8" name="CaixaDeTexto 7"/>
          <p:cNvSpPr txBox="1"/>
          <p:nvPr/>
        </p:nvSpPr>
        <p:spPr>
          <a:xfrm>
            <a:off x="6694720" y="1930770"/>
            <a:ext cx="5288499" cy="369332"/>
          </a:xfrm>
          <a:prstGeom prst="rect">
            <a:avLst/>
          </a:prstGeom>
          <a:solidFill>
            <a:schemeClr val="accent2">
              <a:lumMod val="75000"/>
            </a:schemeClr>
          </a:solidFill>
        </p:spPr>
        <p:txBody>
          <a:bodyPr wrap="none" rtlCol="0">
            <a:spAutoFit/>
          </a:bodyPr>
          <a:lstStyle/>
          <a:p>
            <a:r>
              <a:rPr lang="pt-BR" b="1" dirty="0" smtClean="0">
                <a:solidFill>
                  <a:schemeClr val="bg1"/>
                </a:solidFill>
              </a:rPr>
              <a:t>PROMULGAÇÃO DA RATIFICAÇÃO DO PROTOCOLO PR</a:t>
            </a:r>
            <a:endParaRPr lang="pt-BR" b="1" dirty="0">
              <a:solidFill>
                <a:schemeClr val="bg1"/>
              </a:solidFill>
            </a:endParaRPr>
          </a:p>
        </p:txBody>
      </p:sp>
      <p:sp>
        <p:nvSpPr>
          <p:cNvPr id="9" name="CaixaDeTexto 8"/>
          <p:cNvSpPr txBox="1"/>
          <p:nvPr/>
        </p:nvSpPr>
        <p:spPr>
          <a:xfrm>
            <a:off x="3723686" y="3933068"/>
            <a:ext cx="5429692" cy="369332"/>
          </a:xfrm>
          <a:prstGeom prst="rect">
            <a:avLst/>
          </a:prstGeom>
          <a:solidFill>
            <a:schemeClr val="accent2">
              <a:lumMod val="75000"/>
            </a:schemeClr>
          </a:solidFill>
        </p:spPr>
        <p:txBody>
          <a:bodyPr wrap="none" rtlCol="0">
            <a:spAutoFit/>
          </a:bodyPr>
          <a:lstStyle/>
          <a:p>
            <a:r>
              <a:rPr lang="pt-BR" b="1" dirty="0" smtClean="0">
                <a:solidFill>
                  <a:schemeClr val="bg1"/>
                </a:solidFill>
              </a:rPr>
              <a:t>CRIA COMITE DE IMPLEMENTAÇÃO DO PROTOCOLO PR</a:t>
            </a:r>
            <a:endParaRPr lang="pt-BR" b="1" dirty="0">
              <a:solidFill>
                <a:schemeClr val="bg1"/>
              </a:solidFill>
            </a:endParaRPr>
          </a:p>
        </p:txBody>
      </p:sp>
      <p:pic>
        <p:nvPicPr>
          <p:cNvPr id="10" name="Imagem 9"/>
          <p:cNvPicPr>
            <a:picLocks noChangeAspect="1"/>
          </p:cNvPicPr>
          <p:nvPr/>
        </p:nvPicPr>
        <p:blipFill rotWithShape="1">
          <a:blip r:embed="rId5"/>
          <a:srcRect l="34736" t="11911" r="35921" b="14369"/>
          <a:stretch/>
        </p:blipFill>
        <p:spPr>
          <a:xfrm>
            <a:off x="64040" y="2461954"/>
            <a:ext cx="2564841" cy="3622982"/>
          </a:xfrm>
          <a:prstGeom prst="rect">
            <a:avLst/>
          </a:prstGeom>
          <a:ln>
            <a:noFill/>
          </a:ln>
          <a:effectLst>
            <a:outerShdw blurRad="292100" dist="139700" dir="2700000" algn="tl" rotWithShape="0">
              <a:srgbClr val="333333">
                <a:alpha val="65000"/>
              </a:srgbClr>
            </a:outerShdw>
          </a:effectLst>
        </p:spPr>
      </p:pic>
      <p:sp>
        <p:nvSpPr>
          <p:cNvPr id="11" name="Rectangle 18"/>
          <p:cNvSpPr txBox="1">
            <a:spLocks/>
          </p:cNvSpPr>
          <p:nvPr/>
        </p:nvSpPr>
        <p:spPr bwMode="auto">
          <a:xfrm>
            <a:off x="2183387" y="5399"/>
            <a:ext cx="8375972"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pt-BR" altLang="pt-BR" sz="2400" b="1" dirty="0" smtClean="0">
                <a:solidFill>
                  <a:srgbClr val="C00000"/>
                </a:solidFill>
              </a:rPr>
              <a:t>CQCT - </a:t>
            </a:r>
            <a:r>
              <a:rPr lang="pt-BR" altLang="pt-BR" sz="2400" b="1" dirty="0" err="1">
                <a:solidFill>
                  <a:srgbClr val="C00000"/>
                </a:solidFill>
              </a:rPr>
              <a:t>A</a:t>
            </a:r>
            <a:r>
              <a:rPr lang="pt-BR" altLang="pt-BR" sz="2400" b="1" dirty="0" err="1" smtClean="0">
                <a:solidFill>
                  <a:srgbClr val="C00000"/>
                </a:solidFill>
              </a:rPr>
              <a:t>rt</a:t>
            </a:r>
            <a:r>
              <a:rPr lang="pt-BR" altLang="pt-BR" sz="2400" b="1" dirty="0" smtClean="0">
                <a:solidFill>
                  <a:srgbClr val="C00000"/>
                </a:solidFill>
              </a:rPr>
              <a:t> 15 </a:t>
            </a:r>
          </a:p>
          <a:p>
            <a:pPr algn="ctr">
              <a:spcBef>
                <a:spcPct val="0"/>
              </a:spcBef>
            </a:pPr>
            <a:r>
              <a:rPr lang="pt-BR" altLang="pt-BR" sz="2400" b="1" dirty="0" smtClean="0">
                <a:solidFill>
                  <a:srgbClr val="C00000"/>
                </a:solidFill>
              </a:rPr>
              <a:t> Mercado ilegal de produtos de tabaco </a:t>
            </a:r>
            <a:endParaRPr lang="pt-BR" altLang="pt-BR" sz="1800" i="1" dirty="0"/>
          </a:p>
        </p:txBody>
      </p:sp>
    </p:spTree>
    <p:extLst>
      <p:ext uri="{BB962C8B-B14F-4D97-AF65-F5344CB8AC3E}">
        <p14:creationId xmlns:p14="http://schemas.microsoft.com/office/powerpoint/2010/main" val="27617699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12243" t="29990" r="15073" b="6057"/>
          <a:stretch/>
        </p:blipFill>
        <p:spPr>
          <a:xfrm>
            <a:off x="195104" y="3907397"/>
            <a:ext cx="4887327" cy="2417706"/>
          </a:xfrm>
          <a:prstGeom prst="rect">
            <a:avLst/>
          </a:prstGeom>
          <a:ln>
            <a:noFill/>
          </a:ln>
          <a:effectLst>
            <a:outerShdw blurRad="292100" dist="139700" dir="2700000" algn="tl" rotWithShape="0">
              <a:srgbClr val="333333">
                <a:alpha val="65000"/>
              </a:srgbClr>
            </a:outerShdw>
          </a:effectLst>
        </p:spPr>
      </p:pic>
      <p:sp>
        <p:nvSpPr>
          <p:cNvPr id="5" name="CaixaDeTexto 4"/>
          <p:cNvSpPr txBox="1"/>
          <p:nvPr/>
        </p:nvSpPr>
        <p:spPr>
          <a:xfrm>
            <a:off x="0" y="112912"/>
            <a:ext cx="11820031" cy="461665"/>
          </a:xfrm>
          <a:prstGeom prst="rect">
            <a:avLst/>
          </a:prstGeom>
          <a:noFill/>
        </p:spPr>
        <p:txBody>
          <a:bodyPr wrap="none" rtlCol="0">
            <a:spAutoFit/>
          </a:bodyPr>
          <a:lstStyle/>
          <a:p>
            <a:r>
              <a:rPr lang="pt-BR" sz="2400" b="1" dirty="0" smtClean="0">
                <a:solidFill>
                  <a:srgbClr val="C00000"/>
                </a:solidFill>
              </a:rPr>
              <a:t>Mudança de postura do Paraguai em relação à Convenção Quadro para Controle do Tabaco  </a:t>
            </a:r>
            <a:endParaRPr lang="pt-BR" sz="2400" b="1" dirty="0">
              <a:solidFill>
                <a:srgbClr val="C00000"/>
              </a:solidFill>
            </a:endParaRPr>
          </a:p>
        </p:txBody>
      </p:sp>
      <p:sp>
        <p:nvSpPr>
          <p:cNvPr id="6" name="Retângulo 5"/>
          <p:cNvSpPr/>
          <p:nvPr/>
        </p:nvSpPr>
        <p:spPr>
          <a:xfrm>
            <a:off x="420490" y="6325103"/>
            <a:ext cx="4639236" cy="461665"/>
          </a:xfrm>
          <a:prstGeom prst="rect">
            <a:avLst/>
          </a:prstGeom>
        </p:spPr>
        <p:txBody>
          <a:bodyPr wrap="square">
            <a:spAutoFit/>
          </a:bodyPr>
          <a:lstStyle/>
          <a:p>
            <a:r>
              <a:rPr lang="pt-BR" sz="1200" dirty="0"/>
              <a:t>https://www.ultimahora.com/paraguay-se-unira-protocolo-eliminacion-del-comercio-ilicito-del-tabaco-n2784780.html</a:t>
            </a:r>
          </a:p>
        </p:txBody>
      </p:sp>
      <p:pic>
        <p:nvPicPr>
          <p:cNvPr id="7" name="Imagem 6"/>
          <p:cNvPicPr>
            <a:picLocks noChangeAspect="1"/>
          </p:cNvPicPr>
          <p:nvPr/>
        </p:nvPicPr>
        <p:blipFill rotWithShape="1">
          <a:blip r:embed="rId3"/>
          <a:srcRect l="17426" t="18416" r="38676" b="41956"/>
          <a:stretch/>
        </p:blipFill>
        <p:spPr>
          <a:xfrm>
            <a:off x="66884" y="1029478"/>
            <a:ext cx="4724401" cy="2397810"/>
          </a:xfrm>
          <a:prstGeom prst="rect">
            <a:avLst/>
          </a:prstGeom>
          <a:ln>
            <a:noFill/>
          </a:ln>
          <a:effectLst>
            <a:outerShdw blurRad="292100" dist="139700" dir="2700000" algn="tl" rotWithShape="0">
              <a:srgbClr val="333333">
                <a:alpha val="65000"/>
              </a:srgbClr>
            </a:outerShdw>
          </a:effectLst>
        </p:spPr>
      </p:pic>
      <p:sp>
        <p:nvSpPr>
          <p:cNvPr id="8" name="Retângulo 7"/>
          <p:cNvSpPr/>
          <p:nvPr/>
        </p:nvSpPr>
        <p:spPr>
          <a:xfrm>
            <a:off x="195104" y="3389741"/>
            <a:ext cx="4596181" cy="461665"/>
          </a:xfrm>
          <a:prstGeom prst="rect">
            <a:avLst/>
          </a:prstGeom>
        </p:spPr>
        <p:txBody>
          <a:bodyPr wrap="square">
            <a:spAutoFit/>
          </a:bodyPr>
          <a:lstStyle/>
          <a:p>
            <a:r>
              <a:rPr lang="pt-BR" sz="1200" dirty="0"/>
              <a:t>https://exame.abril.com.br/negocios/releases/etco-paraguai-se-movimenta-para-reduzir-contrabando-de-cigarros/</a:t>
            </a:r>
          </a:p>
        </p:txBody>
      </p:sp>
      <p:grpSp>
        <p:nvGrpSpPr>
          <p:cNvPr id="12" name="Grupo 11"/>
          <p:cNvGrpSpPr/>
          <p:nvPr/>
        </p:nvGrpSpPr>
        <p:grpSpPr>
          <a:xfrm>
            <a:off x="6400800" y="998695"/>
            <a:ext cx="4787687" cy="3159569"/>
            <a:chOff x="3254723" y="3529999"/>
            <a:chExt cx="4289611" cy="2980800"/>
          </a:xfrm>
        </p:grpSpPr>
        <p:pic>
          <p:nvPicPr>
            <p:cNvPr id="10" name="Imagem 9"/>
            <p:cNvPicPr>
              <a:picLocks noChangeAspect="1"/>
            </p:cNvPicPr>
            <p:nvPr/>
          </p:nvPicPr>
          <p:blipFill rotWithShape="1">
            <a:blip r:embed="rId4"/>
            <a:srcRect l="13787" t="9000" r="17169" b="5665"/>
            <a:stretch/>
          </p:blipFill>
          <p:spPr>
            <a:xfrm>
              <a:off x="3254723" y="3529999"/>
              <a:ext cx="4289611" cy="2980800"/>
            </a:xfrm>
            <a:prstGeom prst="rect">
              <a:avLst/>
            </a:prstGeom>
            <a:ln>
              <a:noFill/>
            </a:ln>
            <a:effectLst>
              <a:outerShdw blurRad="292100" dist="139700" dir="2700000" algn="tl" rotWithShape="0">
                <a:srgbClr val="333333">
                  <a:alpha val="65000"/>
                </a:srgbClr>
              </a:outerShdw>
            </a:effectLst>
          </p:spPr>
        </p:pic>
        <p:sp>
          <p:nvSpPr>
            <p:cNvPr id="11" name="Retângulo 10"/>
            <p:cNvSpPr/>
            <p:nvPr/>
          </p:nvSpPr>
          <p:spPr>
            <a:xfrm>
              <a:off x="6088635" y="5648401"/>
              <a:ext cx="1455699" cy="8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3" name="Retângulo 12"/>
          <p:cNvSpPr/>
          <p:nvPr/>
        </p:nvSpPr>
        <p:spPr>
          <a:xfrm>
            <a:off x="6400800" y="4158263"/>
            <a:ext cx="5029200" cy="523220"/>
          </a:xfrm>
          <a:prstGeom prst="rect">
            <a:avLst/>
          </a:prstGeom>
        </p:spPr>
        <p:txBody>
          <a:bodyPr wrap="square">
            <a:spAutoFit/>
          </a:bodyPr>
          <a:lstStyle/>
          <a:p>
            <a:r>
              <a:rPr lang="pt-BR" sz="1400" dirty="0">
                <a:hlinkClick r:id="rId5"/>
              </a:rPr>
              <a:t>https://www.ultimahora.com/presidente-conformo-comision-nacional-ejecutiva-controlar-el-tabaco-n2819225.html</a:t>
            </a:r>
            <a:endParaRPr lang="pt-BR" sz="1400" dirty="0"/>
          </a:p>
        </p:txBody>
      </p:sp>
    </p:spTree>
    <p:extLst>
      <p:ext uri="{BB962C8B-B14F-4D97-AF65-F5344CB8AC3E}">
        <p14:creationId xmlns:p14="http://schemas.microsoft.com/office/powerpoint/2010/main" val="2326831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8547" y="930443"/>
            <a:ext cx="11678652" cy="4247317"/>
          </a:xfrm>
          <a:prstGeom prst="rect">
            <a:avLst/>
          </a:prstGeom>
          <a:noFill/>
        </p:spPr>
        <p:txBody>
          <a:bodyPr wrap="square" rtlCol="0">
            <a:spAutoFit/>
          </a:bodyPr>
          <a:lstStyle/>
          <a:p>
            <a:pPr algn="ctr">
              <a:lnSpc>
                <a:spcPct val="150000"/>
              </a:lnSpc>
            </a:pPr>
            <a:r>
              <a:rPr lang="pt-BR" sz="2000" dirty="0">
                <a:latin typeface="Arial Black" panose="020B0A04020102020204" pitchFamily="34" charset="0"/>
              </a:rPr>
              <a:t>A</a:t>
            </a:r>
            <a:r>
              <a:rPr lang="pt-BR" sz="2000" dirty="0" smtClean="0">
                <a:latin typeface="Arial Black" panose="020B0A04020102020204" pitchFamily="34" charset="0"/>
              </a:rPr>
              <a:t> RESPOSTA PARA O CONTRABANDO DE CIGARROS </a:t>
            </a:r>
          </a:p>
          <a:p>
            <a:pPr algn="ctr">
              <a:lnSpc>
                <a:spcPct val="150000"/>
              </a:lnSpc>
            </a:pPr>
            <a:endParaRPr lang="pt-BR" sz="2000" dirty="0">
              <a:latin typeface="Arial Black" panose="020B0A04020102020204" pitchFamily="34" charset="0"/>
            </a:endParaRPr>
          </a:p>
          <a:p>
            <a:pPr algn="ctr">
              <a:lnSpc>
                <a:spcPct val="150000"/>
              </a:lnSpc>
            </a:pPr>
            <a:r>
              <a:rPr lang="pt-BR" sz="3200" dirty="0" smtClean="0">
                <a:latin typeface="Arial Black" panose="020B0A04020102020204" pitchFamily="34" charset="0"/>
              </a:rPr>
              <a:t>NÃO</a:t>
            </a:r>
            <a:r>
              <a:rPr lang="pt-BR" sz="2000" dirty="0" smtClean="0">
                <a:latin typeface="Arial Black" panose="020B0A04020102020204" pitchFamily="34" charset="0"/>
              </a:rPr>
              <a:t> É </a:t>
            </a:r>
            <a:r>
              <a:rPr lang="pt-BR" sz="2000" dirty="0" smtClean="0">
                <a:latin typeface="Arial Black" panose="020B0A04020102020204" pitchFamily="34" charset="0"/>
              </a:rPr>
              <a:t>IMPEDIR  A MPLEMENTAÇÃO DE  </a:t>
            </a:r>
            <a:r>
              <a:rPr lang="pt-BR" sz="2000" dirty="0" smtClean="0">
                <a:latin typeface="Arial Black" panose="020B0A04020102020204" pitchFamily="34" charset="0"/>
              </a:rPr>
              <a:t>MEDIDAS </a:t>
            </a:r>
            <a:endParaRPr lang="pt-BR" sz="2000" dirty="0" smtClean="0">
              <a:latin typeface="Arial Black" panose="020B0A04020102020204" pitchFamily="34" charset="0"/>
            </a:endParaRPr>
          </a:p>
          <a:p>
            <a:pPr algn="ctr">
              <a:lnSpc>
                <a:spcPct val="150000"/>
              </a:lnSpc>
            </a:pPr>
            <a:r>
              <a:rPr lang="pt-BR" sz="2000" dirty="0" smtClean="0">
                <a:latin typeface="Arial Black" panose="020B0A04020102020204" pitchFamily="34" charset="0"/>
              </a:rPr>
              <a:t>QUE  REDUZEM </a:t>
            </a:r>
            <a:r>
              <a:rPr lang="pt-BR" sz="2000" dirty="0" smtClean="0">
                <a:latin typeface="Arial Black" panose="020B0A04020102020204" pitchFamily="34" charset="0"/>
              </a:rPr>
              <a:t>O  </a:t>
            </a:r>
            <a:r>
              <a:rPr lang="pt-BR" sz="2000" dirty="0" smtClean="0">
                <a:latin typeface="Arial Black" panose="020B0A04020102020204" pitchFamily="34" charset="0"/>
              </a:rPr>
              <a:t>TABAGISMO   </a:t>
            </a:r>
            <a:endParaRPr lang="pt-BR" sz="2000" dirty="0" smtClean="0">
              <a:latin typeface="Arial Black" panose="020B0A04020102020204" pitchFamily="34" charset="0"/>
            </a:endParaRPr>
          </a:p>
          <a:p>
            <a:pPr algn="ctr">
              <a:lnSpc>
                <a:spcPct val="150000"/>
              </a:lnSpc>
            </a:pPr>
            <a:endParaRPr lang="pt-BR" sz="2000" dirty="0" smtClean="0">
              <a:latin typeface="Arial Black" panose="020B0A04020102020204" pitchFamily="34" charset="0"/>
            </a:endParaRPr>
          </a:p>
          <a:p>
            <a:pPr algn="ctr">
              <a:lnSpc>
                <a:spcPct val="150000"/>
              </a:lnSpc>
            </a:pPr>
            <a:r>
              <a:rPr lang="pt-BR" sz="2000" dirty="0" smtClean="0">
                <a:latin typeface="Arial Black" panose="020B0A04020102020204" pitchFamily="34" charset="0"/>
              </a:rPr>
              <a:t>MAS  </a:t>
            </a:r>
            <a:r>
              <a:rPr lang="pt-BR" sz="2800" dirty="0" smtClean="0">
                <a:latin typeface="Arial Black" panose="020B0A04020102020204" pitchFamily="34" charset="0"/>
              </a:rPr>
              <a:t>SIM </a:t>
            </a:r>
            <a:r>
              <a:rPr lang="pt-BR" sz="2000" dirty="0">
                <a:latin typeface="Arial Black" panose="020B0A04020102020204" pitchFamily="34" charset="0"/>
              </a:rPr>
              <a:t> </a:t>
            </a:r>
            <a:endParaRPr lang="pt-BR" sz="2000" dirty="0" smtClean="0">
              <a:latin typeface="Arial Black" panose="020B0A04020102020204" pitchFamily="34" charset="0"/>
            </a:endParaRPr>
          </a:p>
          <a:p>
            <a:pPr algn="ctr">
              <a:lnSpc>
                <a:spcPct val="150000"/>
              </a:lnSpc>
            </a:pPr>
            <a:r>
              <a:rPr lang="pt-BR" sz="2000" dirty="0" smtClean="0">
                <a:latin typeface="Arial Black" panose="020B0A04020102020204" pitchFamily="34" charset="0"/>
              </a:rPr>
              <a:t>IMPLEMENTAR </a:t>
            </a:r>
            <a:r>
              <a:rPr lang="pt-BR" sz="2000" dirty="0">
                <a:latin typeface="Arial Black" panose="020B0A04020102020204" pitchFamily="34" charset="0"/>
              </a:rPr>
              <a:t>O  PROTOCOLO PARA ELIMINAR O MERCADO ILEGAL DE  TABACO – ARTIGO 15 DA  CONVENÇÃO QUADRO DA OMS PARA CONTROLE DO TABACO </a:t>
            </a:r>
          </a:p>
        </p:txBody>
      </p:sp>
    </p:spTree>
    <p:extLst>
      <p:ext uri="{BB962C8B-B14F-4D97-AF65-F5344CB8AC3E}">
        <p14:creationId xmlns:p14="http://schemas.microsoft.com/office/powerpoint/2010/main" val="10057833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066799" y="1050757"/>
            <a:ext cx="10707247"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3200" b="1" dirty="0">
                <a:solidFill>
                  <a:schemeClr val="bg1">
                    <a:lumMod val="50000"/>
                  </a:schemeClr>
                </a:solidFill>
              </a:rPr>
              <a:t>PLS 769/2015  ESTIMULARIA O MERCADO ILEGAL DE </a:t>
            </a:r>
            <a:r>
              <a:rPr lang="pt-BR" sz="3200" b="1" dirty="0" smtClean="0">
                <a:solidFill>
                  <a:schemeClr val="bg1">
                    <a:lumMod val="50000"/>
                  </a:schemeClr>
                </a:solidFill>
              </a:rPr>
              <a:t>CIGARROS?</a:t>
            </a:r>
          </a:p>
          <a:p>
            <a:pPr marL="285750" indent="-285750">
              <a:lnSpc>
                <a:spcPct val="150000"/>
              </a:lnSpc>
              <a:buFont typeface="Arial" panose="020B0604020202020204" pitchFamily="34" charset="0"/>
              <a:buChar char="•"/>
            </a:pPr>
            <a:endParaRPr lang="pt-BR" sz="3200" b="1" dirty="0"/>
          </a:p>
          <a:p>
            <a:pPr marL="285750" indent="-285750">
              <a:lnSpc>
                <a:spcPct val="150000"/>
              </a:lnSpc>
              <a:buFont typeface="Arial" panose="020B0604020202020204" pitchFamily="34" charset="0"/>
              <a:buChar char="•"/>
            </a:pPr>
            <a:r>
              <a:rPr lang="pt-BR" sz="3200" b="1" dirty="0" smtClean="0"/>
              <a:t>PREJUDICARIA </a:t>
            </a:r>
            <a:r>
              <a:rPr lang="pt-BR" sz="3200" b="1" dirty="0"/>
              <a:t>OS  MEIOS DE VIDA DOS  PRODUTORES DE TABACO? </a:t>
            </a:r>
          </a:p>
        </p:txBody>
      </p:sp>
    </p:spTree>
    <p:extLst>
      <p:ext uri="{BB962C8B-B14F-4D97-AF65-F5344CB8AC3E}">
        <p14:creationId xmlns:p14="http://schemas.microsoft.com/office/powerpoint/2010/main" val="3694607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ixaDeTexto 1"/>
          <p:cNvSpPr txBox="1">
            <a:spLocks noChangeArrowheads="1"/>
          </p:cNvSpPr>
          <p:nvPr/>
        </p:nvSpPr>
        <p:spPr bwMode="auto">
          <a:xfrm>
            <a:off x="1677988" y="692151"/>
            <a:ext cx="8882062" cy="5078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150000"/>
              </a:lnSpc>
            </a:pPr>
            <a:r>
              <a:rPr lang="pt-BR" altLang="pt-BR" sz="3200">
                <a:solidFill>
                  <a:srgbClr val="FFFF00"/>
                </a:solidFill>
                <a:latin typeface="Arial Black" pitchFamily="34" charset="0"/>
              </a:rPr>
              <a:t>A CONVENÇÃO </a:t>
            </a:r>
          </a:p>
          <a:p>
            <a:pPr algn="ctr" eaLnBrk="1" hangingPunct="1">
              <a:lnSpc>
                <a:spcPct val="150000"/>
              </a:lnSpc>
            </a:pPr>
            <a:endParaRPr lang="pt-BR" altLang="pt-BR" sz="3200">
              <a:solidFill>
                <a:srgbClr val="FFFF00"/>
              </a:solidFill>
              <a:latin typeface="Arial Black" pitchFamily="34" charset="0"/>
            </a:endParaRPr>
          </a:p>
          <a:p>
            <a:pPr algn="ctr" eaLnBrk="1" hangingPunct="1">
              <a:lnSpc>
                <a:spcPct val="150000"/>
              </a:lnSpc>
            </a:pPr>
            <a:r>
              <a:rPr lang="pt-BR" altLang="pt-BR" sz="4000">
                <a:solidFill>
                  <a:srgbClr val="FFFF00"/>
                </a:solidFill>
                <a:latin typeface="Arial Black" pitchFamily="34" charset="0"/>
              </a:rPr>
              <a:t>NÃO  ATUA  CONTRA</a:t>
            </a:r>
            <a:r>
              <a:rPr lang="pt-BR" altLang="pt-BR" sz="3200">
                <a:solidFill>
                  <a:srgbClr val="FFFF00"/>
                </a:solidFill>
                <a:latin typeface="Arial Black" pitchFamily="34" charset="0"/>
              </a:rPr>
              <a:t> </a:t>
            </a:r>
            <a:r>
              <a:rPr lang="pt-BR" altLang="pt-BR" sz="4000">
                <a:solidFill>
                  <a:srgbClr val="FFFF00"/>
                </a:solidFill>
                <a:latin typeface="Arial Black" pitchFamily="34" charset="0"/>
              </a:rPr>
              <a:t>A</a:t>
            </a:r>
            <a:r>
              <a:rPr lang="pt-BR" altLang="pt-BR" sz="3200">
                <a:solidFill>
                  <a:srgbClr val="FFFF00"/>
                </a:solidFill>
                <a:latin typeface="Arial Black" pitchFamily="34" charset="0"/>
              </a:rPr>
              <a:t> </a:t>
            </a:r>
            <a:r>
              <a:rPr lang="pt-BR" altLang="pt-BR" sz="4000">
                <a:solidFill>
                  <a:srgbClr val="FFFF00"/>
                </a:solidFill>
                <a:latin typeface="Arial Black" pitchFamily="34" charset="0"/>
              </a:rPr>
              <a:t>PRODUÇÃO</a:t>
            </a:r>
            <a:r>
              <a:rPr lang="pt-BR" altLang="pt-BR" sz="3200">
                <a:solidFill>
                  <a:srgbClr val="FFFF00"/>
                </a:solidFill>
                <a:latin typeface="Arial Black" pitchFamily="34" charset="0"/>
              </a:rPr>
              <a:t> </a:t>
            </a:r>
            <a:r>
              <a:rPr lang="pt-BR" altLang="pt-BR" sz="4000">
                <a:solidFill>
                  <a:srgbClr val="FFFF00"/>
                </a:solidFill>
                <a:latin typeface="Arial Black" pitchFamily="34" charset="0"/>
              </a:rPr>
              <a:t>DE FUMO!! </a:t>
            </a:r>
          </a:p>
          <a:p>
            <a:pPr algn="ctr" eaLnBrk="1" hangingPunct="1">
              <a:lnSpc>
                <a:spcPct val="150000"/>
              </a:lnSpc>
            </a:pPr>
            <a:endParaRPr lang="pt-BR" altLang="pt-BR" sz="3200">
              <a:solidFill>
                <a:srgbClr val="FFFF00"/>
              </a:solidFill>
              <a:latin typeface="Arial Black" pitchFamily="34" charset="0"/>
            </a:endParaRPr>
          </a:p>
          <a:p>
            <a:pPr algn="ctr" eaLnBrk="1" hangingPunct="1">
              <a:lnSpc>
                <a:spcPct val="150000"/>
              </a:lnSpc>
            </a:pPr>
            <a:r>
              <a:rPr lang="pt-BR" altLang="pt-BR" sz="4000">
                <a:solidFill>
                  <a:srgbClr val="FFFF00"/>
                </a:solidFill>
                <a:latin typeface="Arial Black" pitchFamily="34" charset="0"/>
              </a:rPr>
              <a:t>NÃO PROÍBE PLANTAR FUMO!!</a:t>
            </a:r>
          </a:p>
        </p:txBody>
      </p:sp>
    </p:spTree>
    <p:extLst>
      <p:ext uri="{BB962C8B-B14F-4D97-AF65-F5344CB8AC3E}">
        <p14:creationId xmlns:p14="http://schemas.microsoft.com/office/powerpoint/2010/main" val="14656238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ixaDeTexto 1"/>
          <p:cNvSpPr txBox="1">
            <a:spLocks noChangeArrowheads="1"/>
          </p:cNvSpPr>
          <p:nvPr/>
        </p:nvSpPr>
        <p:spPr bwMode="auto">
          <a:xfrm>
            <a:off x="1703389" y="1557338"/>
            <a:ext cx="8669337" cy="3784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150000"/>
              </a:lnSpc>
            </a:pPr>
            <a:r>
              <a:rPr lang="pt-BR" altLang="pt-BR" sz="3200">
                <a:solidFill>
                  <a:srgbClr val="FFFF00"/>
                </a:solidFill>
                <a:latin typeface="Arial Black" pitchFamily="34" charset="0"/>
              </a:rPr>
              <a:t>  MAS </a:t>
            </a:r>
            <a:r>
              <a:rPr lang="pt-BR" altLang="pt-BR" sz="3200">
                <a:solidFill>
                  <a:schemeClr val="bg1"/>
                </a:solidFill>
                <a:latin typeface="Arial Black" pitchFamily="34" charset="0"/>
              </a:rPr>
              <a:t>A CONVENÇÃO SE PREOCUPA COM O ELO MAIS FRAGIL DA CADEIA PRODUTIVA DO TABACO</a:t>
            </a:r>
          </a:p>
          <a:p>
            <a:pPr algn="ctr" eaLnBrk="1" hangingPunct="1">
              <a:lnSpc>
                <a:spcPct val="150000"/>
              </a:lnSpc>
            </a:pPr>
            <a:r>
              <a:rPr lang="pt-BR" altLang="pt-BR" sz="3200">
                <a:solidFill>
                  <a:srgbClr val="FFFF00"/>
                </a:solidFill>
                <a:latin typeface="Arial Black" pitchFamily="34" charset="0"/>
              </a:rPr>
              <a:t> </a:t>
            </a:r>
          </a:p>
          <a:p>
            <a:pPr algn="ctr" eaLnBrk="1" hangingPunct="1">
              <a:lnSpc>
                <a:spcPct val="150000"/>
              </a:lnSpc>
            </a:pPr>
            <a:r>
              <a:rPr lang="pt-BR" altLang="pt-BR" sz="3200">
                <a:solidFill>
                  <a:srgbClr val="FFFF00"/>
                </a:solidFill>
                <a:latin typeface="Arial Black" pitchFamily="34" charset="0"/>
              </a:rPr>
              <a:t>O AGRICULTOR QUE PLANTA TABACO </a:t>
            </a:r>
            <a:endParaRPr lang="pt-BR" altLang="pt-BR" sz="4000">
              <a:solidFill>
                <a:srgbClr val="FFFF00"/>
              </a:solidFill>
              <a:latin typeface="Arial Black" pitchFamily="34" charset="0"/>
            </a:endParaRPr>
          </a:p>
        </p:txBody>
      </p:sp>
    </p:spTree>
    <p:extLst>
      <p:ext uri="{BB962C8B-B14F-4D97-AF65-F5344CB8AC3E}">
        <p14:creationId xmlns:p14="http://schemas.microsoft.com/office/powerpoint/2010/main" val="772059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231548508"/>
              </p:ext>
            </p:extLst>
          </p:nvPr>
        </p:nvGraphicFramePr>
        <p:xfrm>
          <a:off x="2063552" y="356058"/>
          <a:ext cx="7920880"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02673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125336766"/>
              </p:ext>
            </p:extLst>
          </p:nvPr>
        </p:nvGraphicFramePr>
        <p:xfrm>
          <a:off x="481263" y="116632"/>
          <a:ext cx="9791201" cy="6552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2125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7277" y="-921900"/>
            <a:ext cx="10107376" cy="10387459"/>
          </a:xfrm>
          <a:prstGeom prst="rect">
            <a:avLst/>
          </a:prstGeom>
          <a:noFill/>
        </p:spPr>
        <p:txBody>
          <a:bodyPr wrap="square">
            <a:spAutoFit/>
          </a:bodyPr>
          <a:lstStyle/>
          <a:p>
            <a:pPr marL="257175" indent="-257175">
              <a:lnSpc>
                <a:spcPct val="150000"/>
              </a:lnSpc>
              <a:buFont typeface="Arial" panose="020B0604020202020204" pitchFamily="34" charset="0"/>
              <a:buChar char="•"/>
              <a:defRPr/>
            </a:pPr>
            <a:endParaRPr lang="pt-BR" sz="2000" b="1" dirty="0">
              <a:latin typeface="Arial Black" panose="020B0A04020102020204" pitchFamily="34" charset="0"/>
            </a:endParaRPr>
          </a:p>
          <a:p>
            <a:pPr marL="257175" indent="-257175">
              <a:lnSpc>
                <a:spcPct val="150000"/>
              </a:lnSpc>
              <a:buFont typeface="Arial" panose="020B0604020202020204" pitchFamily="34" charset="0"/>
              <a:buChar char="•"/>
              <a:defRPr/>
            </a:pPr>
            <a:endParaRPr lang="pt-BR" sz="2000" b="1" dirty="0">
              <a:latin typeface="Arial Black" panose="020B0A04020102020204" pitchFamily="34" charset="0"/>
            </a:endParaRPr>
          </a:p>
          <a:p>
            <a:pPr algn="ctr">
              <a:spcBef>
                <a:spcPct val="0"/>
              </a:spcBef>
              <a:buClr>
                <a:srgbClr val="000000"/>
              </a:buClr>
              <a:buSzPct val="100000"/>
              <a:buFont typeface="Times New Roman" panose="02020603050405020304" pitchFamily="18" charset="0"/>
            </a:pPr>
            <a:r>
              <a:rPr lang="pt-BR" altLang="pt-BR" sz="2400" b="1" dirty="0">
                <a:solidFill>
                  <a:srgbClr val="C00000"/>
                </a:solidFill>
                <a:latin typeface="Calibri" panose="020F0502020204030204" pitchFamily="34" charset="0"/>
                <a:ea typeface="Microsoft YaHei" panose="020B0503020204020204" pitchFamily="34" charset="-122"/>
              </a:rPr>
              <a:t>CQCT - </a:t>
            </a:r>
            <a:r>
              <a:rPr lang="pt-BR" altLang="pt-BR" sz="2400" b="1" dirty="0" err="1">
                <a:solidFill>
                  <a:srgbClr val="C00000"/>
                </a:solidFill>
                <a:latin typeface="Calibri" panose="020F0502020204030204" pitchFamily="34" charset="0"/>
                <a:ea typeface="Microsoft YaHei" panose="020B0503020204020204" pitchFamily="34" charset="-122"/>
              </a:rPr>
              <a:t>Art</a:t>
            </a:r>
            <a:r>
              <a:rPr lang="pt-BR" altLang="pt-BR" sz="2400" b="1" dirty="0">
                <a:solidFill>
                  <a:srgbClr val="C00000"/>
                </a:solidFill>
                <a:latin typeface="Calibri" panose="020F0502020204030204" pitchFamily="34" charset="0"/>
                <a:ea typeface="Microsoft YaHei" panose="020B0503020204020204" pitchFamily="34" charset="-122"/>
              </a:rPr>
              <a:t> 17 </a:t>
            </a:r>
          </a:p>
          <a:p>
            <a:pPr algn="ctr">
              <a:spcBef>
                <a:spcPct val="0"/>
              </a:spcBef>
              <a:buClr>
                <a:srgbClr val="000000"/>
              </a:buClr>
              <a:buSzPct val="100000"/>
              <a:buFont typeface="Times New Roman" panose="02020603050405020304" pitchFamily="18" charset="0"/>
            </a:pPr>
            <a:r>
              <a:rPr lang="pt-BR" altLang="pt-BR" sz="2400" b="1" dirty="0">
                <a:solidFill>
                  <a:srgbClr val="C00000"/>
                </a:solidFill>
                <a:latin typeface="Calibri" panose="020F0502020204030204" pitchFamily="34" charset="0"/>
                <a:ea typeface="Microsoft YaHei" panose="020B0503020204020204" pitchFamily="34" charset="-122"/>
              </a:rPr>
              <a:t> Alternativas ao cultivo de tabaco </a:t>
            </a:r>
          </a:p>
          <a:p>
            <a:pPr algn="ctr">
              <a:spcBef>
                <a:spcPct val="0"/>
              </a:spcBef>
            </a:pPr>
            <a:endParaRPr lang="pt-BR" sz="2000" b="1" dirty="0" smtClean="0">
              <a:solidFill>
                <a:srgbClr val="C00000"/>
              </a:solidFill>
              <a:latin typeface="Arial Black" panose="020B0A04020102020204" pitchFamily="34" charset="0"/>
            </a:endParaRPr>
          </a:p>
          <a:p>
            <a:pPr algn="ctr">
              <a:spcBef>
                <a:spcPct val="0"/>
              </a:spcBef>
            </a:pPr>
            <a:endParaRPr lang="pt-BR" sz="2000" b="1" dirty="0">
              <a:solidFill>
                <a:srgbClr val="C00000"/>
              </a:solidFill>
              <a:latin typeface="Arial Black" panose="020B0A04020102020204" pitchFamily="34" charset="0"/>
            </a:endParaRPr>
          </a:p>
          <a:p>
            <a:pPr algn="ctr">
              <a:spcBef>
                <a:spcPct val="0"/>
              </a:spcBef>
            </a:pPr>
            <a:r>
              <a:rPr lang="pt-BR" sz="2000" b="1" dirty="0" smtClean="0">
                <a:solidFill>
                  <a:schemeClr val="accent2">
                    <a:lumMod val="75000"/>
                  </a:schemeClr>
                </a:solidFill>
                <a:latin typeface="Arial Black" panose="020B0A04020102020204" pitchFamily="34" charset="0"/>
              </a:rPr>
              <a:t>Programa de Diversificação em Áreas Cultivadas com Tabaco</a:t>
            </a:r>
          </a:p>
          <a:p>
            <a:pPr algn="ctr">
              <a:lnSpc>
                <a:spcPct val="150000"/>
              </a:lnSpc>
              <a:defRPr/>
            </a:pPr>
            <a:r>
              <a:rPr lang="pt-BR" sz="2000" b="1" dirty="0" smtClean="0">
                <a:latin typeface="Arial Black" panose="020B0A04020102020204" pitchFamily="34" charset="0"/>
              </a:rPr>
              <a:t>CONDICIONANTE COLOCADO PELO </a:t>
            </a:r>
            <a:r>
              <a:rPr lang="pt-BR" sz="2000" b="1" dirty="0">
                <a:latin typeface="Arial Black" panose="020B0A04020102020204" pitchFamily="34" charset="0"/>
              </a:rPr>
              <a:t>SENADO FEDERAL  </a:t>
            </a:r>
            <a:r>
              <a:rPr lang="pt-BR" sz="2000" b="1" dirty="0" smtClean="0">
                <a:latin typeface="Arial Black" panose="020B0A04020102020204" pitchFamily="34" charset="0"/>
              </a:rPr>
              <a:t>PARA RATIFICAR A CONVENÇÃO QUADRO</a:t>
            </a:r>
          </a:p>
          <a:p>
            <a:pPr algn="ctr">
              <a:lnSpc>
                <a:spcPct val="150000"/>
              </a:lnSpc>
              <a:defRPr/>
            </a:pPr>
            <a:endParaRPr lang="pt-BR" sz="1400" b="1" dirty="0" smtClean="0">
              <a:solidFill>
                <a:srgbClr val="C00000"/>
              </a:solidFill>
              <a:latin typeface="Arial Black" panose="020B0A04020102020204" pitchFamily="34" charset="0"/>
            </a:endParaRPr>
          </a:p>
          <a:p>
            <a:pPr>
              <a:lnSpc>
                <a:spcPct val="150000"/>
              </a:lnSpc>
              <a:defRPr/>
            </a:pPr>
            <a:r>
              <a:rPr lang="pt-BR" sz="2400" b="1" dirty="0" smtClean="0"/>
              <a:t>2006  à  2013 -  Chamadas de projetos  do  Programa de Assistência Técnica e Extensão Rural para </a:t>
            </a:r>
            <a:r>
              <a:rPr lang="pt-BR" sz="2400" b="1" dirty="0"/>
              <a:t> </a:t>
            </a:r>
            <a:r>
              <a:rPr lang="pt-BR" sz="2400" b="1" dirty="0" smtClean="0"/>
              <a:t>Diversificação  </a:t>
            </a:r>
            <a:r>
              <a:rPr lang="pt-BR" sz="2400" b="1" dirty="0"/>
              <a:t>em municípios produtores de </a:t>
            </a:r>
            <a:r>
              <a:rPr lang="pt-BR" sz="2400" b="1" dirty="0" smtClean="0"/>
              <a:t>tabaco: </a:t>
            </a:r>
          </a:p>
          <a:p>
            <a:pPr marL="1171575" lvl="2" indent="-257175">
              <a:lnSpc>
                <a:spcPct val="150000"/>
              </a:lnSpc>
              <a:buFont typeface="Arial" panose="020B0604020202020204" pitchFamily="34" charset="0"/>
              <a:buChar char="•"/>
              <a:defRPr/>
            </a:pPr>
            <a:r>
              <a:rPr lang="pt-BR" sz="2000" b="1" dirty="0" smtClean="0"/>
              <a:t>1ª - atendeu </a:t>
            </a:r>
            <a:r>
              <a:rPr lang="pt-BR" sz="2000" b="1" dirty="0"/>
              <a:t>10 mil </a:t>
            </a:r>
            <a:r>
              <a:rPr lang="pt-BR" sz="2000" b="1" dirty="0" smtClean="0"/>
              <a:t>famílias - R</a:t>
            </a:r>
            <a:r>
              <a:rPr lang="pt-BR" sz="2000" b="1" dirty="0"/>
              <a:t>$ 11 milhões. </a:t>
            </a:r>
            <a:endParaRPr lang="pt-BR" sz="2000" b="1" dirty="0" smtClean="0"/>
          </a:p>
          <a:p>
            <a:pPr marL="1171575" lvl="2" indent="-257175">
              <a:lnSpc>
                <a:spcPct val="150000"/>
              </a:lnSpc>
              <a:buFont typeface="Arial" panose="020B0604020202020204" pitchFamily="34" charset="0"/>
              <a:buChar char="•"/>
              <a:defRPr/>
            </a:pPr>
            <a:r>
              <a:rPr lang="pt-BR" sz="2000" b="1" dirty="0" smtClean="0"/>
              <a:t>2ª  atendeu 11 </a:t>
            </a:r>
            <a:r>
              <a:rPr lang="pt-BR" sz="2000" b="1" dirty="0"/>
              <a:t>mil de famílias no Sul até </a:t>
            </a:r>
            <a:r>
              <a:rPr lang="pt-BR" sz="2000" b="1" dirty="0" smtClean="0"/>
              <a:t>2016 - R</a:t>
            </a:r>
            <a:r>
              <a:rPr lang="pt-BR" sz="2000" b="1" dirty="0"/>
              <a:t>$ 53 </a:t>
            </a:r>
            <a:r>
              <a:rPr lang="pt-BR" sz="2000" b="1" dirty="0" smtClean="0"/>
              <a:t>milhões.</a:t>
            </a:r>
          </a:p>
          <a:p>
            <a:pPr marL="1171575" lvl="2" indent="-257175">
              <a:lnSpc>
                <a:spcPct val="150000"/>
              </a:lnSpc>
              <a:buFont typeface="Arial" panose="020B0604020202020204" pitchFamily="34" charset="0"/>
              <a:buChar char="•"/>
              <a:defRPr/>
            </a:pPr>
            <a:r>
              <a:rPr lang="pt-BR" sz="2000" b="1" dirty="0" smtClean="0"/>
              <a:t>3ª  em implementação ( 2019 – 2020) – 13.620 famílias- R$46,7 milhões </a:t>
            </a:r>
          </a:p>
          <a:p>
            <a:pPr marL="257175" indent="-257175">
              <a:lnSpc>
                <a:spcPct val="150000"/>
              </a:lnSpc>
              <a:buFont typeface="Arial" panose="020B0604020202020204" pitchFamily="34" charset="0"/>
              <a:buChar char="•"/>
              <a:defRPr/>
            </a:pPr>
            <a:endParaRPr lang="pt-BR" sz="2400" b="1" dirty="0">
              <a:latin typeface="Arial Black" panose="020B0A04020102020204" pitchFamily="34" charset="0"/>
            </a:endParaRPr>
          </a:p>
          <a:p>
            <a:pPr>
              <a:lnSpc>
                <a:spcPct val="150000"/>
              </a:lnSpc>
              <a:defRPr/>
            </a:pPr>
            <a:r>
              <a:rPr lang="pt-BR" sz="1400" b="1" dirty="0" smtClean="0">
                <a:latin typeface="Arial" pitchFamily="34" charset="0"/>
                <a:cs typeface="Arial" pitchFamily="34" charset="0"/>
              </a:rPr>
              <a:t>Fonte: Secretaria Especial de  Agricultura Familiar e Desenvolvimento Rural/Casa Civil </a:t>
            </a:r>
            <a:endParaRPr lang="pt-BR" sz="1400" b="1" dirty="0">
              <a:latin typeface="Arial" pitchFamily="34" charset="0"/>
              <a:cs typeface="Arial" pitchFamily="34" charset="0"/>
            </a:endParaRPr>
          </a:p>
          <a:p>
            <a:pPr marL="257175" indent="-257175">
              <a:lnSpc>
                <a:spcPct val="150000"/>
              </a:lnSpc>
              <a:buFont typeface="Arial" panose="020B0604020202020204" pitchFamily="34" charset="0"/>
              <a:buChar char="•"/>
              <a:defRPr/>
            </a:pPr>
            <a:endParaRPr lang="pt-BR" sz="1400" b="1" dirty="0">
              <a:latin typeface="Arial" pitchFamily="34" charset="0"/>
              <a:cs typeface="Arial" pitchFamily="34" charset="0"/>
            </a:endParaRPr>
          </a:p>
          <a:p>
            <a:pPr marL="257175" indent="-257175">
              <a:lnSpc>
                <a:spcPct val="150000"/>
              </a:lnSpc>
              <a:buFont typeface="Arial" panose="020B0604020202020204" pitchFamily="34" charset="0"/>
              <a:buChar char="•"/>
              <a:defRPr/>
            </a:pPr>
            <a:endParaRPr lang="pt-BR" sz="2000" b="1" dirty="0">
              <a:latin typeface="Arial Black" panose="020B0A04020102020204" pitchFamily="34" charset="0"/>
            </a:endParaRPr>
          </a:p>
          <a:p>
            <a:pPr marL="257175" indent="-257175">
              <a:lnSpc>
                <a:spcPct val="150000"/>
              </a:lnSpc>
              <a:buFont typeface="Arial" panose="020B0604020202020204" pitchFamily="34" charset="0"/>
              <a:buChar char="•"/>
              <a:defRPr/>
            </a:pPr>
            <a:endParaRPr lang="pt-BR" sz="2000" b="1" dirty="0">
              <a:latin typeface="Arial Black" panose="020B0A04020102020204" pitchFamily="34" charset="0"/>
            </a:endParaRPr>
          </a:p>
          <a:p>
            <a:pPr eaLnBrk="1" hangingPunct="1">
              <a:lnSpc>
                <a:spcPct val="150000"/>
              </a:lnSpc>
              <a:defRPr/>
            </a:pPr>
            <a:endParaRPr lang="pt-BR" sz="2000" b="1" dirty="0">
              <a:latin typeface="Arial Black" panose="020B0A04020102020204" pitchFamily="34" charset="0"/>
            </a:endParaRPr>
          </a:p>
          <a:p>
            <a:pPr eaLnBrk="1" hangingPunct="1">
              <a:lnSpc>
                <a:spcPct val="150000"/>
              </a:lnSpc>
              <a:defRPr/>
            </a:pPr>
            <a:endParaRPr lang="pt-BR" sz="2000" b="1" dirty="0">
              <a:latin typeface="Arial Black" panose="020B0A04020102020204" pitchFamily="34" charset="0"/>
            </a:endParaRPr>
          </a:p>
          <a:p>
            <a:pPr eaLnBrk="1" hangingPunct="1">
              <a:lnSpc>
                <a:spcPct val="150000"/>
              </a:lnSpc>
              <a:defRPr/>
            </a:pPr>
            <a:endParaRPr lang="pt-BR" sz="2000" b="1" dirty="0">
              <a:latin typeface="Arial Black" panose="020B0A04020102020204" pitchFamily="34" charset="0"/>
            </a:endParaRPr>
          </a:p>
          <a:p>
            <a:pPr eaLnBrk="1" hangingPunct="1">
              <a:lnSpc>
                <a:spcPct val="150000"/>
              </a:lnSpc>
              <a:defRPr/>
            </a:pPr>
            <a:r>
              <a:rPr lang="pt-BR" sz="2000" b="1" dirty="0">
                <a:latin typeface="Arial Black" panose="020B0A04020102020204" pitchFamily="34" charset="0"/>
              </a:rPr>
              <a:t>	</a:t>
            </a:r>
          </a:p>
        </p:txBody>
      </p:sp>
      <p:pic>
        <p:nvPicPr>
          <p:cNvPr id="4" name="Picture 2"/>
          <p:cNvPicPr>
            <a:picLocks noChangeAspect="1" noChangeArrowheads="1"/>
          </p:cNvPicPr>
          <p:nvPr/>
        </p:nvPicPr>
        <p:blipFill>
          <a:blip r:embed="rId2"/>
          <a:srcRect l="35373" t="6104" r="34702" b="17348"/>
          <a:stretch>
            <a:fillRect/>
          </a:stretch>
        </p:blipFill>
        <p:spPr bwMode="auto">
          <a:xfrm>
            <a:off x="9850968" y="336806"/>
            <a:ext cx="2174023" cy="3128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ixaDeTexto 10"/>
          <p:cNvSpPr txBox="1"/>
          <p:nvPr/>
        </p:nvSpPr>
        <p:spPr>
          <a:xfrm>
            <a:off x="410090" y="6427113"/>
            <a:ext cx="7119257" cy="430887"/>
          </a:xfrm>
          <a:prstGeom prst="rect">
            <a:avLst/>
          </a:prstGeom>
          <a:noFill/>
        </p:spPr>
        <p:txBody>
          <a:bodyPr wrap="none" rtlCol="0">
            <a:spAutoFit/>
          </a:bodyPr>
          <a:lstStyle/>
          <a:p>
            <a:r>
              <a:rPr lang="pt-BR" sz="1100" dirty="0" smtClean="0"/>
              <a:t>Observatórios da Politica Nacional de Controle do Tabaco  - </a:t>
            </a:r>
            <a:r>
              <a:rPr lang="pt-BR" sz="1100" dirty="0"/>
              <a:t>Produção de fumo em folha no Brasil</a:t>
            </a:r>
            <a:endParaRPr lang="pt-BR" sz="1100" dirty="0" smtClean="0"/>
          </a:p>
          <a:p>
            <a:r>
              <a:rPr lang="pt-BR" sz="1100" dirty="0" smtClean="0"/>
              <a:t>http</a:t>
            </a:r>
            <a:r>
              <a:rPr lang="pt-BR" sz="1100" dirty="0"/>
              <a:t>://www2.inca.gov.br/wps/wcm/connect/observatorio_controle_tabaco/site/home/dados_numeros/producao_fumo</a:t>
            </a:r>
          </a:p>
        </p:txBody>
      </p:sp>
    </p:spTree>
    <p:extLst>
      <p:ext uri="{BB962C8B-B14F-4D97-AF65-F5344CB8AC3E}">
        <p14:creationId xmlns:p14="http://schemas.microsoft.com/office/powerpoint/2010/main" val="55203747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297406" y="2366211"/>
            <a:ext cx="8931276" cy="378565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200000"/>
              </a:lnSpc>
            </a:pPr>
            <a:r>
              <a:rPr lang="pt-BR" altLang="pt-BR" sz="2000" dirty="0">
                <a:solidFill>
                  <a:srgbClr val="993300"/>
                </a:solidFill>
                <a:latin typeface="Arial Black" panose="020B0A04020102020204" pitchFamily="34" charset="0"/>
              </a:rPr>
              <a:t>MEDIDAS RELACIONADAS À OFERTA</a:t>
            </a:r>
          </a:p>
          <a:p>
            <a:pPr eaLnBrk="1" hangingPunct="1">
              <a:lnSpc>
                <a:spcPct val="200000"/>
              </a:lnSpc>
              <a:buClr>
                <a:srgbClr val="FF9900"/>
              </a:buClr>
              <a:buFont typeface="Monotype Sorts" pitchFamily="2" charset="2"/>
              <a:buChar char="è"/>
            </a:pPr>
            <a:r>
              <a:rPr lang="es-ES_tradnl" altLang="pt-BR" sz="2000" i="1" dirty="0">
                <a:latin typeface="Arial Black" panose="020B0A04020102020204" pitchFamily="34" charset="0"/>
                <a:cs typeface="Times New Roman" panose="02020603050405020304" pitchFamily="18" charset="0"/>
              </a:rPr>
              <a:t>  </a:t>
            </a:r>
            <a:r>
              <a:rPr lang="es-ES_tradnl" altLang="pt-BR" sz="2000" dirty="0">
                <a:latin typeface="Arial Black" panose="020B0A04020102020204" pitchFamily="34" charset="0"/>
                <a:cs typeface="Times New Roman" panose="02020603050405020304" pitchFamily="18" charset="0"/>
              </a:rPr>
              <a:t>controle do </a:t>
            </a:r>
            <a:r>
              <a:rPr lang="es-ES_tradnl" altLang="pt-BR" sz="2000" dirty="0" err="1">
                <a:latin typeface="Arial Black" panose="020B0A04020102020204" pitchFamily="34" charset="0"/>
                <a:cs typeface="Times New Roman" panose="02020603050405020304" pitchFamily="18" charset="0"/>
              </a:rPr>
              <a:t>comércio</a:t>
            </a:r>
            <a:r>
              <a:rPr lang="es-ES_tradnl" altLang="pt-BR" sz="2000" dirty="0">
                <a:latin typeface="Arial Black" panose="020B0A04020102020204" pitchFamily="34" charset="0"/>
                <a:cs typeface="Times New Roman" panose="02020603050405020304" pitchFamily="18" charset="0"/>
              </a:rPr>
              <a:t> ilícito do tabaco - ART15</a:t>
            </a:r>
          </a:p>
          <a:p>
            <a:pPr eaLnBrk="1" hangingPunct="1">
              <a:lnSpc>
                <a:spcPct val="200000"/>
              </a:lnSpc>
              <a:buClr>
                <a:srgbClr val="FF9900"/>
              </a:buClr>
              <a:buFont typeface="Monotype Sorts" pitchFamily="2" charset="2"/>
              <a:buChar char="è"/>
            </a:pPr>
            <a:r>
              <a:rPr lang="pt-BR" altLang="pt-BR" sz="2000" dirty="0">
                <a:latin typeface="Arial Black" panose="020B0A04020102020204" pitchFamily="34" charset="0"/>
                <a:cs typeface="Times New Roman" panose="02020603050405020304" pitchFamily="18" charset="0"/>
              </a:rPr>
              <a:t> </a:t>
            </a:r>
            <a:r>
              <a:rPr lang="es-ES_tradnl" altLang="pt-BR" sz="2000" dirty="0" err="1">
                <a:latin typeface="Arial Black" panose="020B0A04020102020204" pitchFamily="34" charset="0"/>
                <a:cs typeface="Times New Roman" panose="02020603050405020304" pitchFamily="18" charset="0"/>
              </a:rPr>
              <a:t>proibição</a:t>
            </a:r>
            <a:r>
              <a:rPr lang="es-ES_tradnl" altLang="pt-BR" sz="2000" dirty="0">
                <a:latin typeface="Arial Black" panose="020B0A04020102020204" pitchFamily="34" charset="0"/>
                <a:cs typeface="Times New Roman" panose="02020603050405020304" pitchFamily="18" charset="0"/>
              </a:rPr>
              <a:t> da venda a menores de </a:t>
            </a:r>
            <a:r>
              <a:rPr lang="es-ES_tradnl" altLang="pt-BR" sz="2000" dirty="0" err="1">
                <a:latin typeface="Arial Black" panose="020B0A04020102020204" pitchFamily="34" charset="0"/>
                <a:cs typeface="Times New Roman" panose="02020603050405020304" pitchFamily="18" charset="0"/>
              </a:rPr>
              <a:t>idade</a:t>
            </a:r>
            <a:r>
              <a:rPr lang="es-ES_tradnl" altLang="pt-BR" sz="2000" dirty="0">
                <a:latin typeface="Arial Black" panose="020B0A04020102020204" pitchFamily="34" charset="0"/>
                <a:cs typeface="Times New Roman" panose="02020603050405020304" pitchFamily="18" charset="0"/>
              </a:rPr>
              <a:t> - ART 16 </a:t>
            </a:r>
          </a:p>
          <a:p>
            <a:pPr eaLnBrk="1" hangingPunct="1">
              <a:lnSpc>
                <a:spcPct val="200000"/>
              </a:lnSpc>
              <a:buClr>
                <a:srgbClr val="FF9900"/>
              </a:buClr>
              <a:buFont typeface="Monotype Sorts" pitchFamily="2" charset="2"/>
              <a:buChar char="è"/>
            </a:pPr>
            <a:r>
              <a:rPr lang="es-ES_tradnl" altLang="pt-BR" sz="2000" dirty="0" err="1">
                <a:latin typeface="Arial Black" panose="020B0A04020102020204" pitchFamily="34" charset="0"/>
                <a:cs typeface="Times New Roman" panose="02020603050405020304" pitchFamily="18" charset="0"/>
              </a:rPr>
              <a:t>apoio</a:t>
            </a:r>
            <a:r>
              <a:rPr lang="es-ES_tradnl" altLang="pt-BR" sz="2000" dirty="0">
                <a:latin typeface="Arial Black" panose="020B0A04020102020204" pitchFamily="34" charset="0"/>
                <a:cs typeface="Times New Roman" panose="02020603050405020304" pitchFamily="18" charset="0"/>
              </a:rPr>
              <a:t> à </a:t>
            </a:r>
            <a:r>
              <a:rPr lang="es-ES_tradnl" altLang="pt-BR" sz="2000" dirty="0" err="1">
                <a:latin typeface="Arial Black" panose="020B0A04020102020204" pitchFamily="34" charset="0"/>
                <a:cs typeface="Times New Roman" panose="02020603050405020304" pitchFamily="18" charset="0"/>
              </a:rPr>
              <a:t>atividades</a:t>
            </a:r>
            <a:r>
              <a:rPr lang="es-ES_tradnl" altLang="pt-BR" sz="2000" dirty="0">
                <a:latin typeface="Arial Black" panose="020B0A04020102020204" pitchFamily="34" charset="0"/>
                <a:cs typeface="Times New Roman" panose="02020603050405020304" pitchFamily="18" charset="0"/>
              </a:rPr>
              <a:t> alternativas </a:t>
            </a:r>
            <a:r>
              <a:rPr lang="es-ES_tradnl" altLang="pt-BR" sz="2000" dirty="0" err="1">
                <a:latin typeface="Arial Black" panose="020B0A04020102020204" pitchFamily="34" charset="0"/>
                <a:cs typeface="Times New Roman" panose="02020603050405020304" pitchFamily="18" charset="0"/>
              </a:rPr>
              <a:t>economicamente</a:t>
            </a:r>
            <a:r>
              <a:rPr lang="es-ES_tradnl" altLang="pt-BR" sz="2000" dirty="0">
                <a:latin typeface="Arial Black" panose="020B0A04020102020204" pitchFamily="34" charset="0"/>
                <a:cs typeface="Times New Roman" panose="02020603050405020304" pitchFamily="18" charset="0"/>
              </a:rPr>
              <a:t> </a:t>
            </a:r>
            <a:r>
              <a:rPr lang="es-ES_tradnl" altLang="pt-BR" sz="2000" dirty="0" err="1">
                <a:latin typeface="Arial Black" panose="020B0A04020102020204" pitchFamily="34" charset="0"/>
                <a:cs typeface="Times New Roman" panose="02020603050405020304" pitchFamily="18" charset="0"/>
              </a:rPr>
              <a:t>viáveis</a:t>
            </a:r>
            <a:r>
              <a:rPr lang="es-ES_tradnl" altLang="pt-BR" sz="2000" dirty="0">
                <a:latin typeface="Arial Black" panose="020B0A04020102020204" pitchFamily="34" charset="0"/>
                <a:cs typeface="Times New Roman" panose="02020603050405020304" pitchFamily="18" charset="0"/>
              </a:rPr>
              <a:t> ART. 17</a:t>
            </a:r>
          </a:p>
          <a:p>
            <a:pPr eaLnBrk="1" hangingPunct="1">
              <a:lnSpc>
                <a:spcPct val="200000"/>
              </a:lnSpc>
              <a:buClr>
                <a:srgbClr val="FF9900"/>
              </a:buClr>
              <a:buFont typeface="Monotype Sorts" pitchFamily="2" charset="2"/>
              <a:buNone/>
            </a:pPr>
            <a:r>
              <a:rPr lang="es-ES_tradnl" altLang="pt-BR" sz="2000" i="1" dirty="0">
                <a:solidFill>
                  <a:srgbClr val="990000"/>
                </a:solidFill>
                <a:latin typeface="Arial Black" panose="020B0A04020102020204" pitchFamily="34" charset="0"/>
                <a:cs typeface="Times New Roman" panose="02020603050405020304" pitchFamily="18" charset="0"/>
              </a:rPr>
              <a:t> </a:t>
            </a:r>
            <a:endParaRPr lang="pt-BR" altLang="pt-BR" sz="2000" i="1" dirty="0">
              <a:solidFill>
                <a:srgbClr val="990000"/>
              </a:solidFill>
              <a:latin typeface="Arial Black" panose="020B0A04020102020204" pitchFamily="34" charset="0"/>
              <a:cs typeface="Times New Roman" panose="02020603050405020304" pitchFamily="18" charset="0"/>
            </a:endParaRPr>
          </a:p>
        </p:txBody>
      </p:sp>
      <p:sp>
        <p:nvSpPr>
          <p:cNvPr id="4" name="Text Box 3"/>
          <p:cNvSpPr txBox="1">
            <a:spLocks noChangeArrowheads="1"/>
          </p:cNvSpPr>
          <p:nvPr/>
        </p:nvSpPr>
        <p:spPr bwMode="auto">
          <a:xfrm>
            <a:off x="657393" y="612191"/>
            <a:ext cx="8785225" cy="875152"/>
          </a:xfrm>
          <a:prstGeom prst="rect">
            <a:avLst/>
          </a:prstGeom>
          <a:solidFill>
            <a:schemeClr val="tx1"/>
          </a:solidFill>
          <a:ln>
            <a:noFill/>
          </a:ln>
          <a:effectLst>
            <a:outerShdw dist="35921" dir="2700000" algn="ctr" rotWithShape="0">
              <a:srgbClr val="990000"/>
            </a:outerShdw>
          </a:effectLst>
          <a:extLst>
            <a:ext uri="{91240B29-F687-4F45-9708-019B960494DF}">
              <a14:hiddenLine xmlns:a14="http://schemas.microsoft.com/office/drawing/2010/main" w="9525">
                <a:solidFill>
                  <a:srgbClr val="000000"/>
                </a:solidFill>
                <a:miter lim="800000"/>
                <a:headEnd/>
                <a:tailEnd/>
              </a14:hiddenLine>
            </a:ext>
          </a:extLst>
        </p:spPr>
        <p:txBody>
          <a:bodyPr lIns="90000" tIns="43200" rIns="90000" bIns="432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50000"/>
              </a:lnSpc>
            </a:pPr>
            <a:r>
              <a:rPr lang="pt-BR" altLang="pt-BR" dirty="0">
                <a:solidFill>
                  <a:srgbClr val="FFFF00"/>
                </a:solidFill>
                <a:latin typeface="Arial Black" panose="020B0A04020102020204" pitchFamily="34" charset="0"/>
                <a:cs typeface="Angsana New" panose="02020603050405020304" pitchFamily="18" charset="-34"/>
              </a:rPr>
              <a:t> MEDIDAS DA  </a:t>
            </a:r>
            <a:r>
              <a:rPr lang="pt-BR" altLang="pt-BR" dirty="0" smtClean="0">
                <a:solidFill>
                  <a:srgbClr val="FFFF00"/>
                </a:solidFill>
                <a:latin typeface="Arial Black" panose="020B0A04020102020204" pitchFamily="34" charset="0"/>
                <a:cs typeface="Angsana New" panose="02020603050405020304" pitchFamily="18" charset="-34"/>
              </a:rPr>
              <a:t>CQCT</a:t>
            </a:r>
            <a:endParaRPr lang="pt-BR" altLang="pt-BR" dirty="0">
              <a:solidFill>
                <a:srgbClr val="FFFF00"/>
              </a:solidFill>
              <a:latin typeface="Arial Black" panose="020B0A04020102020204" pitchFamily="34" charset="0"/>
              <a:cs typeface="Angsana New" panose="02020603050405020304" pitchFamily="18" charset="-34"/>
            </a:endParaRPr>
          </a:p>
          <a:p>
            <a:pPr algn="ctr">
              <a:lnSpc>
                <a:spcPct val="150000"/>
              </a:lnSpc>
            </a:pPr>
            <a:r>
              <a:rPr lang="pt-BR" altLang="pt-BR" dirty="0">
                <a:solidFill>
                  <a:srgbClr val="FFFF00"/>
                </a:solidFill>
                <a:latin typeface="Arial Black" panose="020B0A04020102020204" pitchFamily="34" charset="0"/>
                <a:cs typeface="Angsana New" panose="02020603050405020304" pitchFamily="18" charset="-34"/>
              </a:rPr>
              <a:t>O MAPA DA POLITICA NACIONAL DE CONTROLE DO TABACO </a:t>
            </a:r>
          </a:p>
        </p:txBody>
      </p:sp>
      <p:pic>
        <p:nvPicPr>
          <p:cNvPr id="5" name="Imagem 4">
            <a:extLst>
              <a:ext uri="{FF2B5EF4-FFF2-40B4-BE49-F238E27FC236}">
                <a16:creationId xmlns:a16="http://schemas.microsoft.com/office/drawing/2014/main" xmlns="" id="{A7AC19EE-A1F6-4C45-8D5E-0C0DC578AF48}"/>
              </a:ext>
            </a:extLst>
          </p:cNvPr>
          <p:cNvPicPr>
            <a:picLocks noChangeAspect="1"/>
          </p:cNvPicPr>
          <p:nvPr/>
        </p:nvPicPr>
        <p:blipFill rotWithShape="1">
          <a:blip r:embed="rId3">
            <a:extLst>
              <a:ext uri="{28A0092B-C50C-407E-A947-70E740481C1C}">
                <a14:useLocalDpi xmlns:a14="http://schemas.microsoft.com/office/drawing/2010/main" val="0"/>
              </a:ext>
            </a:extLst>
          </a:blip>
          <a:srcRect l="68246" b="83410"/>
          <a:stretch/>
        </p:blipFill>
        <p:spPr>
          <a:xfrm>
            <a:off x="9775051" y="158625"/>
            <a:ext cx="2416949" cy="907132"/>
          </a:xfrm>
          <a:prstGeom prst="rect">
            <a:avLst/>
          </a:prstGeom>
        </p:spPr>
      </p:pic>
    </p:spTree>
    <p:extLst>
      <p:ext uri="{BB962C8B-B14F-4D97-AF65-F5344CB8AC3E}">
        <p14:creationId xmlns:p14="http://schemas.microsoft.com/office/powerpoint/2010/main" val="2701819526"/>
      </p:ext>
    </p:extLst>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5559" y="0"/>
            <a:ext cx="9856441" cy="7848302"/>
          </a:xfrm>
          <a:prstGeom prst="rect">
            <a:avLst/>
          </a:prstGeom>
          <a:noFill/>
        </p:spPr>
        <p:txBody>
          <a:bodyPr wrap="square" rtlCol="0">
            <a:spAutoFit/>
          </a:bodyPr>
          <a:lstStyle/>
          <a:p>
            <a:r>
              <a:rPr lang="pt-BR" sz="2800" b="1" dirty="0"/>
              <a:t>GRANDE </a:t>
            </a:r>
            <a:r>
              <a:rPr lang="pt-BR" sz="2800" b="1" dirty="0" smtClean="0"/>
              <a:t>DESAFIO ATUAL :</a:t>
            </a:r>
            <a:endParaRPr lang="pt-BR" sz="2800" b="1" dirty="0"/>
          </a:p>
          <a:p>
            <a:r>
              <a:rPr lang="pt-BR" sz="2800" b="1" dirty="0" smtClean="0"/>
              <a:t>A</a:t>
            </a:r>
            <a:r>
              <a:rPr lang="pt-BR" sz="2800" b="1" dirty="0" smtClean="0"/>
              <a:t>CELERAR E AMPLIAR  </a:t>
            </a:r>
            <a:r>
              <a:rPr lang="pt-BR" sz="2800" b="1" dirty="0"/>
              <a:t>a implementação do </a:t>
            </a:r>
            <a:r>
              <a:rPr lang="pt-BR" sz="2800" b="1" dirty="0" smtClean="0"/>
              <a:t>PROGRAMA DE DIVERSIFICAÇÃO  -</a:t>
            </a:r>
            <a:endParaRPr lang="pt-BR" sz="2800" b="1" dirty="0" smtClean="0"/>
          </a:p>
          <a:p>
            <a:endParaRPr lang="pt-BR" sz="2800" b="1" dirty="0" smtClean="0"/>
          </a:p>
          <a:p>
            <a:r>
              <a:rPr lang="pt-BR" sz="2800" b="1" dirty="0" smtClean="0"/>
              <a:t>Considerando que </a:t>
            </a:r>
          </a:p>
          <a:p>
            <a:endParaRPr lang="pt-BR" sz="2800" b="1" dirty="0"/>
          </a:p>
          <a:p>
            <a:r>
              <a:rPr lang="pt-BR" sz="2800" b="1" dirty="0" smtClean="0"/>
              <a:t>87</a:t>
            </a:r>
            <a:r>
              <a:rPr lang="pt-BR" sz="2800" b="1" dirty="0" smtClean="0"/>
              <a:t>% da produção nacional de tabaco  é </a:t>
            </a:r>
            <a:r>
              <a:rPr lang="pt-BR" sz="2800" b="1" dirty="0" smtClean="0"/>
              <a:t>exportada</a:t>
            </a:r>
          </a:p>
          <a:p>
            <a:endParaRPr lang="pt-BR" sz="2800" b="1" dirty="0"/>
          </a:p>
          <a:p>
            <a:r>
              <a:rPr lang="pt-BR" sz="2800" b="1" dirty="0" smtClean="0"/>
              <a:t>Resultados de 15 anos de implementaç</a:t>
            </a:r>
            <a:r>
              <a:rPr lang="pt-BR" sz="2800" b="1" dirty="0" smtClean="0"/>
              <a:t>ão global da Convenção (181 países) – CENÁRIO DE RETRAÇÃO DE DAMANDA GLOBAL POR TABACO </a:t>
            </a:r>
            <a:endParaRPr lang="pt-BR" sz="2800" b="1" dirty="0" smtClean="0"/>
          </a:p>
          <a:p>
            <a:endParaRPr lang="pt-BR" sz="2800" b="1" dirty="0"/>
          </a:p>
          <a:p>
            <a:r>
              <a:rPr lang="pt-BR" sz="2800" b="1" dirty="0" smtClean="0"/>
              <a:t>150 mil famílias integradas na cadeia produtiva </a:t>
            </a:r>
          </a:p>
          <a:p>
            <a:endParaRPr lang="pt-BR" sz="2800" b="1" dirty="0"/>
          </a:p>
          <a:p>
            <a:r>
              <a:rPr lang="pt-BR" sz="2800" b="1" dirty="0" smtClean="0"/>
              <a:t>Mais de 600 municípios produtores – PIB dependentes do tabac</a:t>
            </a:r>
            <a:r>
              <a:rPr lang="pt-BR" sz="2800" b="1" dirty="0"/>
              <a:t>o</a:t>
            </a:r>
            <a:r>
              <a:rPr lang="pt-BR" sz="2800" b="1" dirty="0" smtClean="0"/>
              <a:t> </a:t>
            </a:r>
          </a:p>
          <a:p>
            <a:endParaRPr lang="pt-BR" sz="2800" b="1" dirty="0"/>
          </a:p>
          <a:p>
            <a:endParaRPr lang="pt-BR" sz="2800" b="1" dirty="0" smtClean="0"/>
          </a:p>
          <a:p>
            <a:endParaRPr lang="pt-BR" sz="2800" b="1" dirty="0"/>
          </a:p>
        </p:txBody>
      </p:sp>
      <p:pic>
        <p:nvPicPr>
          <p:cNvPr id="3" name="Picture 2"/>
          <p:cNvPicPr>
            <a:picLocks noChangeAspect="1" noChangeArrowheads="1"/>
          </p:cNvPicPr>
          <p:nvPr/>
        </p:nvPicPr>
        <p:blipFill>
          <a:blip r:embed="rId2"/>
          <a:srcRect l="35373" t="6104" r="34702" b="17348"/>
          <a:stretch>
            <a:fillRect/>
          </a:stretch>
        </p:blipFill>
        <p:spPr bwMode="auto">
          <a:xfrm>
            <a:off x="0" y="0"/>
            <a:ext cx="2174023" cy="3128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6880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753979" y="1096228"/>
            <a:ext cx="10236115" cy="2169825"/>
          </a:xfrm>
          <a:prstGeom prst="rect">
            <a:avLst/>
          </a:prstGeom>
          <a:noFill/>
        </p:spPr>
        <p:txBody>
          <a:bodyPr wrap="square" rtlCol="0">
            <a:spAutoFit/>
          </a:bodyPr>
          <a:lstStyle/>
          <a:p>
            <a:pPr marL="257175" indent="-257175">
              <a:lnSpc>
                <a:spcPct val="150000"/>
              </a:lnSpc>
              <a:buFontTx/>
              <a:buChar char="-"/>
            </a:pPr>
            <a:r>
              <a:rPr lang="pt-BR" b="1" dirty="0">
                <a:solidFill>
                  <a:srgbClr val="C00000"/>
                </a:solidFill>
                <a:latin typeface="Arial Black" panose="020B0A04020102020204" pitchFamily="34" charset="0"/>
              </a:rPr>
              <a:t>87% DA PRODUÇÃO </a:t>
            </a:r>
            <a:r>
              <a:rPr lang="pt-BR" b="1" dirty="0">
                <a:latin typeface="Arial Black" panose="020B0A04020102020204" pitchFamily="34" charset="0"/>
              </a:rPr>
              <a:t>NACIONAL É</a:t>
            </a:r>
            <a:r>
              <a:rPr lang="pt-BR" b="1" dirty="0">
                <a:solidFill>
                  <a:srgbClr val="C00000"/>
                </a:solidFill>
                <a:latin typeface="Arial Black" panose="020B0A04020102020204" pitchFamily="34" charset="0"/>
              </a:rPr>
              <a:t> EXPORTADA</a:t>
            </a:r>
          </a:p>
          <a:p>
            <a:pPr marL="257175" indent="-257175">
              <a:lnSpc>
                <a:spcPct val="150000"/>
              </a:lnSpc>
              <a:buFontTx/>
              <a:buChar char="-"/>
            </a:pPr>
            <a:endParaRPr lang="pt-BR" b="1" dirty="0">
              <a:solidFill>
                <a:srgbClr val="C00000"/>
              </a:solidFill>
              <a:latin typeface="Arial Black" panose="020B0A04020102020204" pitchFamily="34" charset="0"/>
            </a:endParaRPr>
          </a:p>
          <a:p>
            <a:pPr marL="257175" indent="-257175">
              <a:lnSpc>
                <a:spcPct val="150000"/>
              </a:lnSpc>
              <a:buFontTx/>
              <a:buChar char="-"/>
            </a:pPr>
            <a:r>
              <a:rPr lang="pt-BR" b="1" dirty="0">
                <a:solidFill>
                  <a:srgbClr val="C00000"/>
                </a:solidFill>
                <a:latin typeface="Arial Black" panose="020B0A04020102020204" pitchFamily="34" charset="0"/>
              </a:rPr>
              <a:t>REDUÇÃO DEMANDA </a:t>
            </a:r>
            <a:r>
              <a:rPr lang="pt-BR" b="1" dirty="0">
                <a:latin typeface="Arial Black" panose="020B0A04020102020204" pitchFamily="34" charset="0"/>
              </a:rPr>
              <a:t>GLOBAL DE FUMO  -</a:t>
            </a:r>
            <a:r>
              <a:rPr lang="pt-BR" b="1" dirty="0">
                <a:solidFill>
                  <a:srgbClr val="C00000"/>
                </a:solidFill>
                <a:latin typeface="Arial Black" panose="020B0A04020102020204" pitchFamily="34" charset="0"/>
              </a:rPr>
              <a:t> </a:t>
            </a:r>
            <a:r>
              <a:rPr lang="pt-BR" b="1" dirty="0">
                <a:latin typeface="Arial Black" panose="020B0A04020102020204" pitchFamily="34" charset="0"/>
              </a:rPr>
              <a:t>13 ANOS DE IMPLEMENTAÇÃO DA CONVENÇÃO QUADRO  +  EXPANSÃO DO CONSUMO DE CIG. ELETRÔNICOS </a:t>
            </a:r>
          </a:p>
          <a:p>
            <a:pPr marL="257175" indent="-257175">
              <a:lnSpc>
                <a:spcPct val="150000"/>
              </a:lnSpc>
              <a:buFontTx/>
              <a:buChar char="-"/>
            </a:pPr>
            <a:endParaRPr lang="pt-BR" b="1" dirty="0">
              <a:solidFill>
                <a:srgbClr val="C00000"/>
              </a:solidFill>
              <a:latin typeface="Arial Black" panose="020B0A04020102020204" pitchFamily="34" charset="0"/>
            </a:endParaRPr>
          </a:p>
        </p:txBody>
      </p:sp>
      <p:sp>
        <p:nvSpPr>
          <p:cNvPr id="8" name="Retângulo 7"/>
          <p:cNvSpPr/>
          <p:nvPr/>
        </p:nvSpPr>
        <p:spPr>
          <a:xfrm>
            <a:off x="1518773" y="344314"/>
            <a:ext cx="9839037" cy="507831"/>
          </a:xfrm>
          <a:prstGeom prst="rect">
            <a:avLst/>
          </a:prstGeom>
          <a:solidFill>
            <a:srgbClr val="CD6A33"/>
          </a:solidFill>
          <a:ln w="38100">
            <a:solidFill>
              <a:schemeClr val="tx1"/>
            </a:solidFill>
          </a:ln>
        </p:spPr>
        <p:txBody>
          <a:bodyPr wrap="square" rtlCol="0">
            <a:spAutoFit/>
          </a:bodyPr>
          <a:lstStyle/>
          <a:p>
            <a:pPr algn="ctr">
              <a:lnSpc>
                <a:spcPct val="150000"/>
              </a:lnSpc>
            </a:pPr>
            <a:r>
              <a:rPr lang="pt-BR" dirty="0" smtClean="0">
                <a:solidFill>
                  <a:schemeClr val="bg1"/>
                </a:solidFill>
                <a:latin typeface="Arial Black" panose="020B0A04020102020204" pitchFamily="34" charset="0"/>
              </a:rPr>
              <a:t>ATUAL  </a:t>
            </a:r>
            <a:r>
              <a:rPr lang="pt-BR" dirty="0">
                <a:solidFill>
                  <a:schemeClr val="bg1"/>
                </a:solidFill>
                <a:latin typeface="Arial Black" panose="020B0A04020102020204" pitchFamily="34" charset="0"/>
              </a:rPr>
              <a:t>VULNERABILIDADE ECONÔMICA DOS PRODUTORES DE TABACO </a:t>
            </a:r>
          </a:p>
        </p:txBody>
      </p:sp>
      <p:pic>
        <p:nvPicPr>
          <p:cNvPr id="7" name="Picture 6" descr="http://www.who.int/entity/fctc/implementation/publications/gps-2018-thumbna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716" y="3099956"/>
            <a:ext cx="2449869" cy="3503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06" t="31960" r="19850" b="7579"/>
          <a:stretch/>
        </p:blipFill>
        <p:spPr bwMode="auto">
          <a:xfrm>
            <a:off x="4426114" y="3187478"/>
            <a:ext cx="6563980" cy="3328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5050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aixaDeTexto 3"/>
          <p:cNvSpPr txBox="1">
            <a:spLocks noChangeArrowheads="1"/>
          </p:cNvSpPr>
          <p:nvPr/>
        </p:nvSpPr>
        <p:spPr bwMode="auto">
          <a:xfrm>
            <a:off x="1787446" y="6035846"/>
            <a:ext cx="62527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pt-BR" sz="1600" b="1" dirty="0" err="1"/>
              <a:t>Source</a:t>
            </a:r>
            <a:r>
              <a:rPr lang="pt-BR" altLang="pt-BR" sz="1600" b="1" dirty="0"/>
              <a:t>: Union </a:t>
            </a:r>
            <a:r>
              <a:rPr lang="pt-BR" altLang="pt-BR" sz="1600" b="1" dirty="0" err="1"/>
              <a:t>of</a:t>
            </a:r>
            <a:r>
              <a:rPr lang="pt-BR" altLang="pt-BR" sz="1600" b="1" dirty="0"/>
              <a:t> </a:t>
            </a:r>
            <a:r>
              <a:rPr lang="pt-BR" altLang="pt-BR" sz="1600" b="1" dirty="0" err="1"/>
              <a:t>tobacco</a:t>
            </a:r>
            <a:r>
              <a:rPr lang="pt-BR" altLang="pt-BR" sz="1600" b="1" dirty="0"/>
              <a:t> </a:t>
            </a:r>
            <a:r>
              <a:rPr lang="pt-BR" altLang="pt-BR" sz="1600" b="1" dirty="0" err="1"/>
              <a:t>industry</a:t>
            </a:r>
            <a:r>
              <a:rPr lang="pt-BR" altLang="pt-BR" sz="1600" b="1" dirty="0"/>
              <a:t> ( </a:t>
            </a:r>
            <a:r>
              <a:rPr lang="pt-BR" altLang="pt-BR" sz="1600" b="1" dirty="0" err="1"/>
              <a:t>Sinditabaco</a:t>
            </a:r>
            <a:r>
              <a:rPr lang="pt-BR" altLang="pt-BR" sz="1600" b="1" dirty="0"/>
              <a:t>   2019)</a:t>
            </a:r>
          </a:p>
          <a:p>
            <a:r>
              <a:rPr lang="pt-BR" altLang="pt-BR" sz="1600" b="1" dirty="0"/>
              <a:t>http://www.sinditabaco.com.br/a-entidade/associadas/</a:t>
            </a:r>
          </a:p>
        </p:txBody>
      </p:sp>
      <p:sp>
        <p:nvSpPr>
          <p:cNvPr id="44036" name="CaixaDeTexto 2"/>
          <p:cNvSpPr txBox="1">
            <a:spLocks noChangeArrowheads="1"/>
          </p:cNvSpPr>
          <p:nvPr/>
        </p:nvSpPr>
        <p:spPr bwMode="auto">
          <a:xfrm>
            <a:off x="6099594" y="1512791"/>
            <a:ext cx="5466764" cy="3416320"/>
          </a:xfrm>
          <a:prstGeom prst="rect">
            <a:avLst/>
          </a:prstGeom>
          <a:solidFill>
            <a:schemeClr val="bg1"/>
          </a:solidFill>
          <a:ln w="9525">
            <a:solidFill>
              <a:srgbClr val="C00000"/>
            </a:solidFill>
            <a:miter lim="800000"/>
            <a:headEnd/>
            <a:tailEnd/>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50000"/>
              </a:lnSpc>
            </a:pPr>
            <a:r>
              <a:rPr lang="en-US" altLang="pt-BR" sz="2400" b="1" dirty="0">
                <a:latin typeface="Arial Black" panose="020B0A04020102020204" pitchFamily="34" charset="0"/>
              </a:rPr>
              <a:t>15 </a:t>
            </a:r>
            <a:r>
              <a:rPr lang="en-US" altLang="pt-BR" sz="2400" b="1" dirty="0" err="1" smtClean="0">
                <a:latin typeface="Arial Black" panose="020B0A04020102020204" pitchFamily="34" charset="0"/>
              </a:rPr>
              <a:t>companhias</a:t>
            </a:r>
            <a:r>
              <a:rPr lang="en-US" altLang="pt-BR" sz="2400" b="1" dirty="0" smtClean="0">
                <a:latin typeface="Arial Black" panose="020B0A04020102020204" pitchFamily="34" charset="0"/>
              </a:rPr>
              <a:t> </a:t>
            </a:r>
            <a:r>
              <a:rPr lang="en-US" altLang="pt-BR" sz="2400" b="1" dirty="0" err="1" smtClean="0">
                <a:latin typeface="Arial Black" panose="020B0A04020102020204" pitchFamily="34" charset="0"/>
              </a:rPr>
              <a:t>transnacionais</a:t>
            </a:r>
            <a:r>
              <a:rPr lang="en-US" altLang="pt-BR" sz="2400" b="1" dirty="0" smtClean="0">
                <a:latin typeface="Arial Black" panose="020B0A04020102020204" pitchFamily="34" charset="0"/>
              </a:rPr>
              <a:t> </a:t>
            </a:r>
            <a:r>
              <a:rPr lang="en-US" altLang="pt-BR" sz="2400" b="1" dirty="0" err="1" smtClean="0">
                <a:latin typeface="Arial Black" panose="020B0A04020102020204" pitchFamily="34" charset="0"/>
              </a:rPr>
              <a:t>controlam</a:t>
            </a:r>
            <a:r>
              <a:rPr lang="en-US" altLang="pt-BR" sz="2400" b="1" dirty="0" smtClean="0">
                <a:latin typeface="Arial Black" panose="020B0A04020102020204" pitchFamily="34" charset="0"/>
              </a:rPr>
              <a:t> a </a:t>
            </a:r>
            <a:r>
              <a:rPr lang="en-US" altLang="pt-BR" sz="2400" b="1" dirty="0" err="1" smtClean="0">
                <a:latin typeface="Arial Black" panose="020B0A04020102020204" pitchFamily="34" charset="0"/>
              </a:rPr>
              <a:t>produção</a:t>
            </a:r>
            <a:r>
              <a:rPr lang="en-US" altLang="pt-BR" sz="2400" b="1" dirty="0" smtClean="0">
                <a:latin typeface="Arial Black" panose="020B0A04020102020204" pitchFamily="34" charset="0"/>
              </a:rPr>
              <a:t> de Tabaco     </a:t>
            </a:r>
            <a:endParaRPr lang="en-US" altLang="pt-BR" sz="2400" b="1" dirty="0">
              <a:latin typeface="Arial Black" panose="020B0A04020102020204" pitchFamily="34" charset="0"/>
            </a:endParaRPr>
          </a:p>
          <a:p>
            <a:pPr>
              <a:lnSpc>
                <a:spcPct val="150000"/>
              </a:lnSpc>
            </a:pPr>
            <a:endParaRPr lang="en-US" altLang="pt-BR" sz="2400" b="1" dirty="0">
              <a:latin typeface="Arial Black" panose="020B0A04020102020204" pitchFamily="34" charset="0"/>
            </a:endParaRPr>
          </a:p>
          <a:p>
            <a:pPr>
              <a:lnSpc>
                <a:spcPct val="150000"/>
              </a:lnSpc>
            </a:pPr>
            <a:r>
              <a:rPr lang="en-US" altLang="pt-BR" sz="2400" b="1" dirty="0" smtClean="0">
                <a:latin typeface="Arial Black" panose="020B0A04020102020204" pitchFamily="34" charset="0"/>
              </a:rPr>
              <a:t>4 </a:t>
            </a:r>
            <a:r>
              <a:rPr lang="en-US" altLang="pt-BR" sz="2400" b="1" dirty="0" err="1" smtClean="0">
                <a:latin typeface="Arial Black" panose="020B0A04020102020204" pitchFamily="34" charset="0"/>
              </a:rPr>
              <a:t>delas</a:t>
            </a:r>
            <a:r>
              <a:rPr lang="en-US" altLang="pt-BR" sz="2400" b="1" dirty="0" smtClean="0">
                <a:latin typeface="Arial Black" panose="020B0A04020102020204" pitchFamily="34" charset="0"/>
              </a:rPr>
              <a:t> </a:t>
            </a:r>
            <a:r>
              <a:rPr lang="en-US" altLang="pt-BR" sz="2400" b="1" dirty="0" err="1" smtClean="0">
                <a:latin typeface="Arial Black" panose="020B0A04020102020204" pitchFamily="34" charset="0"/>
              </a:rPr>
              <a:t>são</a:t>
            </a:r>
            <a:r>
              <a:rPr lang="en-US" altLang="pt-BR" sz="2400" b="1" dirty="0" smtClean="0">
                <a:latin typeface="Arial Black" panose="020B0A04020102020204" pitchFamily="34" charset="0"/>
              </a:rPr>
              <a:t> </a:t>
            </a:r>
            <a:r>
              <a:rPr lang="en-US" altLang="pt-BR" sz="2400" b="1" dirty="0" err="1" smtClean="0">
                <a:latin typeface="Arial Black" panose="020B0A04020102020204" pitchFamily="34" charset="0"/>
              </a:rPr>
              <a:t>também</a:t>
            </a:r>
            <a:r>
              <a:rPr lang="en-US" altLang="pt-BR" sz="2400" b="1" dirty="0" smtClean="0">
                <a:latin typeface="Arial Black" panose="020B0A04020102020204" pitchFamily="34" charset="0"/>
              </a:rPr>
              <a:t>  </a:t>
            </a:r>
            <a:r>
              <a:rPr lang="en-US" altLang="pt-BR" sz="2400" b="1" dirty="0" err="1" smtClean="0">
                <a:latin typeface="Arial Black" panose="020B0A04020102020204" pitchFamily="34" charset="0"/>
              </a:rPr>
              <a:t>fabricantes</a:t>
            </a:r>
            <a:r>
              <a:rPr lang="en-US" altLang="pt-BR" sz="2400" b="1" dirty="0" smtClean="0">
                <a:latin typeface="Arial Black" panose="020B0A04020102020204" pitchFamily="34" charset="0"/>
              </a:rPr>
              <a:t> de </a:t>
            </a:r>
            <a:r>
              <a:rPr lang="en-US" altLang="pt-BR" sz="2400" b="1" dirty="0" err="1" smtClean="0">
                <a:latin typeface="Arial Black" panose="020B0A04020102020204" pitchFamily="34" charset="0"/>
              </a:rPr>
              <a:t>cigarros</a:t>
            </a:r>
            <a:r>
              <a:rPr lang="en-US" altLang="pt-BR" sz="2400" b="1" dirty="0" smtClean="0">
                <a:latin typeface="Arial Black" panose="020B0A04020102020204" pitchFamily="34" charset="0"/>
              </a:rPr>
              <a:t> </a:t>
            </a:r>
            <a:endParaRPr lang="en-US" altLang="pt-BR" sz="2400" b="1" dirty="0">
              <a:latin typeface="Arial Black" panose="020B0A04020102020204" pitchFamily="34" charset="0"/>
            </a:endParaRPr>
          </a:p>
        </p:txBody>
      </p:sp>
      <p:pic>
        <p:nvPicPr>
          <p:cNvPr id="3" name="Imagem 2"/>
          <p:cNvPicPr>
            <a:picLocks noChangeAspect="1"/>
          </p:cNvPicPr>
          <p:nvPr/>
        </p:nvPicPr>
        <p:blipFill rotWithShape="1">
          <a:blip r:embed="rId2"/>
          <a:srcRect l="29605" t="17879" r="27566" b="5944"/>
          <a:stretch/>
        </p:blipFill>
        <p:spPr>
          <a:xfrm>
            <a:off x="1545544" y="439428"/>
            <a:ext cx="4394339" cy="5563046"/>
          </a:xfrm>
          <a:prstGeom prst="rect">
            <a:avLst/>
          </a:prstGeom>
          <a:ln>
            <a:noFill/>
          </a:ln>
          <a:effectLst>
            <a:outerShdw blurRad="292100" dist="139700" dir="2700000" algn="tl" rotWithShape="0">
              <a:srgbClr val="333333">
                <a:alpha val="65000"/>
              </a:srgbClr>
            </a:outerShdw>
          </a:effectLst>
        </p:spPr>
      </p:pic>
      <p:pic>
        <p:nvPicPr>
          <p:cNvPr id="1026" name="Picture 2" descr="http://www.sinditabaco.com.br/site/wp-content/uploads/2017/03/thumb-logo-China-Brasil-Tabac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590" y="1796716"/>
            <a:ext cx="849583" cy="98502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http://www.sinditabaco.com.br/site/wp-content/uploads/2017/03/JT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61" y="2980041"/>
            <a:ext cx="821531" cy="9525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descr="http://www.sinditabaco.com.br/site/wp-content/uploads/2017/03/souzacru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760" y="4031692"/>
            <a:ext cx="821531" cy="9525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6" name="Picture 12" descr="http://www.sinditabaco.com.br/site/wp-content/uploads/2017/03/Logo_Vertical_Azul_JPE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6505" y="3565755"/>
            <a:ext cx="663386" cy="73357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812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7998" t="9351" r="46358" b="7587"/>
          <a:stretch>
            <a:fillRect/>
          </a:stretch>
        </p:blipFill>
        <p:spPr bwMode="auto">
          <a:xfrm>
            <a:off x="6675205" y="353864"/>
            <a:ext cx="1968500" cy="2355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7664" t="6624" r="46558" b="7259"/>
          <a:stretch>
            <a:fillRect/>
          </a:stretch>
        </p:blipFill>
        <p:spPr bwMode="auto">
          <a:xfrm>
            <a:off x="8469315" y="1045369"/>
            <a:ext cx="23272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CaixaDeTexto 1"/>
          <p:cNvSpPr txBox="1">
            <a:spLocks noChangeArrowheads="1"/>
          </p:cNvSpPr>
          <p:nvPr/>
        </p:nvSpPr>
        <p:spPr bwMode="auto">
          <a:xfrm>
            <a:off x="7280249" y="3436205"/>
            <a:ext cx="39084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pt-BR" sz="900" b="1" dirty="0"/>
              <a:t>http://catalog.proemags.com/publication/ade7da38#/ade7da38/12</a:t>
            </a:r>
          </a:p>
        </p:txBody>
      </p:sp>
      <p:pic>
        <p:nvPicPr>
          <p:cNvPr id="4403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53181" t="9624" r="10715" b="7373"/>
          <a:stretch>
            <a:fillRect/>
          </a:stretch>
        </p:blipFill>
        <p:spPr bwMode="auto">
          <a:xfrm>
            <a:off x="8505172" y="524369"/>
            <a:ext cx="2012950" cy="195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8" name="CaixaDeTexto 1"/>
          <p:cNvSpPr txBox="1">
            <a:spLocks noChangeArrowheads="1"/>
          </p:cNvSpPr>
          <p:nvPr/>
        </p:nvSpPr>
        <p:spPr bwMode="auto">
          <a:xfrm>
            <a:off x="1524000" y="2226470"/>
            <a:ext cx="6012160" cy="4708981"/>
          </a:xfrm>
          <a:prstGeom prst="rect">
            <a:avLst/>
          </a:prstGeom>
          <a:solidFill>
            <a:schemeClr val="bg1"/>
          </a:solidFill>
          <a:ln w="38100">
            <a:solidFill>
              <a:srgbClr val="C00000"/>
            </a:solidFill>
            <a:miter lim="800000"/>
            <a:headEnd/>
            <a:tailEnd/>
          </a:ln>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altLang="pt-BR" sz="2000">
                <a:latin typeface="Arial Black" pitchFamily="34" charset="0"/>
              </a:rPr>
              <a:t>“Anúncios continuados de </a:t>
            </a:r>
            <a:r>
              <a:rPr lang="en-US" altLang="pt-BR" sz="2000">
                <a:solidFill>
                  <a:srgbClr val="C00000"/>
                </a:solidFill>
                <a:latin typeface="Arial Black" pitchFamily="34" charset="0"/>
              </a:rPr>
              <a:t>redução de um dígito no volume  de todas as 4 principais  empresas  multinacionais de tabaco</a:t>
            </a:r>
            <a:r>
              <a:rPr lang="en-US" altLang="pt-BR" sz="2000">
                <a:latin typeface="Arial Black" pitchFamily="34" charset="0"/>
              </a:rPr>
              <a:t>; super safras de tabaco em todos os paises produtores de tabaco; significativo excesso de oferta de tabaco  levando a uma </a:t>
            </a:r>
            <a:r>
              <a:rPr lang="en-US" altLang="pt-BR" sz="2000">
                <a:solidFill>
                  <a:srgbClr val="C00000"/>
                </a:solidFill>
                <a:latin typeface="Arial Black" pitchFamily="34" charset="0"/>
              </a:rPr>
              <a:t>marcada redução de 30%  das receitas  dos  principais  mercados internacionais </a:t>
            </a:r>
            <a:r>
              <a:rPr lang="en-US" altLang="pt-BR" sz="2000">
                <a:latin typeface="Arial Black" pitchFamily="34" charset="0"/>
              </a:rPr>
              <a:t> de folha de tabaco   comparado com o ano anterior. ”</a:t>
            </a:r>
            <a:endParaRPr lang="pt-BR" altLang="pt-BR" sz="2000">
              <a:latin typeface="Arial Black" pitchFamily="34" charset="0"/>
            </a:endParaRPr>
          </a:p>
        </p:txBody>
      </p:sp>
      <p:sp>
        <p:nvSpPr>
          <p:cNvPr id="30727" name="CaixaDeTexto 2"/>
          <p:cNvSpPr txBox="1">
            <a:spLocks noChangeArrowheads="1"/>
          </p:cNvSpPr>
          <p:nvPr/>
        </p:nvSpPr>
        <p:spPr bwMode="auto">
          <a:xfrm>
            <a:off x="1638300" y="193223"/>
            <a:ext cx="47005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pt-BR" altLang="pt-BR" sz="2400" dirty="0" err="1">
                <a:solidFill>
                  <a:schemeClr val="tx2">
                    <a:lumMod val="50000"/>
                  </a:schemeClr>
                </a:solidFill>
                <a:latin typeface="Arial Black" pitchFamily="34" charset="0"/>
              </a:rPr>
              <a:t>Tobacco</a:t>
            </a:r>
            <a:r>
              <a:rPr lang="pt-BR" altLang="pt-BR" sz="2400" dirty="0">
                <a:solidFill>
                  <a:schemeClr val="tx2">
                    <a:lumMod val="50000"/>
                  </a:schemeClr>
                </a:solidFill>
                <a:latin typeface="Arial Black" pitchFamily="34" charset="0"/>
              </a:rPr>
              <a:t> </a:t>
            </a:r>
            <a:r>
              <a:rPr lang="pt-BR" altLang="pt-BR" sz="2400" dirty="0" err="1">
                <a:solidFill>
                  <a:schemeClr val="tx2">
                    <a:lumMod val="50000"/>
                  </a:schemeClr>
                </a:solidFill>
                <a:latin typeface="Arial Black" pitchFamily="34" charset="0"/>
              </a:rPr>
              <a:t>International</a:t>
            </a:r>
            <a:r>
              <a:rPr lang="pt-BR" altLang="pt-BR" sz="2400" dirty="0">
                <a:solidFill>
                  <a:schemeClr val="tx2">
                    <a:lumMod val="50000"/>
                  </a:schemeClr>
                </a:solidFill>
                <a:latin typeface="Arial Black" pitchFamily="34" charset="0"/>
              </a:rPr>
              <a:t> </a:t>
            </a:r>
          </a:p>
          <a:p>
            <a:pPr eaLnBrk="1" hangingPunct="1">
              <a:spcBef>
                <a:spcPct val="0"/>
              </a:spcBef>
              <a:buFontTx/>
              <a:buNone/>
              <a:defRPr/>
            </a:pPr>
            <a:r>
              <a:rPr lang="pt-BR" altLang="pt-BR" sz="2400" dirty="0" err="1">
                <a:solidFill>
                  <a:schemeClr val="tx2">
                    <a:lumMod val="50000"/>
                  </a:schemeClr>
                </a:solidFill>
                <a:latin typeface="Arial Black" pitchFamily="34" charset="0"/>
              </a:rPr>
              <a:t>January</a:t>
            </a:r>
            <a:r>
              <a:rPr lang="pt-BR" altLang="pt-BR" sz="2400" dirty="0">
                <a:solidFill>
                  <a:schemeClr val="tx2">
                    <a:lumMod val="50000"/>
                  </a:schemeClr>
                </a:solidFill>
                <a:latin typeface="Arial Black" pitchFamily="34" charset="0"/>
              </a:rPr>
              <a:t> /</a:t>
            </a:r>
            <a:r>
              <a:rPr lang="pt-BR" altLang="pt-BR" sz="2400" dirty="0" err="1">
                <a:solidFill>
                  <a:schemeClr val="tx2">
                    <a:lumMod val="50000"/>
                  </a:schemeClr>
                </a:solidFill>
                <a:latin typeface="Arial Black" pitchFamily="34" charset="0"/>
              </a:rPr>
              <a:t>February</a:t>
            </a:r>
            <a:r>
              <a:rPr lang="pt-BR" altLang="pt-BR" sz="2400" dirty="0">
                <a:solidFill>
                  <a:schemeClr val="tx2">
                    <a:lumMod val="50000"/>
                  </a:schemeClr>
                </a:solidFill>
                <a:latin typeface="Arial Black" pitchFamily="34" charset="0"/>
              </a:rPr>
              <a:t> 2015</a:t>
            </a:r>
          </a:p>
          <a:p>
            <a:pPr eaLnBrk="1" hangingPunct="1">
              <a:spcBef>
                <a:spcPct val="0"/>
              </a:spcBef>
              <a:buFontTx/>
              <a:buNone/>
              <a:defRPr/>
            </a:pPr>
            <a:endParaRPr lang="pt-BR" altLang="pt-BR" sz="2400" dirty="0">
              <a:solidFill>
                <a:srgbClr val="C00000"/>
              </a:solidFill>
              <a:latin typeface="Arial Black" pitchFamily="34" charset="0"/>
            </a:endParaRPr>
          </a:p>
          <a:p>
            <a:pPr eaLnBrk="1" hangingPunct="1">
              <a:spcBef>
                <a:spcPct val="0"/>
              </a:spcBef>
              <a:buFontTx/>
              <a:buNone/>
              <a:defRPr/>
            </a:pPr>
            <a:r>
              <a:rPr lang="pt-BR" altLang="pt-BR" sz="2400" dirty="0">
                <a:latin typeface="Arial Black" pitchFamily="34" charset="0"/>
              </a:rPr>
              <a:t>Tabaco 2015:  Poderia ser um ano divisor de águas?</a:t>
            </a:r>
          </a:p>
        </p:txBody>
      </p:sp>
    </p:spTree>
    <p:extLst>
      <p:ext uri="{BB962C8B-B14F-4D97-AF65-F5344CB8AC3E}">
        <p14:creationId xmlns:p14="http://schemas.microsoft.com/office/powerpoint/2010/main" val="2609332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l="17670" t="8913" r="12418" b="7104"/>
          <a:stretch>
            <a:fillRect/>
          </a:stretch>
        </p:blipFill>
        <p:spPr bwMode="auto">
          <a:xfrm>
            <a:off x="3723904" y="601699"/>
            <a:ext cx="4624388"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V="1">
            <a:off x="7981951" y="2297908"/>
            <a:ext cx="280988" cy="408385"/>
          </a:xfrm>
          <a:prstGeom prst="straightConnector1">
            <a:avLst/>
          </a:prstGeom>
          <a:ln w="38100">
            <a:solidFill>
              <a:srgbClr val="0062A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506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53149" t="9618" r="9828" b="6552"/>
          <a:stretch>
            <a:fillRect/>
          </a:stretch>
        </p:blipFill>
        <p:spPr bwMode="auto">
          <a:xfrm>
            <a:off x="1433514" y="647040"/>
            <a:ext cx="2551113" cy="243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4089402" y="2402682"/>
            <a:ext cx="6578600" cy="4247317"/>
          </a:xfrm>
          <a:prstGeom prst="rect">
            <a:avLst/>
          </a:prstGeom>
          <a:solidFill>
            <a:schemeClr val="bg1"/>
          </a:solidFill>
          <a:ln w="57150">
            <a:solidFill>
              <a:schemeClr val="tx2">
                <a:lumMod val="60000"/>
                <a:lumOff val="40000"/>
              </a:schemeClr>
            </a:solidFill>
          </a:ln>
        </p:spPr>
        <p:txBody>
          <a:bodyPr wrap="square">
            <a:spAutoFit/>
          </a:bodyPr>
          <a:lstStyle/>
          <a:p>
            <a:pPr eaLnBrk="1" hangingPunct="1">
              <a:lnSpc>
                <a:spcPct val="150000"/>
              </a:lnSpc>
              <a:defRPr/>
            </a:pPr>
            <a:r>
              <a:rPr lang="en-US" sz="2000" b="1" dirty="0" err="1"/>
              <a:t>Os</a:t>
            </a:r>
            <a:r>
              <a:rPr lang="en-US" sz="2000" b="1" dirty="0"/>
              <a:t>  </a:t>
            </a:r>
            <a:r>
              <a:rPr lang="en-US" sz="2000" b="1" dirty="0" err="1"/>
              <a:t>preços</a:t>
            </a:r>
            <a:r>
              <a:rPr lang="en-US" sz="2000" b="1" dirty="0"/>
              <a:t>  </a:t>
            </a:r>
            <a:r>
              <a:rPr lang="en-US" sz="2000" b="1" dirty="0" err="1"/>
              <a:t>nos</a:t>
            </a:r>
            <a:r>
              <a:rPr lang="en-US" sz="2000" b="1" dirty="0"/>
              <a:t> 4 </a:t>
            </a:r>
            <a:r>
              <a:rPr lang="en-US" sz="2000" b="1" dirty="0" err="1"/>
              <a:t>mercados</a:t>
            </a:r>
            <a:r>
              <a:rPr lang="en-US" sz="2000" b="1" dirty="0"/>
              <a:t> de  Tabaco   Virginia </a:t>
            </a:r>
            <a:r>
              <a:rPr lang="en-US" sz="2000" b="1" dirty="0" err="1"/>
              <a:t>caíram</a:t>
            </a:r>
            <a:r>
              <a:rPr lang="en-US" sz="2000" b="1" dirty="0"/>
              <a:t>  </a:t>
            </a:r>
            <a:r>
              <a:rPr lang="en-US" sz="2000" b="1" dirty="0" err="1"/>
              <a:t>em</a:t>
            </a:r>
            <a:r>
              <a:rPr lang="en-US" sz="2000" b="1" dirty="0"/>
              <a:t> 8% </a:t>
            </a:r>
            <a:r>
              <a:rPr lang="en-US" sz="2000" b="1" dirty="0" err="1"/>
              <a:t>nos</a:t>
            </a:r>
            <a:r>
              <a:rPr lang="en-US" sz="2000" b="1" dirty="0"/>
              <a:t> EUA, 14% no </a:t>
            </a:r>
            <a:r>
              <a:rPr lang="en-US" sz="2000" b="1" dirty="0" err="1"/>
              <a:t>Brasil</a:t>
            </a:r>
            <a:r>
              <a:rPr lang="en-US" sz="2000" b="1" dirty="0"/>
              <a:t> , 10 % no  Zimbabwe   e  </a:t>
            </a:r>
            <a:r>
              <a:rPr lang="en-US" sz="2000" b="1" dirty="0" err="1"/>
              <a:t>em</a:t>
            </a:r>
            <a:r>
              <a:rPr lang="en-US" sz="2000" b="1" dirty="0"/>
              <a:t> 20% </a:t>
            </a:r>
            <a:r>
              <a:rPr lang="en-US" sz="2000" b="1" dirty="0" err="1"/>
              <a:t>na</a:t>
            </a:r>
            <a:r>
              <a:rPr lang="en-US" sz="2000" b="1" dirty="0"/>
              <a:t>  Argentina…  No </a:t>
            </a:r>
            <a:r>
              <a:rPr lang="en-US" sz="2000" b="1" dirty="0" err="1"/>
              <a:t>centro</a:t>
            </a:r>
            <a:r>
              <a:rPr lang="en-US" sz="2000" b="1" dirty="0"/>
              <a:t> …</a:t>
            </a:r>
            <a:r>
              <a:rPr lang="en-US" sz="2000" b="1" dirty="0" err="1"/>
              <a:t>estão</a:t>
            </a:r>
            <a:r>
              <a:rPr lang="en-US" sz="2000" b="1" dirty="0"/>
              <a:t> </a:t>
            </a:r>
            <a:r>
              <a:rPr lang="en-US" sz="2000" b="1" dirty="0" err="1"/>
              <a:t>os</a:t>
            </a:r>
            <a:r>
              <a:rPr lang="en-US" sz="2000" b="1" dirty="0"/>
              <a:t> </a:t>
            </a:r>
            <a:r>
              <a:rPr lang="en-US" sz="2000" b="1" dirty="0" err="1"/>
              <a:t>padrões</a:t>
            </a:r>
            <a:r>
              <a:rPr lang="en-US" sz="2000" b="1" dirty="0"/>
              <a:t> de </a:t>
            </a:r>
            <a:r>
              <a:rPr lang="en-US" sz="2000" b="1" dirty="0" err="1"/>
              <a:t>consumo</a:t>
            </a:r>
            <a:r>
              <a:rPr lang="en-US" sz="2000" b="1" dirty="0"/>
              <a:t> de </a:t>
            </a:r>
            <a:r>
              <a:rPr lang="en-US" sz="2000" b="1" dirty="0" err="1"/>
              <a:t>cigarros</a:t>
            </a:r>
            <a:r>
              <a:rPr lang="en-US" sz="2000" b="1" dirty="0"/>
              <a:t>. </a:t>
            </a:r>
          </a:p>
          <a:p>
            <a:pPr eaLnBrk="1" hangingPunct="1">
              <a:lnSpc>
                <a:spcPct val="150000"/>
              </a:lnSpc>
              <a:defRPr/>
            </a:pPr>
            <a:r>
              <a:rPr lang="en-US" sz="2000" b="1" dirty="0"/>
              <a:t>…a </a:t>
            </a:r>
            <a:r>
              <a:rPr lang="en-US" sz="2000" b="1" dirty="0" err="1">
                <a:solidFill>
                  <a:srgbClr val="C00000"/>
                </a:solidFill>
              </a:rPr>
              <a:t>curva</a:t>
            </a:r>
            <a:r>
              <a:rPr lang="en-US" sz="2000" b="1" dirty="0">
                <a:solidFill>
                  <a:srgbClr val="C00000"/>
                </a:solidFill>
              </a:rPr>
              <a:t> da  </a:t>
            </a:r>
            <a:r>
              <a:rPr lang="en-US" sz="2000" b="1" dirty="0" err="1">
                <a:solidFill>
                  <a:srgbClr val="C00000"/>
                </a:solidFill>
              </a:rPr>
              <a:t>demanda</a:t>
            </a:r>
            <a:r>
              <a:rPr lang="en-US" sz="2000" b="1" dirty="0">
                <a:solidFill>
                  <a:srgbClr val="C00000"/>
                </a:solidFill>
              </a:rPr>
              <a:t> global  </a:t>
            </a:r>
            <a:r>
              <a:rPr lang="en-US" sz="2000" b="1" dirty="0" err="1">
                <a:solidFill>
                  <a:srgbClr val="C00000"/>
                </a:solidFill>
              </a:rPr>
              <a:t>pode</a:t>
            </a:r>
            <a:r>
              <a:rPr lang="en-US" sz="2000" b="1" dirty="0">
                <a:solidFill>
                  <a:srgbClr val="C00000"/>
                </a:solidFill>
              </a:rPr>
              <a:t> </a:t>
            </a:r>
            <a:r>
              <a:rPr lang="en-US" sz="2000" b="1" dirty="0" err="1">
                <a:solidFill>
                  <a:srgbClr val="C00000"/>
                </a:solidFill>
              </a:rPr>
              <a:t>ser</a:t>
            </a:r>
            <a:r>
              <a:rPr lang="en-US" sz="2000" b="1" dirty="0">
                <a:solidFill>
                  <a:srgbClr val="C00000"/>
                </a:solidFill>
              </a:rPr>
              <a:t> </a:t>
            </a:r>
            <a:r>
              <a:rPr lang="en-US" sz="2000" b="1" dirty="0" err="1">
                <a:solidFill>
                  <a:srgbClr val="C00000"/>
                </a:solidFill>
              </a:rPr>
              <a:t>descrita</a:t>
            </a:r>
            <a:r>
              <a:rPr lang="en-US" sz="2000" b="1" dirty="0">
                <a:solidFill>
                  <a:srgbClr val="C00000"/>
                </a:solidFill>
              </a:rPr>
              <a:t> </a:t>
            </a:r>
            <a:r>
              <a:rPr lang="en-US" sz="2000" b="1" dirty="0" err="1">
                <a:solidFill>
                  <a:srgbClr val="C00000"/>
                </a:solidFill>
              </a:rPr>
              <a:t>como</a:t>
            </a:r>
            <a:r>
              <a:rPr lang="en-US" sz="2000" b="1" dirty="0">
                <a:solidFill>
                  <a:srgbClr val="C00000"/>
                </a:solidFill>
              </a:rPr>
              <a:t>   </a:t>
            </a:r>
            <a:r>
              <a:rPr lang="en-US" sz="2000" b="1" dirty="0" err="1">
                <a:solidFill>
                  <a:srgbClr val="C00000"/>
                </a:solidFill>
              </a:rPr>
              <a:t>achatada</a:t>
            </a:r>
            <a:r>
              <a:rPr lang="en-US" sz="2000" b="1" dirty="0"/>
              <a:t> …  </a:t>
            </a:r>
            <a:r>
              <a:rPr lang="en-US" sz="2000" b="1" dirty="0">
                <a:solidFill>
                  <a:srgbClr val="C00000"/>
                </a:solidFill>
              </a:rPr>
              <a:t>O MOVIMENTO DENTRO DA  ESTRUTURA DE CONSUMO  ESTÁ  TENDO  UM EFEITO DEVASTADOR NOS MERCADOS GLOBAIS DE TABACO…   Volume de </a:t>
            </a:r>
            <a:r>
              <a:rPr lang="en-US" sz="2000" b="1" dirty="0" err="1">
                <a:solidFill>
                  <a:srgbClr val="C00000"/>
                </a:solidFill>
              </a:rPr>
              <a:t>venda</a:t>
            </a:r>
            <a:r>
              <a:rPr lang="en-US" sz="2000" b="1" dirty="0">
                <a:solidFill>
                  <a:srgbClr val="C00000"/>
                </a:solidFill>
              </a:rPr>
              <a:t>  </a:t>
            </a:r>
            <a:r>
              <a:rPr lang="en-US" sz="2000" b="1" dirty="0" err="1">
                <a:solidFill>
                  <a:srgbClr val="C00000"/>
                </a:solidFill>
              </a:rPr>
              <a:t>em</a:t>
            </a:r>
            <a:r>
              <a:rPr lang="en-US" sz="2000" b="1" dirty="0">
                <a:solidFill>
                  <a:srgbClr val="C00000"/>
                </a:solidFill>
              </a:rPr>
              <a:t> </a:t>
            </a:r>
            <a:r>
              <a:rPr lang="en-US" sz="2000" b="1" dirty="0" err="1">
                <a:solidFill>
                  <a:srgbClr val="C00000"/>
                </a:solidFill>
              </a:rPr>
              <a:t>redução</a:t>
            </a:r>
            <a:r>
              <a:rPr lang="en-US" sz="2000" b="1" dirty="0">
                <a:solidFill>
                  <a:srgbClr val="C00000"/>
                </a:solidFill>
              </a:rPr>
              <a:t>  … </a:t>
            </a:r>
            <a:r>
              <a:rPr lang="en-US" sz="2000" b="1" dirty="0" err="1">
                <a:solidFill>
                  <a:srgbClr val="C00000"/>
                </a:solidFill>
              </a:rPr>
              <a:t>curva</a:t>
            </a:r>
            <a:r>
              <a:rPr lang="en-US" sz="2000" b="1" dirty="0">
                <a:solidFill>
                  <a:srgbClr val="C00000"/>
                </a:solidFill>
              </a:rPr>
              <a:t> de </a:t>
            </a:r>
            <a:r>
              <a:rPr lang="en-US" sz="2000" b="1" dirty="0" err="1">
                <a:solidFill>
                  <a:srgbClr val="C00000"/>
                </a:solidFill>
              </a:rPr>
              <a:t>receita</a:t>
            </a:r>
            <a:r>
              <a:rPr lang="en-US" sz="2000" b="1" dirty="0">
                <a:solidFill>
                  <a:srgbClr val="C00000"/>
                </a:solidFill>
              </a:rPr>
              <a:t>  </a:t>
            </a:r>
            <a:r>
              <a:rPr lang="en-US" sz="2000" b="1" dirty="0" err="1">
                <a:solidFill>
                  <a:srgbClr val="C00000"/>
                </a:solidFill>
              </a:rPr>
              <a:t>plana</a:t>
            </a:r>
            <a:r>
              <a:rPr lang="en-US" sz="2000" b="1" dirty="0">
                <a:solidFill>
                  <a:srgbClr val="C00000"/>
                </a:solidFill>
              </a:rPr>
              <a:t> </a:t>
            </a:r>
            <a:r>
              <a:rPr lang="en-US" sz="2000" b="1" dirty="0" err="1">
                <a:solidFill>
                  <a:srgbClr val="C00000"/>
                </a:solidFill>
              </a:rPr>
              <a:t>ou</a:t>
            </a:r>
            <a:r>
              <a:rPr lang="en-US" sz="2000" b="1" dirty="0">
                <a:solidFill>
                  <a:srgbClr val="C00000"/>
                </a:solidFill>
              </a:rPr>
              <a:t>  </a:t>
            </a:r>
            <a:r>
              <a:rPr lang="en-US" sz="2000" b="1" dirty="0" err="1">
                <a:solidFill>
                  <a:srgbClr val="C00000"/>
                </a:solidFill>
              </a:rPr>
              <a:t>negativa</a:t>
            </a:r>
            <a:r>
              <a:rPr lang="en-US" sz="2000" b="1" dirty="0"/>
              <a:t>. </a:t>
            </a:r>
            <a:endParaRPr lang="pt-BR" sz="2000" b="1" dirty="0"/>
          </a:p>
        </p:txBody>
      </p:sp>
      <p:sp>
        <p:nvSpPr>
          <p:cNvPr id="45062" name="CaixaDeTexto 4"/>
          <p:cNvSpPr txBox="1">
            <a:spLocks noChangeArrowheads="1"/>
          </p:cNvSpPr>
          <p:nvPr/>
        </p:nvSpPr>
        <p:spPr bwMode="auto">
          <a:xfrm>
            <a:off x="2720977" y="1376362"/>
            <a:ext cx="13684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pt-BR" sz="1350" b="1">
                <a:solidFill>
                  <a:schemeClr val="bg1"/>
                </a:solidFill>
              </a:rPr>
              <a:t>JUNE 2015 </a:t>
            </a:r>
          </a:p>
        </p:txBody>
      </p:sp>
      <p:sp>
        <p:nvSpPr>
          <p:cNvPr id="45063" name="Retângulo 5"/>
          <p:cNvSpPr>
            <a:spLocks noChangeArrowheads="1"/>
          </p:cNvSpPr>
          <p:nvPr/>
        </p:nvSpPr>
        <p:spPr bwMode="auto">
          <a:xfrm>
            <a:off x="1433514" y="4187431"/>
            <a:ext cx="2290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pt-BR" altLang="pt-BR" sz="1200" b="1" dirty="0"/>
              <a:t>http://viewer.zmags.com/publication/3da07063#/3da07063/1</a:t>
            </a:r>
          </a:p>
        </p:txBody>
      </p:sp>
      <p:sp>
        <p:nvSpPr>
          <p:cNvPr id="3" name="CaixaDeTexto 2"/>
          <p:cNvSpPr txBox="1"/>
          <p:nvPr/>
        </p:nvSpPr>
        <p:spPr>
          <a:xfrm>
            <a:off x="1531622" y="242405"/>
            <a:ext cx="4582024" cy="646331"/>
          </a:xfrm>
          <a:prstGeom prst="rect">
            <a:avLst/>
          </a:prstGeom>
          <a:noFill/>
        </p:spPr>
        <p:txBody>
          <a:bodyPr wrap="none" rtlCol="0">
            <a:spAutoFit/>
          </a:bodyPr>
          <a:lstStyle/>
          <a:p>
            <a:pPr>
              <a:spcBef>
                <a:spcPct val="0"/>
              </a:spcBef>
              <a:defRPr/>
            </a:pPr>
            <a:r>
              <a:rPr lang="pt-BR" altLang="pt-BR" dirty="0" err="1">
                <a:solidFill>
                  <a:schemeClr val="tx2">
                    <a:lumMod val="50000"/>
                  </a:schemeClr>
                </a:solidFill>
                <a:latin typeface="Arial Black" pitchFamily="34" charset="0"/>
              </a:rPr>
              <a:t>Tobacco</a:t>
            </a:r>
            <a:r>
              <a:rPr lang="pt-BR" altLang="pt-BR" dirty="0">
                <a:solidFill>
                  <a:schemeClr val="tx2">
                    <a:lumMod val="50000"/>
                  </a:schemeClr>
                </a:solidFill>
                <a:latin typeface="Arial Black" pitchFamily="34" charset="0"/>
              </a:rPr>
              <a:t> </a:t>
            </a:r>
            <a:r>
              <a:rPr lang="pt-BR" altLang="pt-BR" dirty="0" err="1">
                <a:solidFill>
                  <a:schemeClr val="tx2">
                    <a:lumMod val="50000"/>
                  </a:schemeClr>
                </a:solidFill>
                <a:latin typeface="Arial Black" pitchFamily="34" charset="0"/>
              </a:rPr>
              <a:t>International</a:t>
            </a:r>
            <a:r>
              <a:rPr lang="pt-BR" altLang="pt-BR" dirty="0">
                <a:solidFill>
                  <a:schemeClr val="tx2">
                    <a:lumMod val="50000"/>
                  </a:schemeClr>
                </a:solidFill>
                <a:latin typeface="Arial Black" pitchFamily="34" charset="0"/>
              </a:rPr>
              <a:t> Junho  2015</a:t>
            </a:r>
          </a:p>
          <a:p>
            <a:endParaRPr lang="pt-BR" dirty="0"/>
          </a:p>
        </p:txBody>
      </p:sp>
    </p:spTree>
    <p:extLst>
      <p:ext uri="{BB962C8B-B14F-4D97-AF65-F5344CB8AC3E}">
        <p14:creationId xmlns:p14="http://schemas.microsoft.com/office/powerpoint/2010/main" val="26168143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ixaDeTexto 1"/>
          <p:cNvSpPr txBox="1">
            <a:spLocks noChangeArrowheads="1"/>
          </p:cNvSpPr>
          <p:nvPr/>
        </p:nvSpPr>
        <p:spPr bwMode="auto">
          <a:xfrm>
            <a:off x="3689685" y="465221"/>
            <a:ext cx="8345404" cy="473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lnSpc>
                <a:spcPct val="150000"/>
              </a:lnSpc>
            </a:pPr>
            <a:r>
              <a:rPr lang="pt-BR" altLang="pt-BR" sz="2100" dirty="0">
                <a:latin typeface="Arial Black" pitchFamily="34" charset="0"/>
              </a:rPr>
              <a:t>  </a:t>
            </a:r>
            <a:r>
              <a:rPr lang="pt-BR" altLang="pt-BR" dirty="0">
                <a:solidFill>
                  <a:srgbClr val="C00000"/>
                </a:solidFill>
                <a:latin typeface="Arial Black" pitchFamily="34" charset="0"/>
              </a:rPr>
              <a:t>CIGARRO ELETRÔNICO</a:t>
            </a:r>
            <a:r>
              <a:rPr lang="pt-BR" altLang="pt-BR" dirty="0">
                <a:solidFill>
                  <a:srgbClr val="FF0000"/>
                </a:solidFill>
                <a:latin typeface="Arial Black" pitchFamily="34" charset="0"/>
              </a:rPr>
              <a:t> </a:t>
            </a:r>
            <a:endParaRPr lang="pt-BR" altLang="pt-BR" dirty="0">
              <a:latin typeface="Arial Black" pitchFamily="34" charset="0"/>
            </a:endParaRPr>
          </a:p>
          <a:p>
            <a:pPr eaLnBrk="1" hangingPunct="1">
              <a:lnSpc>
                <a:spcPct val="150000"/>
              </a:lnSpc>
            </a:pPr>
            <a:endParaRPr lang="pt-BR" altLang="pt-BR" dirty="0">
              <a:latin typeface="Arial Black" pitchFamily="34" charset="0"/>
            </a:endParaRPr>
          </a:p>
          <a:p>
            <a:pPr eaLnBrk="1" hangingPunct="1">
              <a:lnSpc>
                <a:spcPct val="150000"/>
              </a:lnSpc>
            </a:pPr>
            <a:r>
              <a:rPr lang="pt-BR" altLang="pt-BR" dirty="0">
                <a:latin typeface="Arial Black" pitchFamily="34" charset="0"/>
              </a:rPr>
              <a:t> NOVO ELEMENTO A SER CONSIDERADO   NESSE  CENÁRIO</a:t>
            </a:r>
          </a:p>
          <a:p>
            <a:pPr eaLnBrk="1" hangingPunct="1">
              <a:lnSpc>
                <a:spcPct val="150000"/>
              </a:lnSpc>
            </a:pPr>
            <a:endParaRPr lang="pt-BR" altLang="pt-BR" dirty="0">
              <a:latin typeface="Arial Black" pitchFamily="34" charset="0"/>
            </a:endParaRPr>
          </a:p>
          <a:p>
            <a:pPr eaLnBrk="1" hangingPunct="1">
              <a:lnSpc>
                <a:spcPct val="150000"/>
              </a:lnSpc>
            </a:pPr>
            <a:r>
              <a:rPr lang="pt-BR" altLang="pt-BR" dirty="0">
                <a:latin typeface="Arial Black" pitchFamily="34" charset="0"/>
              </a:rPr>
              <a:t>CRESCIMENTO ACELERADO DO  SEU  CONSUMO  </a:t>
            </a:r>
            <a:r>
              <a:rPr lang="pt-BR" altLang="pt-BR" dirty="0" smtClean="0">
                <a:latin typeface="Arial Black" pitchFamily="34" charset="0"/>
              </a:rPr>
              <a:t>GLOBAL</a:t>
            </a:r>
          </a:p>
          <a:p>
            <a:pPr eaLnBrk="1" hangingPunct="1">
              <a:lnSpc>
                <a:spcPct val="150000"/>
              </a:lnSpc>
            </a:pPr>
            <a:endParaRPr lang="pt-BR" altLang="pt-BR" dirty="0">
              <a:latin typeface="Arial Black" pitchFamily="34" charset="0"/>
            </a:endParaRPr>
          </a:p>
          <a:p>
            <a:pPr eaLnBrk="1" hangingPunct="1">
              <a:lnSpc>
                <a:spcPct val="150000"/>
              </a:lnSpc>
            </a:pPr>
            <a:r>
              <a:rPr lang="pt-BR" altLang="pt-BR" dirty="0" smtClean="0">
                <a:latin typeface="Arial Black" pitchFamily="34" charset="0"/>
              </a:rPr>
              <a:t>NÃO USA TABACO  OU NO MÁXIMO USA 30% DO VOLUME DE TABACO USADO NOS CIGARROS COMUNS </a:t>
            </a:r>
            <a:endParaRPr lang="pt-BR" altLang="pt-BR" dirty="0">
              <a:latin typeface="Arial Black" pitchFamily="34" charset="0"/>
            </a:endParaRPr>
          </a:p>
          <a:p>
            <a:pPr eaLnBrk="1" hangingPunct="1">
              <a:lnSpc>
                <a:spcPct val="150000"/>
              </a:lnSpc>
            </a:pPr>
            <a:endParaRPr lang="pt-BR" altLang="pt-BR" dirty="0">
              <a:latin typeface="Arial Black" pitchFamily="34" charset="0"/>
            </a:endParaRPr>
          </a:p>
          <a:p>
            <a:pPr eaLnBrk="1" hangingPunct="1">
              <a:lnSpc>
                <a:spcPct val="150000"/>
              </a:lnSpc>
            </a:pPr>
            <a:endParaRPr lang="pt-BR" altLang="pt-BR" dirty="0">
              <a:latin typeface="Arial Black" pitchFamily="34" charset="0"/>
            </a:endParaRPr>
          </a:p>
          <a:p>
            <a:pPr eaLnBrk="1" hangingPunct="1">
              <a:lnSpc>
                <a:spcPct val="150000"/>
              </a:lnSpc>
            </a:pPr>
            <a:r>
              <a:rPr lang="pt-BR" altLang="pt-BR" dirty="0">
                <a:latin typeface="Arial Black" pitchFamily="34" charset="0"/>
              </a:rPr>
              <a:t> QUAL O IMPACTO SOBRE A PRODUÇÃO DE </a:t>
            </a:r>
            <a:r>
              <a:rPr lang="pt-BR" altLang="pt-BR" dirty="0" smtClean="0">
                <a:latin typeface="Arial Black" pitchFamily="34" charset="0"/>
              </a:rPr>
              <a:t>TABACO???? </a:t>
            </a:r>
            <a:endParaRPr lang="pt-BR" altLang="pt-BR" dirty="0">
              <a:latin typeface="Arial Black" pitchFamily="34" charset="0"/>
            </a:endParaRPr>
          </a:p>
        </p:txBody>
      </p:sp>
      <p:pic>
        <p:nvPicPr>
          <p:cNvPr id="10243" name="Picture 2" descr="O que é cigarro eletrônico e por que ele é proibi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516" y="857250"/>
            <a:ext cx="2562225" cy="127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O que é cigarro eletrônico e por que ele é proibi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15" y="2132410"/>
            <a:ext cx="2562225" cy="177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485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97" t="14918" r="44090" b="6379"/>
          <a:stretch/>
        </p:blipFill>
        <p:spPr bwMode="auto">
          <a:xfrm>
            <a:off x="1524000" y="879016"/>
            <a:ext cx="4716016" cy="5218044"/>
          </a:xfrm>
          <a:prstGeom prst="rect">
            <a:avLst/>
          </a:prstGeom>
          <a:noFill/>
          <a:ln w="9525" cap="flat" cmpd="sng">
            <a:solidFill>
              <a:schemeClr val="tx2">
                <a:lumMod val="60000"/>
                <a:lumOff val="40000"/>
              </a:schemeClr>
            </a:solidFill>
            <a:prstDash val="solid"/>
            <a:miter lim="800000"/>
            <a:headEnd type="none" w="med" len="med"/>
            <a:tailEnd type="none" w="med" len="med"/>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Retângulo 1"/>
          <p:cNvSpPr/>
          <p:nvPr/>
        </p:nvSpPr>
        <p:spPr>
          <a:xfrm>
            <a:off x="6009974" y="879016"/>
            <a:ext cx="4850532" cy="4661148"/>
          </a:xfrm>
          <a:prstGeom prst="rect">
            <a:avLst/>
          </a:prstGeom>
          <a:solidFill>
            <a:schemeClr val="bg1"/>
          </a:solidFill>
          <a:ln>
            <a:solidFill>
              <a:srgbClr val="C00000"/>
            </a:solidFill>
          </a:ln>
          <a:effectLst>
            <a:glow rad="228600">
              <a:schemeClr val="accent2">
                <a:satMod val="175000"/>
                <a:alpha val="40000"/>
              </a:schemeClr>
            </a:glow>
          </a:effectLst>
        </p:spPr>
        <p:txBody>
          <a:bodyPr>
            <a:spAutoFit/>
          </a:bodyPr>
          <a:lstStyle/>
          <a:p>
            <a:pPr>
              <a:lnSpc>
                <a:spcPct val="150000"/>
              </a:lnSpc>
              <a:defRPr/>
            </a:pPr>
            <a:r>
              <a:rPr lang="pt-BR" sz="2000" b="1" dirty="0">
                <a:latin typeface="Arial Black" pitchFamily="34" charset="0"/>
              </a:rPr>
              <a:t>EXAME.COM - 21/11/2013 </a:t>
            </a:r>
          </a:p>
          <a:p>
            <a:pPr>
              <a:lnSpc>
                <a:spcPct val="150000"/>
              </a:lnSpc>
              <a:defRPr/>
            </a:pPr>
            <a:endParaRPr lang="pt-BR" sz="2000" b="1" dirty="0">
              <a:latin typeface="Arial Black" pitchFamily="34" charset="0"/>
            </a:endParaRPr>
          </a:p>
          <a:p>
            <a:pPr>
              <a:lnSpc>
                <a:spcPct val="150000"/>
              </a:lnSpc>
              <a:defRPr/>
            </a:pPr>
            <a:r>
              <a:rPr lang="pt-BR" sz="2000" b="1" dirty="0">
                <a:latin typeface="Arial Black" pitchFamily="34" charset="0"/>
              </a:rPr>
              <a:t>Philip Morris vai vender cigarros eletrônicos</a:t>
            </a:r>
          </a:p>
          <a:p>
            <a:pPr>
              <a:lnSpc>
                <a:spcPct val="150000"/>
              </a:lnSpc>
              <a:defRPr/>
            </a:pPr>
            <a:endParaRPr lang="pt-BR" sz="2000" b="1" dirty="0">
              <a:latin typeface="Arial Black" pitchFamily="34" charset="0"/>
            </a:endParaRPr>
          </a:p>
          <a:p>
            <a:pPr>
              <a:lnSpc>
                <a:spcPct val="150000"/>
              </a:lnSpc>
              <a:defRPr/>
            </a:pPr>
            <a:r>
              <a:rPr lang="pt-BR" sz="2000" b="1" dirty="0">
                <a:solidFill>
                  <a:srgbClr val="C00000"/>
                </a:solidFill>
                <a:latin typeface="Arial Black" pitchFamily="34" charset="0"/>
              </a:rPr>
              <a:t>Com demanda cada vez menor dos cigarros tradicionais</a:t>
            </a:r>
            <a:r>
              <a:rPr lang="pt-BR" sz="2000" b="1" dirty="0">
                <a:latin typeface="Arial Black" pitchFamily="34" charset="0"/>
              </a:rPr>
              <a:t>, </a:t>
            </a:r>
            <a:r>
              <a:rPr lang="pt-BR" sz="2000" b="1" u="sng" dirty="0">
                <a:latin typeface="Arial Black" pitchFamily="34" charset="0"/>
              </a:rPr>
              <a:t>COMPANHIA PLANEJA DIVERSIFICAR</a:t>
            </a:r>
            <a:r>
              <a:rPr lang="pt-BR" sz="2000" b="1" dirty="0">
                <a:latin typeface="Arial Black" pitchFamily="34" charset="0"/>
              </a:rPr>
              <a:t> operação a partir de 2014</a:t>
            </a:r>
          </a:p>
        </p:txBody>
      </p:sp>
      <p:sp>
        <p:nvSpPr>
          <p:cNvPr id="14342" name="CaixaDeTexto 2"/>
          <p:cNvSpPr txBox="1">
            <a:spLocks noChangeArrowheads="1"/>
          </p:cNvSpPr>
          <p:nvPr/>
        </p:nvSpPr>
        <p:spPr bwMode="auto">
          <a:xfrm>
            <a:off x="6456363" y="5866227"/>
            <a:ext cx="4211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pt-BR" altLang="pt-BR" sz="1200" dirty="0"/>
              <a:t>http://exame.abril.com.br/negocios/noticias/philip-morris-vai-vender-cigarros-eletronicos</a:t>
            </a:r>
          </a:p>
        </p:txBody>
      </p:sp>
    </p:spTree>
    <p:extLst>
      <p:ext uri="{BB962C8B-B14F-4D97-AF65-F5344CB8AC3E}">
        <p14:creationId xmlns:p14="http://schemas.microsoft.com/office/powerpoint/2010/main" val="3846950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upo 2"/>
          <p:cNvGrpSpPr>
            <a:grpSpLocks/>
          </p:cNvGrpSpPr>
          <p:nvPr/>
        </p:nvGrpSpPr>
        <p:grpSpPr bwMode="auto">
          <a:xfrm>
            <a:off x="1697039" y="1020367"/>
            <a:ext cx="9118600" cy="3217069"/>
            <a:chOff x="25946" y="1143000"/>
            <a:chExt cx="9118054" cy="4288582"/>
          </a:xfrm>
        </p:grpSpPr>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l="13908" t="60703" r="40996" b="6250"/>
            <a:stretch>
              <a:fillRect/>
            </a:stretch>
          </p:blipFill>
          <p:spPr bwMode="auto">
            <a:xfrm>
              <a:off x="467544" y="1916832"/>
              <a:ext cx="8530519" cy="35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l="11639" t="12500" r="14861" b="75000"/>
            <a:stretch>
              <a:fillRect/>
            </a:stretch>
          </p:blipFill>
          <p:spPr bwMode="auto">
            <a:xfrm>
              <a:off x="25946" y="1143000"/>
              <a:ext cx="9118054"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CaixaDeTexto 1"/>
            <p:cNvSpPr txBox="1">
              <a:spLocks noChangeArrowheads="1"/>
            </p:cNvSpPr>
            <p:nvPr/>
          </p:nvSpPr>
          <p:spPr bwMode="auto">
            <a:xfrm>
              <a:off x="1547664" y="2708920"/>
              <a:ext cx="1543920" cy="4923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pt-BR" altLang="pt-BR">
                  <a:solidFill>
                    <a:srgbClr val="C00000"/>
                  </a:solidFill>
                  <a:latin typeface="Arial Black" pitchFamily="34" charset="0"/>
                </a:rPr>
                <a:t>05/11/2013</a:t>
              </a:r>
            </a:p>
          </p:txBody>
        </p:sp>
      </p:grpSp>
      <p:sp>
        <p:nvSpPr>
          <p:cNvPr id="16387" name="Retângulo 3"/>
          <p:cNvSpPr>
            <a:spLocks noChangeArrowheads="1"/>
          </p:cNvSpPr>
          <p:nvPr/>
        </p:nvSpPr>
        <p:spPr bwMode="auto">
          <a:xfrm>
            <a:off x="1697040" y="4994672"/>
            <a:ext cx="85756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pt-BR" sz="1350"/>
              <a:t>http://exame.abril.com.br/negocios/noticias/imperial-tobacco-lanca-cigarro-eletronico-para-conter-quedas</a:t>
            </a:r>
          </a:p>
        </p:txBody>
      </p:sp>
    </p:spTree>
    <p:extLst>
      <p:ext uri="{BB962C8B-B14F-4D97-AF65-F5344CB8AC3E}">
        <p14:creationId xmlns:p14="http://schemas.microsoft.com/office/powerpoint/2010/main" val="26022762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rotWithShape="1">
          <a:blip r:embed="rId2"/>
          <a:srcRect l="24310" t="26943" r="32396" b="20766"/>
          <a:stretch/>
        </p:blipFill>
        <p:spPr bwMode="auto">
          <a:xfrm>
            <a:off x="3146427" y="1125141"/>
            <a:ext cx="6075363" cy="3638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2" descr="JT's domestic volume 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040" y="3601641"/>
            <a:ext cx="27273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tângulo 1"/>
          <p:cNvSpPr>
            <a:spLocks noChangeArrowheads="1"/>
          </p:cNvSpPr>
          <p:nvPr/>
        </p:nvSpPr>
        <p:spPr bwMode="auto">
          <a:xfrm>
            <a:off x="5078414" y="4788695"/>
            <a:ext cx="54800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050"/>
              <a:t>https://www.tobaccoreporter.com/2018/02/jti-volumes-down-in-2017/</a:t>
            </a:r>
          </a:p>
        </p:txBody>
      </p:sp>
      <p:sp>
        <p:nvSpPr>
          <p:cNvPr id="17413" name="Retângulo 2"/>
          <p:cNvSpPr>
            <a:spLocks noChangeArrowheads="1"/>
          </p:cNvSpPr>
          <p:nvPr/>
        </p:nvSpPr>
        <p:spPr bwMode="auto">
          <a:xfrm>
            <a:off x="5294315" y="2944416"/>
            <a:ext cx="5644650" cy="34163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sz="2400" b="1" dirty="0">
                <a:solidFill>
                  <a:schemeClr val="bg1"/>
                </a:solidFill>
              </a:rPr>
              <a:t>Japan Tobacco Inc.   </a:t>
            </a:r>
            <a:r>
              <a:rPr lang="en-US" sz="2400" b="1" dirty="0" err="1">
                <a:solidFill>
                  <a:schemeClr val="bg1"/>
                </a:solidFill>
              </a:rPr>
              <a:t>relatou</a:t>
            </a:r>
            <a:r>
              <a:rPr lang="en-US" sz="2400" b="1" dirty="0">
                <a:solidFill>
                  <a:schemeClr val="bg1"/>
                </a:solidFill>
              </a:rPr>
              <a:t> </a:t>
            </a:r>
            <a:r>
              <a:rPr lang="en-US" sz="2400" b="1" dirty="0" err="1">
                <a:solidFill>
                  <a:schemeClr val="bg1"/>
                </a:solidFill>
              </a:rPr>
              <a:t>hoje</a:t>
            </a:r>
            <a:r>
              <a:rPr lang="en-US" sz="2400" b="1" dirty="0">
                <a:solidFill>
                  <a:schemeClr val="bg1"/>
                </a:solidFill>
              </a:rPr>
              <a:t> que  </a:t>
            </a:r>
            <a:r>
              <a:rPr lang="en-US" sz="2400" b="1" dirty="0" err="1">
                <a:solidFill>
                  <a:schemeClr val="bg1"/>
                </a:solidFill>
              </a:rPr>
              <a:t>seu</a:t>
            </a:r>
            <a:r>
              <a:rPr lang="en-US" sz="2400" b="1" dirty="0">
                <a:solidFill>
                  <a:schemeClr val="bg1"/>
                </a:solidFill>
              </a:rPr>
              <a:t> volume de  </a:t>
            </a:r>
            <a:r>
              <a:rPr lang="en-US" sz="2400" b="1" dirty="0" err="1">
                <a:solidFill>
                  <a:schemeClr val="bg1"/>
                </a:solidFill>
              </a:rPr>
              <a:t>vendas</a:t>
            </a:r>
            <a:r>
              <a:rPr lang="en-US" sz="2400" b="1" dirty="0">
                <a:solidFill>
                  <a:schemeClr val="bg1"/>
                </a:solidFill>
              </a:rPr>
              <a:t> </a:t>
            </a:r>
            <a:r>
              <a:rPr lang="en-US" sz="2400" b="1" dirty="0" err="1">
                <a:solidFill>
                  <a:schemeClr val="bg1"/>
                </a:solidFill>
              </a:rPr>
              <a:t>doméstica</a:t>
            </a:r>
            <a:r>
              <a:rPr lang="en-US" sz="2400" b="1" dirty="0">
                <a:solidFill>
                  <a:schemeClr val="bg1"/>
                </a:solidFill>
              </a:rPr>
              <a:t> de </a:t>
            </a:r>
            <a:r>
              <a:rPr lang="en-US" sz="2400" b="1" dirty="0" err="1">
                <a:solidFill>
                  <a:schemeClr val="bg1"/>
                </a:solidFill>
              </a:rPr>
              <a:t>cigarros</a:t>
            </a:r>
            <a:r>
              <a:rPr lang="en-US" sz="2400" b="1" dirty="0">
                <a:solidFill>
                  <a:schemeClr val="bg1"/>
                </a:solidFill>
              </a:rPr>
              <a:t> </a:t>
            </a:r>
            <a:r>
              <a:rPr lang="en-US" sz="2400" b="1" dirty="0" err="1">
                <a:solidFill>
                  <a:schemeClr val="bg1"/>
                </a:solidFill>
              </a:rPr>
              <a:t>durante</a:t>
            </a:r>
            <a:r>
              <a:rPr lang="en-US" sz="2400" b="1" dirty="0">
                <a:solidFill>
                  <a:schemeClr val="bg1"/>
                </a:solidFill>
              </a:rPr>
              <a:t> o </a:t>
            </a:r>
            <a:r>
              <a:rPr lang="en-US" sz="2400" b="1" dirty="0" err="1">
                <a:solidFill>
                  <a:schemeClr val="bg1"/>
                </a:solidFill>
              </a:rPr>
              <a:t>ano</a:t>
            </a:r>
            <a:r>
              <a:rPr lang="en-US" sz="2400" b="1" dirty="0">
                <a:solidFill>
                  <a:schemeClr val="bg1"/>
                </a:solidFill>
              </a:rPr>
              <a:t>  </a:t>
            </a:r>
            <a:r>
              <a:rPr lang="en-US" sz="2400" b="1" dirty="0" err="1">
                <a:solidFill>
                  <a:schemeClr val="bg1"/>
                </a:solidFill>
              </a:rPr>
              <a:t>até</a:t>
            </a:r>
            <a:r>
              <a:rPr lang="en-US" sz="2400" b="1" dirty="0">
                <a:solidFill>
                  <a:schemeClr val="bg1"/>
                </a:solidFill>
              </a:rPr>
              <a:t> o final de </a:t>
            </a:r>
            <a:r>
              <a:rPr lang="en-US" sz="2400" b="1" dirty="0" err="1">
                <a:solidFill>
                  <a:schemeClr val="bg1"/>
                </a:solidFill>
              </a:rPr>
              <a:t>dezembro</a:t>
            </a:r>
            <a:r>
              <a:rPr lang="en-US" sz="2400" b="1" dirty="0">
                <a:solidFill>
                  <a:schemeClr val="bg1"/>
                </a:solidFill>
              </a:rPr>
              <a:t>, (92,9 </a:t>
            </a:r>
            <a:r>
              <a:rPr lang="en-US" sz="2400" b="1" dirty="0" err="1">
                <a:solidFill>
                  <a:schemeClr val="bg1"/>
                </a:solidFill>
              </a:rPr>
              <a:t>bilhões</a:t>
            </a:r>
            <a:r>
              <a:rPr lang="en-US" sz="2400" b="1" dirty="0">
                <a:solidFill>
                  <a:schemeClr val="bg1"/>
                </a:solidFill>
              </a:rPr>
              <a:t>),  </a:t>
            </a:r>
            <a:r>
              <a:rPr lang="en-US" sz="2400" b="1" dirty="0" err="1">
                <a:solidFill>
                  <a:schemeClr val="bg1"/>
                </a:solidFill>
              </a:rPr>
              <a:t>representou</a:t>
            </a:r>
            <a:r>
              <a:rPr lang="en-US" sz="2400" b="1" dirty="0">
                <a:solidFill>
                  <a:schemeClr val="bg1"/>
                </a:solidFill>
              </a:rPr>
              <a:t> </a:t>
            </a:r>
            <a:r>
              <a:rPr lang="en-US" sz="2400" b="1" dirty="0" err="1">
                <a:solidFill>
                  <a:schemeClr val="bg1"/>
                </a:solidFill>
              </a:rPr>
              <a:t>uma</a:t>
            </a:r>
            <a:r>
              <a:rPr lang="en-US" sz="2400" b="1" dirty="0">
                <a:solidFill>
                  <a:schemeClr val="bg1"/>
                </a:solidFill>
              </a:rPr>
              <a:t> </a:t>
            </a:r>
            <a:r>
              <a:rPr lang="en-US" sz="2400" b="1" dirty="0" err="1">
                <a:solidFill>
                  <a:schemeClr val="bg1"/>
                </a:solidFill>
              </a:rPr>
              <a:t>queda</a:t>
            </a:r>
            <a:r>
              <a:rPr lang="en-US" sz="2400" b="1" dirty="0">
                <a:solidFill>
                  <a:schemeClr val="bg1"/>
                </a:solidFill>
              </a:rPr>
              <a:t> de  12,5% </a:t>
            </a:r>
            <a:r>
              <a:rPr lang="en-US" sz="2400" b="1" dirty="0" err="1">
                <a:solidFill>
                  <a:schemeClr val="bg1"/>
                </a:solidFill>
              </a:rPr>
              <a:t>em</a:t>
            </a:r>
            <a:r>
              <a:rPr lang="en-US" sz="2400" b="1" dirty="0">
                <a:solidFill>
                  <a:schemeClr val="bg1"/>
                </a:solidFill>
              </a:rPr>
              <a:t> </a:t>
            </a:r>
            <a:r>
              <a:rPr lang="en-US" sz="2400" b="1" dirty="0" err="1">
                <a:solidFill>
                  <a:schemeClr val="bg1"/>
                </a:solidFill>
              </a:rPr>
              <a:t>relação</a:t>
            </a:r>
            <a:r>
              <a:rPr lang="en-US" sz="2400" b="1" dirty="0">
                <a:solidFill>
                  <a:schemeClr val="bg1"/>
                </a:solidFill>
              </a:rPr>
              <a:t> </a:t>
            </a:r>
            <a:r>
              <a:rPr lang="en-US" sz="2400" b="1" dirty="0" err="1">
                <a:solidFill>
                  <a:schemeClr val="bg1"/>
                </a:solidFill>
              </a:rPr>
              <a:t>ao</a:t>
            </a:r>
            <a:r>
              <a:rPr lang="en-US" sz="2400" b="1" dirty="0">
                <a:solidFill>
                  <a:schemeClr val="bg1"/>
                </a:solidFill>
              </a:rPr>
              <a:t> </a:t>
            </a:r>
            <a:r>
              <a:rPr lang="en-US" sz="2400" b="1" dirty="0" err="1">
                <a:solidFill>
                  <a:schemeClr val="bg1"/>
                </a:solidFill>
              </a:rPr>
              <a:t>mesmo</a:t>
            </a:r>
            <a:r>
              <a:rPr lang="en-US" sz="2400" b="1" dirty="0">
                <a:solidFill>
                  <a:schemeClr val="bg1"/>
                </a:solidFill>
              </a:rPr>
              <a:t>  </a:t>
            </a:r>
            <a:r>
              <a:rPr lang="en-US" sz="2400" b="1" dirty="0" err="1" smtClean="0">
                <a:solidFill>
                  <a:schemeClr val="bg1"/>
                </a:solidFill>
              </a:rPr>
              <a:t>perÍodo</a:t>
            </a:r>
            <a:r>
              <a:rPr lang="en-US" sz="2400" b="1" dirty="0" smtClean="0">
                <a:solidFill>
                  <a:schemeClr val="bg1"/>
                </a:solidFill>
              </a:rPr>
              <a:t> </a:t>
            </a:r>
            <a:r>
              <a:rPr lang="en-US" sz="2400" b="1" dirty="0">
                <a:solidFill>
                  <a:schemeClr val="bg1"/>
                </a:solidFill>
              </a:rPr>
              <a:t>de 2016 (106.2 </a:t>
            </a:r>
            <a:r>
              <a:rPr lang="en-US" sz="2400" b="1" dirty="0" err="1">
                <a:solidFill>
                  <a:schemeClr val="bg1"/>
                </a:solidFill>
              </a:rPr>
              <a:t>bilhões</a:t>
            </a:r>
            <a:r>
              <a:rPr lang="en-US" sz="2400" b="1" dirty="0">
                <a:solidFill>
                  <a:schemeClr val="bg1"/>
                </a:solidFill>
              </a:rPr>
              <a:t>). </a:t>
            </a:r>
            <a:endParaRPr lang="pt-BR" sz="2400" b="1" dirty="0">
              <a:solidFill>
                <a:schemeClr val="bg1"/>
              </a:solidFill>
            </a:endParaRPr>
          </a:p>
        </p:txBody>
      </p:sp>
      <p:sp>
        <p:nvSpPr>
          <p:cNvPr id="17414" name="AutoShape 2" descr="Tobacco Reporter July 2018 cover."/>
          <p:cNvSpPr>
            <a:spLocks noChangeAspect="1" noChangeArrowheads="1"/>
          </p:cNvSpPr>
          <p:nvPr/>
        </p:nvSpPr>
        <p:spPr bwMode="auto">
          <a:xfrm>
            <a:off x="1679575" y="748904"/>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z="1350"/>
          </a:p>
        </p:txBody>
      </p:sp>
      <p:pic>
        <p:nvPicPr>
          <p:cNvPr id="3075" name="Imagem 1"/>
          <p:cNvPicPr>
            <a:picLocks noChangeAspect="1" noChangeArrowheads="1"/>
          </p:cNvPicPr>
          <p:nvPr/>
        </p:nvPicPr>
        <p:blipFill>
          <a:blip r:embed="rId4"/>
          <a:srcRect/>
          <a:stretch>
            <a:fillRect/>
          </a:stretch>
        </p:blipFill>
        <p:spPr bwMode="auto">
          <a:xfrm>
            <a:off x="2566990" y="1125141"/>
            <a:ext cx="2511425" cy="2480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CaixaDeTexto 1"/>
          <p:cNvSpPr txBox="1">
            <a:spLocks noChangeArrowheads="1"/>
          </p:cNvSpPr>
          <p:nvPr/>
        </p:nvSpPr>
        <p:spPr bwMode="auto">
          <a:xfrm>
            <a:off x="5951538" y="888206"/>
            <a:ext cx="1717714" cy="30008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pt-BR" sz="1350" b="1">
                <a:solidFill>
                  <a:schemeClr val="bg1"/>
                </a:solidFill>
              </a:rPr>
              <a:t>06 Fevereiro de 2018 </a:t>
            </a:r>
          </a:p>
        </p:txBody>
      </p:sp>
    </p:spTree>
    <p:extLst>
      <p:ext uri="{BB962C8B-B14F-4D97-AF65-F5344CB8AC3E}">
        <p14:creationId xmlns:p14="http://schemas.microsoft.com/office/powerpoint/2010/main" val="10908916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042" t="10742" r="40521" b="5741"/>
          <a:stretch/>
        </p:blipFill>
        <p:spPr bwMode="auto">
          <a:xfrm>
            <a:off x="2759242" y="473983"/>
            <a:ext cx="4855603" cy="593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2501147" y="6485996"/>
            <a:ext cx="6693353" cy="219291"/>
          </a:xfrm>
          <a:prstGeom prst="rect">
            <a:avLst/>
          </a:prstGeom>
        </p:spPr>
        <p:txBody>
          <a:bodyPr wrap="square">
            <a:spAutoFit/>
          </a:bodyPr>
          <a:lstStyle/>
          <a:p>
            <a:r>
              <a:rPr lang="pt-BR" sz="825" dirty="0"/>
              <a:t>https://www.comexdobrasil.com/exportacao-de-tabaco-tem-queda-de-923-em-receita-e-de-278-em-volume-informa-sinditabaco/</a:t>
            </a:r>
          </a:p>
        </p:txBody>
      </p:sp>
      <p:sp>
        <p:nvSpPr>
          <p:cNvPr id="3" name="Retângulo 2"/>
          <p:cNvSpPr/>
          <p:nvPr/>
        </p:nvSpPr>
        <p:spPr>
          <a:xfrm>
            <a:off x="5410655" y="1895243"/>
            <a:ext cx="1037463" cy="300082"/>
          </a:xfrm>
          <a:prstGeom prst="rect">
            <a:avLst/>
          </a:prstGeom>
        </p:spPr>
        <p:txBody>
          <a:bodyPr wrap="none">
            <a:spAutoFit/>
          </a:bodyPr>
          <a:lstStyle/>
          <a:p>
            <a:r>
              <a:rPr lang="pt-BR" sz="1350" b="1" dirty="0"/>
              <a:t>30/08/2016</a:t>
            </a:r>
          </a:p>
        </p:txBody>
      </p:sp>
      <p:sp>
        <p:nvSpPr>
          <p:cNvPr id="4" name="CaixaDeTexto 3"/>
          <p:cNvSpPr txBox="1"/>
          <p:nvPr/>
        </p:nvSpPr>
        <p:spPr>
          <a:xfrm>
            <a:off x="1763210" y="2272713"/>
            <a:ext cx="7690823" cy="369332"/>
          </a:xfrm>
          <a:prstGeom prst="rect">
            <a:avLst/>
          </a:prstGeom>
          <a:solidFill>
            <a:schemeClr val="bg1"/>
          </a:solidFill>
        </p:spPr>
        <p:txBody>
          <a:bodyPr wrap="none" rtlCol="0">
            <a:spAutoFit/>
          </a:bodyPr>
          <a:lstStyle/>
          <a:p>
            <a:r>
              <a:rPr lang="pt-BR" b="1" dirty="0">
                <a:solidFill>
                  <a:srgbClr val="FF0000"/>
                </a:solidFill>
              </a:rPr>
              <a:t>Exportação de tabaco tem queda de 9,23% em </a:t>
            </a:r>
            <a:r>
              <a:rPr lang="pt-BR" b="1" dirty="0" smtClean="0">
                <a:solidFill>
                  <a:srgbClr val="FF0000"/>
                </a:solidFill>
              </a:rPr>
              <a:t>receita  e de 2,78% em  volume </a:t>
            </a:r>
            <a:endParaRPr lang="pt-BR" b="1" dirty="0">
              <a:solidFill>
                <a:srgbClr val="FF0000"/>
              </a:solidFill>
            </a:endParaRPr>
          </a:p>
        </p:txBody>
      </p:sp>
    </p:spTree>
    <p:extLst>
      <p:ext uri="{BB962C8B-B14F-4D97-AF65-F5344CB8AC3E}">
        <p14:creationId xmlns:p14="http://schemas.microsoft.com/office/powerpoint/2010/main" val="3462307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064" y="0"/>
            <a:ext cx="1106488"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ext Box 2"/>
          <p:cNvSpPr txBox="1">
            <a:spLocks noChangeArrowheads="1"/>
          </p:cNvSpPr>
          <p:nvPr/>
        </p:nvSpPr>
        <p:spPr bwMode="auto">
          <a:xfrm>
            <a:off x="244929" y="1049338"/>
            <a:ext cx="11650435" cy="4662815"/>
          </a:xfrm>
          <a:prstGeom prst="rect">
            <a:avLst/>
          </a:prstGeom>
          <a:solidFill>
            <a:schemeClr val="bg1">
              <a:alpha val="6196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150000"/>
              </a:lnSpc>
              <a:defRPr/>
            </a:pPr>
            <a:endParaRPr lang="pt-BR" b="1" dirty="0">
              <a:solidFill>
                <a:srgbClr val="720000"/>
              </a:solidFill>
              <a:latin typeface="Arial Black" pitchFamily="34" charset="0"/>
              <a:ea typeface="Arial Unicode MS" pitchFamily="34" charset="-128"/>
              <a:cs typeface="Arial Unicode MS" pitchFamily="34" charset="-128"/>
            </a:endParaRPr>
          </a:p>
          <a:p>
            <a:pPr eaLnBrk="1" hangingPunct="1">
              <a:lnSpc>
                <a:spcPct val="150000"/>
              </a:lnSpc>
              <a:defRPr/>
            </a:pPr>
            <a:endParaRPr lang="pt-BR" b="1" dirty="0">
              <a:solidFill>
                <a:srgbClr val="720000"/>
              </a:solidFill>
              <a:latin typeface="Arial Black" pitchFamily="34" charset="0"/>
              <a:ea typeface="Arial Unicode MS" pitchFamily="34" charset="-128"/>
              <a:cs typeface="Arial Unicode MS" pitchFamily="34" charset="-128"/>
            </a:endParaRPr>
          </a:p>
          <a:p>
            <a:pPr eaLnBrk="1" hangingPunct="1">
              <a:lnSpc>
                <a:spcPct val="150000"/>
              </a:lnSpc>
              <a:defRPr/>
            </a:pPr>
            <a:r>
              <a:rPr lang="pt-BR" b="1" dirty="0">
                <a:latin typeface="Arial Black" pitchFamily="34" charset="0"/>
                <a:ea typeface="Arial Unicode MS" pitchFamily="34" charset="-128"/>
                <a:cs typeface="Arial Unicode MS" pitchFamily="34" charset="-128"/>
              </a:rPr>
              <a:t> A CONVENÇÃO </a:t>
            </a:r>
            <a:r>
              <a:rPr lang="pt-BR" b="1" dirty="0" smtClean="0">
                <a:latin typeface="Arial Black" pitchFamily="34" charset="0"/>
                <a:ea typeface="Arial Unicode MS" pitchFamily="34" charset="-128"/>
                <a:cs typeface="Arial Unicode MS" pitchFamily="34" charset="-128"/>
              </a:rPr>
              <a:t>NÃO PROÍBE  NINGUÉM FUMAR,  NEM DE PRODUZIR DE </a:t>
            </a:r>
            <a:r>
              <a:rPr lang="pt-BR" b="1" dirty="0">
                <a:latin typeface="Arial Black" pitchFamily="34" charset="0"/>
                <a:ea typeface="Arial Unicode MS" pitchFamily="34" charset="-128"/>
                <a:cs typeface="Arial Unicode MS" pitchFamily="34" charset="-128"/>
              </a:rPr>
              <a:t>TABACO</a:t>
            </a:r>
          </a:p>
          <a:p>
            <a:pPr eaLnBrk="1" hangingPunct="1">
              <a:lnSpc>
                <a:spcPct val="150000"/>
              </a:lnSpc>
              <a:defRPr/>
            </a:pPr>
            <a:endParaRPr lang="pt-BR" b="1" dirty="0">
              <a:latin typeface="Arial Black" pitchFamily="34" charset="0"/>
              <a:ea typeface="Arial Unicode MS" pitchFamily="34" charset="-128"/>
              <a:cs typeface="Arial Unicode MS" pitchFamily="34" charset="-128"/>
            </a:endParaRPr>
          </a:p>
          <a:p>
            <a:pPr eaLnBrk="1" hangingPunct="1">
              <a:lnSpc>
                <a:spcPct val="150000"/>
              </a:lnSpc>
              <a:defRPr/>
            </a:pPr>
            <a:r>
              <a:rPr lang="pt-BR" b="1" dirty="0" smtClean="0">
                <a:solidFill>
                  <a:srgbClr val="C00000"/>
                </a:solidFill>
                <a:latin typeface="Arial Black" pitchFamily="34" charset="0"/>
                <a:ea typeface="Arial Unicode MS" pitchFamily="34" charset="-128"/>
                <a:cs typeface="Arial Unicode MS" pitchFamily="34" charset="-128"/>
              </a:rPr>
              <a:t>CONTRAPÕE-SE  </a:t>
            </a:r>
            <a:r>
              <a:rPr lang="pt-BR" b="1" dirty="0">
                <a:solidFill>
                  <a:srgbClr val="C00000"/>
                </a:solidFill>
                <a:latin typeface="Arial Black" pitchFamily="34" charset="0"/>
                <a:ea typeface="Arial Unicode MS" pitchFamily="34" charset="-128"/>
                <a:cs typeface="Arial Unicode MS" pitchFamily="34" charset="-128"/>
              </a:rPr>
              <a:t>AO PRODUTO FINAL DA  CADEIA PRODUTIVA  </a:t>
            </a:r>
            <a:r>
              <a:rPr lang="pt-BR" b="1" dirty="0" smtClean="0">
                <a:solidFill>
                  <a:srgbClr val="C00000"/>
                </a:solidFill>
                <a:latin typeface="Arial Black" pitchFamily="34" charset="0"/>
                <a:ea typeface="Arial Unicode MS" pitchFamily="34" charset="-128"/>
                <a:cs typeface="Arial Unicode MS" pitchFamily="34" charset="-128"/>
              </a:rPr>
              <a:t>DE TABACO: </a:t>
            </a:r>
          </a:p>
          <a:p>
            <a:pPr eaLnBrk="1" hangingPunct="1">
              <a:lnSpc>
                <a:spcPct val="150000"/>
              </a:lnSpc>
              <a:defRPr/>
            </a:pPr>
            <a:r>
              <a:rPr lang="pt-BR" b="1" dirty="0" smtClean="0">
                <a:solidFill>
                  <a:srgbClr val="C00000"/>
                </a:solidFill>
                <a:latin typeface="Arial Black" pitchFamily="34" charset="0"/>
                <a:ea typeface="Arial Unicode MS" pitchFamily="34" charset="-128"/>
                <a:cs typeface="Arial Unicode MS" pitchFamily="34" charset="-128"/>
              </a:rPr>
              <a:t>DEPENDÊNCIA </a:t>
            </a:r>
            <a:r>
              <a:rPr lang="pt-BR" b="1" dirty="0">
                <a:solidFill>
                  <a:srgbClr val="C00000"/>
                </a:solidFill>
                <a:latin typeface="Arial Black" pitchFamily="34" charset="0"/>
                <a:ea typeface="Arial Unicode MS" pitchFamily="34" charset="-128"/>
                <a:cs typeface="Arial Unicode MS" pitchFamily="34" charset="-128"/>
              </a:rPr>
              <a:t>QUÍMICA,  DOENÇAS E MORTES </a:t>
            </a:r>
            <a:r>
              <a:rPr lang="pt-BR" b="1" dirty="0" smtClean="0">
                <a:solidFill>
                  <a:srgbClr val="C00000"/>
                </a:solidFill>
                <a:latin typeface="Arial Black" pitchFamily="34" charset="0"/>
                <a:ea typeface="Arial Unicode MS" pitchFamily="34" charset="-128"/>
                <a:cs typeface="Arial Unicode MS" pitchFamily="34" charset="-128"/>
              </a:rPr>
              <a:t>CAUSADAS </a:t>
            </a:r>
            <a:r>
              <a:rPr lang="pt-BR" b="1" dirty="0">
                <a:solidFill>
                  <a:srgbClr val="C00000"/>
                </a:solidFill>
                <a:latin typeface="Arial Black" pitchFamily="34" charset="0"/>
                <a:ea typeface="Arial Unicode MS" pitchFamily="34" charset="-128"/>
                <a:cs typeface="Arial Unicode MS" pitchFamily="34" charset="-128"/>
              </a:rPr>
              <a:t>POR CIGARRO E </a:t>
            </a:r>
            <a:r>
              <a:rPr lang="pt-BR" b="1" dirty="0" smtClean="0">
                <a:solidFill>
                  <a:srgbClr val="C00000"/>
                </a:solidFill>
                <a:latin typeface="Arial Black" pitchFamily="34" charset="0"/>
                <a:ea typeface="Arial Unicode MS" pitchFamily="34" charset="-128"/>
                <a:cs typeface="Arial Unicode MS" pitchFamily="34" charset="-128"/>
              </a:rPr>
              <a:t>SIMILARES</a:t>
            </a:r>
            <a:r>
              <a:rPr lang="pt-BR" b="1" dirty="0" smtClean="0">
                <a:latin typeface="Arial Black" pitchFamily="34" charset="0"/>
                <a:ea typeface="Arial Unicode MS" pitchFamily="34" charset="-128"/>
                <a:cs typeface="Arial Unicode MS" pitchFamily="34" charset="-128"/>
              </a:rPr>
              <a:t>.</a:t>
            </a:r>
          </a:p>
          <a:p>
            <a:pPr eaLnBrk="1" hangingPunct="1">
              <a:lnSpc>
                <a:spcPct val="150000"/>
              </a:lnSpc>
              <a:defRPr/>
            </a:pPr>
            <a:endParaRPr lang="pt-BR" b="1" dirty="0">
              <a:latin typeface="Arial Black" pitchFamily="34" charset="0"/>
              <a:ea typeface="Arial Unicode MS" pitchFamily="34" charset="-128"/>
              <a:cs typeface="Arial Unicode MS" pitchFamily="34" charset="-128"/>
            </a:endParaRPr>
          </a:p>
          <a:p>
            <a:pPr eaLnBrk="1" hangingPunct="1">
              <a:lnSpc>
                <a:spcPct val="150000"/>
              </a:lnSpc>
              <a:defRPr/>
            </a:pPr>
            <a:r>
              <a:rPr lang="pt-BR" b="1" dirty="0" smtClean="0">
                <a:latin typeface="Arial Black" pitchFamily="34" charset="0"/>
                <a:ea typeface="Arial Unicode MS" pitchFamily="34" charset="-128"/>
                <a:cs typeface="Arial Unicode MS" pitchFamily="34" charset="-128"/>
              </a:rPr>
              <a:t>BUSCAR RESTRINGIR  PRÁTICAS DESLEAIS DE MERCADO VOLTADAS PARA A  PROMOÇÃO E VENDA DE CIGARROS E SIMILARES PARA CRIANÇAS E ADOLESCENTES </a:t>
            </a:r>
          </a:p>
          <a:p>
            <a:pPr eaLnBrk="1" hangingPunct="1">
              <a:lnSpc>
                <a:spcPct val="150000"/>
              </a:lnSpc>
              <a:defRPr/>
            </a:pPr>
            <a:endParaRPr lang="pt-BR" b="1" dirty="0">
              <a:latin typeface="Arial Black" pitchFamily="34" charset="0"/>
              <a:ea typeface="Arial Unicode MS" pitchFamily="34" charset="-128"/>
              <a:cs typeface="Arial Unicode MS" pitchFamily="34" charset="-128"/>
            </a:endParaRPr>
          </a:p>
          <a:p>
            <a:pPr eaLnBrk="1" hangingPunct="1">
              <a:lnSpc>
                <a:spcPct val="150000"/>
              </a:lnSpc>
              <a:defRPr/>
            </a:pPr>
            <a:r>
              <a:rPr lang="pt-BR" b="1" dirty="0" smtClean="0">
                <a:latin typeface="Arial Black" pitchFamily="34" charset="0"/>
                <a:ea typeface="Arial Unicode MS" pitchFamily="34" charset="-128"/>
                <a:cs typeface="Arial Unicode MS" pitchFamily="34" charset="-128"/>
              </a:rPr>
              <a:t> </a:t>
            </a:r>
            <a:endParaRPr lang="pt-BR" b="1" dirty="0">
              <a:latin typeface="Arial Black" pitchFamily="34" charset="0"/>
              <a:ea typeface="Arial Unicode MS" pitchFamily="34" charset="-128"/>
              <a:cs typeface="Arial Unicode MS" pitchFamily="34" charset="-128"/>
            </a:endParaRPr>
          </a:p>
        </p:txBody>
      </p:sp>
      <p:sp>
        <p:nvSpPr>
          <p:cNvPr id="8195" name="Text Box 3"/>
          <p:cNvSpPr txBox="1">
            <a:spLocks noChangeArrowheads="1"/>
          </p:cNvSpPr>
          <p:nvPr/>
        </p:nvSpPr>
        <p:spPr bwMode="auto">
          <a:xfrm>
            <a:off x="1210552" y="292395"/>
            <a:ext cx="9061450" cy="773362"/>
          </a:xfrm>
          <a:prstGeom prst="rect">
            <a:avLst/>
          </a:prstGeom>
          <a:solidFill>
            <a:srgbClr val="007400"/>
          </a:solidFill>
          <a:ln w="9525"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eaLnBrk="0" hangingPunct="0">
              <a:defRPr sz="2400">
                <a:solidFill>
                  <a:schemeClr val="tx1"/>
                </a:solidFill>
                <a:latin typeface="Verdana" pitchFamily="34" charset="0"/>
                <a:cs typeface="Angsana New" pitchFamily="18" charset="-34"/>
              </a:defRPr>
            </a:lvl1pPr>
            <a:lvl2pPr marL="742950" indent="-285750" eaLnBrk="0" hangingPunct="0">
              <a:defRPr sz="2400">
                <a:solidFill>
                  <a:schemeClr val="tx1"/>
                </a:solidFill>
                <a:latin typeface="Verdana" pitchFamily="34" charset="0"/>
                <a:cs typeface="Angsana New" pitchFamily="18" charset="-34"/>
              </a:defRPr>
            </a:lvl2pPr>
            <a:lvl3pPr marL="1143000" indent="-228600" eaLnBrk="0" hangingPunct="0">
              <a:defRPr sz="2400">
                <a:solidFill>
                  <a:schemeClr val="tx1"/>
                </a:solidFill>
                <a:latin typeface="Verdana" pitchFamily="34" charset="0"/>
                <a:cs typeface="Angsana New" pitchFamily="18" charset="-34"/>
              </a:defRPr>
            </a:lvl3pPr>
            <a:lvl4pPr marL="1600200" indent="-228600" eaLnBrk="0" hangingPunct="0">
              <a:defRPr sz="2400">
                <a:solidFill>
                  <a:schemeClr val="tx1"/>
                </a:solidFill>
                <a:latin typeface="Verdana" pitchFamily="34" charset="0"/>
                <a:cs typeface="Angsana New" pitchFamily="18" charset="-34"/>
              </a:defRPr>
            </a:lvl4pPr>
            <a:lvl5pPr marL="2057400" indent="-228600" eaLnBrk="0" hangingPunct="0">
              <a:defRPr sz="2400">
                <a:solidFill>
                  <a:schemeClr val="tx1"/>
                </a:solidFill>
                <a:latin typeface="Verdana" pitchFamily="34" charset="0"/>
                <a:cs typeface="Angsana New" pitchFamily="18" charset="-34"/>
              </a:defRPr>
            </a:lvl5pPr>
            <a:lvl6pPr marL="2514600" indent="-228600" eaLnBrk="0" fontAlgn="base" hangingPunct="0">
              <a:spcBef>
                <a:spcPct val="0"/>
              </a:spcBef>
              <a:spcAft>
                <a:spcPct val="0"/>
              </a:spcAft>
              <a:defRPr sz="2400">
                <a:solidFill>
                  <a:schemeClr val="tx1"/>
                </a:solidFill>
                <a:latin typeface="Verdana" pitchFamily="34" charset="0"/>
                <a:cs typeface="Angsana New" pitchFamily="18" charset="-34"/>
              </a:defRPr>
            </a:lvl6pPr>
            <a:lvl7pPr marL="2971800" indent="-228600" eaLnBrk="0" fontAlgn="base" hangingPunct="0">
              <a:spcBef>
                <a:spcPct val="0"/>
              </a:spcBef>
              <a:spcAft>
                <a:spcPct val="0"/>
              </a:spcAft>
              <a:defRPr sz="2400">
                <a:solidFill>
                  <a:schemeClr val="tx1"/>
                </a:solidFill>
                <a:latin typeface="Verdana" pitchFamily="34" charset="0"/>
                <a:cs typeface="Angsana New" pitchFamily="18" charset="-34"/>
              </a:defRPr>
            </a:lvl7pPr>
            <a:lvl8pPr marL="3429000" indent="-228600" eaLnBrk="0" fontAlgn="base" hangingPunct="0">
              <a:spcBef>
                <a:spcPct val="0"/>
              </a:spcBef>
              <a:spcAft>
                <a:spcPct val="0"/>
              </a:spcAft>
              <a:defRPr sz="2400">
                <a:solidFill>
                  <a:schemeClr val="tx1"/>
                </a:solidFill>
                <a:latin typeface="Verdana" pitchFamily="34" charset="0"/>
                <a:cs typeface="Angsana New" pitchFamily="18" charset="-34"/>
              </a:defRPr>
            </a:lvl8pPr>
            <a:lvl9pPr marL="3886200" indent="-228600" eaLnBrk="0" fontAlgn="base" hangingPunct="0">
              <a:spcBef>
                <a:spcPct val="0"/>
              </a:spcBef>
              <a:spcAft>
                <a:spcPct val="0"/>
              </a:spcAft>
              <a:defRPr sz="2400">
                <a:solidFill>
                  <a:schemeClr val="tx1"/>
                </a:solidFill>
                <a:latin typeface="Verdana" pitchFamily="34" charset="0"/>
                <a:cs typeface="Angsana New" pitchFamily="18" charset="-34"/>
              </a:defRPr>
            </a:lvl9pPr>
          </a:lstStyle>
          <a:p>
            <a:pPr algn="ctr" eaLnBrk="1" hangingPunct="1">
              <a:defRPr/>
            </a:pPr>
            <a:endParaRPr lang="pt-BR" sz="2000" b="1" dirty="0">
              <a:solidFill>
                <a:schemeClr val="bg1"/>
              </a:solidFill>
              <a:latin typeface="Arial Black" pitchFamily="34" charset="0"/>
            </a:endParaRPr>
          </a:p>
          <a:p>
            <a:pPr algn="ctr" eaLnBrk="1" hangingPunct="1">
              <a:defRPr/>
            </a:pPr>
            <a:r>
              <a:rPr lang="pt-BR" sz="2000" b="1" dirty="0">
                <a:solidFill>
                  <a:schemeClr val="bg1"/>
                </a:solidFill>
                <a:latin typeface="Arial Black" pitchFamily="34" charset="0"/>
              </a:rPr>
              <a:t>   </a:t>
            </a:r>
          </a:p>
          <a:p>
            <a:pPr algn="ctr" eaLnBrk="1" hangingPunct="1">
              <a:defRPr/>
            </a:pPr>
            <a:endParaRPr lang="pt-BR" sz="2000" b="1" dirty="0">
              <a:solidFill>
                <a:schemeClr val="bg1"/>
              </a:solidFill>
              <a:latin typeface="Arial Black" pitchFamily="34" charset="0"/>
            </a:endParaRPr>
          </a:p>
          <a:p>
            <a:pPr algn="ctr" eaLnBrk="1" hangingPunct="1">
              <a:defRPr/>
            </a:pPr>
            <a:r>
              <a:rPr lang="pt-BR" sz="2000" b="1" dirty="0">
                <a:solidFill>
                  <a:schemeClr val="bg1"/>
                </a:solidFill>
                <a:latin typeface="Arial Black" pitchFamily="34" charset="0"/>
              </a:rPr>
              <a:t>CONVENÇÃO-QUADRO DA OMS PARA  CONTROLE DO </a:t>
            </a:r>
            <a:r>
              <a:rPr lang="pt-BR" sz="2000" b="1" dirty="0" smtClean="0">
                <a:solidFill>
                  <a:schemeClr val="bg1"/>
                </a:solidFill>
                <a:latin typeface="Arial Black" pitchFamily="34" charset="0"/>
              </a:rPr>
              <a:t>TABACO</a:t>
            </a:r>
            <a:endParaRPr lang="pt-BR" sz="2000" b="1" dirty="0">
              <a:solidFill>
                <a:schemeClr val="bg1"/>
              </a:solidFill>
              <a:latin typeface="Arial Black" pitchFamily="34" charset="0"/>
            </a:endParaRPr>
          </a:p>
          <a:p>
            <a:pPr algn="ctr" eaLnBrk="1" hangingPunct="1">
              <a:defRPr/>
            </a:pPr>
            <a:endParaRPr lang="pt-BR" sz="2000" b="1" dirty="0">
              <a:solidFill>
                <a:schemeClr val="bg1"/>
              </a:solidFill>
              <a:latin typeface="Arial Black" pitchFamily="34" charset="0"/>
            </a:endParaRPr>
          </a:p>
          <a:p>
            <a:pPr algn="ctr" eaLnBrk="1" hangingPunct="1">
              <a:defRPr/>
            </a:pPr>
            <a:endParaRPr lang="pt-BR" sz="2000" b="1" dirty="0">
              <a:solidFill>
                <a:schemeClr val="bg1"/>
              </a:solidFill>
              <a:latin typeface="Arial Black" pitchFamily="34" charset="0"/>
            </a:endParaRPr>
          </a:p>
        </p:txBody>
      </p:sp>
      <p:pic>
        <p:nvPicPr>
          <p:cNvPr id="5" name="Imagem 4">
            <a:extLst>
              <a:ext uri="{FF2B5EF4-FFF2-40B4-BE49-F238E27FC236}">
                <a16:creationId xmlns:a16="http://schemas.microsoft.com/office/drawing/2014/main" xmlns="" id="{A7AC19EE-A1F6-4C45-8D5E-0C0DC578AF48}"/>
              </a:ext>
            </a:extLst>
          </p:cNvPr>
          <p:cNvPicPr>
            <a:picLocks noChangeAspect="1"/>
          </p:cNvPicPr>
          <p:nvPr/>
        </p:nvPicPr>
        <p:blipFill rotWithShape="1">
          <a:blip r:embed="rId4">
            <a:extLst>
              <a:ext uri="{28A0092B-C50C-407E-A947-70E740481C1C}">
                <a14:useLocalDpi xmlns:a14="http://schemas.microsoft.com/office/drawing/2010/main" val="0"/>
              </a:ext>
            </a:extLst>
          </a:blip>
          <a:srcRect l="68246" b="83410"/>
          <a:stretch/>
        </p:blipFill>
        <p:spPr>
          <a:xfrm>
            <a:off x="10131466" y="292395"/>
            <a:ext cx="2060534" cy="773362"/>
          </a:xfrm>
          <a:prstGeom prst="rect">
            <a:avLst/>
          </a:prstGeom>
        </p:spPr>
      </p:pic>
    </p:spTree>
    <p:extLst>
      <p:ext uri="{BB962C8B-B14F-4D97-AF65-F5344CB8AC3E}">
        <p14:creationId xmlns:p14="http://schemas.microsoft.com/office/powerpoint/2010/main" val="3831293351"/>
      </p:ext>
    </p:extLst>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12500" t="9102" r="13026" b="6879"/>
          <a:stretch/>
        </p:blipFill>
        <p:spPr>
          <a:xfrm>
            <a:off x="1203157" y="228600"/>
            <a:ext cx="9970168" cy="5759116"/>
          </a:xfrm>
          <a:prstGeom prst="rect">
            <a:avLst/>
          </a:prstGeom>
          <a:ln>
            <a:noFill/>
          </a:ln>
          <a:effectLst>
            <a:outerShdw blurRad="292100" dist="139700" dir="2700000" algn="tl" rotWithShape="0">
              <a:srgbClr val="333333">
                <a:alpha val="65000"/>
              </a:srgbClr>
            </a:outerShdw>
          </a:effectLst>
        </p:spPr>
      </p:pic>
      <p:cxnSp>
        <p:nvCxnSpPr>
          <p:cNvPr id="4" name="Conector de seta reta 3"/>
          <p:cNvCxnSpPr/>
          <p:nvPr/>
        </p:nvCxnSpPr>
        <p:spPr>
          <a:xfrm>
            <a:off x="7042485" y="3691335"/>
            <a:ext cx="3561347" cy="3031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Retângulo 4"/>
          <p:cNvSpPr/>
          <p:nvPr/>
        </p:nvSpPr>
        <p:spPr>
          <a:xfrm>
            <a:off x="1532022" y="6211669"/>
            <a:ext cx="10379242" cy="646331"/>
          </a:xfrm>
          <a:prstGeom prst="rect">
            <a:avLst/>
          </a:prstGeom>
        </p:spPr>
        <p:txBody>
          <a:bodyPr wrap="square">
            <a:spAutoFit/>
          </a:bodyPr>
          <a:lstStyle/>
          <a:p>
            <a:r>
              <a:rPr lang="pt-BR" dirty="0">
                <a:hlinkClick r:id="rId3"/>
              </a:rPr>
              <a:t>http://www.agricultura.gov.br/assuntos/camaras-setoriais-tematicas/documentos/camaras-setoriais/tabaco/2018/57a-ro/iro-schunke-exportacoes.pdf</a:t>
            </a:r>
            <a:endParaRPr lang="pt-BR" dirty="0"/>
          </a:p>
        </p:txBody>
      </p:sp>
      <p:sp>
        <p:nvSpPr>
          <p:cNvPr id="6" name="CaixaDeTexto 5"/>
          <p:cNvSpPr txBox="1"/>
          <p:nvPr/>
        </p:nvSpPr>
        <p:spPr>
          <a:xfrm>
            <a:off x="7419473" y="3138615"/>
            <a:ext cx="3753852" cy="646331"/>
          </a:xfrm>
          <a:prstGeom prst="rect">
            <a:avLst/>
          </a:prstGeom>
          <a:noFill/>
        </p:spPr>
        <p:txBody>
          <a:bodyPr wrap="square" rtlCol="0">
            <a:spAutoFit/>
          </a:bodyPr>
          <a:lstStyle/>
          <a:p>
            <a:r>
              <a:rPr lang="pt-BR" dirty="0" smtClean="0"/>
              <a:t>10 anos: volume de exportação de tabaco  cai 248 mil toneladas </a:t>
            </a:r>
            <a:endParaRPr lang="pt-BR" dirty="0"/>
          </a:p>
        </p:txBody>
      </p:sp>
    </p:spTree>
    <p:extLst>
      <p:ext uri="{BB962C8B-B14F-4D97-AF65-F5344CB8AC3E}">
        <p14:creationId xmlns:p14="http://schemas.microsoft.com/office/powerpoint/2010/main" val="23198797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l="16866" t="13084" b="9966"/>
          <a:stretch>
            <a:fillRect/>
          </a:stretch>
        </p:blipFill>
        <p:spPr bwMode="auto">
          <a:xfrm>
            <a:off x="1919290" y="1431132"/>
            <a:ext cx="816927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tângulo 1"/>
          <p:cNvSpPr>
            <a:spLocks noChangeArrowheads="1"/>
          </p:cNvSpPr>
          <p:nvPr/>
        </p:nvSpPr>
        <p:spPr bwMode="auto">
          <a:xfrm>
            <a:off x="2460712" y="6010024"/>
            <a:ext cx="70864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sz="1400" dirty="0"/>
              <a:t>https://www.pressreader.com/brazil/valor-econ%C3%B4mico/20180629/281904478917413</a:t>
            </a:r>
          </a:p>
        </p:txBody>
      </p:sp>
      <p:sp>
        <p:nvSpPr>
          <p:cNvPr id="5124" name="Retângulo 2"/>
          <p:cNvSpPr>
            <a:spLocks noChangeArrowheads="1"/>
          </p:cNvSpPr>
          <p:nvPr/>
        </p:nvSpPr>
        <p:spPr bwMode="auto">
          <a:xfrm>
            <a:off x="1919290" y="3609367"/>
            <a:ext cx="8201859" cy="2400657"/>
          </a:xfrm>
          <a:prstGeom prst="rect">
            <a:avLst/>
          </a:prstGeom>
          <a:solidFill>
            <a:schemeClr val="bg1"/>
          </a:solidFill>
          <a:ln>
            <a:noFill/>
          </a:ln>
          <a:extLst/>
        </p:spPr>
        <p:txBody>
          <a:bodyPr wrap="square">
            <a:spAutoFit/>
          </a:bodyPr>
          <a:lstStyle/>
          <a:p>
            <a:pPr>
              <a:lnSpc>
                <a:spcPct val="150000"/>
              </a:lnSpc>
            </a:pPr>
            <a:r>
              <a:rPr lang="pt-BR" sz="2000" b="1" dirty="0"/>
              <a:t>AFUBRA: “ A queda nas vendas globais do cigarro convencional, que move os investimentos bilionários da indústria em busca de novas tecnologias, foi de quase 15% no período de 2000 a 2016. As projeções indicam que o consumo pode cair ainda 40% em mais uma década e meia</a:t>
            </a:r>
            <a:r>
              <a:rPr lang="pt-BR" sz="2000" b="1" dirty="0" smtClean="0"/>
              <a:t>.</a:t>
            </a:r>
            <a:r>
              <a:rPr lang="pt-BR" sz="2000" b="1" dirty="0" smtClean="0"/>
              <a:t> “</a:t>
            </a:r>
          </a:p>
          <a:p>
            <a:pPr>
              <a:lnSpc>
                <a:spcPct val="150000"/>
              </a:lnSpc>
            </a:pPr>
            <a:r>
              <a:rPr lang="pt-BR" sz="2000" b="1" dirty="0" smtClean="0"/>
              <a:t>Associação </a:t>
            </a:r>
            <a:r>
              <a:rPr lang="pt-BR" sz="2000" b="1" dirty="0"/>
              <a:t>dos Fumicultores do </a:t>
            </a:r>
            <a:r>
              <a:rPr lang="pt-BR" sz="2000" b="1" dirty="0" smtClean="0"/>
              <a:t>Brasil</a:t>
            </a:r>
            <a:endParaRPr lang="pt-BR" sz="2000" b="1" dirty="0"/>
          </a:p>
        </p:txBody>
      </p:sp>
      <p:sp>
        <p:nvSpPr>
          <p:cNvPr id="5125" name="CaixaDeTexto 3"/>
          <p:cNvSpPr txBox="1">
            <a:spLocks noChangeArrowheads="1"/>
          </p:cNvSpPr>
          <p:nvPr/>
        </p:nvSpPr>
        <p:spPr bwMode="auto">
          <a:xfrm>
            <a:off x="4454417" y="857252"/>
            <a:ext cx="1825884" cy="646331"/>
          </a:xfrm>
          <a:prstGeom prst="rect">
            <a:avLst/>
          </a:prstGeom>
          <a:solidFill>
            <a:schemeClr val="bg1"/>
          </a:solidFill>
          <a:ln>
            <a:noFill/>
          </a:ln>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pt-BR" b="1" dirty="0">
                <a:solidFill>
                  <a:srgbClr val="C00000"/>
                </a:solidFill>
              </a:rPr>
              <a:t>Valor Econômico </a:t>
            </a:r>
          </a:p>
          <a:p>
            <a:pPr algn="ctr" eaLnBrk="1" hangingPunct="1"/>
            <a:r>
              <a:rPr lang="pt-BR" b="1" dirty="0">
                <a:solidFill>
                  <a:srgbClr val="C00000"/>
                </a:solidFill>
              </a:rPr>
              <a:t>29/06/2018</a:t>
            </a:r>
          </a:p>
        </p:txBody>
      </p:sp>
    </p:spTree>
    <p:extLst>
      <p:ext uri="{BB962C8B-B14F-4D97-AF65-F5344CB8AC3E}">
        <p14:creationId xmlns:p14="http://schemas.microsoft.com/office/powerpoint/2010/main" val="10474368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m 2"/>
          <p:cNvPicPr>
            <a:picLocks noChangeAspect="1"/>
          </p:cNvPicPr>
          <p:nvPr/>
        </p:nvPicPr>
        <p:blipFill>
          <a:blip r:embed="rId3">
            <a:extLst>
              <a:ext uri="{28A0092B-C50C-407E-A947-70E740481C1C}">
                <a14:useLocalDpi xmlns:a14="http://schemas.microsoft.com/office/drawing/2010/main" val="0"/>
              </a:ext>
            </a:extLst>
          </a:blip>
          <a:srcRect l="12988" t="7980" r="15350" b="9381"/>
          <a:stretch>
            <a:fillRect/>
          </a:stretch>
        </p:blipFill>
        <p:spPr bwMode="auto">
          <a:xfrm>
            <a:off x="2667002" y="1035844"/>
            <a:ext cx="7089775" cy="459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ector de seta reta 4"/>
          <p:cNvCxnSpPr/>
          <p:nvPr/>
        </p:nvCxnSpPr>
        <p:spPr>
          <a:xfrm>
            <a:off x="3956050" y="3333751"/>
            <a:ext cx="636588" cy="1000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de seta reta 5"/>
          <p:cNvCxnSpPr/>
          <p:nvPr/>
        </p:nvCxnSpPr>
        <p:spPr>
          <a:xfrm>
            <a:off x="3881438" y="4143375"/>
            <a:ext cx="811212" cy="7381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lipse 3"/>
          <p:cNvSpPr/>
          <p:nvPr/>
        </p:nvSpPr>
        <p:spPr>
          <a:xfrm>
            <a:off x="2279650" y="2672955"/>
            <a:ext cx="2052638" cy="159900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350" b="1" dirty="0">
                <a:latin typeface="Arial Black" panose="020B0A04020102020204" pitchFamily="34" charset="0"/>
              </a:rPr>
              <a:t>Famílias produtoras</a:t>
            </a:r>
          </a:p>
          <a:p>
            <a:pPr algn="ctr">
              <a:defRPr/>
            </a:pPr>
            <a:r>
              <a:rPr lang="pt-BR" sz="1350" b="1" dirty="0">
                <a:latin typeface="Arial Black" panose="020B0A04020102020204" pitchFamily="34" charset="0"/>
              </a:rPr>
              <a:t>2005- 2017</a:t>
            </a:r>
          </a:p>
          <a:p>
            <a:pPr algn="ctr">
              <a:defRPr/>
            </a:pPr>
            <a:r>
              <a:rPr lang="pt-BR" sz="1350" b="1" dirty="0">
                <a:latin typeface="Arial Black" panose="020B0A04020102020204" pitchFamily="34" charset="0"/>
              </a:rPr>
              <a:t> </a:t>
            </a:r>
          </a:p>
          <a:p>
            <a:pPr algn="ctr">
              <a:defRPr/>
            </a:pPr>
            <a:r>
              <a:rPr lang="pt-BR" sz="1350" b="1" dirty="0">
                <a:latin typeface="Arial Black" panose="020B0A04020102020204" pitchFamily="34" charset="0"/>
              </a:rPr>
              <a:t>- 42.000</a:t>
            </a:r>
          </a:p>
        </p:txBody>
      </p:sp>
      <p:sp>
        <p:nvSpPr>
          <p:cNvPr id="7174" name="CaixaDeTexto 9"/>
          <p:cNvSpPr txBox="1">
            <a:spLocks noChangeArrowheads="1"/>
          </p:cNvSpPr>
          <p:nvPr/>
        </p:nvSpPr>
        <p:spPr bwMode="auto">
          <a:xfrm>
            <a:off x="4568998" y="3192068"/>
            <a:ext cx="752130" cy="50783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pt-BR" altLang="pt-BR" sz="1350" b="1">
                <a:solidFill>
                  <a:schemeClr val="bg1"/>
                </a:solidFill>
              </a:rPr>
              <a:t>2017 </a:t>
            </a:r>
          </a:p>
          <a:p>
            <a:pPr algn="ctr" eaLnBrk="1" hangingPunct="1"/>
            <a:r>
              <a:rPr lang="pt-BR" altLang="pt-BR" sz="1350" b="1">
                <a:solidFill>
                  <a:schemeClr val="bg1"/>
                </a:solidFill>
              </a:rPr>
              <a:t>150 240</a:t>
            </a:r>
          </a:p>
        </p:txBody>
      </p:sp>
      <p:sp>
        <p:nvSpPr>
          <p:cNvPr id="7175" name="CaixaDeTexto 11"/>
          <p:cNvSpPr txBox="1">
            <a:spLocks noChangeArrowheads="1"/>
          </p:cNvSpPr>
          <p:nvPr/>
        </p:nvSpPr>
        <p:spPr bwMode="auto">
          <a:xfrm>
            <a:off x="4540423" y="4902996"/>
            <a:ext cx="752130" cy="50783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pt-BR" altLang="pt-BR" sz="1350" b="1">
                <a:solidFill>
                  <a:schemeClr val="bg1"/>
                </a:solidFill>
              </a:rPr>
              <a:t>2005 </a:t>
            </a:r>
          </a:p>
          <a:p>
            <a:pPr algn="ctr" eaLnBrk="1" hangingPunct="1"/>
            <a:r>
              <a:rPr lang="pt-BR" altLang="pt-BR" sz="1350" b="1">
                <a:solidFill>
                  <a:schemeClr val="bg1"/>
                </a:solidFill>
              </a:rPr>
              <a:t>193 310</a:t>
            </a:r>
          </a:p>
        </p:txBody>
      </p:sp>
    </p:spTree>
    <p:extLst>
      <p:ext uri="{BB962C8B-B14F-4D97-AF65-F5344CB8AC3E}">
        <p14:creationId xmlns:p14="http://schemas.microsoft.com/office/powerpoint/2010/main" val="30692749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470484" y="0"/>
            <a:ext cx="9721516" cy="6740307"/>
          </a:xfrm>
          <a:prstGeom prst="rect">
            <a:avLst/>
          </a:prstGeom>
          <a:solidFill>
            <a:schemeClr val="bg1"/>
          </a:solidFill>
        </p:spPr>
        <p:txBody>
          <a:bodyPr wrap="square" rtlCol="0">
            <a:spAutoFit/>
          </a:bodyPr>
          <a:lstStyle/>
          <a:p>
            <a:pPr>
              <a:lnSpc>
                <a:spcPct val="150000"/>
              </a:lnSpc>
            </a:pPr>
            <a:r>
              <a:rPr lang="pt-BR" altLang="pt-BR" sz="2400" b="1" dirty="0" smtClean="0"/>
              <a:t>SENHORES SENADORES  APROVEM O </a:t>
            </a:r>
            <a:r>
              <a:rPr lang="pt-BR" sz="2400" b="1" dirty="0" smtClean="0"/>
              <a:t>PLS </a:t>
            </a:r>
            <a:r>
              <a:rPr lang="pt-BR" sz="2400" b="1" dirty="0"/>
              <a:t>769/2015 </a:t>
            </a:r>
            <a:endParaRPr lang="pt-BR" altLang="pt-BR" sz="2400" b="1" dirty="0"/>
          </a:p>
          <a:p>
            <a:pPr>
              <a:lnSpc>
                <a:spcPct val="150000"/>
              </a:lnSpc>
            </a:pPr>
            <a:endParaRPr lang="pt-BR" altLang="pt-BR" sz="2400" b="1" dirty="0" smtClean="0"/>
          </a:p>
          <a:p>
            <a:pPr marL="342900" indent="-342900">
              <a:lnSpc>
                <a:spcPct val="150000"/>
              </a:lnSpc>
              <a:buFont typeface="Arial" panose="020B0604020202020204" pitchFamily="34" charset="0"/>
              <a:buChar char="•"/>
            </a:pPr>
            <a:r>
              <a:rPr lang="pt-BR" altLang="pt-BR" sz="2000" b="1" dirty="0" smtClean="0"/>
              <a:t>TABAGISMO </a:t>
            </a:r>
            <a:r>
              <a:rPr lang="pt-BR" altLang="pt-BR" sz="2000" b="1" dirty="0" smtClean="0"/>
              <a:t>É UMA DOENÇA PEDIÁTRICA!!! </a:t>
            </a:r>
          </a:p>
          <a:p>
            <a:pPr marL="342900" indent="-342900">
              <a:lnSpc>
                <a:spcPct val="150000"/>
              </a:lnSpc>
              <a:buFont typeface="Arial" panose="020B0604020202020204" pitchFamily="34" charset="0"/>
              <a:buChar char="•"/>
            </a:pPr>
            <a:endParaRPr lang="pt-BR" altLang="pt-BR" sz="2000" b="1" dirty="0"/>
          </a:p>
          <a:p>
            <a:pPr marL="342900" indent="-342900">
              <a:lnSpc>
                <a:spcPct val="150000"/>
              </a:lnSpc>
              <a:buFont typeface="Arial" panose="020B0604020202020204" pitchFamily="34" charset="0"/>
              <a:buChar char="•"/>
            </a:pPr>
            <a:r>
              <a:rPr lang="pt-BR" altLang="pt-BR" sz="2000" b="1" dirty="0" smtClean="0"/>
              <a:t>CIGARROS MATAM  </a:t>
            </a:r>
            <a:r>
              <a:rPr lang="pt-BR" altLang="pt-BR" sz="2000" b="1" dirty="0"/>
              <a:t>2 EM CADA 3 DE SEUS </a:t>
            </a:r>
            <a:r>
              <a:rPr lang="pt-BR" altLang="pt-BR" sz="2000" b="1" dirty="0" smtClean="0"/>
              <a:t>CONSUMIDORES</a:t>
            </a:r>
            <a:r>
              <a:rPr lang="pt-BR" altLang="pt-BR" sz="2000" b="1" dirty="0" smtClean="0"/>
              <a:t>!!!</a:t>
            </a:r>
            <a:endParaRPr lang="pt-BR" altLang="pt-BR" sz="2000" b="1" dirty="0"/>
          </a:p>
          <a:p>
            <a:pPr>
              <a:lnSpc>
                <a:spcPct val="150000"/>
              </a:lnSpc>
            </a:pPr>
            <a:r>
              <a:rPr lang="pt-BR" altLang="pt-BR" sz="2000" b="1" dirty="0" smtClean="0"/>
              <a:t> </a:t>
            </a:r>
            <a:endParaRPr lang="pt-BR" altLang="pt-BR" sz="2000" b="1" dirty="0" smtClean="0"/>
          </a:p>
          <a:p>
            <a:pPr marL="342900" indent="-342900">
              <a:lnSpc>
                <a:spcPct val="150000"/>
              </a:lnSpc>
              <a:buFont typeface="Arial" panose="020B0604020202020204" pitchFamily="34" charset="0"/>
              <a:buChar char="•"/>
            </a:pPr>
            <a:r>
              <a:rPr lang="pt-BR" altLang="pt-BR" sz="2000" b="1" dirty="0" smtClean="0"/>
              <a:t>POR </a:t>
            </a:r>
            <a:r>
              <a:rPr lang="pt-BR" altLang="pt-BR" sz="2000" b="1" dirty="0"/>
              <a:t>QUE  </a:t>
            </a:r>
            <a:r>
              <a:rPr lang="pt-BR" altLang="pt-BR" sz="2000" b="1" dirty="0" smtClean="0"/>
              <a:t>PERMITIR QUE </a:t>
            </a:r>
            <a:r>
              <a:rPr lang="pt-BR" altLang="pt-BR" sz="2000" b="1" dirty="0"/>
              <a:t>SEJAM  COMERCIALIZADOS EM BELAS  EMBALAGENS COMO SE FOSSEM   DOCES E  BALAS </a:t>
            </a:r>
            <a:r>
              <a:rPr lang="pt-BR" altLang="pt-BR" sz="2000" b="1" dirty="0" smtClean="0"/>
              <a:t>?!!! </a:t>
            </a:r>
          </a:p>
          <a:p>
            <a:pPr marL="342900" indent="-342900">
              <a:lnSpc>
                <a:spcPct val="150000"/>
              </a:lnSpc>
              <a:buFont typeface="Arial" panose="020B0604020202020204" pitchFamily="34" charset="0"/>
              <a:buChar char="•"/>
            </a:pPr>
            <a:endParaRPr lang="pt-BR" altLang="pt-BR" sz="2000" b="1" dirty="0"/>
          </a:p>
          <a:p>
            <a:pPr marL="342900" indent="-342900">
              <a:lnSpc>
                <a:spcPct val="150000"/>
              </a:lnSpc>
              <a:buFont typeface="Arial" panose="020B0604020202020204" pitchFamily="34" charset="0"/>
              <a:buChar char="•"/>
            </a:pPr>
            <a:r>
              <a:rPr lang="pt-BR" altLang="pt-BR" sz="2000" b="1" dirty="0" smtClean="0"/>
              <a:t>POR QUE PERMITIR QUE   FABRICANTES DE CIGARROS MASCAREM O  GOSTO RUIM DE CIGARROS   COM SABORES  ADOCICADOS?   </a:t>
            </a:r>
          </a:p>
          <a:p>
            <a:pPr marL="342900" indent="-342900">
              <a:lnSpc>
                <a:spcPct val="150000"/>
              </a:lnSpc>
              <a:buFont typeface="Arial" panose="020B0604020202020204" pitchFamily="34" charset="0"/>
              <a:buChar char="•"/>
            </a:pPr>
            <a:endParaRPr lang="pt-BR" altLang="pt-BR" sz="2000" b="1" dirty="0" smtClean="0"/>
          </a:p>
          <a:p>
            <a:pPr marL="342900" indent="-342900">
              <a:lnSpc>
                <a:spcPct val="150000"/>
              </a:lnSpc>
              <a:buFont typeface="Arial" panose="020B0604020202020204" pitchFamily="34" charset="0"/>
              <a:buChar char="•"/>
            </a:pPr>
            <a:r>
              <a:rPr lang="pt-BR" altLang="pt-BR" sz="2000" b="1" dirty="0" smtClean="0"/>
              <a:t>POR QUE  PERMITIR </a:t>
            </a:r>
            <a:r>
              <a:rPr lang="pt-BR" altLang="pt-BR" sz="2000" b="1" dirty="0" smtClean="0"/>
              <a:t>E O USO DE  ADITIVOS PARA AUMENTAR SEU PODER DE CAUSAR DEPENDÊNCIA?!!! </a:t>
            </a:r>
            <a:endParaRPr lang="pt-BR" altLang="pt-BR" sz="2000" b="1" dirty="0"/>
          </a:p>
        </p:txBody>
      </p:sp>
      <p:grpSp>
        <p:nvGrpSpPr>
          <p:cNvPr id="4" name="Grupo 3"/>
          <p:cNvGrpSpPr/>
          <p:nvPr/>
        </p:nvGrpSpPr>
        <p:grpSpPr>
          <a:xfrm>
            <a:off x="1" y="719020"/>
            <a:ext cx="2197768" cy="2136476"/>
            <a:chOff x="118413" y="1055903"/>
            <a:chExt cx="4072817" cy="4057268"/>
          </a:xfrm>
        </p:grpSpPr>
        <p:pic>
          <p:nvPicPr>
            <p:cNvPr id="7" name="Imagem 6" descr="E:\Maços Balas.jpg"/>
            <p:cNvPicPr/>
            <p:nvPr/>
          </p:nvPicPr>
          <p:blipFill rotWithShape="1">
            <a:blip r:embed="rId2" cstate="print">
              <a:extLst>
                <a:ext uri="{28A0092B-C50C-407E-A947-70E740481C1C}">
                  <a14:useLocalDpi xmlns:a14="http://schemas.microsoft.com/office/drawing/2010/main" val="0"/>
                </a:ext>
              </a:extLst>
            </a:blip>
            <a:srcRect l="13256" t="10412" r="28564" b="17485"/>
            <a:stretch/>
          </p:blipFill>
          <p:spPr bwMode="auto">
            <a:xfrm>
              <a:off x="118413" y="1055903"/>
              <a:ext cx="4072817" cy="405726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Picture 6" descr="G:\3 DATAS INSTITUCIONAIS\2 Dia Mundial Sem Tabaco\2016\Evento\Apresentações\6325843893_c55d74619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2968" y="2773596"/>
              <a:ext cx="2298262" cy="1344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04304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81263" y="117693"/>
            <a:ext cx="11486148" cy="6740307"/>
          </a:xfrm>
          <a:prstGeom prst="rect">
            <a:avLst/>
          </a:prstGeom>
          <a:noFill/>
        </p:spPr>
        <p:txBody>
          <a:bodyPr wrap="square" rtlCol="0">
            <a:spAutoFit/>
          </a:bodyPr>
          <a:lstStyle/>
          <a:p>
            <a:pPr>
              <a:lnSpc>
                <a:spcPct val="150000"/>
              </a:lnSpc>
            </a:pPr>
            <a:r>
              <a:rPr lang="pt-BR" sz="2400" dirty="0" smtClean="0"/>
              <a:t>  </a:t>
            </a:r>
            <a:r>
              <a:rPr lang="pt-BR" sz="2400" b="1" dirty="0" smtClean="0"/>
              <a:t>IMPEDIR A IMPLEMENTAÇÃO DO PLS </a:t>
            </a:r>
            <a:r>
              <a:rPr lang="pt-BR" sz="2400" b="1" dirty="0"/>
              <a:t>769/2015 </a:t>
            </a:r>
            <a:r>
              <a:rPr lang="pt-BR" sz="2400" b="1" dirty="0" smtClean="0"/>
              <a:t>NÃO VAI RESOLVER O PROBLEMA DO CONTRABANDO DE CIGARROS  NEM PROTEGER OS MEIOS DE VIDA DOS AGRICULTORES QUE PRODUZEM </a:t>
            </a:r>
            <a:r>
              <a:rPr lang="pt-BR" sz="2400" b="1" dirty="0" smtClean="0"/>
              <a:t>TABACO. </a:t>
            </a:r>
            <a:endParaRPr lang="pt-BR" sz="2400" b="1" dirty="0" smtClean="0"/>
          </a:p>
          <a:p>
            <a:pPr>
              <a:lnSpc>
                <a:spcPct val="150000"/>
              </a:lnSpc>
            </a:pPr>
            <a:endParaRPr lang="pt-BR" sz="2400" b="1" dirty="0" smtClean="0"/>
          </a:p>
          <a:p>
            <a:pPr>
              <a:lnSpc>
                <a:spcPct val="150000"/>
              </a:lnSpc>
            </a:pPr>
            <a:r>
              <a:rPr lang="pt-BR" sz="2400" b="1" dirty="0" smtClean="0"/>
              <a:t>A RESPOSTA PARA O CONTRABANDO É A </a:t>
            </a:r>
            <a:r>
              <a:rPr lang="pt-BR" sz="2400" b="1" dirty="0" smtClean="0"/>
              <a:t>IMPLEMENTAÇÃO PLENA DO  PROTOCOLO PARA ELIMINAR O MERCADO ILEGAL DE CIGARROS </a:t>
            </a:r>
            <a:r>
              <a:rPr lang="pt-BR" sz="2400" b="1" dirty="0" smtClean="0"/>
              <a:t>–ARTIGO </a:t>
            </a:r>
            <a:r>
              <a:rPr lang="pt-BR" sz="2400" b="1" dirty="0" smtClean="0"/>
              <a:t>15 </a:t>
            </a:r>
            <a:r>
              <a:rPr lang="pt-BR" sz="2400" b="1" dirty="0" smtClean="0"/>
              <a:t>DA CONVENÇÃO QUADRO  PARA CONTROLE DO TABACO</a:t>
            </a:r>
          </a:p>
          <a:p>
            <a:pPr>
              <a:lnSpc>
                <a:spcPct val="150000"/>
              </a:lnSpc>
            </a:pPr>
            <a:endParaRPr lang="pt-BR" sz="2400" b="1" dirty="0" smtClean="0"/>
          </a:p>
          <a:p>
            <a:pPr>
              <a:lnSpc>
                <a:spcPct val="150000"/>
              </a:lnSpc>
            </a:pPr>
            <a:r>
              <a:rPr lang="pt-BR" sz="2400" b="1" dirty="0" smtClean="0"/>
              <a:t>OS MEIOS DE VIDA DOS AGRICULTORES QUE PRODUZEM  TABACO  PRECISAM SER  PROTEGIDOS COM A IMPLEMENTAÇÃO PLENA DO PROGRAMA DE DIVERSIFICAÇÃO EM ÁREAS CULTIVADAS COM TABACO  - ARTIGO 17 DE CONVENÇÃO QUADRO PARA CONTROLE DO TABACO </a:t>
            </a:r>
            <a:endParaRPr lang="pt-BR" sz="2400" b="1" dirty="0"/>
          </a:p>
        </p:txBody>
      </p:sp>
    </p:spTree>
    <p:extLst>
      <p:ext uri="{BB962C8B-B14F-4D97-AF65-F5344CB8AC3E}">
        <p14:creationId xmlns:p14="http://schemas.microsoft.com/office/powerpoint/2010/main" val="41261367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5789" t="8868" r="18816" b="7347"/>
          <a:stretch/>
        </p:blipFill>
        <p:spPr>
          <a:xfrm>
            <a:off x="2819176" y="0"/>
            <a:ext cx="5879880" cy="3673642"/>
          </a:xfrm>
          <a:prstGeom prst="rect">
            <a:avLst/>
          </a:prstGeom>
        </p:spPr>
      </p:pic>
      <p:sp>
        <p:nvSpPr>
          <p:cNvPr id="2" name="CaixaDeTexto 1"/>
          <p:cNvSpPr txBox="1"/>
          <p:nvPr/>
        </p:nvSpPr>
        <p:spPr>
          <a:xfrm>
            <a:off x="0" y="2218824"/>
            <a:ext cx="12480758" cy="3970318"/>
          </a:xfrm>
          <a:prstGeom prst="rect">
            <a:avLst/>
          </a:prstGeom>
          <a:solidFill>
            <a:schemeClr val="bg1"/>
          </a:solidFill>
        </p:spPr>
        <p:txBody>
          <a:bodyPr wrap="square" rtlCol="0">
            <a:spAutoFit/>
          </a:bodyPr>
          <a:lstStyle/>
          <a:p>
            <a:pPr algn="ctr"/>
            <a:r>
              <a:rPr lang="pt-BR" sz="2000" b="1" dirty="0" smtClean="0"/>
              <a:t>MAIORES INFORMAÇÕES </a:t>
            </a:r>
            <a:endParaRPr lang="pt-BR" sz="2000" b="1" dirty="0" smtClean="0"/>
          </a:p>
          <a:p>
            <a:pPr algn="ctr"/>
            <a:endParaRPr lang="pt-BR" sz="2000" b="1" dirty="0" smtClean="0">
              <a:solidFill>
                <a:srgbClr val="C00000"/>
              </a:solidFill>
            </a:endParaRPr>
          </a:p>
          <a:p>
            <a:pPr algn="ctr"/>
            <a:r>
              <a:rPr lang="pt-BR" sz="2800" b="1" dirty="0" smtClean="0">
                <a:solidFill>
                  <a:srgbClr val="C00000"/>
                </a:solidFill>
              </a:rPr>
              <a:t>OBSERVATÓRIO DA POLÍTICA NACIONAL DE CONTROLE DO TABACO </a:t>
            </a:r>
          </a:p>
          <a:p>
            <a:pPr algn="ctr"/>
            <a:endParaRPr lang="pt-BR" sz="2800" b="1" dirty="0" smtClean="0"/>
          </a:p>
          <a:p>
            <a:pPr algn="ctr"/>
            <a:r>
              <a:rPr lang="pt-BR" sz="3600" b="1" dirty="0" smtClean="0"/>
              <a:t>OBRIGADA </a:t>
            </a:r>
            <a:endParaRPr lang="pt-BR" sz="3600" b="1" dirty="0" smtClean="0"/>
          </a:p>
          <a:p>
            <a:pPr algn="ctr"/>
            <a:endParaRPr lang="pt-BR" sz="3600" b="1" dirty="0"/>
          </a:p>
          <a:p>
            <a:pPr algn="ctr"/>
            <a:r>
              <a:rPr lang="pt-BR" sz="2800" b="1" dirty="0" smtClean="0">
                <a:hlinkClick r:id="rId3"/>
              </a:rPr>
              <a:t>taniac@inca.gov.br</a:t>
            </a:r>
            <a:endParaRPr lang="pt-BR" sz="2800" b="1" dirty="0" smtClean="0"/>
          </a:p>
          <a:p>
            <a:pPr algn="ctr"/>
            <a:endParaRPr lang="pt-BR" sz="2800" b="1" dirty="0"/>
          </a:p>
          <a:p>
            <a:pPr algn="ctr"/>
            <a:r>
              <a:rPr lang="pt-BR" sz="2800" b="1" dirty="0">
                <a:hlinkClick r:id="rId4"/>
              </a:rPr>
              <a:t>c</a:t>
            </a:r>
            <a:r>
              <a:rPr lang="pt-BR" sz="2800" b="1" dirty="0" smtClean="0">
                <a:hlinkClick r:id="rId4"/>
              </a:rPr>
              <a:t>onicq@inca.gov.br</a:t>
            </a:r>
            <a:r>
              <a:rPr lang="pt-BR" sz="2800" b="1" dirty="0" smtClean="0"/>
              <a:t> </a:t>
            </a:r>
            <a:endParaRPr lang="pt-BR" sz="2800" b="1" dirty="0"/>
          </a:p>
        </p:txBody>
      </p:sp>
    </p:spTree>
    <p:extLst>
      <p:ext uri="{BB962C8B-B14F-4D97-AF65-F5344CB8AC3E}">
        <p14:creationId xmlns:p14="http://schemas.microsoft.com/office/powerpoint/2010/main" val="3427154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4294967295"/>
          </p:nvPr>
        </p:nvSpPr>
        <p:spPr>
          <a:xfrm>
            <a:off x="3420841" y="1249757"/>
            <a:ext cx="8229599" cy="3600450"/>
          </a:xfrm>
        </p:spPr>
        <p:txBody>
          <a:bodyPr>
            <a:normAutofit fontScale="92500" lnSpcReduction="10000"/>
          </a:bodyPr>
          <a:lstStyle/>
          <a:p>
            <a:pPr marL="204788" eaLnBrk="1" hangingPunct="1">
              <a:lnSpc>
                <a:spcPct val="150000"/>
              </a:lnSpc>
              <a:spcBef>
                <a:spcPts val="638"/>
              </a:spcBef>
            </a:pPr>
            <a:r>
              <a:rPr lang="en-US" altLang="pt-BR" sz="2000" dirty="0" smtClean="0">
                <a:latin typeface="Arial Black" pitchFamily="34" charset="0"/>
              </a:rPr>
              <a:t>1 BILHÃO DE FUMANTES  NO MUNDO  - 80% EM PAÍSES EM DESENVOLVIMENTO</a:t>
            </a:r>
          </a:p>
          <a:p>
            <a:pPr marL="204788" eaLnBrk="1" hangingPunct="1">
              <a:lnSpc>
                <a:spcPct val="150000"/>
              </a:lnSpc>
              <a:spcBef>
                <a:spcPts val="638"/>
              </a:spcBef>
            </a:pPr>
            <a:r>
              <a:rPr lang="en-US" altLang="pt-BR" sz="2000" dirty="0" smtClean="0">
                <a:latin typeface="Arial Black" pitchFamily="34" charset="0"/>
              </a:rPr>
              <a:t>100 </a:t>
            </a:r>
            <a:r>
              <a:rPr lang="en-US" altLang="pt-BR" sz="2000" dirty="0" err="1" smtClean="0">
                <a:latin typeface="Arial Black" pitchFamily="34" charset="0"/>
              </a:rPr>
              <a:t>milhões</a:t>
            </a:r>
            <a:r>
              <a:rPr lang="en-US" altLang="pt-BR" sz="2000" dirty="0" smtClean="0">
                <a:latin typeface="Arial Black" pitchFamily="34" charset="0"/>
              </a:rPr>
              <a:t> de </a:t>
            </a:r>
            <a:r>
              <a:rPr lang="en-US" altLang="pt-BR" sz="2000" dirty="0" err="1" smtClean="0">
                <a:latin typeface="Arial Black" pitchFamily="34" charset="0"/>
              </a:rPr>
              <a:t>mortes</a:t>
            </a:r>
            <a:r>
              <a:rPr lang="en-US" altLang="pt-BR" sz="2000" dirty="0" smtClean="0">
                <a:latin typeface="Arial Black" pitchFamily="34" charset="0"/>
              </a:rPr>
              <a:t>  - </a:t>
            </a:r>
            <a:r>
              <a:rPr lang="en-US" altLang="pt-BR" sz="2000" dirty="0" err="1" smtClean="0">
                <a:latin typeface="Arial Black" pitchFamily="34" charset="0"/>
              </a:rPr>
              <a:t>Século</a:t>
            </a:r>
            <a:r>
              <a:rPr lang="en-US" altLang="pt-BR" sz="2000" dirty="0" smtClean="0">
                <a:latin typeface="Arial Black" pitchFamily="34" charset="0"/>
              </a:rPr>
              <a:t> XX</a:t>
            </a:r>
          </a:p>
          <a:p>
            <a:pPr marL="204788">
              <a:lnSpc>
                <a:spcPct val="150000"/>
              </a:lnSpc>
              <a:spcBef>
                <a:spcPts val="638"/>
              </a:spcBef>
            </a:pPr>
            <a:r>
              <a:rPr lang="en-US" altLang="pt-BR" sz="2000" dirty="0" smtClean="0">
                <a:latin typeface="Arial Black" pitchFamily="34" charset="0"/>
              </a:rPr>
              <a:t>7  </a:t>
            </a:r>
            <a:r>
              <a:rPr lang="en-US" altLang="pt-BR" sz="2000" dirty="0" err="1" smtClean="0">
                <a:latin typeface="Arial Black" pitchFamily="34" charset="0"/>
              </a:rPr>
              <a:t>milhões</a:t>
            </a:r>
            <a:r>
              <a:rPr lang="en-US" altLang="pt-BR" sz="2000" dirty="0" smtClean="0">
                <a:latin typeface="Arial Black" pitchFamily="34" charset="0"/>
              </a:rPr>
              <a:t> de </a:t>
            </a:r>
            <a:r>
              <a:rPr lang="en-US" altLang="pt-BR" sz="2000" dirty="0" err="1" smtClean="0">
                <a:latin typeface="Arial Black" pitchFamily="34" charset="0"/>
              </a:rPr>
              <a:t>mortes</a:t>
            </a:r>
            <a:r>
              <a:rPr lang="en-US" altLang="pt-BR" sz="2000" dirty="0" smtClean="0">
                <a:latin typeface="Arial Black" pitchFamily="34" charset="0"/>
              </a:rPr>
              <a:t> </a:t>
            </a:r>
            <a:r>
              <a:rPr lang="en-US" altLang="pt-BR" sz="2000" dirty="0" err="1" smtClean="0">
                <a:latin typeface="Arial Black" pitchFamily="34" charset="0"/>
              </a:rPr>
              <a:t>anuais</a:t>
            </a:r>
            <a:r>
              <a:rPr lang="en-US" altLang="pt-BR" sz="2000" dirty="0" smtClean="0">
                <a:latin typeface="Arial Black" pitchFamily="34" charset="0"/>
              </a:rPr>
              <a:t>  (</a:t>
            </a:r>
            <a:r>
              <a:rPr lang="en-US" sz="2000" dirty="0" smtClean="0">
                <a:latin typeface="Arial Black" pitchFamily="34" charset="0"/>
              </a:rPr>
              <a:t>6 </a:t>
            </a:r>
            <a:r>
              <a:rPr lang="en-US" sz="2000" dirty="0" err="1" smtClean="0">
                <a:latin typeface="Arial Black" pitchFamily="34" charset="0"/>
              </a:rPr>
              <a:t>milhões</a:t>
            </a:r>
            <a:r>
              <a:rPr lang="en-US" sz="2000" dirty="0" smtClean="0">
                <a:latin typeface="Arial Black" pitchFamily="34" charset="0"/>
              </a:rPr>
              <a:t> </a:t>
            </a:r>
            <a:r>
              <a:rPr lang="en-US" sz="2000" dirty="0" err="1" smtClean="0">
                <a:latin typeface="Arial Black" pitchFamily="34" charset="0"/>
              </a:rPr>
              <a:t>por</a:t>
            </a:r>
            <a:r>
              <a:rPr lang="en-US" sz="2000" dirty="0" smtClean="0">
                <a:latin typeface="Arial Black" pitchFamily="34" charset="0"/>
              </a:rPr>
              <a:t> </a:t>
            </a:r>
            <a:r>
              <a:rPr lang="en-US" sz="2000" dirty="0" err="1" smtClean="0">
                <a:latin typeface="Arial Black" pitchFamily="34" charset="0"/>
              </a:rPr>
              <a:t>tabagismo</a:t>
            </a:r>
            <a:r>
              <a:rPr lang="en-US" sz="2000" dirty="0" smtClean="0">
                <a:latin typeface="Arial Black" pitchFamily="34" charset="0"/>
              </a:rPr>
              <a:t> </a:t>
            </a:r>
            <a:r>
              <a:rPr lang="en-US" sz="2000" dirty="0" err="1" smtClean="0">
                <a:latin typeface="Arial Black" pitchFamily="34" charset="0"/>
              </a:rPr>
              <a:t>ativo</a:t>
            </a:r>
            <a:r>
              <a:rPr lang="en-US" sz="2000" dirty="0" smtClean="0">
                <a:latin typeface="Arial Black" pitchFamily="34" charset="0"/>
              </a:rPr>
              <a:t> e 890 000 </a:t>
            </a:r>
            <a:r>
              <a:rPr lang="en-US" sz="2000" dirty="0" err="1" smtClean="0">
                <a:latin typeface="Arial Black" pitchFamily="34" charset="0"/>
              </a:rPr>
              <a:t>por</a:t>
            </a:r>
            <a:r>
              <a:rPr lang="en-US" sz="2000" dirty="0" smtClean="0">
                <a:latin typeface="Arial Black" pitchFamily="34" charset="0"/>
              </a:rPr>
              <a:t> </a:t>
            </a:r>
            <a:r>
              <a:rPr lang="en-US" sz="2000" dirty="0" err="1" smtClean="0">
                <a:latin typeface="Arial Black" pitchFamily="34" charset="0"/>
              </a:rPr>
              <a:t>tabagismo</a:t>
            </a:r>
            <a:r>
              <a:rPr lang="en-US" sz="2000" dirty="0" smtClean="0">
                <a:latin typeface="Arial Black" pitchFamily="34" charset="0"/>
              </a:rPr>
              <a:t> </a:t>
            </a:r>
            <a:r>
              <a:rPr lang="en-US" sz="2000" dirty="0" err="1" smtClean="0">
                <a:latin typeface="Arial Black" pitchFamily="34" charset="0"/>
              </a:rPr>
              <a:t>passivo</a:t>
            </a:r>
            <a:r>
              <a:rPr lang="en-US" sz="2000" dirty="0" smtClean="0">
                <a:latin typeface="Arial Black" pitchFamily="34" charset="0"/>
              </a:rPr>
              <a:t> )</a:t>
            </a:r>
            <a:endParaRPr lang="en-US" altLang="pt-BR" sz="2000" dirty="0" smtClean="0">
              <a:latin typeface="Arial Black" pitchFamily="34" charset="0"/>
            </a:endParaRPr>
          </a:p>
          <a:p>
            <a:pPr marL="204788">
              <a:lnSpc>
                <a:spcPct val="150000"/>
              </a:lnSpc>
              <a:spcBef>
                <a:spcPts val="638"/>
              </a:spcBef>
            </a:pPr>
            <a:r>
              <a:rPr lang="en-US" altLang="pt-BR" sz="2000" b="1" dirty="0" err="1" smtClean="0">
                <a:solidFill>
                  <a:srgbClr val="C00000"/>
                </a:solidFill>
                <a:latin typeface="Arial Black" panose="020B0A04020102020204" pitchFamily="34" charset="0"/>
              </a:rPr>
              <a:t>Custo</a:t>
            </a:r>
            <a:r>
              <a:rPr lang="en-US" altLang="pt-BR" sz="2000" b="1" dirty="0" smtClean="0">
                <a:solidFill>
                  <a:srgbClr val="C00000"/>
                </a:solidFill>
                <a:latin typeface="Arial Black" panose="020B0A04020102020204" pitchFamily="34" charset="0"/>
              </a:rPr>
              <a:t>  </a:t>
            </a:r>
            <a:r>
              <a:rPr lang="en-US" altLang="pt-BR" sz="2000" b="1" dirty="0">
                <a:solidFill>
                  <a:srgbClr val="C00000"/>
                </a:solidFill>
                <a:latin typeface="Arial Black" panose="020B0A04020102020204" pitchFamily="34" charset="0"/>
              </a:rPr>
              <a:t>global US$ 1.4  </a:t>
            </a:r>
            <a:r>
              <a:rPr lang="en-US" altLang="pt-BR" sz="2000" b="1" dirty="0" err="1">
                <a:solidFill>
                  <a:srgbClr val="C00000"/>
                </a:solidFill>
                <a:latin typeface="Arial Black" panose="020B0A04020102020204" pitchFamily="34" charset="0"/>
              </a:rPr>
              <a:t>trilhões</a:t>
            </a:r>
            <a:r>
              <a:rPr lang="en-US" altLang="pt-BR" sz="2000" b="1" dirty="0">
                <a:solidFill>
                  <a:srgbClr val="C00000"/>
                </a:solidFill>
                <a:latin typeface="Arial Black" panose="020B0A04020102020204" pitchFamily="34" charset="0"/>
              </a:rPr>
              <a:t> - </a:t>
            </a:r>
            <a:r>
              <a:rPr lang="en-US" altLang="pt-BR" sz="2000" b="1" dirty="0">
                <a:solidFill>
                  <a:srgbClr val="C00000"/>
                </a:solidFill>
                <a:latin typeface="Arial Black" panose="020B0A04020102020204" pitchFamily="34" charset="0"/>
              </a:rPr>
              <a:t> </a:t>
            </a:r>
            <a:r>
              <a:rPr lang="en-US" altLang="pt-BR" sz="2000" b="1" dirty="0" err="1" smtClean="0">
                <a:latin typeface="Arial Black" panose="020B0A04020102020204" pitchFamily="34" charset="0"/>
              </a:rPr>
              <a:t>doenças</a:t>
            </a:r>
            <a:r>
              <a:rPr lang="en-US" altLang="pt-BR" sz="2000" b="1" dirty="0" smtClean="0">
                <a:latin typeface="Arial Black" panose="020B0A04020102020204" pitchFamily="34" charset="0"/>
              </a:rPr>
              <a:t> </a:t>
            </a:r>
            <a:r>
              <a:rPr lang="en-US" altLang="pt-BR" sz="2000" b="1" dirty="0" smtClean="0">
                <a:latin typeface="Arial Black" panose="020B0A04020102020204" pitchFamily="34" charset="0"/>
              </a:rPr>
              <a:t> </a:t>
            </a:r>
            <a:r>
              <a:rPr lang="en-US" altLang="pt-BR" sz="2000" b="1" dirty="0">
                <a:latin typeface="Arial Black" panose="020B0A04020102020204" pitchFamily="34" charset="0"/>
              </a:rPr>
              <a:t>e </a:t>
            </a:r>
            <a:r>
              <a:rPr lang="en-US" altLang="pt-BR" sz="2000" b="1" dirty="0" err="1">
                <a:latin typeface="Arial Black" panose="020B0A04020102020204" pitchFamily="34" charset="0"/>
              </a:rPr>
              <a:t>perda</a:t>
            </a:r>
            <a:r>
              <a:rPr lang="en-US" altLang="pt-BR" sz="2000" b="1" dirty="0">
                <a:latin typeface="Arial Black" panose="020B0A04020102020204" pitchFamily="34" charset="0"/>
              </a:rPr>
              <a:t> de </a:t>
            </a:r>
            <a:r>
              <a:rPr lang="en-US" altLang="pt-BR" sz="2000" b="1" dirty="0" err="1">
                <a:latin typeface="Arial Black" panose="020B0A04020102020204" pitchFamily="34" charset="0"/>
              </a:rPr>
              <a:t>produtividade</a:t>
            </a:r>
            <a:r>
              <a:rPr lang="en-US" altLang="pt-BR" sz="2000" b="1" dirty="0">
                <a:latin typeface="Arial Black" panose="020B0A04020102020204" pitchFamily="34" charset="0"/>
              </a:rPr>
              <a:t> - </a:t>
            </a:r>
            <a:r>
              <a:rPr lang="en-US" altLang="pt-BR" sz="2000" b="1" dirty="0" err="1">
                <a:latin typeface="Arial Black" panose="020B0A04020102020204" pitchFamily="34" charset="0"/>
              </a:rPr>
              <a:t>governos</a:t>
            </a:r>
            <a:r>
              <a:rPr lang="en-US" altLang="pt-BR" sz="2000" b="1" dirty="0">
                <a:latin typeface="Arial Black" panose="020B0A04020102020204" pitchFamily="34" charset="0"/>
              </a:rPr>
              <a:t> </a:t>
            </a:r>
            <a:r>
              <a:rPr lang="en-US" altLang="pt-BR" sz="2000" b="1" dirty="0" err="1">
                <a:latin typeface="Arial Black" panose="020B0A04020102020204" pitchFamily="34" charset="0"/>
              </a:rPr>
              <a:t>recolhem</a:t>
            </a:r>
            <a:r>
              <a:rPr lang="en-US" altLang="pt-BR" sz="2000" b="1" dirty="0">
                <a:latin typeface="Arial Black" panose="020B0A04020102020204" pitchFamily="34" charset="0"/>
              </a:rPr>
              <a:t>  US$ 270 </a:t>
            </a:r>
            <a:r>
              <a:rPr lang="en-US" altLang="pt-BR" sz="2000" b="1" dirty="0" err="1">
                <a:latin typeface="Arial Black" panose="020B0A04020102020204" pitchFamily="34" charset="0"/>
              </a:rPr>
              <a:t>bilhões</a:t>
            </a:r>
            <a:r>
              <a:rPr lang="en-US" altLang="pt-BR" sz="2000" b="1" dirty="0">
                <a:latin typeface="Arial Black" panose="020B0A04020102020204" pitchFamily="34" charset="0"/>
              </a:rPr>
              <a:t> </a:t>
            </a:r>
            <a:r>
              <a:rPr lang="en-US" altLang="pt-BR" sz="2000" b="1" dirty="0" err="1">
                <a:latin typeface="Arial Black" panose="020B0A04020102020204" pitchFamily="34" charset="0"/>
              </a:rPr>
              <a:t>em</a:t>
            </a:r>
            <a:r>
              <a:rPr lang="en-US" altLang="pt-BR" sz="2000" b="1" dirty="0">
                <a:latin typeface="Arial Black" panose="020B0A04020102020204" pitchFamily="34" charset="0"/>
              </a:rPr>
              <a:t> </a:t>
            </a:r>
            <a:r>
              <a:rPr lang="en-US" altLang="pt-BR" sz="2000" b="1" dirty="0" err="1">
                <a:latin typeface="Arial Black" panose="020B0A04020102020204" pitchFamily="34" charset="0"/>
              </a:rPr>
              <a:t>impostos</a:t>
            </a:r>
            <a:r>
              <a:rPr lang="en-US" altLang="pt-BR" sz="2000" b="1" dirty="0">
                <a:latin typeface="Arial Black" panose="020B0A04020102020204" pitchFamily="34" charset="0"/>
              </a:rPr>
              <a:t> </a:t>
            </a:r>
            <a:r>
              <a:rPr lang="en-US" altLang="pt-BR" sz="2000" b="1" dirty="0" err="1">
                <a:latin typeface="Arial Black" panose="020B0A04020102020204" pitchFamily="34" charset="0"/>
              </a:rPr>
              <a:t>sobre</a:t>
            </a:r>
            <a:r>
              <a:rPr lang="en-US" altLang="pt-BR" sz="2000" b="1" dirty="0">
                <a:latin typeface="Arial Black" panose="020B0A04020102020204" pitchFamily="34" charset="0"/>
              </a:rPr>
              <a:t> </a:t>
            </a:r>
            <a:r>
              <a:rPr lang="en-US" altLang="pt-BR" sz="2000" b="1" dirty="0" err="1">
                <a:latin typeface="Arial Black" panose="020B0A04020102020204" pitchFamily="34" charset="0"/>
              </a:rPr>
              <a:t>tabaco</a:t>
            </a:r>
            <a:r>
              <a:rPr lang="en-US" altLang="pt-BR" sz="2000" b="1" dirty="0">
                <a:latin typeface="Arial Black" panose="020B0A04020102020204" pitchFamily="34" charset="0"/>
              </a:rPr>
              <a:t> . </a:t>
            </a:r>
          </a:p>
          <a:p>
            <a:pPr marL="204788" eaLnBrk="1" hangingPunct="1">
              <a:lnSpc>
                <a:spcPct val="150000"/>
              </a:lnSpc>
              <a:spcBef>
                <a:spcPts val="638"/>
              </a:spcBef>
            </a:pPr>
            <a:endParaRPr lang="en-US" altLang="pt-BR" sz="2000" dirty="0" smtClean="0">
              <a:latin typeface="Arial Black" pitchFamily="34" charset="0"/>
            </a:endParaRPr>
          </a:p>
        </p:txBody>
      </p:sp>
      <p:sp>
        <p:nvSpPr>
          <p:cNvPr id="48131" name="Text Box 4"/>
          <p:cNvSpPr txBox="1">
            <a:spLocks noChangeArrowheads="1"/>
          </p:cNvSpPr>
          <p:nvPr/>
        </p:nvSpPr>
        <p:spPr bwMode="auto">
          <a:xfrm>
            <a:off x="3642784" y="551656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IE" altLang="pt-BR">
              <a:latin typeface="Times New Roman" pitchFamily="18" charset="0"/>
              <a:ea typeface="MS PGothic" pitchFamily="34" charset="-128"/>
              <a:cs typeface="Angsana New" pitchFamily="18" charset="-34"/>
            </a:endParaRPr>
          </a:p>
        </p:txBody>
      </p:sp>
      <p:pic>
        <p:nvPicPr>
          <p:cNvPr id="48132" name="Picture 9" descr="caja1"/>
          <p:cNvPicPr>
            <a:picLocks noChangeAspect="1" noChangeArrowheads="1"/>
          </p:cNvPicPr>
          <p:nvPr/>
        </p:nvPicPr>
        <p:blipFill rotWithShape="1">
          <a:blip r:embed="rId3">
            <a:extLst>
              <a:ext uri="{28A0092B-C50C-407E-A947-70E740481C1C}">
                <a14:useLocalDpi xmlns:a14="http://schemas.microsoft.com/office/drawing/2010/main" val="0"/>
              </a:ext>
            </a:extLst>
          </a:blip>
          <a:srcRect l="50099" r="-421"/>
          <a:stretch/>
        </p:blipFill>
        <p:spPr bwMode="auto">
          <a:xfrm>
            <a:off x="270977" y="1249757"/>
            <a:ext cx="2664729"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17"/>
          <p:cNvSpPr txBox="1">
            <a:spLocks noChangeArrowheads="1"/>
          </p:cNvSpPr>
          <p:nvPr/>
        </p:nvSpPr>
        <p:spPr bwMode="auto">
          <a:xfrm>
            <a:off x="799855" y="4443807"/>
            <a:ext cx="1346138" cy="415498"/>
          </a:xfrm>
          <a:prstGeom prst="rect">
            <a:avLst/>
          </a:prstGeom>
          <a:solidFill>
            <a:schemeClr val="bg1"/>
          </a:solidFill>
          <a:ln w="9525">
            <a:solidFill>
              <a:srgbClr val="996633"/>
            </a:solidFill>
            <a:miter lim="800000"/>
            <a:headEnd/>
            <a:tailEnd/>
          </a:ln>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pt-BR" sz="2100" dirty="0" err="1">
                <a:solidFill>
                  <a:srgbClr val="990000"/>
                </a:solidFill>
                <a:latin typeface="Arial Black" pitchFamily="34" charset="0"/>
                <a:ea typeface="MS PGothic" pitchFamily="34" charset="-128"/>
                <a:cs typeface="Angsana New" pitchFamily="18" charset="-34"/>
              </a:rPr>
              <a:t>Uruguai</a:t>
            </a:r>
            <a:endParaRPr lang="pt-BR" altLang="pt-BR" sz="2100" dirty="0">
              <a:solidFill>
                <a:srgbClr val="990000"/>
              </a:solidFill>
              <a:latin typeface="Arial Black" pitchFamily="34" charset="0"/>
              <a:ea typeface="MS PGothic" pitchFamily="34" charset="-128"/>
              <a:cs typeface="Angsana New" pitchFamily="18" charset="-34"/>
            </a:endParaRPr>
          </a:p>
        </p:txBody>
      </p:sp>
      <p:sp>
        <p:nvSpPr>
          <p:cNvPr id="48134" name="CaixaDeTexto 1"/>
          <p:cNvSpPr txBox="1">
            <a:spLocks noChangeArrowheads="1"/>
          </p:cNvSpPr>
          <p:nvPr/>
        </p:nvSpPr>
        <p:spPr bwMode="auto">
          <a:xfrm>
            <a:off x="3657600" y="5478463"/>
            <a:ext cx="71183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pt-BR" altLang="pt-BR" sz="1200" dirty="0"/>
              <a:t>WHO, &amp; NCI  </a:t>
            </a:r>
            <a:r>
              <a:rPr lang="en-US" altLang="pt-BR" sz="1200" b="1" dirty="0"/>
              <a:t>Tobacco control can save billions of dollars and millions of lives. Jan 2017 . http://www.who.int/mediacentre/news/releases/2017/tobacco-control-lives/en/</a:t>
            </a:r>
          </a:p>
          <a:p>
            <a:pPr eaLnBrk="1" hangingPunct="1"/>
            <a:endParaRPr lang="pt-BR" altLang="pt-BR" sz="1200" dirty="0"/>
          </a:p>
        </p:txBody>
      </p:sp>
      <p:sp>
        <p:nvSpPr>
          <p:cNvPr id="10" name="Text Box 2"/>
          <p:cNvSpPr txBox="1">
            <a:spLocks noChangeArrowheads="1"/>
          </p:cNvSpPr>
          <p:nvPr/>
        </p:nvSpPr>
        <p:spPr bwMode="auto">
          <a:xfrm>
            <a:off x="2363721" y="293332"/>
            <a:ext cx="7218948" cy="415498"/>
          </a:xfrm>
          <a:prstGeom prst="rect">
            <a:avLst/>
          </a:prstGeom>
          <a:solidFill>
            <a:srgbClr val="E462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pt-BR" altLang="pt-BR" sz="2100" dirty="0">
                <a:solidFill>
                  <a:schemeClr val="bg1"/>
                </a:solidFill>
                <a:latin typeface="Arial Black" pitchFamily="34" charset="0"/>
                <a:cs typeface="Angsana New" pitchFamily="18" charset="-34"/>
              </a:rPr>
              <a:t> TABAGISMO  - </a:t>
            </a:r>
            <a:r>
              <a:rPr lang="pt-BR" altLang="pt-BR" sz="2100" dirty="0" smtClean="0">
                <a:solidFill>
                  <a:schemeClr val="bg1"/>
                </a:solidFill>
                <a:latin typeface="Arial Black" pitchFamily="34" charset="0"/>
                <a:cs typeface="Angsana New" pitchFamily="18" charset="-34"/>
              </a:rPr>
              <a:t>UMA EPIDEMIA NO MUNDO  </a:t>
            </a:r>
            <a:endParaRPr lang="pt-BR" altLang="pt-BR" sz="2100" dirty="0">
              <a:solidFill>
                <a:schemeClr val="bg1"/>
              </a:solidFill>
              <a:latin typeface="Arial Black" pitchFamily="34" charset="0"/>
              <a:cs typeface="Angsana New" pitchFamily="18" charset="-34"/>
            </a:endParaRPr>
          </a:p>
        </p:txBody>
      </p:sp>
      <p:pic>
        <p:nvPicPr>
          <p:cNvPr id="8" name="Imagem 7">
            <a:extLst>
              <a:ext uri="{FF2B5EF4-FFF2-40B4-BE49-F238E27FC236}">
                <a16:creationId xmlns:a16="http://schemas.microsoft.com/office/drawing/2014/main" xmlns="" id="{A7AC19EE-A1F6-4C45-8D5E-0C0DC578AF48}"/>
              </a:ext>
            </a:extLst>
          </p:cNvPr>
          <p:cNvPicPr>
            <a:picLocks noChangeAspect="1"/>
          </p:cNvPicPr>
          <p:nvPr/>
        </p:nvPicPr>
        <p:blipFill rotWithShape="1">
          <a:blip r:embed="rId4">
            <a:extLst>
              <a:ext uri="{28A0092B-C50C-407E-A947-70E740481C1C}">
                <a14:useLocalDpi xmlns:a14="http://schemas.microsoft.com/office/drawing/2010/main" val="0"/>
              </a:ext>
            </a:extLst>
          </a:blip>
          <a:srcRect l="68246" b="83410"/>
          <a:stretch/>
        </p:blipFill>
        <p:spPr>
          <a:xfrm>
            <a:off x="9775051" y="72162"/>
            <a:ext cx="2416949" cy="907132"/>
          </a:xfrm>
          <a:prstGeom prst="rect">
            <a:avLst/>
          </a:prstGeom>
        </p:spPr>
      </p:pic>
    </p:spTree>
    <p:extLst>
      <p:ext uri="{BB962C8B-B14F-4D97-AF65-F5344CB8AC3E}">
        <p14:creationId xmlns:p14="http://schemas.microsoft.com/office/powerpoint/2010/main" val="1659459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560764" y="1590460"/>
            <a:ext cx="8317109" cy="3418501"/>
          </a:xfrm>
          <a:prstGeom prst="rect">
            <a:avLst/>
          </a:prstGeom>
          <a:solidFill>
            <a:schemeClr val="bg1">
              <a:alpha val="45882"/>
            </a:schemeClr>
          </a:solidFill>
          <a:ln w="57150">
            <a:solidFill>
              <a:srgbClr val="DDDDDD"/>
            </a:solidFill>
            <a:miter lim="800000"/>
            <a:headEnd/>
            <a:tailEnd/>
          </a:ln>
        </p:spPr>
        <p:txBody>
          <a:bodyPr wrap="square" lIns="90000" tIns="46800" rIns="90000" bIns="4680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50000"/>
              </a:lnSpc>
              <a:buClr>
                <a:schemeClr val="tx1"/>
              </a:buClr>
              <a:buFontTx/>
              <a:buChar char="•"/>
            </a:pPr>
            <a:r>
              <a:rPr lang="pt-BR" altLang="pt-BR" sz="2400" dirty="0">
                <a:latin typeface="Arial Black" panose="020B0A04020102020204" pitchFamily="34" charset="0"/>
              </a:rPr>
              <a:t> </a:t>
            </a:r>
            <a:r>
              <a:rPr lang="pt-BR" altLang="pt-BR" sz="2400" dirty="0">
                <a:solidFill>
                  <a:srgbClr val="C00000"/>
                </a:solidFill>
                <a:latin typeface="Arial Black" panose="020B0A04020102020204" pitchFamily="34" charset="0"/>
              </a:rPr>
              <a:t>DOENÇA    DO CÉREBRO   </a:t>
            </a:r>
            <a:r>
              <a:rPr lang="pt-BR" altLang="pt-BR" sz="2400" dirty="0">
                <a:latin typeface="Arial Black" panose="020B0A04020102020204" pitchFamily="34" charset="0"/>
              </a:rPr>
              <a:t>- Dependência  química  – Código Internacional de Doenças  (CID10) / OMS (desde1993)</a:t>
            </a:r>
          </a:p>
          <a:p>
            <a:pPr>
              <a:lnSpc>
                <a:spcPct val="150000"/>
              </a:lnSpc>
              <a:buClr>
                <a:schemeClr val="tx1"/>
              </a:buClr>
              <a:buFontTx/>
              <a:buChar char="•"/>
            </a:pPr>
            <a:endParaRPr lang="pt-BR" altLang="pt-BR" sz="2400" dirty="0">
              <a:latin typeface="Arial Black" panose="020B0A04020102020204" pitchFamily="34" charset="0"/>
            </a:endParaRPr>
          </a:p>
          <a:p>
            <a:pPr>
              <a:lnSpc>
                <a:spcPct val="150000"/>
              </a:lnSpc>
              <a:buClr>
                <a:schemeClr val="tx1"/>
              </a:buClr>
              <a:buFontTx/>
              <a:buChar char="•"/>
            </a:pPr>
            <a:r>
              <a:rPr lang="pt-BR" altLang="pt-BR" sz="2400" dirty="0">
                <a:latin typeface="Arial Black" panose="020B0A04020102020204" pitchFamily="34" charset="0"/>
              </a:rPr>
              <a:t> 70 a 90% dos fumantes – dependentes de nicotina</a:t>
            </a:r>
          </a:p>
        </p:txBody>
      </p:sp>
      <p:sp>
        <p:nvSpPr>
          <p:cNvPr id="38915" name="Retângulo 1"/>
          <p:cNvSpPr>
            <a:spLocks noChangeArrowheads="1"/>
          </p:cNvSpPr>
          <p:nvPr/>
        </p:nvSpPr>
        <p:spPr bwMode="auto">
          <a:xfrm>
            <a:off x="497629" y="6051545"/>
            <a:ext cx="10048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pt-BR" b="1" dirty="0"/>
              <a:t>World Health Organization.  Neuroscience of psychoactive substance use and dependence. </a:t>
            </a:r>
            <a:r>
              <a:rPr lang="en-IE" altLang="pt-BR" b="1" dirty="0" err="1"/>
              <a:t>Geneve</a:t>
            </a:r>
            <a:r>
              <a:rPr lang="en-IE" altLang="pt-BR" b="1" dirty="0"/>
              <a:t> 2004</a:t>
            </a:r>
            <a:endParaRPr lang="pt-BR" altLang="pt-BR" dirty="0"/>
          </a:p>
        </p:txBody>
      </p:sp>
      <p:pic>
        <p:nvPicPr>
          <p:cNvPr id="389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209" t="11894" r="35074" b="14619"/>
          <a:stretch>
            <a:fillRect/>
          </a:stretch>
        </p:blipFill>
        <p:spPr bwMode="auto">
          <a:xfrm>
            <a:off x="497629" y="1109483"/>
            <a:ext cx="3063135" cy="399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917" name="Grupo 2"/>
          <p:cNvGrpSpPr>
            <a:grpSpLocks/>
          </p:cNvGrpSpPr>
          <p:nvPr/>
        </p:nvGrpSpPr>
        <p:grpSpPr bwMode="auto">
          <a:xfrm>
            <a:off x="1259175" y="78191"/>
            <a:ext cx="8783638" cy="1131888"/>
            <a:chOff x="168576" y="92225"/>
            <a:chExt cx="8783337" cy="1131738"/>
          </a:xfrm>
        </p:grpSpPr>
        <p:sp>
          <p:nvSpPr>
            <p:cNvPr id="2" name="Retângulo 1"/>
            <p:cNvSpPr/>
            <p:nvPr/>
          </p:nvSpPr>
          <p:spPr>
            <a:xfrm>
              <a:off x="6516771" y="92225"/>
              <a:ext cx="2435142" cy="1131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8919" name="Text Box 2"/>
            <p:cNvSpPr txBox="1">
              <a:spLocks noChangeArrowheads="1"/>
            </p:cNvSpPr>
            <p:nvPr/>
          </p:nvSpPr>
          <p:spPr bwMode="auto">
            <a:xfrm>
              <a:off x="168576" y="276249"/>
              <a:ext cx="8139112" cy="523875"/>
            </a:xfrm>
            <a:prstGeom prst="rect">
              <a:avLst/>
            </a:prstGeom>
            <a:solidFill>
              <a:srgbClr val="E4621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pt-BR" altLang="pt-BR" sz="2800" dirty="0">
                  <a:solidFill>
                    <a:schemeClr val="bg1"/>
                  </a:solidFill>
                  <a:latin typeface="Arial Black" panose="020B0A04020102020204" pitchFamily="34" charset="0"/>
                  <a:cs typeface="Angsana New" panose="02020603050405020304" pitchFamily="18" charset="-34"/>
                </a:rPr>
                <a:t> TABAGISMO  </a:t>
              </a:r>
              <a:r>
                <a:rPr lang="pt-BR" altLang="pt-BR" sz="2800" dirty="0" smtClean="0">
                  <a:solidFill>
                    <a:schemeClr val="bg1"/>
                  </a:solidFill>
                  <a:latin typeface="Arial Black" panose="020B0A04020102020204" pitchFamily="34" charset="0"/>
                  <a:cs typeface="Angsana New" panose="02020603050405020304" pitchFamily="18" charset="-34"/>
                </a:rPr>
                <a:t>É UMA DOENÇA </a:t>
              </a:r>
              <a:endParaRPr lang="pt-BR" altLang="pt-BR" sz="2800" dirty="0">
                <a:solidFill>
                  <a:schemeClr val="bg1"/>
                </a:solidFill>
                <a:latin typeface="Arial Black" panose="020B0A04020102020204" pitchFamily="34" charset="0"/>
                <a:cs typeface="Angsana New" panose="02020603050405020304" pitchFamily="18" charset="-34"/>
              </a:endParaRPr>
            </a:p>
          </p:txBody>
        </p:sp>
      </p:grpSp>
      <p:pic>
        <p:nvPicPr>
          <p:cNvPr id="8" name="Imagem 7">
            <a:extLst>
              <a:ext uri="{FF2B5EF4-FFF2-40B4-BE49-F238E27FC236}">
                <a16:creationId xmlns:a16="http://schemas.microsoft.com/office/drawing/2014/main" xmlns="" id="{A7AC19EE-A1F6-4C45-8D5E-0C0DC578AF48}"/>
              </a:ext>
            </a:extLst>
          </p:cNvPr>
          <p:cNvPicPr>
            <a:picLocks noChangeAspect="1"/>
          </p:cNvPicPr>
          <p:nvPr/>
        </p:nvPicPr>
        <p:blipFill rotWithShape="1">
          <a:blip r:embed="rId4">
            <a:extLst>
              <a:ext uri="{28A0092B-C50C-407E-A947-70E740481C1C}">
                <a14:useLocalDpi xmlns:a14="http://schemas.microsoft.com/office/drawing/2010/main" val="0"/>
              </a:ext>
            </a:extLst>
          </a:blip>
          <a:srcRect l="68246" b="83410"/>
          <a:stretch/>
        </p:blipFill>
        <p:spPr>
          <a:xfrm>
            <a:off x="9775051" y="158625"/>
            <a:ext cx="2416949" cy="907132"/>
          </a:xfrm>
          <a:prstGeom prst="rect">
            <a:avLst/>
          </a:prstGeom>
        </p:spPr>
      </p:pic>
    </p:spTree>
    <p:extLst>
      <p:ext uri="{BB962C8B-B14F-4D97-AF65-F5344CB8AC3E}">
        <p14:creationId xmlns:p14="http://schemas.microsoft.com/office/powerpoint/2010/main" val="3264993328"/>
      </p:ext>
    </p:extLst>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6459</TotalTime>
  <Words>4508</Words>
  <Application>Microsoft Office PowerPoint</Application>
  <PresentationFormat>Widescreen</PresentationFormat>
  <Paragraphs>595</Paragraphs>
  <Slides>75</Slides>
  <Notes>18</Notes>
  <HiddenSlides>0</HiddenSlides>
  <MMClips>0</MMClips>
  <ScaleCrop>false</ScaleCrop>
  <HeadingPairs>
    <vt:vector size="8" baseType="variant">
      <vt:variant>
        <vt:lpstr>Fontes usadas</vt:lpstr>
      </vt:variant>
      <vt:variant>
        <vt:i4>17</vt:i4>
      </vt:variant>
      <vt:variant>
        <vt:lpstr>Tema</vt:lpstr>
      </vt:variant>
      <vt:variant>
        <vt:i4>1</vt:i4>
      </vt:variant>
      <vt:variant>
        <vt:lpstr>Servidores OLE inseridos</vt:lpstr>
      </vt:variant>
      <vt:variant>
        <vt:i4>1</vt:i4>
      </vt:variant>
      <vt:variant>
        <vt:lpstr>Títulos de slides</vt:lpstr>
      </vt:variant>
      <vt:variant>
        <vt:i4>75</vt:i4>
      </vt:variant>
    </vt:vector>
  </HeadingPairs>
  <TitlesOfParts>
    <vt:vector size="94" baseType="lpstr">
      <vt:lpstr>Arial Unicode MS</vt:lpstr>
      <vt:lpstr>Microsoft YaHei</vt:lpstr>
      <vt:lpstr>MS PGothic</vt:lpstr>
      <vt:lpstr>Aharoni</vt:lpstr>
      <vt:lpstr>Angsana New</vt:lpstr>
      <vt:lpstr>Arial</vt:lpstr>
      <vt:lpstr>Arial Black</vt:lpstr>
      <vt:lpstr>Calibri</vt:lpstr>
      <vt:lpstr>Calibri (corpo)</vt:lpstr>
      <vt:lpstr>Calibri Light</vt:lpstr>
      <vt:lpstr>Cordia New</vt:lpstr>
      <vt:lpstr>interfaceregular</vt:lpstr>
      <vt:lpstr>Lucida Sans Unicode</vt:lpstr>
      <vt:lpstr>Monotype Sorts</vt:lpstr>
      <vt:lpstr>Tahoma</vt:lpstr>
      <vt:lpstr>Times New Roman</vt:lpstr>
      <vt:lpstr>Verdana</vt:lpstr>
      <vt:lpstr>Tema do Office</vt:lpstr>
      <vt:lpstr>Foto do Photo Editor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DOCUMENTOS INTERNOS DE FABRICANTES DE CIGARROS MOSTRAM O OBJETIVO DO  USO DE  SABORES EM CIGARROS E SIMILARES FACILITAR A EXPERIMENTAÇÃO   POR    CRIANÇAS E ADOLESCENTES</vt:lpstr>
      <vt:lpstr>Apresentação do PowerPoint</vt:lpstr>
      <vt:lpstr>Apresentação do PowerPoint</vt:lpstr>
      <vt:lpstr>CIGARROS COM SABORES PARA FACILITAR A EXPERIMENTAÇÃO   ENTRE   CRIANÇAS E ADOLESCENTES</vt:lpstr>
      <vt:lpstr>Apresentação do PowerPoint</vt:lpstr>
      <vt:lpstr>Apresentação do PowerPoint</vt:lpstr>
      <vt:lpstr>Apresentação do PowerPoint</vt:lpstr>
      <vt:lpstr>Apresentação do PowerPoint</vt:lpstr>
      <vt:lpstr>BRASIL</vt:lpstr>
      <vt:lpstr>AUMENTO DE IMPOSTOS SOBRE CIGARROS UMA DAS MEDIDAS MAIS EFICIENTES NA REDUÇÃO DA PREVALENCIA DE FUMANTES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inca</dc:creator>
  <cp:lastModifiedBy>inca</cp:lastModifiedBy>
  <cp:revision>202</cp:revision>
  <dcterms:created xsi:type="dcterms:W3CDTF">2019-04-19T19:31:35Z</dcterms:created>
  <dcterms:modified xsi:type="dcterms:W3CDTF">2019-05-15T14:11:38Z</dcterms:modified>
</cp:coreProperties>
</file>