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6"/>
  </p:notesMasterIdLst>
  <p:sldIdLst>
    <p:sldId id="321" r:id="rId3"/>
    <p:sldId id="381" r:id="rId4"/>
    <p:sldId id="380" r:id="rId5"/>
    <p:sldId id="388" r:id="rId6"/>
    <p:sldId id="382" r:id="rId7"/>
    <p:sldId id="414" r:id="rId8"/>
    <p:sldId id="410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415" r:id="rId23"/>
    <p:sldId id="390" r:id="rId24"/>
    <p:sldId id="391" r:id="rId25"/>
    <p:sldId id="393" r:id="rId26"/>
    <p:sldId id="394" r:id="rId27"/>
    <p:sldId id="395" r:id="rId28"/>
    <p:sldId id="396" r:id="rId29"/>
    <p:sldId id="397" r:id="rId30"/>
    <p:sldId id="398" r:id="rId31"/>
    <p:sldId id="399" r:id="rId32"/>
    <p:sldId id="400" r:id="rId33"/>
    <p:sldId id="401" r:id="rId34"/>
    <p:sldId id="402" r:id="rId35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97BA38-3EE4-41F1-A7FB-576B48A740E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B776159-E9AA-4F3D-996B-5C8E7F43F000}">
      <dgm:prSet phldrT="[Texto]" custT="1"/>
      <dgm:spPr>
        <a:solidFill>
          <a:srgbClr val="0070C0"/>
        </a:solidFill>
      </dgm:spPr>
      <dgm:t>
        <a:bodyPr/>
        <a:lstStyle/>
        <a:p>
          <a:r>
            <a:rPr lang="pt-BR" sz="1800" dirty="0" smtClean="0">
              <a:latin typeface="Calibri" panose="020F0502020204030204" pitchFamily="34" charset="0"/>
            </a:rPr>
            <a:t>Controladoria-Geral da União</a:t>
          </a:r>
          <a:endParaRPr lang="pt-BR" sz="1800" dirty="0">
            <a:latin typeface="Calibri" panose="020F0502020204030204" pitchFamily="34" charset="0"/>
          </a:endParaRPr>
        </a:p>
      </dgm:t>
    </dgm:pt>
    <dgm:pt modelId="{F93E2C14-AAAE-4D52-AE27-16B4860AE734}" type="parTrans" cxnId="{D41D001B-296C-47C1-AEB8-936D76F70F68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10AE4E22-CCB1-441A-9A95-4BAA5EF0B2CC}" type="sibTrans" cxnId="{D41D001B-296C-47C1-AEB8-936D76F70F68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473F5700-26AB-4437-88AD-7AF7A4DE5B4E}" type="asst">
      <dgm:prSet phldrT="[Texto]" custT="1"/>
      <dgm:spPr>
        <a:solidFill>
          <a:srgbClr val="0070C0"/>
        </a:solidFill>
      </dgm:spPr>
      <dgm:t>
        <a:bodyPr/>
        <a:lstStyle/>
        <a:p>
          <a:r>
            <a:rPr lang="pt-BR" sz="1400" dirty="0" smtClean="0">
              <a:latin typeface="Calibri" panose="020F0502020204030204" pitchFamily="34" charset="0"/>
            </a:rPr>
            <a:t>Secretaria-Executiva</a:t>
          </a:r>
          <a:endParaRPr lang="pt-BR" sz="1400" dirty="0">
            <a:latin typeface="Calibri" panose="020F0502020204030204" pitchFamily="34" charset="0"/>
          </a:endParaRPr>
        </a:p>
      </dgm:t>
    </dgm:pt>
    <dgm:pt modelId="{52A031E1-949A-49E4-B632-2BCEC0E19960}" type="parTrans" cxnId="{63B33510-14B2-4CED-92C0-0A26D1DA672E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2B960B76-9474-42DD-AB92-C27E6F0A0599}" type="sibTrans" cxnId="{63B33510-14B2-4CED-92C0-0A26D1DA672E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78027832-60E7-4BB8-8C1B-65336E04031D}">
      <dgm:prSet phldrT="[Texto]" custT="1"/>
      <dgm:spPr>
        <a:solidFill>
          <a:srgbClr val="0070C0"/>
        </a:solidFill>
      </dgm:spPr>
      <dgm:t>
        <a:bodyPr/>
        <a:lstStyle/>
        <a:p>
          <a:r>
            <a:rPr lang="pt-BR" sz="1400" dirty="0" smtClean="0">
              <a:latin typeface="Calibri" panose="020F0502020204030204" pitchFamily="34" charset="0"/>
            </a:rPr>
            <a:t>Sec. Federal de Controle Interno</a:t>
          </a:r>
          <a:endParaRPr lang="pt-BR" sz="1400" dirty="0">
            <a:latin typeface="Calibri" panose="020F0502020204030204" pitchFamily="34" charset="0"/>
          </a:endParaRPr>
        </a:p>
      </dgm:t>
    </dgm:pt>
    <dgm:pt modelId="{0AC2ECA9-3A87-4638-9C1E-211598212AA7}" type="parTrans" cxnId="{A52FF230-548E-48E1-BA0A-43C98FBBAEE0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3B99EC7C-8711-437C-BD68-10536A5346E9}" type="sibTrans" cxnId="{A52FF230-548E-48E1-BA0A-43C98FBBAEE0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6B1F4501-83F7-4CE3-90F6-DAEE0507F0F6}">
      <dgm:prSet phldrT="[Texto]" custT="1"/>
      <dgm:spPr>
        <a:solidFill>
          <a:srgbClr val="0070C0"/>
        </a:solidFill>
      </dgm:spPr>
      <dgm:t>
        <a:bodyPr/>
        <a:lstStyle/>
        <a:p>
          <a:r>
            <a:rPr lang="pt-BR" sz="1400" dirty="0" smtClean="0">
              <a:latin typeface="Calibri" panose="020F0502020204030204" pitchFamily="34" charset="0"/>
            </a:rPr>
            <a:t>Corregedoria-Geral da União </a:t>
          </a:r>
          <a:endParaRPr lang="pt-BR" sz="1400" dirty="0">
            <a:latin typeface="Calibri" panose="020F0502020204030204" pitchFamily="34" charset="0"/>
          </a:endParaRPr>
        </a:p>
      </dgm:t>
    </dgm:pt>
    <dgm:pt modelId="{A9B9B302-BB35-4E41-92C7-90D1A1CFF249}" type="parTrans" cxnId="{CB97523C-733C-406D-ABA4-3147E9DD031B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4A8EFAAE-EC32-4629-86AE-B59FFAD93D24}" type="sibTrans" cxnId="{CB97523C-733C-406D-ABA4-3147E9DD031B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D2D0FA2C-AB91-412A-8DF9-5D29107F85AC}">
      <dgm:prSet phldrT="[Texto]" custT="1"/>
      <dgm:spPr>
        <a:solidFill>
          <a:srgbClr val="0070C0"/>
        </a:solidFill>
      </dgm:spPr>
      <dgm:t>
        <a:bodyPr/>
        <a:lstStyle/>
        <a:p>
          <a:r>
            <a:rPr lang="pt-BR" sz="1400" dirty="0" err="1" smtClean="0">
              <a:latin typeface="Calibri" panose="020F0502020204030204" pitchFamily="34" charset="0"/>
            </a:rPr>
            <a:t>Ouvidoria-Geral</a:t>
          </a:r>
          <a:r>
            <a:rPr lang="pt-BR" sz="1400" dirty="0" smtClean="0">
              <a:latin typeface="Calibri" panose="020F0502020204030204" pitchFamily="34" charset="0"/>
            </a:rPr>
            <a:t> da União</a:t>
          </a:r>
          <a:endParaRPr lang="pt-BR" sz="1400" dirty="0">
            <a:latin typeface="Calibri" panose="020F0502020204030204" pitchFamily="34" charset="0"/>
          </a:endParaRPr>
        </a:p>
      </dgm:t>
    </dgm:pt>
    <dgm:pt modelId="{69632624-010C-4948-B666-1EEE9754FC58}" type="parTrans" cxnId="{16DAA312-6A60-4B05-A184-94ED693867EB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6C09097D-9F56-4F7A-A597-870AC2DF07EA}" type="sibTrans" cxnId="{16DAA312-6A60-4B05-A184-94ED693867EB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CE4B6F76-03F9-4A0A-9325-0854BF5CAC37}">
      <dgm:prSet custT="1"/>
      <dgm:spPr>
        <a:solidFill>
          <a:srgbClr val="0070C0"/>
        </a:solidFill>
      </dgm:spPr>
      <dgm:t>
        <a:bodyPr/>
        <a:lstStyle/>
        <a:p>
          <a:r>
            <a:rPr lang="pt-BR" sz="1400" dirty="0" smtClean="0">
              <a:latin typeface="Calibri" panose="020F0502020204030204" pitchFamily="34" charset="0"/>
            </a:rPr>
            <a:t>Sec. de Transparência e Prevenção da Corrupção</a:t>
          </a:r>
          <a:endParaRPr lang="pt-BR" sz="1400" dirty="0">
            <a:latin typeface="Calibri" panose="020F0502020204030204" pitchFamily="34" charset="0"/>
          </a:endParaRPr>
        </a:p>
      </dgm:t>
    </dgm:pt>
    <dgm:pt modelId="{41BCB8E5-3C5F-46E9-A5A1-CE0E86AAC81B}" type="parTrans" cxnId="{04381539-D41D-4DD9-B17C-453DE4A22E66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E0E3D871-5C63-473E-8C9A-9DC79DE6D354}" type="sibTrans" cxnId="{04381539-D41D-4DD9-B17C-453DE4A22E66}">
      <dgm:prSet/>
      <dgm:spPr/>
      <dgm:t>
        <a:bodyPr/>
        <a:lstStyle/>
        <a:p>
          <a:endParaRPr lang="pt-BR" sz="2000">
            <a:latin typeface="Calibri" panose="020F0502020204030204" pitchFamily="34" charset="0"/>
          </a:endParaRPr>
        </a:p>
      </dgm:t>
    </dgm:pt>
    <dgm:pt modelId="{2514832E-DF77-42BF-9341-98830B855D5B}">
      <dgm:prSet custT="1"/>
      <dgm:spPr/>
      <dgm:t>
        <a:bodyPr/>
        <a:lstStyle/>
        <a:p>
          <a:r>
            <a:rPr lang="pt-BR" sz="1400" dirty="0" smtClean="0"/>
            <a:t>Diretoria de Auditoria das Áreas de Produção e Comunicações - DR</a:t>
          </a:r>
          <a:endParaRPr lang="pt-BR" sz="1400" dirty="0"/>
        </a:p>
      </dgm:t>
    </dgm:pt>
    <dgm:pt modelId="{8C87F5A3-E8E8-4931-BCD8-400335EADF32}" type="parTrans" cxnId="{4692746A-02F0-4E28-81D2-F8CC3FC350C6}">
      <dgm:prSet/>
      <dgm:spPr/>
      <dgm:t>
        <a:bodyPr/>
        <a:lstStyle/>
        <a:p>
          <a:endParaRPr lang="pt-BR">
            <a:latin typeface="Calibri" panose="020F0502020204030204" pitchFamily="34" charset="0"/>
          </a:endParaRPr>
        </a:p>
      </dgm:t>
    </dgm:pt>
    <dgm:pt modelId="{BA90A027-0E94-48C8-BA13-98BE08EBA66A}" type="sibTrans" cxnId="{4692746A-02F0-4E28-81D2-F8CC3FC350C6}">
      <dgm:prSet/>
      <dgm:spPr/>
      <dgm:t>
        <a:bodyPr/>
        <a:lstStyle/>
        <a:p>
          <a:endParaRPr lang="pt-BR"/>
        </a:p>
      </dgm:t>
    </dgm:pt>
    <dgm:pt modelId="{38703160-34F2-49BF-AD05-37071B7FCDB2}" type="pres">
      <dgm:prSet presAssocID="{C097BA38-3EE4-41F1-A7FB-576B48A740E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280C8A49-C298-48DC-A694-F49DE5A99102}" type="pres">
      <dgm:prSet presAssocID="{5B776159-E9AA-4F3D-996B-5C8E7F43F000}" presName="hierRoot1" presStyleCnt="0">
        <dgm:presLayoutVars>
          <dgm:hierBranch val="init"/>
        </dgm:presLayoutVars>
      </dgm:prSet>
      <dgm:spPr/>
    </dgm:pt>
    <dgm:pt modelId="{515F2BE4-0795-4179-A443-62025745BBE2}" type="pres">
      <dgm:prSet presAssocID="{5B776159-E9AA-4F3D-996B-5C8E7F43F000}" presName="rootComposite1" presStyleCnt="0"/>
      <dgm:spPr/>
    </dgm:pt>
    <dgm:pt modelId="{FC1F1460-CEF8-4726-9E66-FAA5C41FDC30}" type="pres">
      <dgm:prSet presAssocID="{5B776159-E9AA-4F3D-996B-5C8E7F43F000}" presName="rootText1" presStyleLbl="node0" presStyleIdx="0" presStyleCnt="2" custScaleX="209786" custScaleY="6933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C2F2B4D-53BB-4FA4-8552-1487F94E4F07}" type="pres">
      <dgm:prSet presAssocID="{5B776159-E9AA-4F3D-996B-5C8E7F43F000}" presName="rootConnector1" presStyleLbl="node1" presStyleIdx="0" presStyleCnt="0"/>
      <dgm:spPr/>
      <dgm:t>
        <a:bodyPr/>
        <a:lstStyle/>
        <a:p>
          <a:endParaRPr lang="pt-BR"/>
        </a:p>
      </dgm:t>
    </dgm:pt>
    <dgm:pt modelId="{42EF6D43-0429-4581-8F32-92464E0CFA74}" type="pres">
      <dgm:prSet presAssocID="{5B776159-E9AA-4F3D-996B-5C8E7F43F000}" presName="hierChild2" presStyleCnt="0"/>
      <dgm:spPr/>
    </dgm:pt>
    <dgm:pt modelId="{72A8C889-4428-46AC-A77B-D0A329B7EF55}" type="pres">
      <dgm:prSet presAssocID="{0AC2ECA9-3A87-4638-9C1E-211598212AA7}" presName="Name37" presStyleLbl="parChTrans1D2" presStyleIdx="0" presStyleCnt="5"/>
      <dgm:spPr/>
      <dgm:t>
        <a:bodyPr/>
        <a:lstStyle/>
        <a:p>
          <a:endParaRPr lang="pt-BR"/>
        </a:p>
      </dgm:t>
    </dgm:pt>
    <dgm:pt modelId="{736201FA-9EF3-49C9-9E5C-52E6A28BE2B6}" type="pres">
      <dgm:prSet presAssocID="{78027832-60E7-4BB8-8C1B-65336E04031D}" presName="hierRoot2" presStyleCnt="0">
        <dgm:presLayoutVars>
          <dgm:hierBranch val="init"/>
        </dgm:presLayoutVars>
      </dgm:prSet>
      <dgm:spPr/>
    </dgm:pt>
    <dgm:pt modelId="{B7DD6749-55D8-4EAA-9583-D488E94088B8}" type="pres">
      <dgm:prSet presAssocID="{78027832-60E7-4BB8-8C1B-65336E04031D}" presName="rootComposite" presStyleCnt="0"/>
      <dgm:spPr/>
    </dgm:pt>
    <dgm:pt modelId="{481A3EC2-C8E9-4D33-9FC9-47E0E93BD1BA}" type="pres">
      <dgm:prSet presAssocID="{78027832-60E7-4BB8-8C1B-65336E04031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18FF715-5471-4E54-8BB3-9A9D74314712}" type="pres">
      <dgm:prSet presAssocID="{78027832-60E7-4BB8-8C1B-65336E04031D}" presName="rootConnector" presStyleLbl="node2" presStyleIdx="0" presStyleCnt="4"/>
      <dgm:spPr/>
      <dgm:t>
        <a:bodyPr/>
        <a:lstStyle/>
        <a:p>
          <a:endParaRPr lang="pt-BR"/>
        </a:p>
      </dgm:t>
    </dgm:pt>
    <dgm:pt modelId="{4E7F320E-633E-455E-8590-2B6E400AA70F}" type="pres">
      <dgm:prSet presAssocID="{78027832-60E7-4BB8-8C1B-65336E04031D}" presName="hierChild4" presStyleCnt="0"/>
      <dgm:spPr/>
    </dgm:pt>
    <dgm:pt modelId="{EA180632-B50C-4B81-B79F-70110D475D01}" type="pres">
      <dgm:prSet presAssocID="{78027832-60E7-4BB8-8C1B-65336E04031D}" presName="hierChild5" presStyleCnt="0"/>
      <dgm:spPr/>
    </dgm:pt>
    <dgm:pt modelId="{7124EDBF-8982-4D71-9F1C-32530BE95E70}" type="pres">
      <dgm:prSet presAssocID="{A9B9B302-BB35-4E41-92C7-90D1A1CFF249}" presName="Name37" presStyleLbl="parChTrans1D2" presStyleIdx="1" presStyleCnt="5"/>
      <dgm:spPr/>
      <dgm:t>
        <a:bodyPr/>
        <a:lstStyle/>
        <a:p>
          <a:endParaRPr lang="pt-BR"/>
        </a:p>
      </dgm:t>
    </dgm:pt>
    <dgm:pt modelId="{A0479A8B-8548-477E-8226-319CA65F4EDF}" type="pres">
      <dgm:prSet presAssocID="{6B1F4501-83F7-4CE3-90F6-DAEE0507F0F6}" presName="hierRoot2" presStyleCnt="0">
        <dgm:presLayoutVars>
          <dgm:hierBranch val="init"/>
        </dgm:presLayoutVars>
      </dgm:prSet>
      <dgm:spPr/>
    </dgm:pt>
    <dgm:pt modelId="{C4668FE1-B804-4629-8C63-BDFE98BC4E26}" type="pres">
      <dgm:prSet presAssocID="{6B1F4501-83F7-4CE3-90F6-DAEE0507F0F6}" presName="rootComposite" presStyleCnt="0"/>
      <dgm:spPr/>
    </dgm:pt>
    <dgm:pt modelId="{146B7C08-D267-42EE-BB61-B10BE49F4584}" type="pres">
      <dgm:prSet presAssocID="{6B1F4501-83F7-4CE3-90F6-DAEE0507F0F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8D87D91-7A91-4018-B722-DF45DDF8F313}" type="pres">
      <dgm:prSet presAssocID="{6B1F4501-83F7-4CE3-90F6-DAEE0507F0F6}" presName="rootConnector" presStyleLbl="node2" presStyleIdx="1" presStyleCnt="4"/>
      <dgm:spPr/>
      <dgm:t>
        <a:bodyPr/>
        <a:lstStyle/>
        <a:p>
          <a:endParaRPr lang="pt-BR"/>
        </a:p>
      </dgm:t>
    </dgm:pt>
    <dgm:pt modelId="{E8EA94E8-21FF-494B-890E-65FE8CCFAD98}" type="pres">
      <dgm:prSet presAssocID="{6B1F4501-83F7-4CE3-90F6-DAEE0507F0F6}" presName="hierChild4" presStyleCnt="0"/>
      <dgm:spPr/>
    </dgm:pt>
    <dgm:pt modelId="{15BD6B83-BAF2-4EAD-B28F-7506AE220E4A}" type="pres">
      <dgm:prSet presAssocID="{6B1F4501-83F7-4CE3-90F6-DAEE0507F0F6}" presName="hierChild5" presStyleCnt="0"/>
      <dgm:spPr/>
    </dgm:pt>
    <dgm:pt modelId="{A68DD818-0B6C-470B-A61F-5B93C692C3B3}" type="pres">
      <dgm:prSet presAssocID="{69632624-010C-4948-B666-1EEE9754FC58}" presName="Name37" presStyleLbl="parChTrans1D2" presStyleIdx="2" presStyleCnt="5"/>
      <dgm:spPr/>
      <dgm:t>
        <a:bodyPr/>
        <a:lstStyle/>
        <a:p>
          <a:endParaRPr lang="pt-BR"/>
        </a:p>
      </dgm:t>
    </dgm:pt>
    <dgm:pt modelId="{52CB95A0-B6F8-4F98-BD24-69F7798E3F98}" type="pres">
      <dgm:prSet presAssocID="{D2D0FA2C-AB91-412A-8DF9-5D29107F85AC}" presName="hierRoot2" presStyleCnt="0">
        <dgm:presLayoutVars>
          <dgm:hierBranch val="init"/>
        </dgm:presLayoutVars>
      </dgm:prSet>
      <dgm:spPr/>
    </dgm:pt>
    <dgm:pt modelId="{F760CA86-5467-4F5E-8AE8-3115B6871B65}" type="pres">
      <dgm:prSet presAssocID="{D2D0FA2C-AB91-412A-8DF9-5D29107F85AC}" presName="rootComposite" presStyleCnt="0"/>
      <dgm:spPr/>
    </dgm:pt>
    <dgm:pt modelId="{5081432E-8153-403F-935F-5623CCAA941A}" type="pres">
      <dgm:prSet presAssocID="{D2D0FA2C-AB91-412A-8DF9-5D29107F85AC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936B8D6-25F5-4504-94E1-3B81449CD889}" type="pres">
      <dgm:prSet presAssocID="{D2D0FA2C-AB91-412A-8DF9-5D29107F85AC}" presName="rootConnector" presStyleLbl="node2" presStyleIdx="2" presStyleCnt="4"/>
      <dgm:spPr/>
      <dgm:t>
        <a:bodyPr/>
        <a:lstStyle/>
        <a:p>
          <a:endParaRPr lang="pt-BR"/>
        </a:p>
      </dgm:t>
    </dgm:pt>
    <dgm:pt modelId="{3B5D1D0E-2153-47C6-8FA7-7DF64A59CF4B}" type="pres">
      <dgm:prSet presAssocID="{D2D0FA2C-AB91-412A-8DF9-5D29107F85AC}" presName="hierChild4" presStyleCnt="0"/>
      <dgm:spPr/>
    </dgm:pt>
    <dgm:pt modelId="{1D70F3B1-B670-4B3D-AEC1-1990C09FCDC4}" type="pres">
      <dgm:prSet presAssocID="{D2D0FA2C-AB91-412A-8DF9-5D29107F85AC}" presName="hierChild5" presStyleCnt="0"/>
      <dgm:spPr/>
    </dgm:pt>
    <dgm:pt modelId="{D6301A1C-493F-4489-B737-4EBC6EB31E69}" type="pres">
      <dgm:prSet presAssocID="{41BCB8E5-3C5F-46E9-A5A1-CE0E86AAC81B}" presName="Name37" presStyleLbl="parChTrans1D2" presStyleIdx="3" presStyleCnt="5"/>
      <dgm:spPr/>
      <dgm:t>
        <a:bodyPr/>
        <a:lstStyle/>
        <a:p>
          <a:endParaRPr lang="pt-BR"/>
        </a:p>
      </dgm:t>
    </dgm:pt>
    <dgm:pt modelId="{4888AB4F-893E-4585-8DB5-0D2BC48AB393}" type="pres">
      <dgm:prSet presAssocID="{CE4B6F76-03F9-4A0A-9325-0854BF5CAC37}" presName="hierRoot2" presStyleCnt="0">
        <dgm:presLayoutVars>
          <dgm:hierBranch val="init"/>
        </dgm:presLayoutVars>
      </dgm:prSet>
      <dgm:spPr/>
    </dgm:pt>
    <dgm:pt modelId="{0AA3AF09-5ED0-4766-9226-0938BC637B55}" type="pres">
      <dgm:prSet presAssocID="{CE4B6F76-03F9-4A0A-9325-0854BF5CAC37}" presName="rootComposite" presStyleCnt="0"/>
      <dgm:spPr/>
    </dgm:pt>
    <dgm:pt modelId="{A1A809A0-8CBD-4443-A19E-E258BD6367E0}" type="pres">
      <dgm:prSet presAssocID="{CE4B6F76-03F9-4A0A-9325-0854BF5CAC3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DBF1B73-8FDF-4660-B1A1-589C065253B1}" type="pres">
      <dgm:prSet presAssocID="{CE4B6F76-03F9-4A0A-9325-0854BF5CAC37}" presName="rootConnector" presStyleLbl="node2" presStyleIdx="3" presStyleCnt="4"/>
      <dgm:spPr/>
      <dgm:t>
        <a:bodyPr/>
        <a:lstStyle/>
        <a:p>
          <a:endParaRPr lang="pt-BR"/>
        </a:p>
      </dgm:t>
    </dgm:pt>
    <dgm:pt modelId="{532711DD-BD24-4E8D-8999-9A0BB2009772}" type="pres">
      <dgm:prSet presAssocID="{CE4B6F76-03F9-4A0A-9325-0854BF5CAC37}" presName="hierChild4" presStyleCnt="0"/>
      <dgm:spPr/>
    </dgm:pt>
    <dgm:pt modelId="{887EC060-A8C8-4CF3-A9A0-E975BC2CC135}" type="pres">
      <dgm:prSet presAssocID="{CE4B6F76-03F9-4A0A-9325-0854BF5CAC37}" presName="hierChild5" presStyleCnt="0"/>
      <dgm:spPr/>
    </dgm:pt>
    <dgm:pt modelId="{867340C9-84E7-47F7-A481-C60C98BA22F8}" type="pres">
      <dgm:prSet presAssocID="{5B776159-E9AA-4F3D-996B-5C8E7F43F000}" presName="hierChild3" presStyleCnt="0"/>
      <dgm:spPr/>
    </dgm:pt>
    <dgm:pt modelId="{F21A119A-407E-4402-B913-E8F5E0EE61AF}" type="pres">
      <dgm:prSet presAssocID="{52A031E1-949A-49E4-B632-2BCEC0E19960}" presName="Name111" presStyleLbl="parChTrans1D2" presStyleIdx="4" presStyleCnt="5"/>
      <dgm:spPr/>
      <dgm:t>
        <a:bodyPr/>
        <a:lstStyle/>
        <a:p>
          <a:endParaRPr lang="pt-BR"/>
        </a:p>
      </dgm:t>
    </dgm:pt>
    <dgm:pt modelId="{105E6F56-69BD-4CC9-9C2B-C1923A4C4D85}" type="pres">
      <dgm:prSet presAssocID="{473F5700-26AB-4437-88AD-7AF7A4DE5B4E}" presName="hierRoot3" presStyleCnt="0">
        <dgm:presLayoutVars>
          <dgm:hierBranch val="init"/>
        </dgm:presLayoutVars>
      </dgm:prSet>
      <dgm:spPr/>
    </dgm:pt>
    <dgm:pt modelId="{62B89D4A-3D09-4DF0-B1FB-C060BF2F57C4}" type="pres">
      <dgm:prSet presAssocID="{473F5700-26AB-4437-88AD-7AF7A4DE5B4E}" presName="rootComposite3" presStyleCnt="0"/>
      <dgm:spPr/>
    </dgm:pt>
    <dgm:pt modelId="{DC9A6B76-3449-424B-903F-68AC1C556CF0}" type="pres">
      <dgm:prSet presAssocID="{473F5700-26AB-4437-88AD-7AF7A4DE5B4E}" presName="rootText3" presStyleLbl="asst1" presStyleIdx="0" presStyleCnt="1" custScaleY="6010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B51471F-C789-461F-A137-8C8113A7A207}" type="pres">
      <dgm:prSet presAssocID="{473F5700-26AB-4437-88AD-7AF7A4DE5B4E}" presName="rootConnector3" presStyleLbl="asst1" presStyleIdx="0" presStyleCnt="1"/>
      <dgm:spPr/>
      <dgm:t>
        <a:bodyPr/>
        <a:lstStyle/>
        <a:p>
          <a:endParaRPr lang="pt-BR"/>
        </a:p>
      </dgm:t>
    </dgm:pt>
    <dgm:pt modelId="{84AB3A84-3D77-48C8-90D9-1B5E56761308}" type="pres">
      <dgm:prSet presAssocID="{473F5700-26AB-4437-88AD-7AF7A4DE5B4E}" presName="hierChild6" presStyleCnt="0"/>
      <dgm:spPr/>
    </dgm:pt>
    <dgm:pt modelId="{CB5A5863-85B3-4AFC-81D0-2EEC02763557}" type="pres">
      <dgm:prSet presAssocID="{473F5700-26AB-4437-88AD-7AF7A4DE5B4E}" presName="hierChild7" presStyleCnt="0"/>
      <dgm:spPr/>
    </dgm:pt>
    <dgm:pt modelId="{6572A943-E54B-4D64-85E8-329D9EC84415}" type="pres">
      <dgm:prSet presAssocID="{2514832E-DF77-42BF-9341-98830B855D5B}" presName="hierRoot1" presStyleCnt="0">
        <dgm:presLayoutVars>
          <dgm:hierBranch val="init"/>
        </dgm:presLayoutVars>
      </dgm:prSet>
      <dgm:spPr/>
    </dgm:pt>
    <dgm:pt modelId="{47489E0D-5896-4328-8F05-C9378073E490}" type="pres">
      <dgm:prSet presAssocID="{2514832E-DF77-42BF-9341-98830B855D5B}" presName="rootComposite1" presStyleCnt="0"/>
      <dgm:spPr/>
    </dgm:pt>
    <dgm:pt modelId="{006985A6-5283-4344-8F07-8D52ADA71595}" type="pres">
      <dgm:prSet presAssocID="{2514832E-DF77-42BF-9341-98830B855D5B}" presName="rootText1" presStyleLbl="node0" presStyleIdx="1" presStyleCnt="2" custAng="0" custScaleX="163003" custScaleY="75676" custLinFactX="-143015" custLinFactY="200000" custLinFactNeighborX="-200000" custLinFactNeighborY="24489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5FF53AA-FCBF-48E5-965F-E3C0145E5745}" type="pres">
      <dgm:prSet presAssocID="{2514832E-DF77-42BF-9341-98830B855D5B}" presName="rootConnector1" presStyleLbl="node1" presStyleIdx="0" presStyleCnt="0"/>
      <dgm:spPr/>
      <dgm:t>
        <a:bodyPr/>
        <a:lstStyle/>
        <a:p>
          <a:endParaRPr lang="pt-BR"/>
        </a:p>
      </dgm:t>
    </dgm:pt>
    <dgm:pt modelId="{7F870B1E-4F4F-45C8-BA25-1FC4BCF46AC7}" type="pres">
      <dgm:prSet presAssocID="{2514832E-DF77-42BF-9341-98830B855D5B}" presName="hierChild2" presStyleCnt="0"/>
      <dgm:spPr/>
    </dgm:pt>
    <dgm:pt modelId="{FE866217-E99B-4B68-B523-17BA7038B822}" type="pres">
      <dgm:prSet presAssocID="{2514832E-DF77-42BF-9341-98830B855D5B}" presName="hierChild3" presStyleCnt="0"/>
      <dgm:spPr/>
    </dgm:pt>
  </dgm:ptLst>
  <dgm:cxnLst>
    <dgm:cxn modelId="{1E4C7A5D-5927-49CA-B849-F3B8FD096C0B}" type="presOf" srcId="{CE4B6F76-03F9-4A0A-9325-0854BF5CAC37}" destId="{A1A809A0-8CBD-4443-A19E-E258BD6367E0}" srcOrd="0" destOrd="0" presId="urn:microsoft.com/office/officeart/2005/8/layout/orgChart1"/>
    <dgm:cxn modelId="{1EB66C60-383C-40E9-8083-AB1F3E241D64}" type="presOf" srcId="{C097BA38-3EE4-41F1-A7FB-576B48A740E8}" destId="{38703160-34F2-49BF-AD05-37071B7FCDB2}" srcOrd="0" destOrd="0" presId="urn:microsoft.com/office/officeart/2005/8/layout/orgChart1"/>
    <dgm:cxn modelId="{99B93B0B-2F37-4026-9623-931F1A2FB67D}" type="presOf" srcId="{78027832-60E7-4BB8-8C1B-65336E04031D}" destId="{481A3EC2-C8E9-4D33-9FC9-47E0E93BD1BA}" srcOrd="0" destOrd="0" presId="urn:microsoft.com/office/officeart/2005/8/layout/orgChart1"/>
    <dgm:cxn modelId="{E9008F10-9BEB-473F-8DC5-05928C033414}" type="presOf" srcId="{69632624-010C-4948-B666-1EEE9754FC58}" destId="{A68DD818-0B6C-470B-A61F-5B93C692C3B3}" srcOrd="0" destOrd="0" presId="urn:microsoft.com/office/officeart/2005/8/layout/orgChart1"/>
    <dgm:cxn modelId="{A52FF230-548E-48E1-BA0A-43C98FBBAEE0}" srcId="{5B776159-E9AA-4F3D-996B-5C8E7F43F000}" destId="{78027832-60E7-4BB8-8C1B-65336E04031D}" srcOrd="1" destOrd="0" parTransId="{0AC2ECA9-3A87-4638-9C1E-211598212AA7}" sibTransId="{3B99EC7C-8711-437C-BD68-10536A5346E9}"/>
    <dgm:cxn modelId="{16DAA312-6A60-4B05-A184-94ED693867EB}" srcId="{5B776159-E9AA-4F3D-996B-5C8E7F43F000}" destId="{D2D0FA2C-AB91-412A-8DF9-5D29107F85AC}" srcOrd="3" destOrd="0" parTransId="{69632624-010C-4948-B666-1EEE9754FC58}" sibTransId="{6C09097D-9F56-4F7A-A597-870AC2DF07EA}"/>
    <dgm:cxn modelId="{4692746A-02F0-4E28-81D2-F8CC3FC350C6}" srcId="{C097BA38-3EE4-41F1-A7FB-576B48A740E8}" destId="{2514832E-DF77-42BF-9341-98830B855D5B}" srcOrd="1" destOrd="0" parTransId="{8C87F5A3-E8E8-4931-BCD8-400335EADF32}" sibTransId="{BA90A027-0E94-48C8-BA13-98BE08EBA66A}"/>
    <dgm:cxn modelId="{5649A90B-5DA8-4DEC-8B3F-B787557484DD}" type="presOf" srcId="{CE4B6F76-03F9-4A0A-9325-0854BF5CAC37}" destId="{DDBF1B73-8FDF-4660-B1A1-589C065253B1}" srcOrd="1" destOrd="0" presId="urn:microsoft.com/office/officeart/2005/8/layout/orgChart1"/>
    <dgm:cxn modelId="{31767EFB-2021-4BED-9197-51F8D5E13A65}" type="presOf" srcId="{41BCB8E5-3C5F-46E9-A5A1-CE0E86AAC81B}" destId="{D6301A1C-493F-4489-B737-4EBC6EB31E69}" srcOrd="0" destOrd="0" presId="urn:microsoft.com/office/officeart/2005/8/layout/orgChart1"/>
    <dgm:cxn modelId="{FA47F196-8E04-4E63-A1A5-6B9BD9643FEA}" type="presOf" srcId="{5B776159-E9AA-4F3D-996B-5C8E7F43F000}" destId="{CC2F2B4D-53BB-4FA4-8552-1487F94E4F07}" srcOrd="1" destOrd="0" presId="urn:microsoft.com/office/officeart/2005/8/layout/orgChart1"/>
    <dgm:cxn modelId="{B7E379F8-56A3-4C1D-9B7C-3984E3D35867}" type="presOf" srcId="{6B1F4501-83F7-4CE3-90F6-DAEE0507F0F6}" destId="{146B7C08-D267-42EE-BB61-B10BE49F4584}" srcOrd="0" destOrd="0" presId="urn:microsoft.com/office/officeart/2005/8/layout/orgChart1"/>
    <dgm:cxn modelId="{1992744E-3294-4735-999A-80D476C78D37}" type="presOf" srcId="{2514832E-DF77-42BF-9341-98830B855D5B}" destId="{006985A6-5283-4344-8F07-8D52ADA71595}" srcOrd="0" destOrd="0" presId="urn:microsoft.com/office/officeart/2005/8/layout/orgChart1"/>
    <dgm:cxn modelId="{D41D001B-296C-47C1-AEB8-936D76F70F68}" srcId="{C097BA38-3EE4-41F1-A7FB-576B48A740E8}" destId="{5B776159-E9AA-4F3D-996B-5C8E7F43F000}" srcOrd="0" destOrd="0" parTransId="{F93E2C14-AAAE-4D52-AE27-16B4860AE734}" sibTransId="{10AE4E22-CCB1-441A-9A95-4BAA5EF0B2CC}"/>
    <dgm:cxn modelId="{8844711D-A29D-49D6-974E-FC99DEB90252}" type="presOf" srcId="{473F5700-26AB-4437-88AD-7AF7A4DE5B4E}" destId="{0B51471F-C789-461F-A137-8C8113A7A207}" srcOrd="1" destOrd="0" presId="urn:microsoft.com/office/officeart/2005/8/layout/orgChart1"/>
    <dgm:cxn modelId="{CB97523C-733C-406D-ABA4-3147E9DD031B}" srcId="{5B776159-E9AA-4F3D-996B-5C8E7F43F000}" destId="{6B1F4501-83F7-4CE3-90F6-DAEE0507F0F6}" srcOrd="2" destOrd="0" parTransId="{A9B9B302-BB35-4E41-92C7-90D1A1CFF249}" sibTransId="{4A8EFAAE-EC32-4629-86AE-B59FFAD93D24}"/>
    <dgm:cxn modelId="{04381539-D41D-4DD9-B17C-453DE4A22E66}" srcId="{5B776159-E9AA-4F3D-996B-5C8E7F43F000}" destId="{CE4B6F76-03F9-4A0A-9325-0854BF5CAC37}" srcOrd="4" destOrd="0" parTransId="{41BCB8E5-3C5F-46E9-A5A1-CE0E86AAC81B}" sibTransId="{E0E3D871-5C63-473E-8C9A-9DC79DE6D354}"/>
    <dgm:cxn modelId="{63B33510-14B2-4CED-92C0-0A26D1DA672E}" srcId="{5B776159-E9AA-4F3D-996B-5C8E7F43F000}" destId="{473F5700-26AB-4437-88AD-7AF7A4DE5B4E}" srcOrd="0" destOrd="0" parTransId="{52A031E1-949A-49E4-B632-2BCEC0E19960}" sibTransId="{2B960B76-9474-42DD-AB92-C27E6F0A0599}"/>
    <dgm:cxn modelId="{85033762-25E3-4676-94B6-DCC63541BAA0}" type="presOf" srcId="{D2D0FA2C-AB91-412A-8DF9-5D29107F85AC}" destId="{F936B8D6-25F5-4504-94E1-3B81449CD889}" srcOrd="1" destOrd="0" presId="urn:microsoft.com/office/officeart/2005/8/layout/orgChart1"/>
    <dgm:cxn modelId="{0DBDFEBF-F025-43E2-867E-1ED979BE1EF9}" type="presOf" srcId="{52A031E1-949A-49E4-B632-2BCEC0E19960}" destId="{F21A119A-407E-4402-B913-E8F5E0EE61AF}" srcOrd="0" destOrd="0" presId="urn:microsoft.com/office/officeart/2005/8/layout/orgChart1"/>
    <dgm:cxn modelId="{398E4DDF-515D-4664-9B4C-30536E75540C}" type="presOf" srcId="{2514832E-DF77-42BF-9341-98830B855D5B}" destId="{65FF53AA-FCBF-48E5-965F-E3C0145E5745}" srcOrd="1" destOrd="0" presId="urn:microsoft.com/office/officeart/2005/8/layout/orgChart1"/>
    <dgm:cxn modelId="{97DD0A8F-A215-44E2-A20F-3222806C7B52}" type="presOf" srcId="{A9B9B302-BB35-4E41-92C7-90D1A1CFF249}" destId="{7124EDBF-8982-4D71-9F1C-32530BE95E70}" srcOrd="0" destOrd="0" presId="urn:microsoft.com/office/officeart/2005/8/layout/orgChart1"/>
    <dgm:cxn modelId="{5B0D7BBF-A3D9-4375-A0A6-DA5AE5BD89E9}" type="presOf" srcId="{5B776159-E9AA-4F3D-996B-5C8E7F43F000}" destId="{FC1F1460-CEF8-4726-9E66-FAA5C41FDC30}" srcOrd="0" destOrd="0" presId="urn:microsoft.com/office/officeart/2005/8/layout/orgChart1"/>
    <dgm:cxn modelId="{F14A02D5-7049-44EF-A1BA-B904AD1405A5}" type="presOf" srcId="{473F5700-26AB-4437-88AD-7AF7A4DE5B4E}" destId="{DC9A6B76-3449-424B-903F-68AC1C556CF0}" srcOrd="0" destOrd="0" presId="urn:microsoft.com/office/officeart/2005/8/layout/orgChart1"/>
    <dgm:cxn modelId="{75AEBD6E-C3D8-46F9-9465-1DA854DCFE1D}" type="presOf" srcId="{0AC2ECA9-3A87-4638-9C1E-211598212AA7}" destId="{72A8C889-4428-46AC-A77B-D0A329B7EF55}" srcOrd="0" destOrd="0" presId="urn:microsoft.com/office/officeart/2005/8/layout/orgChart1"/>
    <dgm:cxn modelId="{66E4ACAF-2DB8-43B8-A312-B7504D43C0F2}" type="presOf" srcId="{78027832-60E7-4BB8-8C1B-65336E04031D}" destId="{F18FF715-5471-4E54-8BB3-9A9D74314712}" srcOrd="1" destOrd="0" presId="urn:microsoft.com/office/officeart/2005/8/layout/orgChart1"/>
    <dgm:cxn modelId="{F814D685-14B9-46BE-B230-232D6E456016}" type="presOf" srcId="{6B1F4501-83F7-4CE3-90F6-DAEE0507F0F6}" destId="{E8D87D91-7A91-4018-B722-DF45DDF8F313}" srcOrd="1" destOrd="0" presId="urn:microsoft.com/office/officeart/2005/8/layout/orgChart1"/>
    <dgm:cxn modelId="{82E940E5-CE28-487B-A904-B7CAFEB8878F}" type="presOf" srcId="{D2D0FA2C-AB91-412A-8DF9-5D29107F85AC}" destId="{5081432E-8153-403F-935F-5623CCAA941A}" srcOrd="0" destOrd="0" presId="urn:microsoft.com/office/officeart/2005/8/layout/orgChart1"/>
    <dgm:cxn modelId="{CC2BEF7C-C31B-4EA8-A921-8CC933B9FDE4}" type="presParOf" srcId="{38703160-34F2-49BF-AD05-37071B7FCDB2}" destId="{280C8A49-C298-48DC-A694-F49DE5A99102}" srcOrd="0" destOrd="0" presId="urn:microsoft.com/office/officeart/2005/8/layout/orgChart1"/>
    <dgm:cxn modelId="{AE924556-A630-4732-A976-E7D64A2C2116}" type="presParOf" srcId="{280C8A49-C298-48DC-A694-F49DE5A99102}" destId="{515F2BE4-0795-4179-A443-62025745BBE2}" srcOrd="0" destOrd="0" presId="urn:microsoft.com/office/officeart/2005/8/layout/orgChart1"/>
    <dgm:cxn modelId="{6EC3BC9B-23F8-4360-A2C0-B751775B7FB6}" type="presParOf" srcId="{515F2BE4-0795-4179-A443-62025745BBE2}" destId="{FC1F1460-CEF8-4726-9E66-FAA5C41FDC30}" srcOrd="0" destOrd="0" presId="urn:microsoft.com/office/officeart/2005/8/layout/orgChart1"/>
    <dgm:cxn modelId="{59B7FE49-23D9-48A9-B34E-D83C6E097680}" type="presParOf" srcId="{515F2BE4-0795-4179-A443-62025745BBE2}" destId="{CC2F2B4D-53BB-4FA4-8552-1487F94E4F07}" srcOrd="1" destOrd="0" presId="urn:microsoft.com/office/officeart/2005/8/layout/orgChart1"/>
    <dgm:cxn modelId="{8B3B257B-F161-4898-B45B-019639E63B58}" type="presParOf" srcId="{280C8A49-C298-48DC-A694-F49DE5A99102}" destId="{42EF6D43-0429-4581-8F32-92464E0CFA74}" srcOrd="1" destOrd="0" presId="urn:microsoft.com/office/officeart/2005/8/layout/orgChart1"/>
    <dgm:cxn modelId="{D117DFD6-FFEC-4D18-A9FA-507A8352A23D}" type="presParOf" srcId="{42EF6D43-0429-4581-8F32-92464E0CFA74}" destId="{72A8C889-4428-46AC-A77B-D0A329B7EF55}" srcOrd="0" destOrd="0" presId="urn:microsoft.com/office/officeart/2005/8/layout/orgChart1"/>
    <dgm:cxn modelId="{B3C4D257-09FC-4443-871C-7ADC4128D0AA}" type="presParOf" srcId="{42EF6D43-0429-4581-8F32-92464E0CFA74}" destId="{736201FA-9EF3-49C9-9E5C-52E6A28BE2B6}" srcOrd="1" destOrd="0" presId="urn:microsoft.com/office/officeart/2005/8/layout/orgChart1"/>
    <dgm:cxn modelId="{525CF87D-409E-437E-B0D2-740559A3ACE4}" type="presParOf" srcId="{736201FA-9EF3-49C9-9E5C-52E6A28BE2B6}" destId="{B7DD6749-55D8-4EAA-9583-D488E94088B8}" srcOrd="0" destOrd="0" presId="urn:microsoft.com/office/officeart/2005/8/layout/orgChart1"/>
    <dgm:cxn modelId="{43523219-74B1-4DE9-B68B-E832B90CB8E8}" type="presParOf" srcId="{B7DD6749-55D8-4EAA-9583-D488E94088B8}" destId="{481A3EC2-C8E9-4D33-9FC9-47E0E93BD1BA}" srcOrd="0" destOrd="0" presId="urn:microsoft.com/office/officeart/2005/8/layout/orgChart1"/>
    <dgm:cxn modelId="{C1EB6080-7362-4FA2-9D0D-8830C1D06130}" type="presParOf" srcId="{B7DD6749-55D8-4EAA-9583-D488E94088B8}" destId="{F18FF715-5471-4E54-8BB3-9A9D74314712}" srcOrd="1" destOrd="0" presId="urn:microsoft.com/office/officeart/2005/8/layout/orgChart1"/>
    <dgm:cxn modelId="{E082F287-9E45-4BA9-830C-38D6585DB4B0}" type="presParOf" srcId="{736201FA-9EF3-49C9-9E5C-52E6A28BE2B6}" destId="{4E7F320E-633E-455E-8590-2B6E400AA70F}" srcOrd="1" destOrd="0" presId="urn:microsoft.com/office/officeart/2005/8/layout/orgChart1"/>
    <dgm:cxn modelId="{C2B4ACA3-F0CE-468F-9094-C09B2A230320}" type="presParOf" srcId="{736201FA-9EF3-49C9-9E5C-52E6A28BE2B6}" destId="{EA180632-B50C-4B81-B79F-70110D475D01}" srcOrd="2" destOrd="0" presId="urn:microsoft.com/office/officeart/2005/8/layout/orgChart1"/>
    <dgm:cxn modelId="{5DD95A4C-A99D-4DDD-8B38-6CB0CF4904F4}" type="presParOf" srcId="{42EF6D43-0429-4581-8F32-92464E0CFA74}" destId="{7124EDBF-8982-4D71-9F1C-32530BE95E70}" srcOrd="2" destOrd="0" presId="urn:microsoft.com/office/officeart/2005/8/layout/orgChart1"/>
    <dgm:cxn modelId="{2060E19D-5DEB-4427-B230-1AE8E8BBBF2A}" type="presParOf" srcId="{42EF6D43-0429-4581-8F32-92464E0CFA74}" destId="{A0479A8B-8548-477E-8226-319CA65F4EDF}" srcOrd="3" destOrd="0" presId="urn:microsoft.com/office/officeart/2005/8/layout/orgChart1"/>
    <dgm:cxn modelId="{96ACC408-3640-4D1E-B5C0-7A5ACE6CED4C}" type="presParOf" srcId="{A0479A8B-8548-477E-8226-319CA65F4EDF}" destId="{C4668FE1-B804-4629-8C63-BDFE98BC4E26}" srcOrd="0" destOrd="0" presId="urn:microsoft.com/office/officeart/2005/8/layout/orgChart1"/>
    <dgm:cxn modelId="{919F007D-E916-4669-A849-4C7A801030C4}" type="presParOf" srcId="{C4668FE1-B804-4629-8C63-BDFE98BC4E26}" destId="{146B7C08-D267-42EE-BB61-B10BE49F4584}" srcOrd="0" destOrd="0" presId="urn:microsoft.com/office/officeart/2005/8/layout/orgChart1"/>
    <dgm:cxn modelId="{99A047B7-C73E-427A-A8B2-BED0638557D7}" type="presParOf" srcId="{C4668FE1-B804-4629-8C63-BDFE98BC4E26}" destId="{E8D87D91-7A91-4018-B722-DF45DDF8F313}" srcOrd="1" destOrd="0" presId="urn:microsoft.com/office/officeart/2005/8/layout/orgChart1"/>
    <dgm:cxn modelId="{E5A115BE-A3BE-46F9-A2E3-202135379122}" type="presParOf" srcId="{A0479A8B-8548-477E-8226-319CA65F4EDF}" destId="{E8EA94E8-21FF-494B-890E-65FE8CCFAD98}" srcOrd="1" destOrd="0" presId="urn:microsoft.com/office/officeart/2005/8/layout/orgChart1"/>
    <dgm:cxn modelId="{27850CD4-1DDF-45A4-96D3-895A87D3778A}" type="presParOf" srcId="{A0479A8B-8548-477E-8226-319CA65F4EDF}" destId="{15BD6B83-BAF2-4EAD-B28F-7506AE220E4A}" srcOrd="2" destOrd="0" presId="urn:microsoft.com/office/officeart/2005/8/layout/orgChart1"/>
    <dgm:cxn modelId="{63734AF0-BC6E-4B80-BA31-3A61EFDCA7AB}" type="presParOf" srcId="{42EF6D43-0429-4581-8F32-92464E0CFA74}" destId="{A68DD818-0B6C-470B-A61F-5B93C692C3B3}" srcOrd="4" destOrd="0" presId="urn:microsoft.com/office/officeart/2005/8/layout/orgChart1"/>
    <dgm:cxn modelId="{ED9DF4A7-C5C9-42B9-8D97-010FFD175B52}" type="presParOf" srcId="{42EF6D43-0429-4581-8F32-92464E0CFA74}" destId="{52CB95A0-B6F8-4F98-BD24-69F7798E3F98}" srcOrd="5" destOrd="0" presId="urn:microsoft.com/office/officeart/2005/8/layout/orgChart1"/>
    <dgm:cxn modelId="{E6882E2C-C782-4BEA-95F6-472E8ED6D7D3}" type="presParOf" srcId="{52CB95A0-B6F8-4F98-BD24-69F7798E3F98}" destId="{F760CA86-5467-4F5E-8AE8-3115B6871B65}" srcOrd="0" destOrd="0" presId="urn:microsoft.com/office/officeart/2005/8/layout/orgChart1"/>
    <dgm:cxn modelId="{F90B75D3-5CFE-474D-B989-44CA7B4FB697}" type="presParOf" srcId="{F760CA86-5467-4F5E-8AE8-3115B6871B65}" destId="{5081432E-8153-403F-935F-5623CCAA941A}" srcOrd="0" destOrd="0" presId="urn:microsoft.com/office/officeart/2005/8/layout/orgChart1"/>
    <dgm:cxn modelId="{68E26908-8983-4AB0-B719-2E5E44E8B19D}" type="presParOf" srcId="{F760CA86-5467-4F5E-8AE8-3115B6871B65}" destId="{F936B8D6-25F5-4504-94E1-3B81449CD889}" srcOrd="1" destOrd="0" presId="urn:microsoft.com/office/officeart/2005/8/layout/orgChart1"/>
    <dgm:cxn modelId="{80777D03-8637-4D1C-A4E5-8BF79CDD8D78}" type="presParOf" srcId="{52CB95A0-B6F8-4F98-BD24-69F7798E3F98}" destId="{3B5D1D0E-2153-47C6-8FA7-7DF64A59CF4B}" srcOrd="1" destOrd="0" presId="urn:microsoft.com/office/officeart/2005/8/layout/orgChart1"/>
    <dgm:cxn modelId="{A0974EE7-2A89-4D4F-981B-7D0F85C6A7FC}" type="presParOf" srcId="{52CB95A0-B6F8-4F98-BD24-69F7798E3F98}" destId="{1D70F3B1-B670-4B3D-AEC1-1990C09FCDC4}" srcOrd="2" destOrd="0" presId="urn:microsoft.com/office/officeart/2005/8/layout/orgChart1"/>
    <dgm:cxn modelId="{ABBD206C-45DF-4231-9250-175E21C480C7}" type="presParOf" srcId="{42EF6D43-0429-4581-8F32-92464E0CFA74}" destId="{D6301A1C-493F-4489-B737-4EBC6EB31E69}" srcOrd="6" destOrd="0" presId="urn:microsoft.com/office/officeart/2005/8/layout/orgChart1"/>
    <dgm:cxn modelId="{F27C0846-9618-450A-B8EC-EA4670C5B777}" type="presParOf" srcId="{42EF6D43-0429-4581-8F32-92464E0CFA74}" destId="{4888AB4F-893E-4585-8DB5-0D2BC48AB393}" srcOrd="7" destOrd="0" presId="urn:microsoft.com/office/officeart/2005/8/layout/orgChart1"/>
    <dgm:cxn modelId="{DE87F124-6FE8-42A3-A483-7EF7FDFAB4B4}" type="presParOf" srcId="{4888AB4F-893E-4585-8DB5-0D2BC48AB393}" destId="{0AA3AF09-5ED0-4766-9226-0938BC637B55}" srcOrd="0" destOrd="0" presId="urn:microsoft.com/office/officeart/2005/8/layout/orgChart1"/>
    <dgm:cxn modelId="{C2BB83A9-FC3E-4C53-B2B8-7A768DAA9370}" type="presParOf" srcId="{0AA3AF09-5ED0-4766-9226-0938BC637B55}" destId="{A1A809A0-8CBD-4443-A19E-E258BD6367E0}" srcOrd="0" destOrd="0" presId="urn:microsoft.com/office/officeart/2005/8/layout/orgChart1"/>
    <dgm:cxn modelId="{465CF4BC-082F-4FB6-BA87-095B799703C4}" type="presParOf" srcId="{0AA3AF09-5ED0-4766-9226-0938BC637B55}" destId="{DDBF1B73-8FDF-4660-B1A1-589C065253B1}" srcOrd="1" destOrd="0" presId="urn:microsoft.com/office/officeart/2005/8/layout/orgChart1"/>
    <dgm:cxn modelId="{04E593BE-292C-4AC4-A13C-C50D91F74217}" type="presParOf" srcId="{4888AB4F-893E-4585-8DB5-0D2BC48AB393}" destId="{532711DD-BD24-4E8D-8999-9A0BB2009772}" srcOrd="1" destOrd="0" presId="urn:microsoft.com/office/officeart/2005/8/layout/orgChart1"/>
    <dgm:cxn modelId="{D910A621-667F-486F-B915-5FB87F9B5472}" type="presParOf" srcId="{4888AB4F-893E-4585-8DB5-0D2BC48AB393}" destId="{887EC060-A8C8-4CF3-A9A0-E975BC2CC135}" srcOrd="2" destOrd="0" presId="urn:microsoft.com/office/officeart/2005/8/layout/orgChart1"/>
    <dgm:cxn modelId="{06EA2C64-6A05-4087-AEC5-7DAEEB970285}" type="presParOf" srcId="{280C8A49-C298-48DC-A694-F49DE5A99102}" destId="{867340C9-84E7-47F7-A481-C60C98BA22F8}" srcOrd="2" destOrd="0" presId="urn:microsoft.com/office/officeart/2005/8/layout/orgChart1"/>
    <dgm:cxn modelId="{7D683415-5971-49AA-A5F4-243C266C3883}" type="presParOf" srcId="{867340C9-84E7-47F7-A481-C60C98BA22F8}" destId="{F21A119A-407E-4402-B913-E8F5E0EE61AF}" srcOrd="0" destOrd="0" presId="urn:microsoft.com/office/officeart/2005/8/layout/orgChart1"/>
    <dgm:cxn modelId="{DAEB7E79-2E2F-4D1C-8005-0CD51FB47078}" type="presParOf" srcId="{867340C9-84E7-47F7-A481-C60C98BA22F8}" destId="{105E6F56-69BD-4CC9-9C2B-C1923A4C4D85}" srcOrd="1" destOrd="0" presId="urn:microsoft.com/office/officeart/2005/8/layout/orgChart1"/>
    <dgm:cxn modelId="{806DA092-921E-4440-A782-5F2B0C0667DD}" type="presParOf" srcId="{105E6F56-69BD-4CC9-9C2B-C1923A4C4D85}" destId="{62B89D4A-3D09-4DF0-B1FB-C060BF2F57C4}" srcOrd="0" destOrd="0" presId="urn:microsoft.com/office/officeart/2005/8/layout/orgChart1"/>
    <dgm:cxn modelId="{FCE29BE3-45FB-4A7E-9276-5856967D2FA3}" type="presParOf" srcId="{62B89D4A-3D09-4DF0-B1FB-C060BF2F57C4}" destId="{DC9A6B76-3449-424B-903F-68AC1C556CF0}" srcOrd="0" destOrd="0" presId="urn:microsoft.com/office/officeart/2005/8/layout/orgChart1"/>
    <dgm:cxn modelId="{91D5EEE4-C185-4A5D-B2C6-CDDDC381C1F2}" type="presParOf" srcId="{62B89D4A-3D09-4DF0-B1FB-C060BF2F57C4}" destId="{0B51471F-C789-461F-A137-8C8113A7A207}" srcOrd="1" destOrd="0" presId="urn:microsoft.com/office/officeart/2005/8/layout/orgChart1"/>
    <dgm:cxn modelId="{79BE4633-35ED-4D09-ACE9-3B9899C94DE7}" type="presParOf" srcId="{105E6F56-69BD-4CC9-9C2B-C1923A4C4D85}" destId="{84AB3A84-3D77-48C8-90D9-1B5E56761308}" srcOrd="1" destOrd="0" presId="urn:microsoft.com/office/officeart/2005/8/layout/orgChart1"/>
    <dgm:cxn modelId="{4F244F05-316F-49E2-9566-176C45A9E1A5}" type="presParOf" srcId="{105E6F56-69BD-4CC9-9C2B-C1923A4C4D85}" destId="{CB5A5863-85B3-4AFC-81D0-2EEC02763557}" srcOrd="2" destOrd="0" presId="urn:microsoft.com/office/officeart/2005/8/layout/orgChart1"/>
    <dgm:cxn modelId="{CAAA17EA-A961-49E9-B15B-2A6FFBE96539}" type="presParOf" srcId="{38703160-34F2-49BF-AD05-37071B7FCDB2}" destId="{6572A943-E54B-4D64-85E8-329D9EC84415}" srcOrd="1" destOrd="0" presId="urn:microsoft.com/office/officeart/2005/8/layout/orgChart1"/>
    <dgm:cxn modelId="{BC5E293E-7B9B-42E3-AE92-5306232404EE}" type="presParOf" srcId="{6572A943-E54B-4D64-85E8-329D9EC84415}" destId="{47489E0D-5896-4328-8F05-C9378073E490}" srcOrd="0" destOrd="0" presId="urn:microsoft.com/office/officeart/2005/8/layout/orgChart1"/>
    <dgm:cxn modelId="{03DDDDFE-B0FD-4C13-BCE8-DD389DE3312C}" type="presParOf" srcId="{47489E0D-5896-4328-8F05-C9378073E490}" destId="{006985A6-5283-4344-8F07-8D52ADA71595}" srcOrd="0" destOrd="0" presId="urn:microsoft.com/office/officeart/2005/8/layout/orgChart1"/>
    <dgm:cxn modelId="{B27D14DC-088F-43E6-BED4-E7937E5B6EB4}" type="presParOf" srcId="{47489E0D-5896-4328-8F05-C9378073E490}" destId="{65FF53AA-FCBF-48E5-965F-E3C0145E5745}" srcOrd="1" destOrd="0" presId="urn:microsoft.com/office/officeart/2005/8/layout/orgChart1"/>
    <dgm:cxn modelId="{A1FC3B12-C2BF-423A-9DBC-937A8F62FF56}" type="presParOf" srcId="{6572A943-E54B-4D64-85E8-329D9EC84415}" destId="{7F870B1E-4F4F-45C8-BA25-1FC4BCF46AC7}" srcOrd="1" destOrd="0" presId="urn:microsoft.com/office/officeart/2005/8/layout/orgChart1"/>
    <dgm:cxn modelId="{8CC4365E-329A-4105-9148-1D9EB27D1B69}" type="presParOf" srcId="{6572A943-E54B-4D64-85E8-329D9EC84415}" destId="{FE866217-E99B-4B68-B523-17BA7038B8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1A119A-407E-4402-B913-E8F5E0EE61AF}">
      <dsp:nvSpPr>
        <dsp:cNvPr id="0" name=""/>
        <dsp:cNvSpPr/>
      </dsp:nvSpPr>
      <dsp:spPr>
        <a:xfrm>
          <a:off x="3364040" y="1978410"/>
          <a:ext cx="159628" cy="699324"/>
        </a:xfrm>
        <a:custGeom>
          <a:avLst/>
          <a:gdLst/>
          <a:ahLst/>
          <a:cxnLst/>
          <a:rect l="0" t="0" r="0" b="0"/>
          <a:pathLst>
            <a:path>
              <a:moveTo>
                <a:pt x="159628" y="0"/>
              </a:moveTo>
              <a:lnTo>
                <a:pt x="159628" y="699324"/>
              </a:lnTo>
              <a:lnTo>
                <a:pt x="0" y="6993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301A1C-493F-4489-B737-4EBC6EB31E69}">
      <dsp:nvSpPr>
        <dsp:cNvPr id="0" name=""/>
        <dsp:cNvSpPr/>
      </dsp:nvSpPr>
      <dsp:spPr>
        <a:xfrm>
          <a:off x="3523668" y="1978410"/>
          <a:ext cx="2759292" cy="1398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021"/>
              </a:lnTo>
              <a:lnTo>
                <a:pt x="2759292" y="1239021"/>
              </a:lnTo>
              <a:lnTo>
                <a:pt x="2759292" y="1398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8DD818-0B6C-470B-A61F-5B93C692C3B3}">
      <dsp:nvSpPr>
        <dsp:cNvPr id="0" name=""/>
        <dsp:cNvSpPr/>
      </dsp:nvSpPr>
      <dsp:spPr>
        <a:xfrm>
          <a:off x="3523668" y="1978410"/>
          <a:ext cx="919764" cy="1398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9021"/>
              </a:lnTo>
              <a:lnTo>
                <a:pt x="919764" y="1239021"/>
              </a:lnTo>
              <a:lnTo>
                <a:pt x="919764" y="1398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4EDBF-8982-4D71-9F1C-32530BE95E70}">
      <dsp:nvSpPr>
        <dsp:cNvPr id="0" name=""/>
        <dsp:cNvSpPr/>
      </dsp:nvSpPr>
      <dsp:spPr>
        <a:xfrm>
          <a:off x="2603904" y="1978410"/>
          <a:ext cx="919764" cy="1398649"/>
        </a:xfrm>
        <a:custGeom>
          <a:avLst/>
          <a:gdLst/>
          <a:ahLst/>
          <a:cxnLst/>
          <a:rect l="0" t="0" r="0" b="0"/>
          <a:pathLst>
            <a:path>
              <a:moveTo>
                <a:pt x="919764" y="0"/>
              </a:moveTo>
              <a:lnTo>
                <a:pt x="919764" y="1239021"/>
              </a:lnTo>
              <a:lnTo>
                <a:pt x="0" y="1239021"/>
              </a:lnTo>
              <a:lnTo>
                <a:pt x="0" y="1398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A8C889-4428-46AC-A77B-D0A329B7EF55}">
      <dsp:nvSpPr>
        <dsp:cNvPr id="0" name=""/>
        <dsp:cNvSpPr/>
      </dsp:nvSpPr>
      <dsp:spPr>
        <a:xfrm>
          <a:off x="764376" y="1978410"/>
          <a:ext cx="2759292" cy="1398649"/>
        </a:xfrm>
        <a:custGeom>
          <a:avLst/>
          <a:gdLst/>
          <a:ahLst/>
          <a:cxnLst/>
          <a:rect l="0" t="0" r="0" b="0"/>
          <a:pathLst>
            <a:path>
              <a:moveTo>
                <a:pt x="2759292" y="0"/>
              </a:moveTo>
              <a:lnTo>
                <a:pt x="2759292" y="1239021"/>
              </a:lnTo>
              <a:lnTo>
                <a:pt x="0" y="1239021"/>
              </a:lnTo>
              <a:lnTo>
                <a:pt x="0" y="1398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1F1460-CEF8-4726-9E66-FAA5C41FDC30}">
      <dsp:nvSpPr>
        <dsp:cNvPr id="0" name=""/>
        <dsp:cNvSpPr/>
      </dsp:nvSpPr>
      <dsp:spPr>
        <a:xfrm>
          <a:off x="1929010" y="1451363"/>
          <a:ext cx="3189316" cy="527047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latin typeface="Calibri" panose="020F0502020204030204" pitchFamily="34" charset="0"/>
            </a:rPr>
            <a:t>Controladoria-Geral da União</a:t>
          </a:r>
          <a:endParaRPr lang="pt-BR" sz="1800" kern="1200" dirty="0">
            <a:latin typeface="Calibri" panose="020F0502020204030204" pitchFamily="34" charset="0"/>
          </a:endParaRPr>
        </a:p>
      </dsp:txBody>
      <dsp:txXfrm>
        <a:off x="1929010" y="1451363"/>
        <a:ext cx="3189316" cy="527047"/>
      </dsp:txXfrm>
    </dsp:sp>
    <dsp:sp modelId="{481A3EC2-C8E9-4D33-9FC9-47E0E93BD1BA}">
      <dsp:nvSpPr>
        <dsp:cNvPr id="0" name=""/>
        <dsp:cNvSpPr/>
      </dsp:nvSpPr>
      <dsp:spPr>
        <a:xfrm>
          <a:off x="4240" y="3377060"/>
          <a:ext cx="1520271" cy="76013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latin typeface="Calibri" panose="020F0502020204030204" pitchFamily="34" charset="0"/>
            </a:rPr>
            <a:t>Sec. Federal de Controle Interno</a:t>
          </a:r>
          <a:endParaRPr lang="pt-BR" sz="1400" kern="1200" dirty="0">
            <a:latin typeface="Calibri" panose="020F0502020204030204" pitchFamily="34" charset="0"/>
          </a:endParaRPr>
        </a:p>
      </dsp:txBody>
      <dsp:txXfrm>
        <a:off x="4240" y="3377060"/>
        <a:ext cx="1520271" cy="760135"/>
      </dsp:txXfrm>
    </dsp:sp>
    <dsp:sp modelId="{146B7C08-D267-42EE-BB61-B10BE49F4584}">
      <dsp:nvSpPr>
        <dsp:cNvPr id="0" name=""/>
        <dsp:cNvSpPr/>
      </dsp:nvSpPr>
      <dsp:spPr>
        <a:xfrm>
          <a:off x="1843768" y="3377060"/>
          <a:ext cx="1520271" cy="76013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latin typeface="Calibri" panose="020F0502020204030204" pitchFamily="34" charset="0"/>
            </a:rPr>
            <a:t>Corregedoria-Geral da União </a:t>
          </a:r>
          <a:endParaRPr lang="pt-BR" sz="1400" kern="1200" dirty="0">
            <a:latin typeface="Calibri" panose="020F0502020204030204" pitchFamily="34" charset="0"/>
          </a:endParaRPr>
        </a:p>
      </dsp:txBody>
      <dsp:txXfrm>
        <a:off x="1843768" y="3377060"/>
        <a:ext cx="1520271" cy="760135"/>
      </dsp:txXfrm>
    </dsp:sp>
    <dsp:sp modelId="{5081432E-8153-403F-935F-5623CCAA941A}">
      <dsp:nvSpPr>
        <dsp:cNvPr id="0" name=""/>
        <dsp:cNvSpPr/>
      </dsp:nvSpPr>
      <dsp:spPr>
        <a:xfrm>
          <a:off x="3683297" y="3377060"/>
          <a:ext cx="1520271" cy="76013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err="1" smtClean="0">
              <a:latin typeface="Calibri" panose="020F0502020204030204" pitchFamily="34" charset="0"/>
            </a:rPr>
            <a:t>Ouvidoria-Geral</a:t>
          </a:r>
          <a:r>
            <a:rPr lang="pt-BR" sz="1400" kern="1200" dirty="0" smtClean="0">
              <a:latin typeface="Calibri" panose="020F0502020204030204" pitchFamily="34" charset="0"/>
            </a:rPr>
            <a:t> da União</a:t>
          </a:r>
          <a:endParaRPr lang="pt-BR" sz="1400" kern="1200" dirty="0">
            <a:latin typeface="Calibri" panose="020F0502020204030204" pitchFamily="34" charset="0"/>
          </a:endParaRPr>
        </a:p>
      </dsp:txBody>
      <dsp:txXfrm>
        <a:off x="3683297" y="3377060"/>
        <a:ext cx="1520271" cy="760135"/>
      </dsp:txXfrm>
    </dsp:sp>
    <dsp:sp modelId="{A1A809A0-8CBD-4443-A19E-E258BD6367E0}">
      <dsp:nvSpPr>
        <dsp:cNvPr id="0" name=""/>
        <dsp:cNvSpPr/>
      </dsp:nvSpPr>
      <dsp:spPr>
        <a:xfrm>
          <a:off x="5522825" y="3377060"/>
          <a:ext cx="1520271" cy="760135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latin typeface="Calibri" panose="020F0502020204030204" pitchFamily="34" charset="0"/>
            </a:rPr>
            <a:t>Sec. de Transparência e Prevenção da Corrupção</a:t>
          </a:r>
          <a:endParaRPr lang="pt-BR" sz="1400" kern="1200" dirty="0">
            <a:latin typeface="Calibri" panose="020F0502020204030204" pitchFamily="34" charset="0"/>
          </a:endParaRPr>
        </a:p>
      </dsp:txBody>
      <dsp:txXfrm>
        <a:off x="5522825" y="3377060"/>
        <a:ext cx="1520271" cy="760135"/>
      </dsp:txXfrm>
    </dsp:sp>
    <dsp:sp modelId="{DC9A6B76-3449-424B-903F-68AC1C556CF0}">
      <dsp:nvSpPr>
        <dsp:cNvPr id="0" name=""/>
        <dsp:cNvSpPr/>
      </dsp:nvSpPr>
      <dsp:spPr>
        <a:xfrm>
          <a:off x="1843768" y="2449288"/>
          <a:ext cx="1520271" cy="456894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>
              <a:latin typeface="Calibri" panose="020F0502020204030204" pitchFamily="34" charset="0"/>
            </a:rPr>
            <a:t>Secretaria-Executiva</a:t>
          </a:r>
          <a:endParaRPr lang="pt-BR" sz="1400" kern="1200" dirty="0">
            <a:latin typeface="Calibri" panose="020F0502020204030204" pitchFamily="34" charset="0"/>
          </a:endParaRPr>
        </a:p>
      </dsp:txBody>
      <dsp:txXfrm>
        <a:off x="1843768" y="2449288"/>
        <a:ext cx="1520271" cy="456894"/>
      </dsp:txXfrm>
    </dsp:sp>
    <dsp:sp modelId="{006985A6-5283-4344-8F07-8D52ADA71595}">
      <dsp:nvSpPr>
        <dsp:cNvPr id="0" name=""/>
        <dsp:cNvSpPr/>
      </dsp:nvSpPr>
      <dsp:spPr>
        <a:xfrm>
          <a:off x="222825" y="4833168"/>
          <a:ext cx="2478087" cy="5752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Diretoria de Auditoria das Áreas de Produção e Comunicações - DR</a:t>
          </a:r>
          <a:endParaRPr lang="pt-BR" sz="1400" kern="1200" dirty="0"/>
        </a:p>
      </dsp:txBody>
      <dsp:txXfrm>
        <a:off x="222825" y="4833168"/>
        <a:ext cx="2478087" cy="575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802" y="0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1A6A6FD6-A13A-4E77-B786-7182E39CFA89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0401" y="4715788"/>
            <a:ext cx="5436874" cy="4466671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402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802" y="9428402"/>
            <a:ext cx="2946292" cy="49665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FF5720C3-41E8-43F6-80D8-6A043495B3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6260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AB044C-00BD-4B33-882D-959D2D5D99D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672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670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062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8435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5889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0020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68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6377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1306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5425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000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04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20572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719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624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954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0217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33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04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061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2482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300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52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404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752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9E11-FDB5-4C88-9698-2AEC9889DB0C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D7FF3-2DF8-4A0E-BD2F-79DDBAAC1FE9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545"/>
            <a:ext cx="9144000" cy="68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03115-CDBD-483B-A989-4994A6FB775E}" type="datetimeFigureOut">
              <a:rPr lang="pt-BR" smtClean="0"/>
              <a:t>19/08/2015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5C437-1514-4873-AE56-35052DB1C7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8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sfcdr@cgu.gov.br" TargetMode="External"/><Relationship Id="rId2" Type="http://schemas.openxmlformats.org/officeDocument/2006/relationships/hyperlink" Target="mailto:claudio.py@cgu.gov.br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sfcdragr@cgu.gov.br" TargetMode="External"/><Relationship Id="rId4" Type="http://schemas.openxmlformats.org/officeDocument/2006/relationships/hyperlink" Target="mailto:carlos.jesus@cgu.gov.br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aixaDeTexto 1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827088" y="2497138"/>
            <a:ext cx="7772400" cy="92333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eaLnBrk="1" hangingPunct="1">
              <a:defRPr/>
            </a:pPr>
            <a:r>
              <a:rPr lang="en-US" altLang="pt-BR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pt-BR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30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Política de Defesa Agropecuária</a:t>
            </a:r>
            <a:endParaRPr lang="pt-BR" altLang="pt-BR" sz="3000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9" name="Retângulo 1"/>
          <p:cNvSpPr>
            <a:spLocks noChangeArrowheads="1"/>
          </p:cNvSpPr>
          <p:nvPr/>
        </p:nvSpPr>
        <p:spPr bwMode="auto">
          <a:xfrm>
            <a:off x="270164" y="3862099"/>
            <a:ext cx="8635855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buFont typeface="Times New Roman" pitchFamily="18" charset="0"/>
              <a:buNone/>
            </a:pPr>
            <a:r>
              <a:rPr lang="pt-BR" altLang="pt-BR" b="1" dirty="0" smtClean="0"/>
              <a:t>Cláudio Antônio de Almeida Py</a:t>
            </a:r>
            <a:endParaRPr lang="pt-BR" altLang="pt-BR" b="1" dirty="0"/>
          </a:p>
          <a:p>
            <a:pPr algn="r" eaLnBrk="1" hangingPunct="1">
              <a:buFont typeface="Times New Roman" pitchFamily="18" charset="0"/>
              <a:buNone/>
            </a:pPr>
            <a:r>
              <a:rPr lang="pt-BR" altLang="pt-BR" dirty="0" smtClean="0"/>
              <a:t>Diretor de Auditoria das Áreas de Produção e Comunicações </a:t>
            </a:r>
          </a:p>
          <a:p>
            <a:pPr algn="r" eaLnBrk="1" hangingPunct="1">
              <a:buFont typeface="Times New Roman" pitchFamily="18" charset="0"/>
              <a:buNone/>
            </a:pPr>
            <a:endParaRPr lang="pt-BR" altLang="pt-BR" b="1" dirty="0" smtClean="0"/>
          </a:p>
          <a:p>
            <a:pPr algn="r" eaLnBrk="1" hangingPunct="1">
              <a:buFont typeface="Times New Roman" pitchFamily="18" charset="0"/>
              <a:buNone/>
            </a:pPr>
            <a:r>
              <a:rPr lang="pt-BR" altLang="pt-BR" b="1" dirty="0" smtClean="0"/>
              <a:t>Carlos Moraes de Jesus</a:t>
            </a:r>
          </a:p>
          <a:p>
            <a:pPr algn="r" eaLnBrk="1" hangingPunct="1">
              <a:buFont typeface="Times New Roman" pitchFamily="18" charset="0"/>
              <a:buNone/>
            </a:pPr>
            <a:r>
              <a:rPr lang="pt-BR" altLang="pt-BR" dirty="0" smtClean="0"/>
              <a:t>Coordenador-Geral de Auditoria da Área de Agricultura, Pecuária e Abastecimento</a:t>
            </a:r>
          </a:p>
          <a:p>
            <a:pPr algn="r" eaLnBrk="1" hangingPunct="1">
              <a:buFont typeface="Times New Roman" pitchFamily="18" charset="0"/>
              <a:buNone/>
            </a:pPr>
            <a:endParaRPr lang="pt-BR" altLang="pt-BR" dirty="0" smtClean="0"/>
          </a:p>
          <a:p>
            <a:pPr algn="r" eaLnBrk="1" hangingPunct="1">
              <a:buFont typeface="Times New Roman" pitchFamily="18" charset="0"/>
              <a:buNone/>
            </a:pPr>
            <a:r>
              <a:rPr lang="pt-BR" altLang="pt-BR" dirty="0" smtClean="0"/>
              <a:t>Secretaria Federal </a:t>
            </a:r>
            <a:r>
              <a:rPr lang="pt-BR" altLang="pt-BR" dirty="0"/>
              <a:t>de Controle </a:t>
            </a:r>
            <a:r>
              <a:rPr lang="pt-BR" altLang="pt-BR" dirty="0" smtClean="0"/>
              <a:t>Interno</a:t>
            </a:r>
            <a:endParaRPr lang="pt-BR" altLang="pt-BR" dirty="0"/>
          </a:p>
          <a:p>
            <a:pPr algn="r" eaLnBrk="1" hangingPunct="1">
              <a:buFont typeface="Times New Roman" pitchFamily="18" charset="0"/>
              <a:buNone/>
            </a:pPr>
            <a:endParaRPr lang="pt-BR" altLang="pt-BR" dirty="0" smtClean="0"/>
          </a:p>
          <a:p>
            <a:pPr algn="r" eaLnBrk="1" hangingPunct="1">
              <a:buFont typeface="Times New Roman" pitchFamily="18" charset="0"/>
              <a:buNone/>
            </a:pPr>
            <a:r>
              <a:rPr lang="pt-BR" altLang="pt-BR" dirty="0" smtClean="0"/>
              <a:t> </a:t>
            </a:r>
            <a:r>
              <a:rPr lang="pt-BR" altLang="pt-BR" dirty="0"/>
              <a:t>Controladoria-Geral da União (CGU) </a:t>
            </a:r>
          </a:p>
        </p:txBody>
      </p:sp>
      <p:sp>
        <p:nvSpPr>
          <p:cNvPr id="4" name="CaixaDeTexto 1"/>
          <p:cNvSpPr txBox="1">
            <a:spLocks noChangeArrowheads="1"/>
          </p:cNvSpPr>
          <p:nvPr/>
        </p:nvSpPr>
        <p:spPr bwMode="auto">
          <a:xfrm>
            <a:off x="979488" y="908050"/>
            <a:ext cx="7772400" cy="107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altLang="pt-BR" sz="3200" b="1" kern="0" dirty="0" smtClean="0">
                <a:solidFill>
                  <a:schemeClr val="tx1"/>
                </a:solidFill>
              </a:rPr>
              <a:t>Audiência </a:t>
            </a:r>
            <a:r>
              <a:rPr lang="pt-BR" altLang="pt-BR" sz="3200" b="1" kern="0" dirty="0">
                <a:solidFill>
                  <a:schemeClr val="tx1"/>
                </a:solidFill>
              </a:rPr>
              <a:t>Pública na Comissão de Agricultura e Reforma Agrária do </a:t>
            </a:r>
            <a:r>
              <a:rPr lang="pt-BR" altLang="pt-BR" sz="3200" b="1" kern="0" dirty="0" smtClean="0">
                <a:solidFill>
                  <a:schemeClr val="tx1"/>
                </a:solidFill>
              </a:rPr>
              <a:t>Senado</a:t>
            </a:r>
            <a:endParaRPr lang="pt-BR" altLang="pt-BR" sz="2400" kern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36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8836031"/>
              </p:ext>
            </p:extLst>
          </p:nvPr>
        </p:nvGraphicFramePr>
        <p:xfrm>
          <a:off x="207963" y="800100"/>
          <a:ext cx="8739186" cy="5934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6402"/>
                <a:gridCol w="914445"/>
                <a:gridCol w="1444099"/>
                <a:gridCol w="2130549"/>
                <a:gridCol w="3283691"/>
              </a:tblGrid>
              <a:tr h="4556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Macro-Processos</a:t>
                      </a:r>
                      <a:r>
                        <a:rPr lang="pt-BR" sz="1300" dirty="0">
                          <a:effectLst/>
                        </a:rPr>
                        <a:t> 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Tema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Descrição da Ação de Controle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 </a:t>
                      </a:r>
                      <a:endParaRPr lang="pt-BR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 anchor="ctr"/>
                </a:tc>
              </a:tr>
              <a:tr h="182258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Regulamen-tação</a:t>
                      </a:r>
                      <a:endParaRPr lang="pt-BR" sz="13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/ Registros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Registro de Produtos de Uso Veterinário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2013/2014</a:t>
                      </a:r>
                      <a:endParaRPr lang="pt-BR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Analisar o fluxo dos processos de solicitação de registro e alteração de produtos de uso veterinário no âmbito Departamento de Fiscalização de Insumos Pecuários da Secretaria de Defesa Agropecuária – DFIP/SDA/ MAPA.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 smtClean="0">
                          <a:effectLst/>
                        </a:rPr>
                        <a:t>- Não </a:t>
                      </a:r>
                      <a:r>
                        <a:rPr lang="pt-BR" sz="1300" b="1" dirty="0">
                          <a:effectLst/>
                        </a:rPr>
                        <a:t>realização de atribuição prevista em Regimento Interno </a:t>
                      </a:r>
                      <a:r>
                        <a:rPr lang="pt-BR" sz="1300" dirty="0">
                          <a:effectLst/>
                        </a:rPr>
                        <a:t>pelas Superintendências Federais de Agricultura, </a:t>
                      </a:r>
                      <a:r>
                        <a:rPr lang="pt-BR" sz="1300" b="1" dirty="0" smtClean="0">
                          <a:effectLst/>
                        </a:rPr>
                        <a:t>referente </a:t>
                      </a:r>
                      <a:r>
                        <a:rPr lang="pt-BR" sz="1300" b="1" dirty="0">
                          <a:effectLst/>
                        </a:rPr>
                        <a:t>à emissão de pareceres para registros de produtos de uso veterinário</a:t>
                      </a:r>
                      <a:r>
                        <a:rPr lang="pt-BR" sz="1300" dirty="0">
                          <a:effectLst/>
                        </a:rPr>
                        <a:t>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Discutir conjuntamente com as Superintendências Federais de Agricultura - </a:t>
                      </a:r>
                      <a:r>
                        <a:rPr lang="pt-BR" sz="1300" dirty="0" err="1">
                          <a:effectLst/>
                        </a:rPr>
                        <a:t>SFAs</a:t>
                      </a:r>
                      <a:r>
                        <a:rPr lang="pt-BR" sz="1300" dirty="0">
                          <a:effectLst/>
                        </a:rPr>
                        <a:t> visando normatizar com clareza a repartição de atribuições, e, avaliar, as eventuais vantagens e riscos de se normatizar um juízo de admissibilidade a ser realizado na entrada dos processos na </a:t>
                      </a:r>
                      <a:r>
                        <a:rPr lang="pt-BR" sz="1300" dirty="0" err="1">
                          <a:effectLst/>
                        </a:rPr>
                        <a:t>SFAs</a:t>
                      </a:r>
                      <a:r>
                        <a:rPr lang="pt-BR" sz="1300" dirty="0">
                          <a:effectLst/>
                        </a:rPr>
                        <a:t>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</a:tr>
              <a:tr h="15947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300" b="1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300" b="1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 smtClean="0">
                          <a:effectLst/>
                        </a:rPr>
                        <a:t>- Pareceres </a:t>
                      </a:r>
                      <a:r>
                        <a:rPr lang="pt-BR" sz="1300" b="1" dirty="0">
                          <a:effectLst/>
                        </a:rPr>
                        <a:t>Técnicos sem padronização</a:t>
                      </a:r>
                      <a:endParaRPr lang="pt-BR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Estabelecer fluxo de revisão visando conferir transparência quanto aos encaminhamentos do pedido, fortalecendo o diálogo técnico durante o processo, de modo a alinhar o posicionamento da Administração antes da elaboração do ofício de comunicação à empresa.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</a:tr>
              <a:tr h="206108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 smtClean="0">
                          <a:effectLst/>
                        </a:rPr>
                        <a:t>- Carência </a:t>
                      </a:r>
                      <a:r>
                        <a:rPr lang="pt-BR" sz="1300" b="1" dirty="0">
                          <a:effectLst/>
                        </a:rPr>
                        <a:t>de mecanismos eficientes para o ordenamento cronológico de pedidos de registro e alteração</a:t>
                      </a:r>
                      <a:r>
                        <a:rPr lang="pt-BR" sz="1300" dirty="0">
                          <a:effectLst/>
                        </a:rPr>
                        <a:t> de produtos de uso veterinário no âmbito da Coordenação de Fiscalização de Produtos Veterinários – </a:t>
                      </a:r>
                      <a:r>
                        <a:rPr lang="pt-BR" sz="1300" dirty="0" smtClean="0">
                          <a:effectLst/>
                        </a:rPr>
                        <a:t>CPV/DFIP.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Priorizar a criação de sistema de informática com acesso público com vistas à transparência e a manutenção de controles referentes ao ordenamento e organização dos pedidos de registro e alteração de produtos de uso veterinário.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1" marR="3835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498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207963" y="1081088"/>
          <a:ext cx="8307386" cy="490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39073"/>
                <a:gridCol w="727351"/>
                <a:gridCol w="893602"/>
                <a:gridCol w="2119708"/>
                <a:gridCol w="3527652"/>
              </a:tblGrid>
              <a:tr h="9813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Macro-Processos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Tema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Descrição da Ação de Controle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 anchor="ctr"/>
                </a:tc>
              </a:tr>
              <a:tr h="245348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Continuação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Emissão de licenças </a:t>
                      </a:r>
                      <a:r>
                        <a:rPr lang="pt-BR" sz="1400" dirty="0">
                          <a:effectLst/>
                        </a:rPr>
                        <a:t>para uso de produtos veterinários </a:t>
                      </a:r>
                      <a:r>
                        <a:rPr lang="pt-BR" sz="1400" b="1" dirty="0">
                          <a:effectLst/>
                        </a:rPr>
                        <a:t>sem</a:t>
                      </a:r>
                      <a:r>
                        <a:rPr lang="pt-BR" sz="1400" dirty="0">
                          <a:effectLst/>
                        </a:rPr>
                        <a:t> o completo </a:t>
                      </a:r>
                      <a:r>
                        <a:rPr lang="pt-BR" sz="1400" b="1" dirty="0">
                          <a:effectLst/>
                        </a:rPr>
                        <a:t>atendimento</a:t>
                      </a:r>
                      <a:r>
                        <a:rPr lang="pt-BR" sz="1400" dirty="0">
                          <a:effectLst/>
                        </a:rPr>
                        <a:t>, pelas empresas, </a:t>
                      </a:r>
                      <a:r>
                        <a:rPr lang="pt-BR" sz="1400" b="1" dirty="0">
                          <a:effectLst/>
                        </a:rPr>
                        <a:t>de exigências necessárias</a:t>
                      </a:r>
                      <a:r>
                        <a:rPr lang="pt-BR" sz="1400" dirty="0">
                          <a:effectLst/>
                        </a:rPr>
                        <a:t> para sua concessão.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Reforçar junto aos servidores responsáveis pela emissão e avaliação de pareceres e formulação de ofícios emitidos às empresas, quanto aos deveres do servidor de exercer suas atribuições em observância às normas legais e regulamentares, alertando quanto às responsabilidades civil, penal e administrativa decorrente de eventual exercício irregular das atribuições funcionais, conforme disposto na Lei n° 8112/90.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</a:tr>
              <a:tr h="14720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Ausência de norma </a:t>
                      </a:r>
                      <a:r>
                        <a:rPr lang="pt-BR" sz="1400" dirty="0">
                          <a:effectLst/>
                        </a:rPr>
                        <a:t>ou documento equivalente que contenha o </a:t>
                      </a:r>
                      <a:r>
                        <a:rPr lang="pt-BR" sz="1400" b="1" dirty="0">
                          <a:effectLst/>
                        </a:rPr>
                        <a:t>fluxo de registro e alteração para produtos de uso veterinário</a:t>
                      </a:r>
                      <a:r>
                        <a:rPr lang="pt-BR" sz="1400" dirty="0">
                          <a:effectLst/>
                        </a:rPr>
                        <a:t>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Elaborar manual ou documento equivalente que contenha fluxo de registro e alteração para produtos de uso veterinário e publicá-lo no sítio eletrônico do MAPA.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0" marR="566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06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14300" y="788988"/>
          <a:ext cx="8904289" cy="58975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497"/>
                <a:gridCol w="945496"/>
                <a:gridCol w="1473961"/>
                <a:gridCol w="2323603"/>
                <a:gridCol w="3215732"/>
              </a:tblGrid>
              <a:tr h="551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Macro-Processos</a:t>
                      </a:r>
                      <a:r>
                        <a:rPr lang="pt-BR" sz="1300" dirty="0">
                          <a:effectLst/>
                        </a:rPr>
                        <a:t> 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Tema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Descrição da Ação de Controle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 anchor="ctr"/>
                </a:tc>
              </a:tr>
              <a:tr h="136706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Regulamen-tação</a:t>
                      </a:r>
                      <a:endParaRPr lang="pt-BR" sz="13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/ Registros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Registro de Agrotóxicos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2013/2014</a:t>
                      </a:r>
                      <a:endParaRPr lang="pt-BR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Avaliar os processos de pleito de registro de agrotóxicos no âmbito do Departamento de Fiscalização de Insumos Agrícolas – DFIA da Secretaria de Defesa Agropecuária-SDA/MAPA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Deficiências na estrutura </a:t>
                      </a:r>
                      <a:r>
                        <a:rPr lang="pt-BR" sz="1300" dirty="0">
                          <a:effectLst/>
                        </a:rPr>
                        <a:t>da </a:t>
                      </a:r>
                      <a:r>
                        <a:rPr lang="pt-BR" sz="1300" dirty="0" err="1">
                          <a:effectLst/>
                        </a:rPr>
                        <a:t>Coordenação-Geral</a:t>
                      </a:r>
                      <a:r>
                        <a:rPr lang="pt-BR" sz="1300" dirty="0">
                          <a:effectLst/>
                        </a:rPr>
                        <a:t> de Agrotóxicos e Afins - CGAA/DFIA para realização da atividade de concessão de registro de agrotóxicos e afins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Alertar, periodicamente, o MAPA sobre os riscos e prejuízos que decorrem da estrutura deficitária da CGAA/DFIA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</a:tr>
              <a:tr h="170101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Falhas na formalização de Processos </a:t>
                      </a:r>
                      <a:r>
                        <a:rPr lang="pt-BR" sz="1300" dirty="0">
                          <a:effectLst/>
                        </a:rPr>
                        <a:t>de Concessão de Registro de Agrotóxicos e Afins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Adotar controles efetivos para formalização dos autos relativos aos pedidos de registro de agrotóxicos, </a:t>
                      </a:r>
                      <a:r>
                        <a:rPr lang="pt-BR" sz="1300" dirty="0" smtClean="0">
                          <a:effectLst/>
                        </a:rPr>
                        <a:t>tais como: </a:t>
                      </a:r>
                      <a:r>
                        <a:rPr lang="pt-BR" sz="1300" dirty="0" err="1">
                          <a:effectLst/>
                        </a:rPr>
                        <a:t>checklists</a:t>
                      </a:r>
                      <a:r>
                        <a:rPr lang="pt-BR" sz="1300" dirty="0">
                          <a:effectLst/>
                        </a:rPr>
                        <a:t> de </a:t>
                      </a:r>
                      <a:r>
                        <a:rPr lang="pt-BR" sz="1300" dirty="0" smtClean="0">
                          <a:effectLst/>
                        </a:rPr>
                        <a:t>documentos; juntada, </a:t>
                      </a:r>
                      <a:r>
                        <a:rPr lang="pt-BR" sz="1300" dirty="0">
                          <a:effectLst/>
                        </a:rPr>
                        <a:t>via </a:t>
                      </a:r>
                      <a:r>
                        <a:rPr lang="pt-BR" sz="1300" dirty="0" smtClean="0">
                          <a:effectLst/>
                        </a:rPr>
                        <a:t>sistema, de </a:t>
                      </a:r>
                      <a:r>
                        <a:rPr lang="pt-BR" sz="1300" dirty="0">
                          <a:effectLst/>
                        </a:rPr>
                        <a:t>documentos, conferência de numeração e assinatura de documentos, tramitações dos processos via sistema informatizado.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</a:tr>
              <a:tr h="227843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Descumprimento dos prazos legais para avaliação dos pleitos </a:t>
                      </a:r>
                      <a:r>
                        <a:rPr lang="pt-BR" sz="1300" dirty="0">
                          <a:effectLst/>
                        </a:rPr>
                        <a:t>de Registro de Agrotóxicos e Afins. Necessidade de maior integração com MMA e Anvisa.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Avaliar a implantação e divulgação de indicador do tempo médio de conclusão do registro, instituindo metas a serem cumpridas para os próximos exercícios e adotando as medidas sob sua gestão para reduzir os atrasos constatados, buscando interagir com os demais órgãos envolvidos para aprimorar o alinhamento entre os fluxos de análise e para solucionar eventuais pontos críticos identificados.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66" marR="566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72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4938" y="841375"/>
          <a:ext cx="8905876" cy="6027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83312"/>
                <a:gridCol w="1008016"/>
                <a:gridCol w="1589964"/>
                <a:gridCol w="1745843"/>
                <a:gridCol w="3678741"/>
              </a:tblGrid>
              <a:tr h="4557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Macro-Processos</a:t>
                      </a:r>
                      <a:r>
                        <a:rPr lang="pt-BR" sz="1300" dirty="0">
                          <a:effectLst/>
                        </a:rPr>
                        <a:t> 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Tema</a:t>
                      </a:r>
                      <a:endParaRPr lang="pt-BR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Descrição da Ação de Controle</a:t>
                      </a:r>
                      <a:endParaRPr lang="pt-BR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 </a:t>
                      </a:r>
                      <a:endParaRPr lang="pt-BR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 anchor="ctr"/>
                </a:tc>
              </a:tr>
              <a:tr h="841359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Regulamentação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/ Registros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Normativos Relativos à Inspeção de Produtos de Origem Animal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2013</a:t>
                      </a:r>
                      <a:endParaRPr lang="pt-BR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Avaliar o fluxo de expedição e atualização de atos normativos no âmbito do Departamento de Inspeção de Produtos de Origem Animal – DIPOA/SDA/MAPA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Definição insuficiente do fluxo de expedição de normativos </a:t>
                      </a:r>
                      <a:r>
                        <a:rPr lang="pt-BR" sz="1200" dirty="0">
                          <a:effectLst/>
                        </a:rPr>
                        <a:t>de competência do DIPOA/SDA/MAPA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Definir e formalizar processo de expedição de normativos a ser aplicado no âmbito da SDA, que contenha mecanismos de verificação de cumprimento de cada uma das fases do fluxo desenhado.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</a:tr>
              <a:tr h="84135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Promover a participação das Superintendências Federais de Agricultura nas discussões relativas à gestação de normas com impacto nas atividades de fiscalização descentralizadas.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</a:tr>
              <a:tr h="9445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Fragilidades</a:t>
                      </a:r>
                      <a:r>
                        <a:rPr lang="pt-BR" sz="1200" dirty="0">
                          <a:effectLst/>
                        </a:rPr>
                        <a:t> na atuação da </a:t>
                      </a:r>
                      <a:r>
                        <a:rPr lang="pt-BR" sz="1200" dirty="0" smtClean="0">
                          <a:effectLst/>
                        </a:rPr>
                        <a:t>DIPOA</a:t>
                      </a:r>
                      <a:r>
                        <a:rPr lang="pt-BR" sz="1200" dirty="0">
                          <a:effectLst/>
                        </a:rPr>
                        <a:t>/ SDA </a:t>
                      </a:r>
                      <a:r>
                        <a:rPr lang="pt-BR" sz="1200" b="1" dirty="0">
                          <a:effectLst/>
                        </a:rPr>
                        <a:t>na elaboração de atos normativos</a:t>
                      </a:r>
                      <a:r>
                        <a:rPr lang="pt-BR" sz="1200" dirty="0">
                          <a:effectLst/>
                        </a:rPr>
                        <a:t>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Reestruturar a Divisão de Normas Técnicas a fim de possibilitar o cumprimento de sua função regimental na análise de normativos. Rever o seu posicionamento no organograma da Unidade.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</a:tr>
              <a:tr h="14723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Falhas na formalização de processos administrativos relacionadas à legalidade os atos normativos </a:t>
                      </a:r>
                      <a:r>
                        <a:rPr lang="pt-BR" sz="1200" dirty="0">
                          <a:effectLst/>
                        </a:rPr>
                        <a:t>expedidos pelo DIPOA/SDA/MAPA no período de 2009 a 2011.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Concluir a revisão dos ofícios circulares com caráter normativo expedidos, agrupando-os por tema específico e, se for o caso, consolidando os respectivos conteúdos em ato apropriado; e obter manifestação conclusiva da Consultoria Jurídica do MAPA, sobre a competência para expedição de Normativos, diante das falhas apontadas.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</a:tr>
              <a:tr h="14723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Impropriedades quanto ao conteúdo técnico dos atos normativos </a:t>
                      </a:r>
                      <a:r>
                        <a:rPr lang="pt-BR" sz="1200" dirty="0">
                          <a:effectLst/>
                        </a:rPr>
                        <a:t>expedidos pelo DIPOA/SDA/MAPA no período de 2009 a 2011.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Reavaliar o Ofício Circular DIPOA nº 13/2011; revisar as Instruções Normativas SDA/MAPA nº 43 e 44/2011;  reavaliar o Ofício Circular DIPOA nº 20/2011 etc. registrando o embasamento técnico dos referidos normativos.</a:t>
                      </a:r>
                      <a:endParaRPr lang="pt-BR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353" marR="3835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364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189719"/>
              </p:ext>
            </p:extLst>
          </p:nvPr>
        </p:nvGraphicFramePr>
        <p:xfrm>
          <a:off x="103188" y="801688"/>
          <a:ext cx="8801100" cy="46624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248"/>
                <a:gridCol w="852055"/>
                <a:gridCol w="1101164"/>
                <a:gridCol w="2279641"/>
                <a:gridCol w="3569992"/>
              </a:tblGrid>
              <a:tr h="7361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Macro-Processos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Tema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Descrição da Ação de Controle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 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 anchor="ctr"/>
                </a:tc>
              </a:tr>
              <a:tr h="39263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LANAGROS (GO, MG, PA, PE, RS, SP)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Avaliação da Gestão 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Unidades selecionadas e escopo definidos pelo TCU para a Auditoria Anual de Contas.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</a:rPr>
                        <a:t>Carência </a:t>
                      </a:r>
                      <a:r>
                        <a:rPr lang="pt-BR" sz="1400" b="1" dirty="0">
                          <a:effectLst/>
                        </a:rPr>
                        <a:t>de </a:t>
                      </a:r>
                      <a:r>
                        <a:rPr lang="pt-BR" sz="1400" b="1" dirty="0" smtClean="0">
                          <a:effectLst/>
                        </a:rPr>
                        <a:t>pessoal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</a:rPr>
                        <a:t>Contratação</a:t>
                      </a:r>
                      <a:r>
                        <a:rPr lang="pt-BR" sz="1400" dirty="0">
                          <a:effectLst/>
                        </a:rPr>
                        <a:t>, pelo </a:t>
                      </a:r>
                      <a:r>
                        <a:rPr lang="pt-BR" sz="1400" dirty="0" err="1">
                          <a:effectLst/>
                        </a:rPr>
                        <a:t>Lanagro</a:t>
                      </a:r>
                      <a:r>
                        <a:rPr lang="pt-BR" sz="1400" dirty="0">
                          <a:effectLst/>
                        </a:rPr>
                        <a:t>/MG, da Fundação de Apoio, fornecendo </a:t>
                      </a:r>
                      <a:r>
                        <a:rPr lang="pt-BR" sz="1400" b="1" dirty="0">
                          <a:effectLst/>
                        </a:rPr>
                        <a:t>mão de obra para o exercício de cargo que exige provimento mediante concurso público</a:t>
                      </a:r>
                      <a:r>
                        <a:rPr lang="pt-BR" sz="1400" dirty="0">
                          <a:effectLst/>
                        </a:rPr>
                        <a:t>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Contratar</a:t>
                      </a:r>
                      <a:r>
                        <a:rPr lang="pt-BR" sz="1400" dirty="0">
                          <a:effectLst/>
                        </a:rPr>
                        <a:t>, em caso de necessidade dos serviços, prestação de serviços de terceirização de mão-de-obra somente para cargos não descritos no Plano Geral de Cargos do Poder Executivo - PGPE ou típicos de carreira da Unidade, conforme dispõe o Decreto nº 2.271/97.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Promover </a:t>
                      </a:r>
                      <a:r>
                        <a:rPr lang="pt-BR" sz="1400" dirty="0">
                          <a:effectLst/>
                        </a:rPr>
                        <a:t>gestão junto ao MAPA, objetivando solucionar a carência de pessoal efetivo da Unidade, mediante autorização e posterior nomeação do quantitativo faltante de servidores Agentes Administrativos, de forma a substituir a totalidade dos assistentes administrativos terceirizados em situação irregular.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1" marR="56671" marT="0" marB="0"/>
                </a:tc>
              </a:tr>
            </a:tbl>
          </a:graphicData>
        </a:graphic>
      </p:graphicFrame>
      <p:sp>
        <p:nvSpPr>
          <p:cNvPr id="9238" name="CaixaDeTexto 4"/>
          <p:cNvSpPr txBox="1">
            <a:spLocks noChangeArrowheads="1"/>
          </p:cNvSpPr>
          <p:nvPr/>
        </p:nvSpPr>
        <p:spPr bwMode="auto">
          <a:xfrm>
            <a:off x="134938" y="5502275"/>
            <a:ext cx="86455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400">
                <a:latin typeface="Arial" pitchFamily="34" charset="0"/>
              </a:rPr>
              <a:t>A Ação de Governo “Reforma, Ampliação e Modernização dos Laboratórios Nacionais Agropecuários – Lanagros”, do Programa “Defesa Agropecuária”, apresenta os seguintes montantes: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400">
              <a:latin typeface="Arial" pitchFamily="34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1400">
              <a:latin typeface="Arial" pitchFamily="34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224088" y="6116638"/>
          <a:ext cx="4062412" cy="4587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3994"/>
                <a:gridCol w="923276"/>
                <a:gridCol w="1057571"/>
                <a:gridCol w="1057571"/>
              </a:tblGrid>
              <a:tr h="229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Exercício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PLOA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Liquidado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</a:tr>
              <a:tr h="2293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2014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60.000.000,00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31.751.299,02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52,92%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4" marR="9524" marT="9526" marB="9526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800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338651"/>
              </p:ext>
            </p:extLst>
          </p:nvPr>
        </p:nvGraphicFramePr>
        <p:xfrm>
          <a:off x="155575" y="820738"/>
          <a:ext cx="8894764" cy="5922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3329"/>
                <a:gridCol w="891489"/>
                <a:gridCol w="1188060"/>
                <a:gridCol w="2303901"/>
                <a:gridCol w="3607985"/>
              </a:tblGrid>
              <a:tr h="6835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err="1">
                          <a:effectLst/>
                        </a:rPr>
                        <a:t>Macro-Processos</a:t>
                      </a:r>
                      <a:r>
                        <a:rPr lang="pt-BR" sz="1300" dirty="0">
                          <a:effectLst/>
                        </a:rPr>
                        <a:t> 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Tema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Descrição da Ação de Controle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>
                          <a:effectLst/>
                        </a:rPr>
                        <a:t> </a:t>
                      </a:r>
                      <a:endParaRPr lang="pt-BR" sz="13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</a:tr>
              <a:tr h="52394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Entes (União Estado e Municípios)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Avaliação da Gestão da SFA no </a:t>
                      </a:r>
                      <a:r>
                        <a:rPr lang="pt-BR" sz="1300" b="1" dirty="0" smtClean="0">
                          <a:effectLst/>
                        </a:rPr>
                        <a:t>Amapá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3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Relatórios 201305816</a:t>
                      </a:r>
                      <a:endParaRPr lang="pt-BR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smtClean="0">
                          <a:effectLst/>
                        </a:rPr>
                        <a:t>Auditoria </a:t>
                      </a:r>
                      <a:r>
                        <a:rPr lang="pt-BR" sz="1300" dirty="0">
                          <a:effectLst/>
                        </a:rPr>
                        <a:t>Anual de </a:t>
                      </a:r>
                      <a:r>
                        <a:rPr lang="pt-BR" sz="1300" dirty="0" smtClean="0">
                          <a:effectLst/>
                        </a:rPr>
                        <a:t>Contas (AP, RN, SP, MG, PE</a:t>
                      </a:r>
                      <a:r>
                        <a:rPr lang="pt-BR" sz="1300" baseline="0" dirty="0" smtClean="0">
                          <a:effectLst/>
                        </a:rPr>
                        <a:t> E PR)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Fragilidade nas ações de combate à </a:t>
                      </a:r>
                      <a:r>
                        <a:rPr lang="pt-BR" sz="1300" b="1" dirty="0">
                          <a:effectLst/>
                        </a:rPr>
                        <a:t>mosca da carambola</a:t>
                      </a:r>
                      <a:r>
                        <a:rPr lang="pt-BR" sz="1300" dirty="0">
                          <a:effectLst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Fragilidade nas ações de vacinação contra a </a:t>
                      </a:r>
                      <a:r>
                        <a:rPr lang="pt-BR" sz="1300" b="1" dirty="0">
                          <a:effectLst/>
                        </a:rPr>
                        <a:t>febre aftosa</a:t>
                      </a:r>
                      <a:r>
                        <a:rPr lang="pt-BR" sz="1300" dirty="0">
                          <a:effectLst/>
                        </a:rPr>
                        <a:t>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smtClean="0">
                          <a:effectLst/>
                        </a:rPr>
                        <a:t>Utilizar </a:t>
                      </a:r>
                      <a:r>
                        <a:rPr lang="pt-BR" sz="1300" dirty="0">
                          <a:effectLst/>
                        </a:rPr>
                        <a:t>métodos mais eficazes no combate à </a:t>
                      </a:r>
                      <a:r>
                        <a:rPr lang="pt-BR" sz="1300" b="1" dirty="0">
                          <a:effectLst/>
                        </a:rPr>
                        <a:t>mosca da carambola</a:t>
                      </a:r>
                      <a:r>
                        <a:rPr lang="pt-BR" sz="1300" dirty="0">
                          <a:effectLst/>
                        </a:rPr>
                        <a:t>, acrescentando às tradicionais armadilhas </a:t>
                      </a:r>
                      <a:r>
                        <a:rPr lang="pt-BR" sz="1300" dirty="0" smtClean="0">
                          <a:effectLst/>
                        </a:rPr>
                        <a:t>obtidas </a:t>
                      </a:r>
                      <a:r>
                        <a:rPr lang="pt-BR" sz="1300" dirty="0">
                          <a:effectLst/>
                        </a:rPr>
                        <a:t>por meio de parcerias com instituições de pesquisa </a:t>
                      </a:r>
                      <a:r>
                        <a:rPr lang="pt-BR" sz="1300" dirty="0" smtClean="0">
                          <a:effectLst/>
                        </a:rPr>
                        <a:t>(ex.: EMBRAPA e Universidades).</a:t>
                      </a:r>
                      <a:endParaRPr lang="pt-BR" sz="5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smtClean="0">
                          <a:effectLst/>
                        </a:rPr>
                        <a:t>Pessoal </a:t>
                      </a:r>
                      <a:r>
                        <a:rPr lang="pt-BR" sz="1300" dirty="0">
                          <a:effectLst/>
                        </a:rPr>
                        <a:t>técnico para fortalecer o setor competente pelas atividades concernentes à </a:t>
                      </a:r>
                      <a:r>
                        <a:rPr lang="pt-BR" sz="1300" dirty="0" smtClean="0">
                          <a:effectLst/>
                        </a:rPr>
                        <a:t>erradicação da </a:t>
                      </a:r>
                      <a:r>
                        <a:rPr lang="pt-BR" sz="1300" b="1" dirty="0" smtClean="0">
                          <a:effectLst/>
                        </a:rPr>
                        <a:t>mosca da carambola</a:t>
                      </a:r>
                      <a:r>
                        <a:rPr lang="pt-BR" sz="1300" dirty="0" smtClean="0">
                          <a:effectLst/>
                        </a:rPr>
                        <a:t>, promovendo concurso, </a:t>
                      </a:r>
                      <a:r>
                        <a:rPr lang="pt-BR" sz="1300" dirty="0">
                          <a:effectLst/>
                        </a:rPr>
                        <a:t>remoções incentivadas, entre </a:t>
                      </a:r>
                      <a:r>
                        <a:rPr lang="pt-BR" sz="1300" dirty="0" smtClean="0">
                          <a:effectLst/>
                        </a:rPr>
                        <a:t>outras.</a:t>
                      </a:r>
                      <a:endParaRPr lang="pt-BR" sz="5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Promover ações para a Agência de Defesa e Inspeção Agropecuária do Estado do </a:t>
                      </a:r>
                      <a:r>
                        <a:rPr lang="pt-BR" sz="1300" dirty="0" smtClean="0">
                          <a:effectLst/>
                        </a:rPr>
                        <a:t>AP  </a:t>
                      </a:r>
                      <a:r>
                        <a:rPr lang="pt-BR" sz="1300" dirty="0">
                          <a:effectLst/>
                        </a:rPr>
                        <a:t>adequar seus procedimentos </a:t>
                      </a:r>
                      <a:r>
                        <a:rPr lang="pt-BR" sz="1300" dirty="0" smtClean="0">
                          <a:effectLst/>
                        </a:rPr>
                        <a:t>no </a:t>
                      </a:r>
                      <a:r>
                        <a:rPr lang="pt-BR" sz="1300" dirty="0">
                          <a:effectLst/>
                        </a:rPr>
                        <a:t>combate à </a:t>
                      </a:r>
                      <a:r>
                        <a:rPr lang="pt-BR" sz="1300" b="1" dirty="0">
                          <a:effectLst/>
                        </a:rPr>
                        <a:t>febre </a:t>
                      </a:r>
                      <a:r>
                        <a:rPr lang="pt-BR" sz="1300" b="1" dirty="0" smtClean="0">
                          <a:effectLst/>
                        </a:rPr>
                        <a:t>aftosa</a:t>
                      </a:r>
                      <a:r>
                        <a:rPr lang="pt-BR" sz="1300" dirty="0" smtClean="0">
                          <a:effectLst/>
                        </a:rPr>
                        <a:t>, </a:t>
                      </a:r>
                      <a:r>
                        <a:rPr lang="pt-BR" sz="1300" dirty="0">
                          <a:effectLst/>
                        </a:rPr>
                        <a:t>atuando junto aos criadores </a:t>
                      </a:r>
                      <a:r>
                        <a:rPr lang="pt-BR" sz="1300" dirty="0" smtClean="0">
                          <a:effectLst/>
                        </a:rPr>
                        <a:t>para atualizar </a:t>
                      </a:r>
                      <a:r>
                        <a:rPr lang="pt-BR" sz="1300" dirty="0">
                          <a:effectLst/>
                        </a:rPr>
                        <a:t>os cadastros dos bovídeos, com informações sobre a quantidade de </a:t>
                      </a:r>
                      <a:r>
                        <a:rPr lang="pt-BR" sz="1300" dirty="0" smtClean="0">
                          <a:effectLst/>
                        </a:rPr>
                        <a:t>animais, </a:t>
                      </a:r>
                      <a:r>
                        <a:rPr lang="pt-BR" sz="1300" dirty="0">
                          <a:effectLst/>
                        </a:rPr>
                        <a:t>qualidade de bovídeos vacinados, quantidade de propriedades </a:t>
                      </a:r>
                      <a:r>
                        <a:rPr lang="pt-BR" sz="1300" dirty="0" smtClean="0">
                          <a:effectLst/>
                        </a:rPr>
                        <a:t>existentes e</a:t>
                      </a:r>
                      <a:r>
                        <a:rPr lang="pt-BR" sz="1300" baseline="0" dirty="0" smtClean="0">
                          <a:effectLst/>
                        </a:rPr>
                        <a:t> </a:t>
                      </a:r>
                      <a:r>
                        <a:rPr lang="pt-BR" sz="1300" dirty="0" smtClean="0">
                          <a:effectLst/>
                        </a:rPr>
                        <a:t> visitadas/cadastradas, </a:t>
                      </a:r>
                      <a:r>
                        <a:rPr lang="pt-BR" sz="1300" dirty="0">
                          <a:effectLst/>
                        </a:rPr>
                        <a:t>entre outras.</a:t>
                      </a:r>
                      <a:endParaRPr lang="pt-BR" sz="5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 smtClean="0">
                          <a:effectLst/>
                        </a:rPr>
                        <a:t>Fornecer no Relatório </a:t>
                      </a:r>
                      <a:r>
                        <a:rPr lang="pt-BR" sz="1300" dirty="0">
                          <a:effectLst/>
                        </a:rPr>
                        <a:t>de Gestão informações </a:t>
                      </a:r>
                      <a:r>
                        <a:rPr lang="pt-BR" sz="1300" dirty="0" smtClean="0">
                          <a:effectLst/>
                        </a:rPr>
                        <a:t>dados </a:t>
                      </a:r>
                      <a:r>
                        <a:rPr lang="pt-BR" sz="1300" dirty="0">
                          <a:effectLst/>
                        </a:rPr>
                        <a:t>concretos que demonstrem o grau de atendimento às metas estabelecidas ou as dificuldades para não atendimento daquelas.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772" marR="4577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215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28600" y="1049338"/>
          <a:ext cx="8812212" cy="5484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4944"/>
                <a:gridCol w="883216"/>
                <a:gridCol w="1177033"/>
                <a:gridCol w="2282519"/>
                <a:gridCol w="3574500"/>
              </a:tblGrid>
              <a:tr h="7361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Macro-Processos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Tema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Descrição da Ação de Controle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Achados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Recomendações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</a:tr>
              <a:tr h="47486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Recursos Humanos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Avaliação da Gestão de Pessoas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Auditoria Anual de Contas – SE/2014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Carência de recursos </a:t>
                      </a:r>
                      <a:r>
                        <a:rPr lang="pt-BR" sz="1400" b="1" dirty="0" smtClean="0">
                          <a:effectLst/>
                        </a:rPr>
                        <a:t>humanos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Descumprimento à distribuição de cargos </a:t>
                      </a:r>
                      <a:r>
                        <a:rPr lang="pt-BR" sz="1400" b="1" dirty="0" smtClean="0">
                          <a:effectLst/>
                        </a:rPr>
                        <a:t>regimental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Recompor </a:t>
                      </a:r>
                      <a:r>
                        <a:rPr lang="pt-BR" sz="1400" dirty="0">
                          <a:effectLst/>
                        </a:rPr>
                        <a:t>o quadro de pessoal da Coordenação de Produtos Veterinários - CPV, alertando, periodicamente, ao MAPA sobre os riscos e prejuízos que decorrem da estrutura deficitária da CPV/DFIP.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Para </a:t>
                      </a:r>
                      <a:r>
                        <a:rPr lang="pt-BR" sz="1400" dirty="0">
                          <a:effectLst/>
                        </a:rPr>
                        <a:t>a SFA-RS: Promover gestões junto ao MAAP e ao MPOG, objetivando solucionar a carência de pessoal na área fim da Unidade, mediante a nomeação de novos servidores do quadro permanente do Órgão, de forma a garantir o cumprimento de sua missão institucional.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Caso </a:t>
                      </a:r>
                      <a:r>
                        <a:rPr lang="pt-BR" sz="1400" dirty="0">
                          <a:effectLst/>
                        </a:rPr>
                        <a:t>a lotação real, atual, seja a mais adequada ao melhor desempenho das competências do MAPA, adotar providências visando a alteração da estrutura regimental do Ministério, com base em estudos técnicos.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6" marR="5667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530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61109" y="997527"/>
            <a:ext cx="8177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b="1" u="sng" dirty="0"/>
              <a:t>Situação das Recomendações</a:t>
            </a:r>
            <a:endParaRPr lang="pt-BR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12874"/>
              </p:ext>
            </p:extLst>
          </p:nvPr>
        </p:nvGraphicFramePr>
        <p:xfrm>
          <a:off x="850605" y="1626781"/>
          <a:ext cx="7482182" cy="4199862"/>
        </p:xfrm>
        <a:graphic>
          <a:graphicData uri="http://schemas.openxmlformats.org/drawingml/2006/table">
            <a:tbl>
              <a:tblPr firstRow="1" firstCol="1" bandRow="1"/>
              <a:tblGrid>
                <a:gridCol w="2776707"/>
                <a:gridCol w="1558763"/>
                <a:gridCol w="1538392"/>
                <a:gridCol w="1608320"/>
              </a:tblGrid>
              <a:tr h="919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Temas 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Total de Recomendações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Recomendações Atendidas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Recomendações em Monitoramento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746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3333FF"/>
                          </a:solidFill>
                          <a:effectLst/>
                          <a:latin typeface="Times New Roman"/>
                          <a:ea typeface="Times New Roman"/>
                        </a:rPr>
                        <a:t>Registro de Produtos de Uso Veterinário</a:t>
                      </a:r>
                      <a:endParaRPr lang="pt-BR" sz="1600" dirty="0">
                        <a:solidFill>
                          <a:srgbClr val="3333FF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3333FF"/>
                          </a:solidFill>
                          <a:effectLst/>
                          <a:latin typeface="Times New Roman"/>
                          <a:ea typeface="Times New Roman"/>
                        </a:rPr>
                        <a:t>29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3333FF"/>
                          </a:solidFill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3333FF"/>
                          </a:solidFill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1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6600"/>
                          </a:solidFill>
                          <a:effectLst/>
                          <a:latin typeface="Times New Roman"/>
                          <a:ea typeface="Times New Roman"/>
                        </a:rPr>
                        <a:t>Registro de Agrotóxicos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6600"/>
                          </a:solidFill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660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006600"/>
                          </a:solidFill>
                          <a:effectLst/>
                          <a:latin typeface="Times New Roman"/>
                          <a:ea typeface="Times New Roman"/>
                        </a:rPr>
                        <a:t>17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Inspeção de Produtos de Origem Animal</a:t>
                      </a:r>
                      <a:endParaRPr lang="pt-B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16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pt-B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1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Cadeia Produtiva do Leite</a:t>
                      </a:r>
                      <a:endParaRPr lang="pt-BR" sz="1600" dirty="0" smtClean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pt-B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endParaRPr lang="pt-B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endParaRPr lang="pt-BR" sz="16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Total 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77</a:t>
                      </a:r>
                      <a:endParaRPr lang="pt-BR" sz="1600" b="1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22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40</a:t>
                      </a:r>
                    </a:p>
                  </a:txBody>
                  <a:tcPr marL="68574" marR="685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88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9382" y="862445"/>
            <a:ext cx="862445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</a:rPr>
              <a:t>Diante dos trabalhos  realizados pela CGU deve merecer atenção os seguintes aspectos em relação à Política de Defesa Agropecuária:</a:t>
            </a:r>
          </a:p>
          <a:p>
            <a:endParaRPr lang="pt-BR" sz="2000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pt-BR" sz="2000" u="sng" dirty="0" smtClean="0">
                <a:solidFill>
                  <a:schemeClr val="accent5">
                    <a:lumMod val="50000"/>
                  </a:schemeClr>
                </a:solidFill>
              </a:rPr>
              <a:t>. Pessoal :</a:t>
            </a:r>
          </a:p>
          <a:p>
            <a:pPr algn="just"/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	Embora tenha sido realizado concurso  recentemente, a insuficiência da força de trabalho, permanece,  sendo observada em várias unidades que tratam da defesa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agropecuária:</a:t>
            </a:r>
            <a:r>
              <a:rPr lang="pt-BR" sz="2000" dirty="0" smtClean="0">
                <a:solidFill>
                  <a:srgbClr val="FF0000"/>
                </a:solidFill>
              </a:rPr>
              <a:t> 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defesa sanitária animal e vegetal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; 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inspeção industrial e sanitária dos produtos de origem animal e a fiscalização dos produtos destinados à alimentação animal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; fiscalização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de produtos de uso veterinário e dos estabelecimentos que os fabricam e de agrotóxicos, seus componentes e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afins; lavrar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auto de infração, de apreensão e de interdição de estabelecimentos ou de produtos, quando constatarem o descumprimento de obrigação legal.</a:t>
            </a:r>
          </a:p>
          <a:p>
            <a:pPr algn="just"/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pt-BR" sz="2000" u="sng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9382" y="862445"/>
            <a:ext cx="862445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accent5">
                    <a:lumMod val="50000"/>
                  </a:schemeClr>
                </a:solidFill>
              </a:rPr>
              <a:t>Diante dos trabalhos  realizados pela CGU deve merecer atenção os seguintes aspectos em relação à Política de Defesa Agropecuária:</a:t>
            </a:r>
          </a:p>
          <a:p>
            <a:endParaRPr lang="pt-BR" sz="2000" u="sng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pt-BR" sz="2000" u="sng" dirty="0" smtClean="0">
                <a:solidFill>
                  <a:schemeClr val="accent5">
                    <a:lumMod val="50000"/>
                  </a:schemeClr>
                </a:solidFill>
              </a:rPr>
              <a:t>. Legislação/normatização</a:t>
            </a:r>
          </a:p>
          <a:p>
            <a:pPr algn="just"/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	A utilização de ofícios circulares  para normatizar a fiscalização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tende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 a deixá-la frágil, já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que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podem não se sustentar diante  de contestações  administrativas e judiciais por parte  dos estabelecimentos fiscalizados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, podendo tornar a fiscalização ineficaz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algn="just"/>
            <a:endParaRPr lang="pt-BR" sz="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	Por outro lado, há necessidade de revisão  da legislação que  trata da sanidade agropecuária. Uma das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mais importantes 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é o Decreto nº 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30.691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, que aprova Regulamento </a:t>
            </a:r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da Inspeção Industrial e Sanitária de Produtos de Origem </a:t>
            </a:r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Animal,  data de 29/03/1952,  época em que a realidade  do setor agropecuário  era bem diferente.</a:t>
            </a:r>
          </a:p>
        </p:txBody>
      </p:sp>
    </p:spTree>
    <p:extLst>
      <p:ext uri="{BB962C8B-B14F-4D97-AF65-F5344CB8AC3E}">
        <p14:creationId xmlns:p14="http://schemas.microsoft.com/office/powerpoint/2010/main" val="240314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34716" y="905759"/>
            <a:ext cx="54745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200" b="1" kern="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Como a CGU é </a:t>
            </a:r>
            <a:r>
              <a:rPr lang="pt-BR" sz="3200" b="1" kern="0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conhecida hoje?</a:t>
            </a:r>
            <a:endParaRPr lang="pt-BR" sz="3200" b="1" kern="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72441510"/>
              </p:ext>
            </p:extLst>
          </p:nvPr>
        </p:nvGraphicFramePr>
        <p:xfrm>
          <a:off x="612048" y="905759"/>
          <a:ext cx="7919912" cy="5588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706582" y="5237019"/>
            <a:ext cx="14339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 [  6 Diretorias ]</a:t>
            </a:r>
            <a:endParaRPr lang="pt-BR" sz="1400" dirty="0"/>
          </a:p>
        </p:txBody>
      </p:sp>
      <p:cxnSp>
        <p:nvCxnSpPr>
          <p:cNvPr id="8" name="Conector reto 7"/>
          <p:cNvCxnSpPr/>
          <p:nvPr/>
        </p:nvCxnSpPr>
        <p:spPr>
          <a:xfrm>
            <a:off x="1330036" y="5060373"/>
            <a:ext cx="0" cy="1766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1330036" y="5505208"/>
            <a:ext cx="0" cy="2513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02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61109" y="997527"/>
            <a:ext cx="81776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u="sng" dirty="0" smtClean="0">
                <a:solidFill>
                  <a:schemeClr val="accent5">
                    <a:lumMod val="50000"/>
                  </a:schemeClr>
                </a:solidFill>
              </a:rPr>
              <a:t>. Transparência</a:t>
            </a:r>
          </a:p>
          <a:p>
            <a:pPr algn="just"/>
            <a:r>
              <a:rPr lang="pt-BR" sz="2000" dirty="0" smtClean="0">
                <a:solidFill>
                  <a:schemeClr val="accent5">
                    <a:lumMod val="50000"/>
                  </a:schemeClr>
                </a:solidFill>
              </a:rPr>
              <a:t>	Em várias oportunidades constatou-se que processos relativos à defesa  precisam ser modernizados e sistematizados de modo que a informações sejam públicas  de acessíveis de  forma ágil, privilegiando a assim  os princípios  administrativos principalmente a impessoalidade.</a:t>
            </a:r>
          </a:p>
          <a:p>
            <a:pPr algn="just"/>
            <a:endParaRPr lang="pt-BR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endParaRPr lang="pt-BR" sz="20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pt-BR" sz="2000" u="sng" dirty="0" smtClean="0">
                <a:solidFill>
                  <a:schemeClr val="accent5">
                    <a:lumMod val="50000"/>
                  </a:schemeClr>
                </a:solidFill>
              </a:rPr>
              <a:t>. Instrumentos de Fiscalização</a:t>
            </a:r>
          </a:p>
          <a:p>
            <a:pPr algn="just"/>
            <a:endParaRPr lang="pt-BR" sz="2000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pt-BR" sz="2000" dirty="0">
                <a:solidFill>
                  <a:schemeClr val="accent5">
                    <a:lumMod val="50000"/>
                  </a:schemeClr>
                </a:solidFill>
              </a:rPr>
              <a:t>                    Utilização de Tecnologia da Informação no processo de fiscalização</a:t>
            </a:r>
          </a:p>
        </p:txBody>
      </p:sp>
    </p:spTree>
    <p:extLst>
      <p:ext uri="{BB962C8B-B14F-4D97-AF65-F5344CB8AC3E}">
        <p14:creationId xmlns:p14="http://schemas.microsoft.com/office/powerpoint/2010/main" val="314507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7428" y="2275609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dirty="0"/>
          </a:p>
          <a:p>
            <a:r>
              <a:rPr lang="pt-BR" altLang="pt-BR" b="1" dirty="0"/>
              <a:t>Cláudio Antônio de Almeida Py</a:t>
            </a:r>
          </a:p>
          <a:p>
            <a:r>
              <a:rPr lang="pt-BR" altLang="pt-BR" dirty="0"/>
              <a:t>Diretor de Auditoria das Áreas de Produção e Comunicações </a:t>
            </a:r>
          </a:p>
          <a:p>
            <a:r>
              <a:rPr lang="pt-BR" altLang="pt-BR" b="1" dirty="0" smtClean="0">
                <a:hlinkClick r:id="rId2"/>
              </a:rPr>
              <a:t>claudio.py@cgu.gov.br</a:t>
            </a:r>
            <a:r>
              <a:rPr lang="pt-BR" altLang="pt-BR" b="1" dirty="0" smtClean="0"/>
              <a:t> ou </a:t>
            </a:r>
            <a:r>
              <a:rPr lang="pt-BR" altLang="pt-BR" b="1" dirty="0" smtClean="0">
                <a:hlinkClick r:id="rId3"/>
              </a:rPr>
              <a:t>sfcdr@cgu.gov.br</a:t>
            </a:r>
            <a:endParaRPr lang="pt-BR" altLang="pt-BR" b="1" dirty="0" smtClean="0"/>
          </a:p>
          <a:p>
            <a:r>
              <a:rPr lang="pt-BR" altLang="pt-BR" b="1" dirty="0" smtClean="0"/>
              <a:t>Telefone: 2020.7001</a:t>
            </a:r>
          </a:p>
          <a:p>
            <a:endParaRPr lang="pt-BR" altLang="pt-BR" b="1" dirty="0"/>
          </a:p>
          <a:p>
            <a:endParaRPr lang="pt-BR" altLang="pt-BR" b="1" dirty="0"/>
          </a:p>
          <a:p>
            <a:r>
              <a:rPr lang="pt-BR" altLang="pt-BR" b="1" dirty="0"/>
              <a:t>Carlos Moraes de Jesus</a:t>
            </a:r>
          </a:p>
          <a:p>
            <a:r>
              <a:rPr lang="pt-BR" altLang="pt-BR" dirty="0"/>
              <a:t>Coordenador-Geral de Auditoria da Área de Agricultura, Pecuária e </a:t>
            </a:r>
            <a:r>
              <a:rPr lang="pt-BR" altLang="pt-BR" dirty="0" smtClean="0"/>
              <a:t>Abastecimento</a:t>
            </a:r>
          </a:p>
          <a:p>
            <a:r>
              <a:rPr lang="pt-BR" altLang="pt-BR" dirty="0" smtClean="0">
                <a:hlinkClick r:id="rId4"/>
              </a:rPr>
              <a:t>carlos.jesus@cgu.gov.br</a:t>
            </a:r>
            <a:r>
              <a:rPr lang="pt-BR" altLang="pt-BR" dirty="0" smtClean="0"/>
              <a:t> ou </a:t>
            </a:r>
            <a:r>
              <a:rPr lang="pt-BR" altLang="pt-BR" dirty="0" smtClean="0">
                <a:hlinkClick r:id="rId5"/>
              </a:rPr>
              <a:t>sfcdragr@cgu.gov.br</a:t>
            </a:r>
            <a:endParaRPr lang="pt-BR" altLang="pt-BR" dirty="0" smtClean="0"/>
          </a:p>
          <a:p>
            <a:r>
              <a:rPr lang="pt-BR" altLang="pt-BR" dirty="0" smtClean="0"/>
              <a:t>Telefone: 2020.7214</a:t>
            </a:r>
            <a:endParaRPr lang="pt-BR" alt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7887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23555" y="976745"/>
            <a:ext cx="7003472" cy="5818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pt-BR" altLang="pt-BR" sz="2800" b="1" u="sng" dirty="0" smtClean="0">
                <a:solidFill>
                  <a:srgbClr val="3333FF"/>
                </a:solidFill>
                <a:latin typeface="+mn-lt"/>
              </a:rPr>
              <a:t/>
            </a:r>
            <a:br>
              <a:rPr lang="pt-BR" altLang="pt-BR" sz="2800" b="1" u="sng" dirty="0" smtClean="0">
                <a:solidFill>
                  <a:srgbClr val="3333FF"/>
                </a:solidFill>
                <a:latin typeface="+mn-lt"/>
              </a:rPr>
            </a:br>
            <a:r>
              <a:rPr lang="pt-BR" altLang="pt-BR" sz="2800" b="1" u="sng" dirty="0" smtClean="0">
                <a:solidFill>
                  <a:srgbClr val="3333FF"/>
                </a:solidFill>
                <a:latin typeface="+mn-lt"/>
              </a:rPr>
              <a:t>Registro de Produtos de Uso Veterinário</a:t>
            </a:r>
          </a:p>
        </p:txBody>
      </p:sp>
      <p:sp>
        <p:nvSpPr>
          <p:cNvPr id="8195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8196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758536" y="1891145"/>
            <a:ext cx="7897091" cy="3283528"/>
          </a:xfrm>
        </p:spPr>
        <p:txBody>
          <a:bodyPr/>
          <a:lstStyle/>
          <a:p>
            <a:pPr marL="0" indent="0" algn="just">
              <a:buNone/>
              <a:defRPr/>
            </a:pPr>
            <a:endParaRPr lang="pt-BR" sz="2000" b="1" dirty="0" smtClean="0">
              <a:solidFill>
                <a:srgbClr val="3333FF"/>
              </a:solidFill>
            </a:endParaRPr>
          </a:p>
          <a:p>
            <a:pPr marL="0" indent="0" algn="just">
              <a:buNone/>
              <a:defRPr/>
            </a:pPr>
            <a:r>
              <a:rPr lang="pt-BR" sz="2000" b="1" dirty="0" smtClean="0">
                <a:solidFill>
                  <a:srgbClr val="3333FF"/>
                </a:solidFill>
              </a:rPr>
              <a:t>Período </a:t>
            </a:r>
            <a:r>
              <a:rPr lang="pt-BR" sz="2000" b="1" dirty="0">
                <a:solidFill>
                  <a:srgbClr val="3333FF"/>
                </a:solidFill>
              </a:rPr>
              <a:t>de Realização: </a:t>
            </a:r>
            <a:r>
              <a:rPr lang="pt-BR" sz="2000" dirty="0">
                <a:solidFill>
                  <a:srgbClr val="3333FF"/>
                </a:solidFill>
              </a:rPr>
              <a:t>03/02/2014 a </a:t>
            </a:r>
            <a:r>
              <a:rPr lang="pt-BR" sz="2000" dirty="0" smtClean="0">
                <a:solidFill>
                  <a:srgbClr val="3333FF"/>
                </a:solidFill>
              </a:rPr>
              <a:t>27/02/2014</a:t>
            </a:r>
          </a:p>
          <a:p>
            <a:pPr marL="0" indent="0" algn="just"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r>
              <a:rPr lang="pt-BR" sz="2000" b="1" dirty="0" smtClean="0">
                <a:solidFill>
                  <a:srgbClr val="3333FF"/>
                </a:solidFill>
              </a:rPr>
              <a:t>Descrição </a:t>
            </a:r>
            <a:r>
              <a:rPr lang="pt-BR" sz="2000" b="1" dirty="0">
                <a:solidFill>
                  <a:srgbClr val="3333FF"/>
                </a:solidFill>
              </a:rPr>
              <a:t>da Ação de </a:t>
            </a:r>
            <a:r>
              <a:rPr lang="pt-BR" sz="2000" b="1" dirty="0" smtClean="0">
                <a:solidFill>
                  <a:srgbClr val="3333FF"/>
                </a:solidFill>
              </a:rPr>
              <a:t>Controle: 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pt-BR" sz="2000" dirty="0" smtClean="0">
                <a:solidFill>
                  <a:srgbClr val="3333FF"/>
                </a:solidFill>
              </a:rPr>
              <a:t>Ação </a:t>
            </a:r>
            <a:r>
              <a:rPr lang="pt-BR" sz="2000" dirty="0">
                <a:solidFill>
                  <a:srgbClr val="3333FF"/>
                </a:solidFill>
              </a:rPr>
              <a:t>de Controle realizada com vistas a emitir opinião sobre o fluxo dos processos de solicitação de registro e alteração de produtos de uso veterinário no âmbito Departamento de Fiscalização de Insumos Pecuários da Secretaria de Defesa Agropecuária – DFIP/SDA/MAPA.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71138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37755"/>
            <a:ext cx="7632700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pt-BR" altLang="pt-BR" sz="2800" b="1" u="sng" dirty="0" smtClean="0">
                <a:solidFill>
                  <a:srgbClr val="3333FF"/>
                </a:solidFill>
                <a:latin typeface="+mn-lt"/>
              </a:rPr>
              <a:t>Registro de Produtos de Uso Veterinário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435935" y="1196975"/>
            <a:ext cx="8384215" cy="5490904"/>
          </a:xfrm>
        </p:spPr>
        <p:txBody>
          <a:bodyPr>
            <a:normAutofit fontScale="85000" lnSpcReduction="1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3333FF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Questão: </a:t>
            </a:r>
            <a:r>
              <a:rPr lang="pt-BR" sz="1800" dirty="0">
                <a:solidFill>
                  <a:srgbClr val="0000CC"/>
                </a:solidFill>
              </a:rPr>
              <a:t>O Regimento Interno/MAPA </a:t>
            </a:r>
            <a:r>
              <a:rPr lang="pt-BR" sz="1800" dirty="0" smtClean="0">
                <a:solidFill>
                  <a:srgbClr val="0000CC"/>
                </a:solidFill>
              </a:rPr>
              <a:t>está </a:t>
            </a:r>
            <a:r>
              <a:rPr lang="pt-BR" sz="1800" dirty="0">
                <a:solidFill>
                  <a:srgbClr val="0000CC"/>
                </a:solidFill>
              </a:rPr>
              <a:t>sendo cumprido por suas Unidades quanto aos atos relativos ao registro de produtos agropecuários?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rgbClr val="0000CC"/>
                </a:solidFill>
              </a:rPr>
              <a:t>Não </a:t>
            </a:r>
            <a:r>
              <a:rPr lang="pt-BR" sz="1900" dirty="0">
                <a:solidFill>
                  <a:srgbClr val="0000CC"/>
                </a:solidFill>
              </a:rPr>
              <a:t>realização de atribuição, prevista em Regimento Interno, pelas </a:t>
            </a:r>
            <a:r>
              <a:rPr lang="pt-BR" sz="1900" dirty="0" err="1" smtClean="0">
                <a:solidFill>
                  <a:srgbClr val="0000CC"/>
                </a:solidFill>
              </a:rPr>
              <a:t>SFAs</a:t>
            </a:r>
            <a:r>
              <a:rPr lang="pt-BR" sz="1900" dirty="0" smtClean="0">
                <a:solidFill>
                  <a:srgbClr val="0000CC"/>
                </a:solidFill>
              </a:rPr>
              <a:t>, </a:t>
            </a:r>
            <a:r>
              <a:rPr lang="pt-BR" sz="1900" dirty="0">
                <a:solidFill>
                  <a:srgbClr val="0000CC"/>
                </a:solidFill>
              </a:rPr>
              <a:t>referentes à emissão de pareceres para registros de produtos de uso </a:t>
            </a:r>
            <a:r>
              <a:rPr lang="pt-BR" sz="1900" dirty="0" smtClean="0">
                <a:solidFill>
                  <a:srgbClr val="0000CC"/>
                </a:solidFill>
              </a:rPr>
              <a:t>veterinário, descumprindo a </a:t>
            </a:r>
            <a:r>
              <a:rPr lang="pt-BR" sz="1900" dirty="0">
                <a:solidFill>
                  <a:srgbClr val="0000CC"/>
                </a:solidFill>
              </a:rPr>
              <a:t>Portaria/MAPA n° 428, de 09/06/2010, enumera em seu artigo 20, inciso II, alínea “b”: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rgbClr val="0000CC"/>
                </a:solidFill>
              </a:rPr>
              <a:t>“</a:t>
            </a:r>
            <a:r>
              <a:rPr lang="pt-BR" sz="1900" i="1" dirty="0">
                <a:solidFill>
                  <a:srgbClr val="0000CC"/>
                </a:solidFill>
              </a:rPr>
              <a:t>Art. 20 Ao Serviço de Fiscalização de Insumos Pecuários compete: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i="1" dirty="0" smtClean="0">
                <a:solidFill>
                  <a:srgbClr val="0000CC"/>
                </a:solidFill>
              </a:rPr>
              <a:t>(...) II </a:t>
            </a:r>
            <a:r>
              <a:rPr lang="pt-BR" sz="1900" i="1" dirty="0">
                <a:solidFill>
                  <a:srgbClr val="0000CC"/>
                </a:solidFill>
              </a:rPr>
              <a:t>- emitir pareceres para registros de: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i="1" dirty="0" smtClean="0">
                <a:solidFill>
                  <a:srgbClr val="0000CC"/>
                </a:solidFill>
              </a:rPr>
              <a:t>(...)b</a:t>
            </a:r>
            <a:r>
              <a:rPr lang="pt-BR" sz="1900" i="1" dirty="0">
                <a:solidFill>
                  <a:srgbClr val="0000CC"/>
                </a:solidFill>
              </a:rPr>
              <a:t>) produtos de uso veterinário, </a:t>
            </a:r>
            <a:r>
              <a:rPr lang="pt-BR" sz="1900" i="1" dirty="0" smtClean="0">
                <a:solidFill>
                  <a:srgbClr val="0000CC"/>
                </a:solidFill>
              </a:rPr>
              <a:t>”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u="sng" dirty="0" smtClean="0">
                <a:solidFill>
                  <a:srgbClr val="0000CC"/>
                </a:solidFill>
              </a:rPr>
              <a:t>Atraso na </a:t>
            </a:r>
            <a:r>
              <a:rPr lang="pt-BR" sz="1900" b="1" u="sng" dirty="0" err="1" smtClean="0">
                <a:solidFill>
                  <a:srgbClr val="0000CC"/>
                </a:solidFill>
              </a:rPr>
              <a:t>disponibilizacão</a:t>
            </a:r>
            <a:r>
              <a:rPr lang="pt-BR" sz="1900" b="1" u="sng" dirty="0" smtClean="0">
                <a:solidFill>
                  <a:srgbClr val="0000CC"/>
                </a:solidFill>
              </a:rPr>
              <a:t> ao mercado de produtos veterinários, podendo  ocasionar prejuízos ao detentor do  produto, bem como  aos compradores em razão da perda de produtividade.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Recomendação: </a:t>
            </a:r>
            <a:endParaRPr lang="pt-BR" sz="1900" b="1" dirty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>
                <a:solidFill>
                  <a:srgbClr val="0000CC"/>
                </a:solidFill>
              </a:rPr>
              <a:t>Discutir conjuntamente com as Superintendências Federais de Agricultura - </a:t>
            </a:r>
            <a:r>
              <a:rPr lang="pt-BR" sz="1900" b="1" dirty="0" err="1">
                <a:solidFill>
                  <a:srgbClr val="0000CC"/>
                </a:solidFill>
              </a:rPr>
              <a:t>SFAs</a:t>
            </a:r>
            <a:r>
              <a:rPr lang="pt-BR" sz="1900" b="1" dirty="0">
                <a:solidFill>
                  <a:srgbClr val="0000CC"/>
                </a:solidFill>
              </a:rPr>
              <a:t> visando normatizar com clareza a repartição de atribuições, e, a</a:t>
            </a:r>
            <a:r>
              <a:rPr lang="pt-BR" sz="1900" dirty="0">
                <a:solidFill>
                  <a:srgbClr val="0000CC"/>
                </a:solidFill>
              </a:rPr>
              <a:t>valiar, as eventuais vantagens e riscos de se normatizar um juízo de admissibilidade a ser realizado na entrada dos processos na </a:t>
            </a:r>
            <a:r>
              <a:rPr lang="pt-BR" sz="1900" dirty="0" err="1">
                <a:solidFill>
                  <a:srgbClr val="0000CC"/>
                </a:solidFill>
              </a:rPr>
              <a:t>SFAs</a:t>
            </a:r>
            <a:r>
              <a:rPr lang="pt-BR" sz="1900" dirty="0" smtClean="0">
                <a:solidFill>
                  <a:srgbClr val="0000CC"/>
                </a:solidFill>
              </a:rPr>
              <a:t>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rgbClr val="0000CC"/>
                </a:solidFill>
              </a:rPr>
              <a:t>IMPLEMENTAÇÃO DA GESTÃO: </a:t>
            </a:r>
            <a:r>
              <a:rPr lang="pt-BR" sz="1900" b="1" dirty="0" smtClean="0">
                <a:solidFill>
                  <a:srgbClr val="0000CC"/>
                </a:solidFill>
              </a:rPr>
              <a:t> 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dirty="0" smtClean="0">
                <a:solidFill>
                  <a:srgbClr val="0000CC"/>
                </a:solidFill>
              </a:rPr>
              <a:t>Em </a:t>
            </a:r>
            <a:r>
              <a:rPr lang="pt-BR" sz="1900" dirty="0">
                <a:solidFill>
                  <a:srgbClr val="0000CC"/>
                </a:solidFill>
              </a:rPr>
              <a:t>24 a </a:t>
            </a:r>
            <a:r>
              <a:rPr lang="pt-BR" sz="1900" dirty="0" smtClean="0">
                <a:solidFill>
                  <a:srgbClr val="0000CC"/>
                </a:solidFill>
              </a:rPr>
              <a:t>28/11/2014 </a:t>
            </a:r>
            <a:r>
              <a:rPr lang="pt-BR" sz="1900" dirty="0">
                <a:solidFill>
                  <a:srgbClr val="0000CC"/>
                </a:solidFill>
              </a:rPr>
              <a:t>foi realizada reunião nacional com todos os serviços de fiscalização da </a:t>
            </a:r>
            <a:r>
              <a:rPr lang="pt-BR" sz="1900" dirty="0" err="1" smtClean="0">
                <a:solidFill>
                  <a:srgbClr val="0000CC"/>
                </a:solidFill>
              </a:rPr>
              <a:t>SFAs</a:t>
            </a:r>
            <a:r>
              <a:rPr lang="pt-BR" sz="1900" b="1" dirty="0" smtClean="0">
                <a:solidFill>
                  <a:srgbClr val="0000CC"/>
                </a:solidFill>
              </a:rPr>
              <a:t>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rgbClr val="0000CC"/>
                </a:solidFill>
              </a:rPr>
              <a:t>PROVIDÊNCIA </a:t>
            </a:r>
            <a:r>
              <a:rPr lang="pt-BR" sz="1900" b="1" dirty="0" smtClean="0">
                <a:solidFill>
                  <a:srgbClr val="0000CC"/>
                </a:solidFill>
              </a:rPr>
              <a:t>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 A</a:t>
            </a:r>
            <a:r>
              <a:rPr lang="pt-BR" sz="1900" dirty="0" smtClean="0">
                <a:solidFill>
                  <a:srgbClr val="0000CC"/>
                </a:solidFill>
              </a:rPr>
              <a:t>valiar</a:t>
            </a:r>
            <a:r>
              <a:rPr lang="pt-BR" sz="1900" dirty="0">
                <a:solidFill>
                  <a:srgbClr val="0000CC"/>
                </a:solidFill>
              </a:rPr>
              <a:t>, </a:t>
            </a:r>
            <a:r>
              <a:rPr lang="pt-BR" sz="1900" dirty="0" smtClean="0">
                <a:solidFill>
                  <a:srgbClr val="0000CC"/>
                </a:solidFill>
              </a:rPr>
              <a:t>efetivamente, as </a:t>
            </a:r>
            <a:r>
              <a:rPr lang="pt-BR" sz="1900" dirty="0">
                <a:solidFill>
                  <a:srgbClr val="0000CC"/>
                </a:solidFill>
              </a:rPr>
              <a:t>vantagens e riscos de se normatizar um juízo de admissibilidade a ser realizado na entrada dos processos na </a:t>
            </a:r>
            <a:r>
              <a:rPr lang="pt-BR" sz="1900" dirty="0" err="1">
                <a:solidFill>
                  <a:srgbClr val="0000CC"/>
                </a:solidFill>
              </a:rPr>
              <a:t>SFAs</a:t>
            </a:r>
            <a:endParaRPr lang="pt-BR" sz="1900" b="1" dirty="0">
              <a:solidFill>
                <a:srgbClr val="0000CC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rgbClr val="FF00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62078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37755"/>
            <a:ext cx="7632700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pt-BR" altLang="pt-BR" sz="2800" b="1" u="sng" dirty="0">
                <a:solidFill>
                  <a:srgbClr val="3333FF"/>
                </a:solidFill>
                <a:latin typeface="+mn-lt"/>
              </a:rPr>
              <a:t>Registro de Produtos de Uso Veterinário</a:t>
            </a:r>
            <a:endParaRPr lang="pt-BR" altLang="pt-BR" sz="2800" b="1" u="sng" dirty="0" smtClean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435935" y="1196975"/>
            <a:ext cx="8384215" cy="5490904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Questão: </a:t>
            </a:r>
            <a:r>
              <a:rPr lang="pt-BR" sz="2200" dirty="0">
                <a:solidFill>
                  <a:srgbClr val="0000CC"/>
                </a:solidFill>
              </a:rPr>
              <a:t>Há transparência e ordenamento dos pedidos de registro de produtos veterinários?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rgbClr val="0000CC"/>
                </a:solidFill>
              </a:rPr>
              <a:t>Carência de mecanismos eficientes para o ordenamento cronológico de pedidos de Registro e Alteração de Produtos de Uso Veterinário no âmbito da Coordenação de Fiscalização de Produtos Veterinários – </a:t>
            </a:r>
            <a:r>
              <a:rPr lang="pt-BR" sz="1900" dirty="0" smtClean="0">
                <a:solidFill>
                  <a:srgbClr val="0000CC"/>
                </a:solidFill>
              </a:rPr>
              <a:t>CPV/DFIP, fragilizando a transparência  e o controle público sobre </a:t>
            </a:r>
            <a:r>
              <a:rPr lang="pt-BR" sz="1900" dirty="0">
                <a:solidFill>
                  <a:srgbClr val="0000CC"/>
                </a:solidFill>
              </a:rPr>
              <a:t>o processo de registro e alterações dos </a:t>
            </a:r>
            <a:r>
              <a:rPr lang="pt-BR" sz="1900" dirty="0" smtClean="0">
                <a:solidFill>
                  <a:srgbClr val="0000CC"/>
                </a:solidFill>
              </a:rPr>
              <a:t>produtos veterinários</a:t>
            </a:r>
            <a:endParaRPr lang="pt-BR" sz="1900" dirty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1900" dirty="0" smtClean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rgbClr val="0000CC"/>
                </a:solidFill>
              </a:rPr>
              <a:t>Risco de tramitação desigual dos processos, privilegiando ou prejudicando os interesses empresariais.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rgbClr val="0000CC"/>
                </a:solidFill>
              </a:rPr>
              <a:t>Recomendação: </a:t>
            </a:r>
            <a:endParaRPr lang="pt-BR" sz="1900" b="1" dirty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rgbClr val="0000CC"/>
                </a:solidFill>
              </a:rPr>
              <a:t>Priorizar a criação de sistema de informática com acesso público com vistas à transparência e a manutenção de controles referentes ao ordenamento e organização dos pedidos de registro e alteração de produtos de uso veterinário.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rgbClr val="0000CC"/>
                </a:solidFill>
              </a:rPr>
              <a:t>IMPLEMENTAÇÃO DA GESTÃO: </a:t>
            </a:r>
            <a:r>
              <a:rPr lang="pt-BR" sz="1900" b="1" dirty="0" smtClean="0">
                <a:solidFill>
                  <a:srgbClr val="0000CC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rgbClr val="0000CC"/>
                </a:solidFill>
              </a:rPr>
              <a:t>Atos </a:t>
            </a:r>
            <a:r>
              <a:rPr lang="pt-BR" sz="1900" dirty="0">
                <a:solidFill>
                  <a:srgbClr val="0000CC"/>
                </a:solidFill>
              </a:rPr>
              <a:t>publicados no Diário Oficial da União com resultados mensais de licenciamento de produtos, renovações de licenças e alterações diversas</a:t>
            </a:r>
            <a:r>
              <a:rPr lang="pt-BR" sz="1900" dirty="0" smtClean="0">
                <a:solidFill>
                  <a:srgbClr val="0000CC"/>
                </a:solidFill>
              </a:rPr>
              <a:t>.</a:t>
            </a: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rgbClr val="0000CC"/>
                </a:solidFill>
              </a:rPr>
              <a:t>PROVIDÊNCIA </a:t>
            </a:r>
            <a:r>
              <a:rPr lang="pt-BR" sz="1900" b="1" dirty="0" smtClean="0">
                <a:solidFill>
                  <a:srgbClr val="0000CC"/>
                </a:solidFill>
              </a:rPr>
              <a:t>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rgbClr val="0000CC"/>
                </a:solidFill>
              </a:rPr>
              <a:t> As </a:t>
            </a:r>
            <a:r>
              <a:rPr lang="pt-BR" sz="1900" dirty="0">
                <a:solidFill>
                  <a:srgbClr val="0000CC"/>
                </a:solidFill>
              </a:rPr>
              <a:t>providências </a:t>
            </a:r>
            <a:r>
              <a:rPr lang="pt-BR" sz="1900" dirty="0" smtClean="0">
                <a:solidFill>
                  <a:srgbClr val="0000CC"/>
                </a:solidFill>
              </a:rPr>
              <a:t>implementadas são insuficientes para demonstrar a transparência do ordenamento, que deve ser imparcial e acessível ao público.</a:t>
            </a:r>
            <a:endParaRPr lang="pt-BR" sz="1900" dirty="0">
              <a:solidFill>
                <a:srgbClr val="0000CC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rgbClr val="FF00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3880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52368" y="1298865"/>
            <a:ext cx="7632700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Registro </a:t>
            </a:r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de Agrotóxicos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196975"/>
            <a:ext cx="7846828" cy="5490904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C00000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rgbClr val="C00000"/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C00000"/>
              </a:solidFill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Período de Realização: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21/01/2013 a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28/03/2013</a:t>
            </a: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Descrição </a:t>
            </a: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da Ação de Controle: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Ação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de Controle realizada com vistas a emitir opinião sobre processos de pleito de registro de agrotóxicos no âmbito do Departamento de Fiscalização de Insumos Agrícolas – DFIA da Secretaria de Defesa Agropecuária-SDA/MAPA.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007E39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9702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37755"/>
            <a:ext cx="7632700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Registro de Agrotóxicos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435935" y="1196975"/>
            <a:ext cx="8384215" cy="5490904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Controles administrativos  mantidos pelo MAPA para 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atividade de registro de agrotóxicos </a:t>
            </a:r>
            <a:endParaRPr lang="pt-BR" sz="1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Fragilidades nos mecanismos de controle no âmbito do MAPA para atividade de registro de agrotóxicos e afins, sendo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verificadas: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 - 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ausência de registro em sistema das movimentações internas, </a:t>
            </a:r>
            <a:endParaRPr lang="pt-BR" sz="1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- utilização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 planilhas eletrônicas dispersas para controle dos processos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 - insuficiência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dos controles sobre registros que devem ser publicados no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DOU,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 fragilidades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nos mecanismos para garantir congruência das informações prestadas pelas empresas aos três órgãos responsáveis pelo registro de agrotóxicos</a:t>
            </a:r>
            <a:r>
              <a:rPr lang="pt-BR" sz="1600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Ordenamento inadequado dos pedidos de registro de agrotóxicos  de decisões incompatíveis entre o MAPA, a ANVISA e o MMA.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</a:t>
            </a: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Registrar todos os pedidos de registro em meio eletrônico, em sistema de informação próprio ou transitoriamente em planilha eletrônica padronizada; e  Instituir mecanismos para garantir congruência das informações prestadas pelas empresas aos três órgãos responsáveis pelo registro de agrotóxicos, notadamente nos processos ainda apresentados em meio físico e cuja avaliação não é realizada em conjunto pelas três entidades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envolvidas</a:t>
            </a: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08579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37755"/>
            <a:ext cx="7632700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Registro de Agrotóxicos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435935" y="1196975"/>
            <a:ext cx="8384215" cy="5490904"/>
          </a:xfrm>
        </p:spPr>
        <p:txBody>
          <a:bodyPr>
            <a:normAutofit fontScale="850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8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Há cumprimento dos prazos legais para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avaliação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dos pleitos 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registro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agrotóxicos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afins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Descumprimento dos prazos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legais, 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estabelecidos no § 4º, artigo 23, do Decreto n° 4.074/2002 e o inciso II, § 2, artigo 6°, da Instrução Normativa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Conjunta/MAPA/MMA/ANVISA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n° 25, de 14/09/2005, para avaliação dos pleitos de Registro de Agrotóxicos e Afins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. De 352 processos analisados 118 apresentaram atrasos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 necessidade de melhor interação como demais Órgãos envolvidos, visto que para a avaliação da SDA/MAPA,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é necessário aguardar a avaliação do IBAMA e da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ANVISA.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Risco de perdas ao agronegócio, cujo desempenho esta diretamente relacionado ao uso de defensivos agrícolas.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Recomendação: </a:t>
            </a: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Avaliar a implantação e divulgação de indicador do tempo médio de conclusão do registro, instituindo metas a serem cumpridas para os próximos exercícios e adotando as medidas sob sua gestão para reduzir os atrasos constatados, buscando interagir com os demais órgãos envolvidos para aprimorar o alinhamento entre os fluxos de análise.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IMPLEMENTAÇÃO DA GESTÃO: </a:t>
            </a: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CGAA/DFIA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/SDA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em diversas ocasiões solicitou providências por parte da alta administração do MAPA visando adequar a estrutura da área à demanda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recebida.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</a:t>
            </a: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 medidas adotadas pela Unidade responsável pelo avaliação dos pedidos de registro não se mostraram suficientes para eliminar passivo de processos, razão  pela qual reitera-se os termos da recomendação efetuada.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495362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16688" y="737755"/>
            <a:ext cx="7868093" cy="6976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pt-BR" altLang="pt-BR" sz="2500" b="1" u="sng" kern="0" dirty="0" smtClean="0">
                <a:solidFill>
                  <a:srgbClr val="C00000"/>
                </a:solidFill>
                <a:latin typeface="+mn-lt"/>
                <a:ea typeface="+mn-ea"/>
                <a:cs typeface="Arial"/>
              </a:rPr>
              <a:t/>
            </a:r>
            <a:br>
              <a:rPr lang="pt-BR" altLang="pt-BR" sz="2500" b="1" u="sng" kern="0" dirty="0" smtClean="0">
                <a:solidFill>
                  <a:srgbClr val="C00000"/>
                </a:solidFill>
                <a:latin typeface="+mn-lt"/>
                <a:ea typeface="+mn-ea"/>
                <a:cs typeface="Arial"/>
              </a:rPr>
            </a:br>
            <a:r>
              <a:rPr lang="pt-BR" altLang="pt-BR" sz="2500" b="1" u="sng" kern="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Normativos sobre </a:t>
            </a:r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à Inspeção de Produtos de Origem Animal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435394"/>
            <a:ext cx="7846828" cy="4664069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C00000"/>
              </a:solidFill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 smtClean="0">
              <a:solidFill>
                <a:srgbClr val="C00000"/>
              </a:solidFill>
              <a:latin typeface="Arial"/>
              <a:cs typeface="Arial"/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Período </a:t>
            </a: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de Realização: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01/03/2012 a 31/05/2012</a:t>
            </a: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 smtClean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 smtClean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Descrição </a:t>
            </a: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da Ação de Controle: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Ação de Controle com vistas a emitir opinião sobre o fluxo de expedição e atualização de atos normativos no âmbito do Departamento de Inspeção de Produtos de Origem Animal – DIPOA/SDA/MAPA.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pt-BR" sz="2000" b="1" dirty="0">
                <a:solidFill>
                  <a:schemeClr val="accent5">
                    <a:lumMod val="75000"/>
                  </a:schemeClr>
                </a:solidFill>
              </a:rPr>
              <a:t>Produto: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 Relatório nº 201203781 publicado em:</a:t>
            </a:r>
          </a:p>
          <a:p>
            <a:pPr marL="0" indent="0" algn="just">
              <a:buNone/>
              <a:defRPr/>
            </a:pP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http://sistemas2.cgu.gov.br/relats/uploads/5925_%20R201203781.pdf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defRPr/>
            </a:pPr>
            <a:endParaRPr lang="pt-BR" sz="20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99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158" y="737755"/>
            <a:ext cx="8245992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Normativos sobre à Inspeção de Produtos de Origem Animal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196975"/>
            <a:ext cx="7974420" cy="5490904"/>
          </a:xfrm>
        </p:spPr>
        <p:txBody>
          <a:bodyPr>
            <a:normAutofit fontScale="850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70C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Os atos normativos relativos à inspeção de produtos de origem animal  estão sendo elaborados em conjunto pelas Unidades do MAPA?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 despeito da competência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regimental,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 análise dos processos evidenciou que não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houve participação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da Divisão de Normas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Técnicas-DNT/CGPE/DIPOA/SDA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em 89,5% dos atos normativos cujo trâmite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foi avaliado,  embora entre suas </a:t>
            </a:r>
            <a:r>
              <a:rPr lang="pt-BR" sz="1900" dirty="0" err="1" smtClean="0">
                <a:solidFill>
                  <a:schemeClr val="accent5">
                    <a:lumMod val="75000"/>
                  </a:schemeClr>
                </a:solidFill>
              </a:rPr>
              <a:t>suas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funções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esteja: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“ ...elaborar, em articulação com as demais unidades organizacionais do DIPOA/SDA e do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órgão competente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do Ministério: ... b) regulamentos da inspeção de produtos de origem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animal”.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Edição de normativos conflitantes, sem respaldo legal e técnico, em prejuízo a atuação eficaz da fiscalização, da defesa sanitária e da saúde humana.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Recomendação: </a:t>
            </a: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Reestruturar a Divisão de Normas Técnicas a fim de possibilitar o cumprimento de sua função regimental na análise 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normativos e rever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o seu posicionamento no organograma da Unidade.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IMPLEMENTAÇÃO DA GESTÃO: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 SDA  elaborou Plano de Ação propondo a nomeação de servidor experimentado e com perfil adequado para gerir a Divisão, que operará procurando convidar servidores da sede e das SFA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para compor/auxiliar seu corpo técnico; e, ainda, propondo alteração do Regimento da SDA, adequando o organograma do DIPOA, incluindo a transformação da Divisão em Coordenação.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Embora a Unidade  tenha apresentado um Plano de Ação, não há indícios de que tenha sido efetivado, razão pela se reitera  que a recomendação seja implementada.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91963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909092"/>
            <a:ext cx="8496300" cy="1013226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/>
            <a:r>
              <a:rPr lang="en-GB" altLang="en-US" sz="3600" b="1" i="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EIXOS DE ATUAÇÃO DO CONTROLE INTERNO (SFC/CGU)</a:t>
            </a:r>
            <a:endParaRPr lang="pt-BR" altLang="en-US" sz="3600" b="1" i="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496" y="2434846"/>
            <a:ext cx="9145016" cy="3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/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pt-BR" sz="2800" dirty="0" smtClean="0">
                <a:latin typeface="Calibri" panose="020F0502020204030204" pitchFamily="34" charset="0"/>
              </a:rPr>
              <a:t>Avaliação </a:t>
            </a:r>
            <a:r>
              <a:rPr lang="pt-BR" sz="2800" dirty="0">
                <a:latin typeface="Calibri" panose="020F0502020204030204" pitchFamily="34" charset="0"/>
              </a:rPr>
              <a:t>da Execução dos Programas de Governo</a:t>
            </a:r>
          </a:p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pt-BR" sz="2800" dirty="0" smtClean="0">
                <a:latin typeface="Calibri" panose="020F0502020204030204" pitchFamily="34" charset="0"/>
              </a:rPr>
              <a:t>Avaliação </a:t>
            </a:r>
            <a:r>
              <a:rPr lang="pt-BR" sz="2800" dirty="0">
                <a:latin typeface="Calibri" panose="020F0502020204030204" pitchFamily="34" charset="0"/>
              </a:rPr>
              <a:t>da Gestão dos Administradores Públicos </a:t>
            </a:r>
            <a:r>
              <a:rPr lang="pt-BR" sz="2800" dirty="0" smtClean="0">
                <a:latin typeface="Calibri" panose="020F0502020204030204" pitchFamily="34" charset="0"/>
              </a:rPr>
              <a:t>Federais</a:t>
            </a:r>
          </a:p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pt-BR" sz="2800" dirty="0">
                <a:latin typeface="Calibri" panose="020F0502020204030204" pitchFamily="34" charset="0"/>
              </a:rPr>
              <a:t>Auditorias </a:t>
            </a:r>
            <a:r>
              <a:rPr lang="pt-BR" sz="2800" dirty="0" smtClean="0">
                <a:latin typeface="Calibri" panose="020F0502020204030204" pitchFamily="34" charset="0"/>
              </a:rPr>
              <a:t>Investigativas</a:t>
            </a:r>
          </a:p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r>
              <a:rPr lang="pt-BR" sz="2800" dirty="0" smtClean="0">
                <a:latin typeface="Calibri" panose="020F0502020204030204" pitchFamily="34" charset="0"/>
              </a:rPr>
              <a:t>Orientação </a:t>
            </a:r>
            <a:r>
              <a:rPr lang="pt-BR" sz="2800" dirty="0">
                <a:latin typeface="Calibri" panose="020F0502020204030204" pitchFamily="34" charset="0"/>
              </a:rPr>
              <a:t>Preventiva aos Gestores Públicos</a:t>
            </a:r>
          </a:p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Clr>
                <a:schemeClr val="bg1"/>
              </a:buClr>
              <a:buFont typeface="Arial" pitchFamily="34" charset="0"/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</a:pPr>
            <a:endParaRPr lang="pt-BR" sz="28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51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158" y="737755"/>
            <a:ext cx="8245992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Normativos sobre à Inspeção de Produtos de Origem Animal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196975"/>
            <a:ext cx="7974420" cy="5490904"/>
          </a:xfrm>
        </p:spPr>
        <p:txBody>
          <a:bodyPr>
            <a:normAutofit fontScale="775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70C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 hierarquia das normas legais está sendo observada ao se publicar atos relacionados à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inspeção de produtos de origem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animal?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Falhas na formalização de processos administrativos relacionadas à legalidade os atos normativos expedidos pelo DIPOA/SDA/MAPA no período de 2009 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2011, a exemplo de utilização de Ofícios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Circulares, cuja função é precipuamente comunicativa, com conteúdo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de caráter normativo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 publicação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da Resolução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(DIPOA/SDA/MAPA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n.º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04/2011)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em dissonância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com Decreto(n.º 30.691/1952).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Atuação equivocada de agentes de defesa agropecuária e cancelamento e realização de ações incompatíveis com normas gerais, em prejuízo da defesa sanitária.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Recomendação: </a:t>
            </a: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Concluir a revisão dos ofícios circulares com caráter normativo expedidos, agrupando-os por tema específico e, se for o caso, consolidando os respectivos conteúdos em ato apropriado; e obter manifestação conclusiva da Consultoria Jurídica do MAPA, sobre a competência para expedição de Normativos.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IMPLEMENTAÇÃO DA GESTÃO: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 SDA  elaborou Plano de Ação propondo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revisão de todos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os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Ofícios-Circulares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com caráter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normativo expedidos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desde 2001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até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2012, agrupando-os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por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tema específico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e, se for o caso,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consolidando os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respectivos conteúdos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em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ato apropriado.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Houve iniciativa da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Unidade com a apresentação de uma plano de ação,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no entanto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não consta que a providência tenha sido implementada, diante disso reitera-se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 recomendação até que seja apresentada agenda (cronograma) para a revisão dos Ofícios Circulares.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rgbClr val="FF00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42389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87932" y="1340428"/>
            <a:ext cx="7644809" cy="7793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Cadeia Produtiva do Leite</a:t>
            </a:r>
            <a:endParaRPr lang="pt-BR" altLang="pt-BR" sz="2500" b="1" u="sng" kern="0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555068" y="1196975"/>
            <a:ext cx="7846828" cy="5490904"/>
          </a:xfrm>
        </p:spPr>
        <p:txBody>
          <a:bodyPr>
            <a:normAutofit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 smtClean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Período </a:t>
            </a: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de Realização: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24/02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a 11/03/2014,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e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pt-BR" sz="2000" dirty="0" smtClean="0">
                <a:solidFill>
                  <a:schemeClr val="accent5">
                    <a:lumMod val="75000"/>
                  </a:schemeClr>
                </a:solidFill>
              </a:rPr>
              <a:t>11/04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a 29/04/2014</a:t>
            </a: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endParaRPr lang="pt-BR" sz="2000" b="1" kern="0" dirty="0" smtClean="0">
              <a:solidFill>
                <a:schemeClr val="accent5">
                  <a:lumMod val="75000"/>
                </a:schemeClr>
              </a:solidFill>
              <a:latin typeface="Arial"/>
              <a:cs typeface="Arial"/>
            </a:endParaRPr>
          </a:p>
          <a:p>
            <a:pPr marL="0" lvl="0" indent="0" algn="just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  <a:defRPr/>
            </a:pPr>
            <a:r>
              <a:rPr lang="pt-BR" sz="2000" b="1" kern="0" dirty="0" smtClean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Descrição </a:t>
            </a:r>
            <a:r>
              <a:rPr lang="pt-BR" sz="2000" b="1" kern="0" dirty="0">
                <a:solidFill>
                  <a:schemeClr val="accent5">
                    <a:lumMod val="75000"/>
                  </a:schemeClr>
                </a:solidFill>
                <a:latin typeface="Arial"/>
                <a:cs typeface="Arial"/>
              </a:rPr>
              <a:t>da Ação de Controle: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Avaliar a atuação da Superintendência Federal da Agricultura Pecuária e Abastecimento- SFA/RS na cadeia produtiva do leite e seus derivados, no que se refere ao registro de estabelecimentos; inspeção/fiscalização; e interação com entes estaduais e municipais.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lvl="0" indent="0" algn="just">
              <a:buNone/>
              <a:defRPr/>
            </a:pPr>
            <a:r>
              <a:rPr lang="pt-BR" sz="2000" b="1" dirty="0">
                <a:solidFill>
                  <a:schemeClr val="accent5">
                    <a:lumMod val="75000"/>
                  </a:schemeClr>
                </a:solidFill>
              </a:rPr>
              <a:t>Produto: </a:t>
            </a: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Relatório nº 201407158 publicado em:</a:t>
            </a:r>
          </a:p>
          <a:p>
            <a:pPr marL="0" lvl="0" indent="0" algn="just">
              <a:buNone/>
              <a:defRPr/>
            </a:pPr>
            <a:r>
              <a:rPr lang="pt-BR" sz="2000" dirty="0">
                <a:solidFill>
                  <a:schemeClr val="accent5">
                    <a:lumMod val="75000"/>
                  </a:schemeClr>
                </a:solidFill>
              </a:rPr>
              <a:t>http://sistemas2.cgu.gov.br/relats/uploads/RA201407158.pdf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22739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158" y="737755"/>
            <a:ext cx="8245992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Cadeia Produtiva do Leite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196975"/>
            <a:ext cx="7974420" cy="5490904"/>
          </a:xfrm>
        </p:spPr>
        <p:txBody>
          <a:bodyPr>
            <a:normAutofit fontScale="850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Os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autos 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infração estão sendo convertidos em multa de modo a inibir o descumprimento às normas de sanidade do leite e outros produtos agropecuários?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Inconsistências nos processos relativos aos autos de infração emitidos pela SFA/RS. São exemplos a emissão de auto de infração em nome de uma empresa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quando 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multa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foi em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nome de outra; não autuação de empresa responsável por falha identificada em produtos adquiridos por outro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estabelecimento, 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supervisão realizada por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Fiscal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da mesma região e não por Fiscal de outra região,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coleta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 amostras insuficientes, impossibilitando realização 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contraprova; etc.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Sensação de </a:t>
            </a:r>
            <a:r>
              <a:rPr lang="pt-BR" sz="1900" u="sng" dirty="0" err="1" smtClean="0">
                <a:solidFill>
                  <a:schemeClr val="accent5">
                    <a:lumMod val="75000"/>
                  </a:schemeClr>
                </a:solidFill>
              </a:rPr>
              <a:t>impunibilidade</a:t>
            </a: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 ao infringir as normas sanitárias,  dano ao erário ao deixar de recolher os valores decorrentes de multas.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Recomendação: </a:t>
            </a: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Fortalecer seu sistema de controles internos administrativos no que tange aos processos com autos de infração emitidos pela SFA/RS, instituindo rotinas de monitoramento a fim de evitar inconsistências processuais.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IMPLEMENTAÇÃO DA GESTÃO: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Ainda não houve  manifestação da Unidade quanto à medida saneadora das falhas; entretanto, preliminarmente, traz informações  que corroboram as falhas mencionadas.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Aguarda-se manifestação da Unidade, no sentido de fortalecer seu sistema de controles internos administrativos 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84599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158" y="737755"/>
            <a:ext cx="8245992" cy="4675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pt-BR" altLang="pt-BR" sz="2500" b="1" u="sng" kern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Arial"/>
              </a:rPr>
              <a:t>Cadeia Produtiva do Leite</a:t>
            </a:r>
          </a:p>
        </p:txBody>
      </p:sp>
      <p:sp>
        <p:nvSpPr>
          <p:cNvPr id="9219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9220" name="Rectangle 32"/>
          <p:cNvSpPr>
            <a:spLocks noChangeArrowheads="1"/>
          </p:cNvSpPr>
          <p:nvPr/>
        </p:nvSpPr>
        <p:spPr bwMode="auto">
          <a:xfrm>
            <a:off x="0" y="533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endParaRPr lang="pt-BR" altLang="pt-BR"/>
          </a:p>
        </p:txBody>
      </p:sp>
      <p:sp>
        <p:nvSpPr>
          <p:cNvPr id="17413" name="Espaço Reservado para Conteúdo 1"/>
          <p:cNvSpPr>
            <a:spLocks noGrp="1"/>
          </p:cNvSpPr>
          <p:nvPr>
            <p:ph idx="1"/>
          </p:nvPr>
        </p:nvSpPr>
        <p:spPr>
          <a:xfrm>
            <a:off x="648586" y="1196975"/>
            <a:ext cx="7974420" cy="5490904"/>
          </a:xfrm>
        </p:spPr>
        <p:txBody>
          <a:bodyPr>
            <a:normAutofit fontScale="85000" lnSpcReduction="20000"/>
          </a:bodyPr>
          <a:lstStyle/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rgbClr val="0000CC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Questão: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 atuação da SFA-RS, no processo de fiscalização/inspeção em estabelecimentos participantes da cadeia do leite, é adequada?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PROBLEMA: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Dificuldade de atuação da SFA/RS, no processo de inspeção em estabelecimentos participantes da cadeia do leite e derivados no Rio Grande do Sul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. 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Unidade não vem sendo capaz de proceder ao cumprimento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das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frequências de realização das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supervisões.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QUAL O IMPACTO?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u="sng" dirty="0" smtClean="0">
                <a:solidFill>
                  <a:schemeClr val="accent5">
                    <a:lumMod val="75000"/>
                  </a:schemeClr>
                </a:solidFill>
              </a:rPr>
              <a:t>Risco à saúde humana, haja vistas que os pressupostos da sanidade do leite não sendo confirmados pelo órgão de defesa sanitária.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r>
              <a:rPr lang="pt-BR" sz="1900" b="1" dirty="0" smtClean="0">
                <a:solidFill>
                  <a:schemeClr val="accent5">
                    <a:lumMod val="75000"/>
                  </a:schemeClr>
                </a:solidFill>
              </a:rPr>
              <a:t>Recomendação: </a:t>
            </a: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Implantar instrumento de coordenação do planejamento e de controle da execução das atividades de inspeção de estabelecimentos que lidam com produtos de origem animal, em especial da cadeia produtiva do leite, buscando conferir a abrangência adequada e isonomia no processo de fiscalização.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IMPLEMENTAÇÃO DA GESTÃO: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Ainda não houve  manifestação da Unidade quanto à medida saneadora da falha; entretanto, preliminarmente informou que devido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às operações emergenciais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ao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combate da fraude no leite (Operações Leite Compensado) houve otimização de recursos financeiros e técnicos para cumprimento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desta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demanda excepcional.</a:t>
            </a:r>
          </a:p>
          <a:p>
            <a:pPr marL="0" indent="0" algn="just" eaLnBrk="1" hangingPunct="1">
              <a:spcBef>
                <a:spcPts val="0"/>
              </a:spcBef>
              <a:buFontTx/>
              <a:buNone/>
              <a:defRPr/>
            </a:pPr>
            <a:endParaRPr lang="pt-BR" sz="19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b="1" dirty="0">
                <a:solidFill>
                  <a:schemeClr val="accent5">
                    <a:lumMod val="75000"/>
                  </a:schemeClr>
                </a:solidFill>
              </a:rPr>
              <a:t>PROVIDÊNCIA NECESSÁRIA: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Aguarda-se manifestação da Unidade.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No entanto, o descumprimento das frequências de realização das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supervisões ocorreu, também,  em exercícios anteriores, sendo apontado como causa a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falta de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pessoal e, ainda, </a:t>
            </a:r>
            <a:r>
              <a:rPr lang="pt-BR" sz="1900" dirty="0">
                <a:solidFill>
                  <a:schemeClr val="accent5">
                    <a:lumMod val="75000"/>
                  </a:schemeClr>
                </a:solidFill>
              </a:rPr>
              <a:t>de recursos </a:t>
            </a: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orçamentários.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sz="19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pt-BR" sz="1900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1900" dirty="0">
              <a:solidFill>
                <a:srgbClr val="FF00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>
              <a:solidFill>
                <a:srgbClr val="3333FF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pt-BR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pt-BR" sz="2000" dirty="0" smtClean="0"/>
          </a:p>
          <a:p>
            <a:pPr marL="0" indent="0" algn="just" eaLnBrk="1" hangingPunct="1">
              <a:defRPr/>
            </a:pPr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62265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t-BR" sz="48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pt-BR" sz="4800" b="1" dirty="0" smtClean="0">
                <a:solidFill>
                  <a:srgbClr val="002060"/>
                </a:solidFill>
                <a:cs typeface="Times New Roman" pitchFamily="18" charset="0"/>
              </a:rPr>
              <a:t>POLÍTICA </a:t>
            </a:r>
            <a:r>
              <a:rPr lang="pt-BR" sz="4800" b="1" dirty="0">
                <a:solidFill>
                  <a:srgbClr val="002060"/>
                </a:solidFill>
                <a:cs typeface="Times New Roman" pitchFamily="18" charset="0"/>
              </a:rPr>
              <a:t>DE DEFESA AGROPECUÁRIA</a:t>
            </a:r>
          </a:p>
        </p:txBody>
      </p:sp>
    </p:spTree>
    <p:extLst>
      <p:ext uri="{BB962C8B-B14F-4D97-AF65-F5344CB8AC3E}">
        <p14:creationId xmlns:p14="http://schemas.microsoft.com/office/powerpoint/2010/main" val="126464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0945" y="820882"/>
            <a:ext cx="8634846" cy="4562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altLang="en-US" sz="20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Programas/Ações relacionadas com a Política de Defesa Agropecuária:</a:t>
            </a:r>
          </a:p>
          <a:p>
            <a:pPr algn="just"/>
            <a:endParaRPr lang="pt-BR" altLang="en-US" sz="12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pt-BR" altLang="en-US" sz="12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u="sng" dirty="0" smtClean="0">
                <a:solidFill>
                  <a:srgbClr val="002060"/>
                </a:solidFill>
                <a:latin typeface="Calibri" pitchFamily="34" charset="0"/>
              </a:rPr>
              <a:t>Programa </a:t>
            </a:r>
            <a:r>
              <a:rPr lang="pt-BR" sz="2000" u="sng" dirty="0">
                <a:solidFill>
                  <a:srgbClr val="002060"/>
                </a:solidFill>
                <a:latin typeface="Calibri" pitchFamily="34" charset="0"/>
              </a:rPr>
              <a:t>2028 - Defesa </a:t>
            </a:r>
            <a:r>
              <a:rPr lang="pt-BR" sz="2000" u="sng" dirty="0" smtClean="0">
                <a:solidFill>
                  <a:srgbClr val="002060"/>
                </a:solidFill>
                <a:latin typeface="Calibri" pitchFamily="34" charset="0"/>
              </a:rPr>
              <a:t>Agropecuária</a:t>
            </a:r>
          </a:p>
          <a:p>
            <a:endParaRPr lang="pt-BR" sz="2000" u="sng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pt-BR" sz="2000" u="sng" dirty="0">
              <a:solidFill>
                <a:srgbClr val="002060"/>
              </a:solidFill>
              <a:latin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Ações de Governo</a:t>
            </a:r>
            <a:r>
              <a:rPr lang="pt-BR" sz="2000" b="1" dirty="0" smtClean="0">
                <a:solidFill>
                  <a:srgbClr val="002060"/>
                </a:solidFill>
                <a:latin typeface="Calibri" pitchFamily="34" charset="0"/>
              </a:rPr>
              <a:t>:</a:t>
            </a:r>
          </a:p>
          <a:p>
            <a:endParaRPr lang="pt-BR" sz="20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20ZX </a:t>
            </a:r>
            <a:r>
              <a:rPr lang="pt-BR" sz="2000" dirty="0">
                <a:solidFill>
                  <a:srgbClr val="002060"/>
                </a:solidFill>
                <a:latin typeface="Calibri" pitchFamily="34" charset="0"/>
              </a:rPr>
              <a:t>- Fiscalização de Atividades </a:t>
            </a:r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Agropecuárias</a:t>
            </a:r>
          </a:p>
          <a:p>
            <a:endParaRPr lang="pt-BR" sz="800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sz="2000" dirty="0">
                <a:solidFill>
                  <a:srgbClr val="002060"/>
                </a:solidFill>
                <a:latin typeface="Calibri" pitchFamily="34" charset="0"/>
              </a:rPr>
              <a:t>20ZW - Promoção da Defesa </a:t>
            </a:r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Agropecuária</a:t>
            </a:r>
          </a:p>
          <a:p>
            <a:endParaRPr lang="pt-BR" sz="800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152L </a:t>
            </a:r>
            <a:r>
              <a:rPr lang="pt-BR" sz="2000" dirty="0">
                <a:solidFill>
                  <a:srgbClr val="002060"/>
                </a:solidFill>
                <a:latin typeface="Calibri" pitchFamily="34" charset="0"/>
              </a:rPr>
              <a:t>- Reforma, Ampliação e Modernização dos Laboratórios Nacionais </a:t>
            </a:r>
            <a:r>
              <a:rPr lang="pt-BR" sz="2000" dirty="0" smtClean="0">
                <a:solidFill>
                  <a:srgbClr val="002060"/>
                </a:solidFill>
                <a:latin typeface="Calibri" pitchFamily="34" charset="0"/>
              </a:rPr>
              <a:t>agropecuários </a:t>
            </a:r>
            <a:r>
              <a:rPr lang="pt-BR" sz="2000" dirty="0">
                <a:solidFill>
                  <a:srgbClr val="002060"/>
                </a:solidFill>
                <a:latin typeface="Calibri" pitchFamily="34" charset="0"/>
              </a:rPr>
              <a:t>(</a:t>
            </a:r>
            <a:r>
              <a:rPr lang="pt-BR" sz="2000" dirty="0" err="1">
                <a:solidFill>
                  <a:srgbClr val="002060"/>
                </a:solidFill>
                <a:latin typeface="Calibri" pitchFamily="34" charset="0"/>
              </a:rPr>
              <a:t>Lanagros</a:t>
            </a:r>
            <a:r>
              <a:rPr lang="pt-BR" sz="2000" dirty="0">
                <a:solidFill>
                  <a:srgbClr val="002060"/>
                </a:solidFill>
                <a:latin typeface="Calibri" pitchFamily="34" charset="0"/>
              </a:rPr>
              <a:t>)</a:t>
            </a:r>
            <a:endParaRPr lang="pt-BR" sz="2000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pt-BR" sz="105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pt-BR" sz="20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pt-BR" sz="2000" b="1" dirty="0">
              <a:solidFill>
                <a:srgbClr val="00206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0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593725" y="2160588"/>
          <a:ext cx="8332789" cy="3387723"/>
        </p:xfrm>
        <a:graphic>
          <a:graphicData uri="http://schemas.openxmlformats.org/drawingml/2006/table">
            <a:tbl>
              <a:tblPr firstRow="1" firstCol="1" bandRow="1"/>
              <a:tblGrid>
                <a:gridCol w="593549"/>
                <a:gridCol w="1420627"/>
                <a:gridCol w="1431229"/>
                <a:gridCol w="1346416"/>
                <a:gridCol w="1388822"/>
                <a:gridCol w="1403343"/>
                <a:gridCol w="748803"/>
              </a:tblGrid>
              <a:tr h="3103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Ação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2015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2077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Previsto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Realizada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Previsto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Realizada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Previsto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Realizada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</a:tr>
              <a:tr h="614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20ZX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56.023.789,00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26.359.513,90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65.648.695,00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49.192.245,24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84.102.918,00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20ZW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202.881.986,00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194.635.743,72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141.394.676,00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114.621.280,44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185.634.586,00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 smtClean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152L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60.000.000,00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31.751.299,02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0,00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pt-BR" sz="800" b="1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258.905.775,00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220.995.257,62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267.043.371,00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195.864.824,70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1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269.737.504,00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solidFill>
                            <a:srgbClr val="00009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pt-BR" sz="800" dirty="0">
                        <a:solidFill>
                          <a:srgbClr val="000099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881" marR="508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60" name="Retângulo 1"/>
          <p:cNvSpPr>
            <a:spLocks noChangeArrowheads="1"/>
          </p:cNvSpPr>
          <p:nvPr/>
        </p:nvSpPr>
        <p:spPr bwMode="auto">
          <a:xfrm>
            <a:off x="374650" y="976313"/>
            <a:ext cx="865505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en-US" sz="2000" b="1" dirty="0">
                <a:solidFill>
                  <a:srgbClr val="002060"/>
                </a:solidFill>
              </a:rPr>
              <a:t>Programas/Ações relacionadas com a Política de Defesa Agropecuária: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en-US" sz="12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pt-BR" altLang="pt-BR" sz="2000" u="sng" dirty="0">
                <a:solidFill>
                  <a:srgbClr val="002060"/>
                </a:solidFill>
              </a:rPr>
              <a:t>O orçamento e a despesa dos últimos exercícios.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pt-BR" altLang="pt-BR" sz="2000" u="sng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pt-BR" altLang="pt-BR" sz="2000" u="sng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pt-BR" altLang="pt-BR" sz="2000" u="sng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pt-BR" altLang="pt-BR" sz="2000" u="sng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pt-BR" altLang="pt-BR" sz="2000" u="sng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pt-BR" altLang="pt-BR" sz="2000" b="1" dirty="0">
              <a:solidFill>
                <a:srgbClr val="002060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BR" altLang="pt-BR" sz="1000" b="1" dirty="0">
                <a:solidFill>
                  <a:srgbClr val="002060"/>
                </a:solidFill>
              </a:rPr>
              <a:t>Fonte: SIAFI Gerencial, em 18/06/2015</a:t>
            </a:r>
            <a:r>
              <a:rPr lang="pt-BR" altLang="pt-BR" sz="20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207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0945" y="820882"/>
            <a:ext cx="863484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pt-BR" b="1" dirty="0">
                <a:solidFill>
                  <a:srgbClr val="002060"/>
                </a:solidFill>
                <a:latin typeface="Calibri" pitchFamily="34" charset="0"/>
              </a:rPr>
              <a:t>Unidades do MAPA relacionadas com a Política de Defesa Agropecuária:</a:t>
            </a:r>
          </a:p>
          <a:p>
            <a:pPr algn="just"/>
            <a:endParaRPr lang="pt-BR" b="1" dirty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b="1" dirty="0">
                <a:solidFill>
                  <a:srgbClr val="002060"/>
                </a:solidFill>
                <a:latin typeface="Calibri" pitchFamily="34" charset="0"/>
              </a:rPr>
              <a:t>. 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Secretaria de Defesa Agropecuária – SDA/MAPA</a:t>
            </a:r>
          </a:p>
          <a:p>
            <a:endParaRPr lang="pt-BR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. 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Superintendências Federais de Agricultura, Pecuária e Abastecimento – </a:t>
            </a:r>
            <a:r>
              <a:rPr lang="pt-BR" dirty="0" err="1">
                <a:solidFill>
                  <a:srgbClr val="002060"/>
                </a:solidFill>
                <a:latin typeface="Calibri" pitchFamily="34" charset="0"/>
              </a:rPr>
              <a:t>SFAs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/MAPA </a:t>
            </a:r>
            <a:r>
              <a:rPr lang="pt-BR" b="1" dirty="0">
                <a:solidFill>
                  <a:srgbClr val="002060"/>
                </a:solidFill>
                <a:latin typeface="Calibri" pitchFamily="34" charset="0"/>
              </a:rPr>
              <a:t> </a:t>
            </a:r>
          </a:p>
          <a:p>
            <a:pPr algn="just"/>
            <a:endParaRPr lang="pt-BR" b="1" dirty="0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  <a:latin typeface="Calibri" pitchFamily="34" charset="0"/>
              </a:rPr>
              <a:t>Quantidade de servidores do MAPA exercendo atividades vinculadas com a Política de Defesa Agropecuária:</a:t>
            </a:r>
          </a:p>
          <a:p>
            <a:endParaRPr lang="pt-BR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. SDA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:  248 </a:t>
            </a:r>
            <a:endParaRPr lang="pt-BR" dirty="0" smtClean="0">
              <a:solidFill>
                <a:srgbClr val="002060"/>
              </a:solidFill>
              <a:latin typeface="Calibri" pitchFamily="34" charset="0"/>
            </a:endParaRPr>
          </a:p>
          <a:p>
            <a:endParaRPr lang="pt-BR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. </a:t>
            </a:r>
            <a:r>
              <a:rPr lang="pt-BR" dirty="0" err="1" smtClean="0">
                <a:solidFill>
                  <a:srgbClr val="002060"/>
                </a:solidFill>
                <a:latin typeface="Calibri" pitchFamily="34" charset="0"/>
              </a:rPr>
              <a:t>SFAs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: 2246 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(área </a:t>
            </a:r>
            <a:r>
              <a:rPr lang="pt-BR" dirty="0" err="1" smtClean="0">
                <a:solidFill>
                  <a:srgbClr val="002060"/>
                </a:solidFill>
                <a:latin typeface="Calibri" pitchFamily="34" charset="0"/>
              </a:rPr>
              <a:t>finalistica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)</a:t>
            </a:r>
            <a:endParaRPr lang="pt-BR" dirty="0">
              <a:solidFill>
                <a:srgbClr val="002060"/>
              </a:solidFill>
              <a:latin typeface="Calibri" pitchFamily="34" charset="0"/>
            </a:endParaRPr>
          </a:p>
          <a:p>
            <a:endParaRPr lang="pt-BR" dirty="0" smtClean="0">
              <a:solidFill>
                <a:srgbClr val="FF0000"/>
              </a:solidFill>
              <a:latin typeface="Calibri" pitchFamily="34" charset="0"/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  <a:latin typeface="Calibri" pitchFamily="34" charset="0"/>
              </a:rPr>
              <a:t>Quantidade de ações de controle realizadas pela CGU de 2013 a 2015 na área de Política de Defesa Agropecuária</a:t>
            </a:r>
          </a:p>
          <a:p>
            <a:pPr algn="just"/>
            <a:endParaRPr lang="pt-BR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 . 5 Ações Controle Finalística (na SDA: produtos veterinários, agrotóxico, produtos de origem animal, na SFA/RS: cadeia do Leite/RS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, 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na SFA/RN: 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cadeia 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de bebidas).</a:t>
            </a:r>
          </a:p>
          <a:p>
            <a:pPr algn="just"/>
            <a:endParaRPr lang="pt-BR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just"/>
            <a:r>
              <a:rPr lang="pt-BR" b="1" dirty="0" smtClean="0">
                <a:solidFill>
                  <a:srgbClr val="002060"/>
                </a:solidFill>
                <a:latin typeface="Calibri" pitchFamily="34" charset="0"/>
              </a:rPr>
              <a:t>. 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2 Auditoria Anual de Contas (na SDA) 2 Auditorias Acompanhamento </a:t>
            </a:r>
            <a:r>
              <a:rPr lang="pt-BR" dirty="0" smtClean="0">
                <a:solidFill>
                  <a:srgbClr val="002060"/>
                </a:solidFill>
                <a:latin typeface="Calibri" pitchFamily="34" charset="0"/>
              </a:rPr>
              <a:t>(</a:t>
            </a:r>
            <a:r>
              <a:rPr lang="pt-BR" dirty="0">
                <a:solidFill>
                  <a:srgbClr val="002060"/>
                </a:solidFill>
                <a:latin typeface="Calibri" pitchFamily="34" charset="0"/>
              </a:rPr>
              <a:t>na SDA)</a:t>
            </a:r>
          </a:p>
        </p:txBody>
      </p:sp>
    </p:spTree>
    <p:extLst>
      <p:ext uri="{BB962C8B-B14F-4D97-AF65-F5344CB8AC3E}">
        <p14:creationId xmlns:p14="http://schemas.microsoft.com/office/powerpoint/2010/main" val="1154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96913" y="882650"/>
            <a:ext cx="7377112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b="1" u="sng" dirty="0">
                <a:solidFill>
                  <a:schemeClr val="accent1">
                    <a:lumMod val="50000"/>
                  </a:schemeClr>
                </a:solidFill>
              </a:rPr>
              <a:t>Atuação da CGU em temas relacionados à Defesa Agropecuária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844014"/>
              </p:ext>
            </p:extLst>
          </p:nvPr>
        </p:nvGraphicFramePr>
        <p:xfrm>
          <a:off x="280988" y="1527175"/>
          <a:ext cx="8645526" cy="4905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8016"/>
                <a:gridCol w="1127496"/>
                <a:gridCol w="1392429"/>
                <a:gridCol w="2119816"/>
                <a:gridCol w="3127769"/>
              </a:tblGrid>
              <a:tr h="531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Macro-Processos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Tema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Descrição da Ação de Controle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 anchor="ctr"/>
                </a:tc>
              </a:tr>
              <a:tr h="43737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err="1">
                          <a:effectLst/>
                        </a:rPr>
                        <a:t>Estabeleci-mentos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Inspeções de Produtos de Origem Animal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(Frigoríficos)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ARG: SP, GO e PE</a:t>
                      </a:r>
                      <a:endParaRPr lang="pt-BR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Avaliar a inspeção dos produtos de origem animal, verificando se os programas de autocontrole dos estabelecimentos (SIF) são adequados para sanar e evitar não conformidades.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- Os </a:t>
                      </a:r>
                      <a:r>
                        <a:rPr lang="pt-BR" sz="1400" dirty="0">
                          <a:effectLst/>
                        </a:rPr>
                        <a:t>Programas de Autocontrole são executados. </a:t>
                      </a:r>
                      <a:endParaRPr lang="pt-B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</a:rPr>
                        <a:t>- As </a:t>
                      </a:r>
                      <a:r>
                        <a:rPr lang="pt-BR" sz="1400" dirty="0">
                          <a:effectLst/>
                        </a:rPr>
                        <a:t>medidas corretivas descritas nos relatórios de não conformidades, na maioria das situações analisadas, são atendidas de forma tempestiva. </a:t>
                      </a:r>
                      <a:endParaRPr lang="pt-BR" sz="1400" dirty="0" smtClean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 </a:t>
                      </a:r>
                      <a:r>
                        <a:rPr lang="pt-BR" sz="1400" b="1" dirty="0">
                          <a:effectLst/>
                        </a:rPr>
                        <a:t>Ausência de sistema informatizado para guarda dos registros de não conformidades</a:t>
                      </a:r>
                      <a:r>
                        <a:rPr lang="pt-BR" sz="1400" dirty="0">
                          <a:effectLst/>
                        </a:rPr>
                        <a:t>.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Recomendação a ser proposta (Ação de Controle em realização</a:t>
                      </a:r>
                      <a:r>
                        <a:rPr lang="pt-BR" sz="1400" dirty="0" smtClean="0">
                          <a:effectLst/>
                        </a:rPr>
                        <a:t>):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Desenvolver rotina que permita </a:t>
                      </a:r>
                      <a:r>
                        <a:rPr lang="pt-BR" sz="1400" u="sng" dirty="0">
                          <a:effectLst/>
                        </a:rPr>
                        <a:t>guarda dos dados</a:t>
                      </a:r>
                      <a:r>
                        <a:rPr lang="pt-BR" sz="1400" dirty="0">
                          <a:effectLst/>
                        </a:rPr>
                        <a:t> dos Relatórios de Não Conformidade </a:t>
                      </a:r>
                      <a:r>
                        <a:rPr lang="pt-BR" sz="1400" u="sng" dirty="0">
                          <a:effectLst/>
                        </a:rPr>
                        <a:t>de forma estruturada</a:t>
                      </a:r>
                      <a:r>
                        <a:rPr lang="pt-BR" sz="1400" dirty="0">
                          <a:effectLst/>
                        </a:rPr>
                        <a:t>, com o intuito de manter monitoramento efetivo das recomendações e dos prazos de implantação, além de se garantir segurança para resguardar as informações e extrações gerenciais de interesse tanto das SFA, quanto dos órgãos de controle</a:t>
                      </a:r>
                      <a:r>
                        <a:rPr lang="pt-BR" sz="1400" dirty="0" smtClean="0">
                          <a:effectLst/>
                        </a:rPr>
                        <a:t>. </a:t>
                      </a:r>
                      <a:r>
                        <a:rPr lang="pt-BR" sz="1400" u="sng" dirty="0" smtClean="0">
                          <a:effectLst/>
                        </a:rPr>
                        <a:t>Criação</a:t>
                      </a:r>
                      <a:r>
                        <a:rPr lang="pt-BR" sz="1400" u="sng" baseline="0" dirty="0" smtClean="0">
                          <a:effectLst/>
                        </a:rPr>
                        <a:t> de Indicadores gerenciais.</a:t>
                      </a:r>
                      <a:endParaRPr lang="pt-BR" sz="1400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673" marR="5667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65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179958"/>
              </p:ext>
            </p:extLst>
          </p:nvPr>
        </p:nvGraphicFramePr>
        <p:xfrm>
          <a:off x="217488" y="1047750"/>
          <a:ext cx="8770937" cy="570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3410"/>
                <a:gridCol w="783375"/>
                <a:gridCol w="1631372"/>
                <a:gridCol w="2390826"/>
                <a:gridCol w="2991954"/>
              </a:tblGrid>
              <a:tr h="575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err="1">
                          <a:effectLst/>
                        </a:rPr>
                        <a:t>Macro-Processos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Tema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Descrição da Ação de Controle</a:t>
                      </a:r>
                      <a:endParaRPr lang="pt-B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Achados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Principais Recomendações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 </a:t>
                      </a:r>
                      <a:endParaRPr lang="pt-B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 anchor="ctr"/>
                </a:tc>
              </a:tr>
              <a:tr h="136707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Fiscalização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/ Inspeção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Cadeia Produtiva do Leite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SFA/RS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2014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 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u="sng" dirty="0">
                          <a:effectLst/>
                        </a:rPr>
                        <a:t>Avaliar a atuação </a:t>
                      </a:r>
                      <a:r>
                        <a:rPr lang="pt-BR" sz="1300" dirty="0">
                          <a:effectLst/>
                        </a:rPr>
                        <a:t>da Superintendência Federal da Agricultura Pecuária e Abastecimento- </a:t>
                      </a:r>
                      <a:r>
                        <a:rPr lang="pt-BR" sz="1300" u="sng" dirty="0">
                          <a:effectLst/>
                        </a:rPr>
                        <a:t>SFA/RS na cadeia produtiva do leite e seus derivados</a:t>
                      </a:r>
                      <a:r>
                        <a:rPr lang="pt-BR" sz="1300" dirty="0">
                          <a:effectLst/>
                        </a:rPr>
                        <a:t>, no que se refere ao </a:t>
                      </a:r>
                      <a:r>
                        <a:rPr lang="pt-BR" sz="1300" u="sng" dirty="0">
                          <a:effectLst/>
                        </a:rPr>
                        <a:t>registro de estabelecimentos; </a:t>
                      </a:r>
                      <a:r>
                        <a:rPr lang="pt-BR" sz="1300" u="sng" dirty="0" smtClean="0">
                          <a:effectLst/>
                        </a:rPr>
                        <a:t>inspeção/fiscalização; </a:t>
                      </a:r>
                      <a:r>
                        <a:rPr lang="pt-BR" sz="1300" u="sng" dirty="0">
                          <a:effectLst/>
                        </a:rPr>
                        <a:t>e interação com entes estaduais e municipais</a:t>
                      </a:r>
                      <a:endParaRPr lang="pt-BR" sz="1300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Inconsistências nos processos relativos aos autos de infração </a:t>
                      </a:r>
                      <a:r>
                        <a:rPr lang="pt-BR" sz="1300" dirty="0">
                          <a:effectLst/>
                        </a:rPr>
                        <a:t>emitidos pela SFA/RS (ex.: cancelamento, morosidade, ausência de motivação).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Fortalecer seu sistema de controles internos administrativos no que tange aos processos com autos de infração emitidos pela SFA/RS, instituindo rotinas de monitoramento a fim de evitar inconsistências processuais.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</a:tr>
              <a:tr h="1822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Dificuldade de atuação da SFA/RS no processo de inspeção </a:t>
                      </a:r>
                      <a:r>
                        <a:rPr lang="pt-BR" sz="1300" dirty="0">
                          <a:effectLst/>
                        </a:rPr>
                        <a:t>em estabelecimentos participantes da cadeia do leite e derivados no Rio Grande do Sul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Implantar instrumento de coordenação do planejamento e de controle da execução das atividades de inspeção de estabelecimentos que lidam com produtos de origem animal, em especial da cadeia produtiva do leite, buscando conferir a abrangência adequada e isonomia no processo de fiscalização.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</a:tr>
              <a:tr h="193988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/>
                        </a:rPr>
                        <a:t>Intempestividade da atuação da SFA/RS</a:t>
                      </a:r>
                      <a:r>
                        <a:rPr lang="pt-BR" sz="1300" dirty="0">
                          <a:effectLst/>
                        </a:rPr>
                        <a:t> no processo de fiscalização/inspeção em estabelecimentos participantes da cadeia do leite e derivados no Rio Grande do Sul.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300" dirty="0">
                          <a:effectLst/>
                        </a:rPr>
                        <a:t>Implantar controles que tenham como finalidade garantir agilidade na emissão e notificação das empresas da cadeia de leite e derivados que apresentem problemas em sua linha de produção a fim de garantir que produtos contaminados não sejam comercializados no mercado consumidor.</a:t>
                      </a:r>
                      <a:endParaRPr lang="pt-BR" sz="13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80" marR="54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0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1614</TotalTime>
  <Words>4309</Words>
  <Application>Microsoft Office PowerPoint</Application>
  <PresentationFormat>Apresentação na tela (4:3)</PresentationFormat>
  <Paragraphs>604</Paragraphs>
  <Slides>33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33</vt:i4>
      </vt:variant>
    </vt:vector>
  </HeadingPairs>
  <TitlesOfParts>
    <vt:vector size="35" baseType="lpstr">
      <vt:lpstr>Tema do Office</vt:lpstr>
      <vt:lpstr>Personalizar design</vt:lpstr>
      <vt:lpstr> Política de Defesa Agropecuária</vt:lpstr>
      <vt:lpstr>Apresentação do PowerPoint</vt:lpstr>
      <vt:lpstr>EIXOS DE ATUAÇÃO DO CONTROLE INTERNO (SFC/CGU)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Registro de Produtos de Uso Veterinário</vt:lpstr>
      <vt:lpstr>Registro de Produtos de Uso Veterinário</vt:lpstr>
      <vt:lpstr>Registro de Produtos de Uso Veterinário</vt:lpstr>
      <vt:lpstr>Registro de Agrotóxicos</vt:lpstr>
      <vt:lpstr>Registro de Agrotóxicos</vt:lpstr>
      <vt:lpstr>Registro de Agrotóxicos</vt:lpstr>
      <vt:lpstr> Normativos sobre à Inspeção de Produtos de Origem Animal</vt:lpstr>
      <vt:lpstr>Normativos sobre à Inspeção de Produtos de Origem Animal</vt:lpstr>
      <vt:lpstr>Normativos sobre à Inspeção de Produtos de Origem Animal</vt:lpstr>
      <vt:lpstr>Cadeia Produtiva do Leite</vt:lpstr>
      <vt:lpstr>Cadeia Produtiva do Leite</vt:lpstr>
      <vt:lpstr>Cadeia Produtiva do Leite</vt:lpstr>
    </vt:vector>
  </TitlesOfParts>
  <Company>CONTROLADORIA-GERAL DA UNIÃO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Claudio Antonio de Almeida Py</cp:lastModifiedBy>
  <cp:revision>151</cp:revision>
  <cp:lastPrinted>2015-08-19T20:15:50Z</cp:lastPrinted>
  <dcterms:created xsi:type="dcterms:W3CDTF">2015-03-27T13:31:09Z</dcterms:created>
  <dcterms:modified xsi:type="dcterms:W3CDTF">2015-08-19T21:18:46Z</dcterms:modified>
</cp:coreProperties>
</file>