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8" r:id="rId4"/>
    <p:sldId id="277" r:id="rId5"/>
    <p:sldId id="262" r:id="rId6"/>
    <p:sldId id="263" r:id="rId7"/>
    <p:sldId id="264" r:id="rId8"/>
    <p:sldId id="282" r:id="rId9"/>
    <p:sldId id="266" r:id="rId10"/>
    <p:sldId id="280" r:id="rId11"/>
    <p:sldId id="281" r:id="rId12"/>
    <p:sldId id="272" r:id="rId13"/>
    <p:sldId id="273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0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Pasta2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Pasta3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Pasta4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/>
              <a:t>Matrícula na EJA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Plan1!$A$2:$D$2</c:f>
              <c:strCache>
                <c:ptCount val="4"/>
                <c:pt idx="0">
                  <c:v>Ano </c:v>
                </c:pt>
                <c:pt idx="1">
                  <c:v>Total </c:v>
                </c:pt>
                <c:pt idx="2">
                  <c:v>Urbana </c:v>
                </c:pt>
                <c:pt idx="3">
                  <c:v>Rural </c:v>
                </c:pt>
              </c:strCache>
            </c:strRef>
          </c:cat>
          <c:val>
            <c:numRef>
              <c:f>Plan1!$A$3:$D$3</c:f>
              <c:numCache>
                <c:formatCode>#,##0</c:formatCode>
                <c:ptCount val="4"/>
                <c:pt idx="0" formatCode="General">
                  <c:v>2010</c:v>
                </c:pt>
                <c:pt idx="1">
                  <c:v>4287234</c:v>
                </c:pt>
                <c:pt idx="2">
                  <c:v>3784256</c:v>
                </c:pt>
                <c:pt idx="3">
                  <c:v>502978</c:v>
                </c:pt>
              </c:numCache>
            </c:numRef>
          </c:val>
        </c:ser>
        <c:ser>
          <c:idx val="1"/>
          <c:order val="1"/>
          <c:invertIfNegative val="0"/>
          <c:dLbls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3.126.969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3.333333333333334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Plan1!$A$2:$D$2</c:f>
              <c:strCache>
                <c:ptCount val="4"/>
                <c:pt idx="0">
                  <c:v>Ano </c:v>
                </c:pt>
                <c:pt idx="1">
                  <c:v>Total </c:v>
                </c:pt>
                <c:pt idx="2">
                  <c:v>Urbana </c:v>
                </c:pt>
                <c:pt idx="3">
                  <c:v>Rural </c:v>
                </c:pt>
              </c:strCache>
            </c:strRef>
          </c:cat>
          <c:val>
            <c:numRef>
              <c:f>Plan1!$A$4:$D$4</c:f>
              <c:numCache>
                <c:formatCode>#,##0</c:formatCode>
                <c:ptCount val="4"/>
                <c:pt idx="0" formatCode="General">
                  <c:v>2014</c:v>
                </c:pt>
                <c:pt idx="1">
                  <c:v>3592908</c:v>
                </c:pt>
                <c:pt idx="2" formatCode="General">
                  <c:v>3126969</c:v>
                </c:pt>
                <c:pt idx="3">
                  <c:v>465939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68901112"/>
        <c:axId val="168901504"/>
      </c:barChart>
      <c:catAx>
        <c:axId val="1689011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68901504"/>
        <c:crosses val="autoZero"/>
        <c:auto val="1"/>
        <c:lblAlgn val="ctr"/>
        <c:lblOffset val="100"/>
        <c:noMultiLvlLbl val="0"/>
      </c:catAx>
      <c:valAx>
        <c:axId val="1689015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168901112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 dirty="0"/>
              <a:t>Matrículas na </a:t>
            </a:r>
            <a:r>
              <a:rPr lang="pt-BR" dirty="0" err="1"/>
              <a:t>EJA</a:t>
            </a:r>
            <a:r>
              <a:rPr lang="pt-BR" dirty="0"/>
              <a:t> por </a:t>
            </a:r>
            <a:r>
              <a:rPr lang="pt-BR" dirty="0" smtClean="0"/>
              <a:t>Raça/Cor - 2014</a:t>
            </a:r>
            <a:endParaRPr lang="pt-BR" dirty="0"/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Plan1!$A$8:$A$12</c:f>
              <c:strCache>
                <c:ptCount val="5"/>
                <c:pt idx="0">
                  <c:v>Não Declarada</c:v>
                </c:pt>
                <c:pt idx="1">
                  <c:v>Branca</c:v>
                </c:pt>
                <c:pt idx="2">
                  <c:v>Preta/parda</c:v>
                </c:pt>
                <c:pt idx="3">
                  <c:v>Amarela</c:v>
                </c:pt>
                <c:pt idx="4">
                  <c:v>Indígena</c:v>
                </c:pt>
              </c:strCache>
            </c:strRef>
          </c:cat>
          <c:val>
            <c:numRef>
              <c:f>Plan1!$B$8:$B$12</c:f>
              <c:numCache>
                <c:formatCode>#,##0</c:formatCode>
                <c:ptCount val="5"/>
                <c:pt idx="0">
                  <c:v>1576786</c:v>
                </c:pt>
                <c:pt idx="1">
                  <c:v>505761</c:v>
                </c:pt>
                <c:pt idx="2">
                  <c:v>1473869</c:v>
                </c:pt>
                <c:pt idx="3">
                  <c:v>11416</c:v>
                </c:pt>
                <c:pt idx="4">
                  <c:v>25076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2000"/>
      </a:pPr>
      <a:endParaRPr lang="pt-B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/>
              <a:t>Matrícula na EJA por dependência Administrativa </a:t>
            </a:r>
          </a:p>
        </c:rich>
      </c:tx>
      <c:layout>
        <c:manualLayout>
          <c:xMode val="edge"/>
          <c:yMode val="edge"/>
          <c:x val="0.19890171719093919"/>
          <c:y val="2.8116843700136378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Plan1!$A$2:$A$5</c:f>
              <c:strCache>
                <c:ptCount val="4"/>
                <c:pt idx="0">
                  <c:v>Federal </c:v>
                </c:pt>
                <c:pt idx="1">
                  <c:v>Estadual </c:v>
                </c:pt>
                <c:pt idx="2">
                  <c:v>Municipal </c:v>
                </c:pt>
                <c:pt idx="3">
                  <c:v>Privada </c:v>
                </c:pt>
              </c:strCache>
            </c:strRef>
          </c:cat>
          <c:val>
            <c:numRef>
              <c:f>Plan1!$B$2:$B$5</c:f>
              <c:numCache>
                <c:formatCode>#,##0</c:formatCode>
                <c:ptCount val="4"/>
                <c:pt idx="0">
                  <c:v>12998</c:v>
                </c:pt>
                <c:pt idx="1">
                  <c:v>1857507</c:v>
                </c:pt>
                <c:pt idx="2">
                  <c:v>1565177</c:v>
                </c:pt>
                <c:pt idx="3">
                  <c:v>157226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2000"/>
      </a:pPr>
      <a:endParaRPr lang="pt-B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96CFF-EE33-4755-AD51-0A7A7EA2096E}" type="datetimeFigureOut">
              <a:rPr lang="pt-BR" smtClean="0"/>
              <a:t>10/12/2015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D2EC-38C3-4AB9-96B8-17FB7CBF53D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96CFF-EE33-4755-AD51-0A7A7EA2096E}" type="datetimeFigureOut">
              <a:rPr lang="pt-BR" smtClean="0"/>
              <a:t>10/12/2015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D2EC-38C3-4AB9-96B8-17FB7CBF53D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96CFF-EE33-4755-AD51-0A7A7EA2096E}" type="datetimeFigureOut">
              <a:rPr lang="pt-BR" smtClean="0"/>
              <a:t>10/12/2015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D2EC-38C3-4AB9-96B8-17FB7CBF53D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96CFF-EE33-4755-AD51-0A7A7EA2096E}" type="datetimeFigureOut">
              <a:rPr lang="pt-BR" smtClean="0"/>
              <a:t>10/12/2015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D2EC-38C3-4AB9-96B8-17FB7CBF53D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96CFF-EE33-4755-AD51-0A7A7EA2096E}" type="datetimeFigureOut">
              <a:rPr lang="pt-BR" smtClean="0"/>
              <a:t>10/12/2015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D2EC-38C3-4AB9-96B8-17FB7CBF53D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96CFF-EE33-4755-AD51-0A7A7EA2096E}" type="datetimeFigureOut">
              <a:rPr lang="pt-BR" smtClean="0"/>
              <a:t>10/12/2015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D2EC-38C3-4AB9-96B8-17FB7CBF53D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96CFF-EE33-4755-AD51-0A7A7EA2096E}" type="datetimeFigureOut">
              <a:rPr lang="pt-BR" smtClean="0"/>
              <a:t>10/12/2015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D2EC-38C3-4AB9-96B8-17FB7CBF53D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96CFF-EE33-4755-AD51-0A7A7EA2096E}" type="datetimeFigureOut">
              <a:rPr lang="pt-BR" smtClean="0"/>
              <a:t>10/12/2015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D2EC-38C3-4AB9-96B8-17FB7CBF53D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96CFF-EE33-4755-AD51-0A7A7EA2096E}" type="datetimeFigureOut">
              <a:rPr lang="pt-BR" smtClean="0"/>
              <a:t>10/12/2015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D2EC-38C3-4AB9-96B8-17FB7CBF53D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96CFF-EE33-4755-AD51-0A7A7EA2096E}" type="datetimeFigureOut">
              <a:rPr lang="pt-BR" smtClean="0"/>
              <a:t>10/12/2015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D2EC-38C3-4AB9-96B8-17FB7CBF53D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96CFF-EE33-4755-AD51-0A7A7EA2096E}" type="datetimeFigureOut">
              <a:rPr lang="pt-BR" smtClean="0"/>
              <a:t>10/12/2015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D2EC-38C3-4AB9-96B8-17FB7CBF53D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96CFF-EE33-4755-AD51-0A7A7EA2096E}" type="datetimeFigureOut">
              <a:rPr lang="pt-BR" smtClean="0"/>
              <a:t>10/12/2015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AD2EC-38C3-4AB9-96B8-17FB7CBF53DB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7772400" cy="1470025"/>
          </a:xfrm>
        </p:spPr>
        <p:txBody>
          <a:bodyPr/>
          <a:lstStyle/>
          <a:p>
            <a:r>
              <a:rPr lang="pt-BR" dirty="0" smtClean="0">
                <a:solidFill>
                  <a:srgbClr val="0000FF"/>
                </a:solidFill>
              </a:rPr>
              <a:t>Audiência Pública </a:t>
            </a:r>
            <a:endParaRPr lang="pt-BR" dirty="0">
              <a:solidFill>
                <a:srgbClr val="0000FF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99592" y="2636912"/>
            <a:ext cx="7848872" cy="1752600"/>
          </a:xfrm>
        </p:spPr>
        <p:txBody>
          <a:bodyPr>
            <a:normAutofit/>
          </a:bodyPr>
          <a:lstStyle/>
          <a:p>
            <a:pPr algn="just"/>
            <a:r>
              <a:rPr lang="pt-BR" b="1" dirty="0">
                <a:solidFill>
                  <a:srgbClr val="002060"/>
                </a:solidFill>
              </a:rPr>
              <a:t>“A Educação ao Longo da Vida na perspectiva da Educação de Jovens e Adultos e a </a:t>
            </a:r>
            <a:r>
              <a:rPr lang="pt-BR" b="1" dirty="0" err="1">
                <a:solidFill>
                  <a:srgbClr val="002060"/>
                </a:solidFill>
              </a:rPr>
              <a:t>CONFINTEA</a:t>
            </a:r>
            <a:r>
              <a:rPr lang="pt-BR" b="1" dirty="0">
                <a:solidFill>
                  <a:srgbClr val="002060"/>
                </a:solidFill>
              </a:rPr>
              <a:t> BRASIL+6</a:t>
            </a:r>
            <a:r>
              <a:rPr lang="pt-BR" b="1" dirty="0" smtClean="0">
                <a:solidFill>
                  <a:srgbClr val="002060"/>
                </a:solidFill>
              </a:rPr>
              <a:t>”</a:t>
            </a:r>
          </a:p>
          <a:p>
            <a:pPr algn="just"/>
            <a:endParaRPr lang="pt-BR" b="1" dirty="0">
              <a:solidFill>
                <a:srgbClr val="002060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555776" y="5157192"/>
            <a:ext cx="626469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 err="1" smtClean="0">
                <a:solidFill>
                  <a:srgbClr val="002060"/>
                </a:solidFill>
              </a:rPr>
              <a:t>Profa</a:t>
            </a:r>
            <a:r>
              <a:rPr lang="pt-BR" sz="2000" b="1" dirty="0" smtClean="0">
                <a:solidFill>
                  <a:srgbClr val="002060"/>
                </a:solidFill>
              </a:rPr>
              <a:t>. Catarina de Almeida Santos- FE/UnB </a:t>
            </a:r>
          </a:p>
          <a:p>
            <a:pPr algn="just"/>
            <a:r>
              <a:rPr lang="pt-BR" sz="2000" b="1" dirty="0" smtClean="0">
                <a:solidFill>
                  <a:srgbClr val="002060"/>
                </a:solidFill>
              </a:rPr>
              <a:t>Representante da Campanha Nacional pelo Direito a Educação </a:t>
            </a:r>
            <a:endParaRPr lang="pt-BR" sz="2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72400" cy="1008112"/>
          </a:xfrm>
        </p:spPr>
        <p:txBody>
          <a:bodyPr/>
          <a:lstStyle/>
          <a:p>
            <a:r>
              <a:rPr lang="pt-BR" dirty="0" smtClean="0">
                <a:solidFill>
                  <a:schemeClr val="accent5">
                    <a:lumMod val="75000"/>
                  </a:schemeClr>
                </a:solidFill>
              </a:rPr>
              <a:t>Cenário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3568" y="1412776"/>
            <a:ext cx="8064896" cy="5112568"/>
          </a:xfrm>
        </p:spPr>
        <p:txBody>
          <a:bodyPr>
            <a:noAutofit/>
          </a:bodyPr>
          <a:lstStyle/>
          <a:p>
            <a:pPr algn="just"/>
            <a:r>
              <a:rPr lang="pt-BR" sz="25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Dados do mapa da violência de 2014 apontam quem em 2012, morreram por assassinatos: </a:t>
            </a:r>
          </a:p>
          <a:p>
            <a:pPr algn="just">
              <a:buFont typeface="Wingdings" pitchFamily="2" charset="2"/>
              <a:buChar char="Ø"/>
            </a:pPr>
            <a:r>
              <a:rPr lang="pt-BR" sz="25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154 pessoas por dia, sendo ao todo, 56.337 mortes, 7% a mais do que em 2011 e 13,4% a mais que em 2002. </a:t>
            </a:r>
          </a:p>
          <a:p>
            <a:pPr algn="just">
              <a:buFont typeface="Wingdings" pitchFamily="2" charset="2"/>
              <a:buChar char="Ø"/>
            </a:pPr>
            <a:r>
              <a:rPr lang="pt-BR" sz="25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O crescimento da população total do País foi de 11,1%, no mesmo período;</a:t>
            </a:r>
          </a:p>
          <a:p>
            <a:pPr algn="just">
              <a:buFont typeface="Wingdings" pitchFamily="2" charset="2"/>
              <a:buChar char="Ø"/>
            </a:pPr>
            <a:r>
              <a:rPr lang="pt-BR" sz="25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30.072 foram jovens, com idade entre 15 e 29 anos. O número representa 53,4% do total de homicídios no país;</a:t>
            </a:r>
          </a:p>
          <a:p>
            <a:pPr algn="just">
              <a:buFont typeface="Wingdings" pitchFamily="2" charset="2"/>
              <a:buChar char="Ø"/>
            </a:pPr>
            <a:r>
              <a:rPr lang="pt-BR" sz="25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Das 56.337  pessoas assassinadas, 41.127 negros mortos</a:t>
            </a:r>
          </a:p>
          <a:p>
            <a:pPr algn="l"/>
            <a:r>
              <a:rPr lang="pt-BR" sz="25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5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endParaRPr lang="pt-BR" sz="25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pt-BR" sz="25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620689"/>
            <a:ext cx="7772400" cy="1008112"/>
          </a:xfrm>
        </p:spPr>
        <p:txBody>
          <a:bodyPr>
            <a:normAutofit/>
          </a:bodyPr>
          <a:lstStyle/>
          <a:p>
            <a:r>
              <a:rPr lang="pt-BR" sz="32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População carcerária </a:t>
            </a:r>
            <a:endParaRPr lang="pt-BR" sz="3200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3568" y="1628800"/>
            <a:ext cx="7992888" cy="4608512"/>
          </a:xfrm>
        </p:spPr>
        <p:txBody>
          <a:bodyPr>
            <a:normAutofit fontScale="775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pt-BR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Entre os anos 1999 e 2014 houve um crescimento de 213,1%, na população carcerária. Mantido este ritmo, em 2030, o Brasil terá alcançado uma população prisional de 1,9 milhão de presos adultos.</a:t>
            </a:r>
          </a:p>
          <a:p>
            <a:pPr algn="just">
              <a:buFont typeface="Wingdings" pitchFamily="2" charset="2"/>
              <a:buChar char="Ø"/>
            </a:pPr>
            <a:endParaRPr lang="pt-BR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pt-BR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Hoje temos 1.424 unidades prisionais e, para dar conta deste contingente, o país precisaria construir, em quinze anos, outras 5.780 unidades.</a:t>
            </a:r>
          </a:p>
          <a:p>
            <a:pPr algn="just">
              <a:buFont typeface="Wingdings" pitchFamily="2" charset="2"/>
              <a:buChar char="Ø"/>
            </a:pPr>
            <a:endParaRPr lang="pt-BR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pt-BR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De acordo com o </a:t>
            </a:r>
            <a:r>
              <a:rPr lang="pt-BR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Infopen</a:t>
            </a:r>
            <a:r>
              <a:rPr lang="pt-BR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, 67,1% dos presos são negros e oito em cada 10 presos estudaram, no máximo, até o ensino fundamental.</a:t>
            </a:r>
            <a:endParaRPr lang="pt-BR" dirty="0" smtClean="0">
              <a:solidFill>
                <a:srgbClr val="0000FF"/>
              </a:solidFill>
            </a:endParaRPr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3568" y="836712"/>
            <a:ext cx="7992888" cy="5184576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>
                <a:solidFill>
                  <a:srgbClr val="0000FF"/>
                </a:solidFill>
              </a:rPr>
              <a:t>“Estima-se hoje que, para cada ano que a média de educação da população adulta aumenta, há um acréscimo correspondente de 3,7% no crescimento de longo prazo da economia e um acréscimo de 6% na renda per capita. Não obstante, a aprendizagem e educação de adultos são mais que um item de gasto social ou despesa financeira. São investimentos em esperança para o futuro.” </a:t>
            </a:r>
            <a:r>
              <a:rPr lang="pt-B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Marco de Ação de Belém </a:t>
            </a:r>
            <a:endParaRPr lang="pt-BR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pt-BR" dirty="0" smtClean="0"/>
          </a:p>
          <a:p>
            <a:pPr algn="ctr">
              <a:buNone/>
            </a:pPr>
            <a:endParaRPr lang="pt-BR" dirty="0"/>
          </a:p>
          <a:p>
            <a:pPr algn="ctr">
              <a:buNone/>
            </a:pPr>
            <a:r>
              <a:rPr lang="pt-BR" b="1" dirty="0" smtClean="0">
                <a:solidFill>
                  <a:srgbClr val="0000FF"/>
                </a:solidFill>
              </a:rPr>
              <a:t>Obrigada a todos pela atenção.</a:t>
            </a:r>
          </a:p>
          <a:p>
            <a:pPr algn="ctr">
              <a:buNone/>
            </a:pPr>
            <a:r>
              <a:rPr lang="pt-BR" b="1" dirty="0" smtClean="0">
                <a:solidFill>
                  <a:srgbClr val="0000FF"/>
                </a:solidFill>
              </a:rPr>
              <a:t>cdealmeidasantos@gmail.com</a:t>
            </a:r>
            <a:endParaRPr lang="pt-BR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72400" cy="1224136"/>
          </a:xfrm>
        </p:spPr>
        <p:txBody>
          <a:bodyPr/>
          <a:lstStyle/>
          <a:p>
            <a:r>
              <a:rPr lang="pt-BR" dirty="0" smtClean="0">
                <a:solidFill>
                  <a:schemeClr val="accent5">
                    <a:lumMod val="75000"/>
                  </a:schemeClr>
                </a:solidFill>
              </a:rPr>
              <a:t>Concepção </a:t>
            </a:r>
            <a:endParaRPr lang="pt-B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67544" y="2204864"/>
            <a:ext cx="7848872" cy="4104456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>
                <a:solidFill>
                  <a:srgbClr val="0000FF"/>
                </a:solidFill>
              </a:rPr>
              <a:t>Educação de Adultos como: todo processo de aprendizagem, formal ou informal, em que pessoas consideradas adultas pela sociedade desenvolvem suas capacidades, enriquecem seu conhecimento e aperfeiçoam suas qualificações técnicas e profissionais, ou as redirecionam, para atender suas necessidades e as de sua sociedade. </a:t>
            </a:r>
            <a:endParaRPr lang="pt-BR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936103"/>
          </a:xfrm>
        </p:spPr>
        <p:txBody>
          <a:bodyPr/>
          <a:lstStyle/>
          <a:p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</a:rPr>
              <a:t>Educação ao longo da vida </a:t>
            </a:r>
            <a:endParaRPr lang="pt-B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67544" y="1412776"/>
            <a:ext cx="8496944" cy="5184576"/>
          </a:xfrm>
        </p:spPr>
        <p:txBody>
          <a:bodyPr>
            <a:noAutofit/>
          </a:bodyPr>
          <a:lstStyle/>
          <a:p>
            <a:pPr algn="just"/>
            <a:r>
              <a:rPr lang="pt-BR" sz="26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 aprendizagem ao longo da vida “do berço ao túmulo” é uma filosofia, um marco conceitual e um princípio organizador de todas as formas de educação, baseada em valores inclusivos, </a:t>
            </a:r>
            <a:r>
              <a:rPr lang="pt-BR" sz="26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emancipatórios</a:t>
            </a:r>
            <a:r>
              <a:rPr lang="pt-BR" sz="26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, humanistas e democráticos, sendo abrangente e parte integrante da visão de uma sociedade do conhecimento”</a:t>
            </a:r>
          </a:p>
          <a:p>
            <a:pPr algn="just"/>
            <a:endParaRPr lang="pt-BR" sz="26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6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Foi lançado “o desafio aos governos e à sociedade civil, para que trabalhem juntos visando garantir o direito à educação e à aprendizagem e além, garantir um futuro viável para todos.”</a:t>
            </a:r>
          </a:p>
          <a:p>
            <a:pPr algn="just"/>
            <a:r>
              <a:rPr lang="pt-BR" sz="26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Marco de Belém </a:t>
            </a:r>
          </a:p>
          <a:p>
            <a:endParaRPr lang="pt-BR" sz="2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Público potencial da </a:t>
            </a:r>
            <a:r>
              <a:rPr lang="pt-BR" dirty="0" err="1" smtClean="0"/>
              <a:t>EJA</a:t>
            </a:r>
            <a:r>
              <a:rPr lang="pt-BR" dirty="0" smtClean="0"/>
              <a:t> segundo a LEI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 err="1" smtClean="0">
                <a:solidFill>
                  <a:srgbClr val="0000FF"/>
                </a:solidFill>
              </a:rPr>
              <a:t>EF</a:t>
            </a:r>
            <a:r>
              <a:rPr lang="pt-BR" dirty="0" smtClean="0">
                <a:solidFill>
                  <a:srgbClr val="0000FF"/>
                </a:solidFill>
              </a:rPr>
              <a:t>: todos os brasileiros e brasileiras de 15 anos ou mais de idade que não têm instrução e que não completaram o Ensino Fundamental. </a:t>
            </a:r>
          </a:p>
          <a:p>
            <a:pPr algn="just"/>
            <a:r>
              <a:rPr lang="pt-BR" dirty="0" smtClean="0">
                <a:solidFill>
                  <a:srgbClr val="0000FF"/>
                </a:solidFill>
              </a:rPr>
              <a:t>EM: todos os maiores de 17 anos que não completaram o Ensino Médio, embora tenham completado o Fundamental. </a:t>
            </a:r>
          </a:p>
          <a:p>
            <a:pPr algn="just"/>
            <a:r>
              <a:rPr lang="pt-BR" dirty="0" smtClean="0">
                <a:solidFill>
                  <a:srgbClr val="0000FF"/>
                </a:solidFill>
              </a:rPr>
              <a:t>Os dados do Censo 2010 informam que esses públicos correspondiam a 65 milhões para o </a:t>
            </a:r>
            <a:r>
              <a:rPr lang="pt-BR" dirty="0" err="1" smtClean="0">
                <a:solidFill>
                  <a:srgbClr val="0000FF"/>
                </a:solidFill>
              </a:rPr>
              <a:t>EF</a:t>
            </a:r>
            <a:r>
              <a:rPr lang="pt-BR" dirty="0" smtClean="0">
                <a:solidFill>
                  <a:srgbClr val="0000FF"/>
                </a:solidFill>
              </a:rPr>
              <a:t> e 22 milhões para o EM.</a:t>
            </a:r>
            <a:endParaRPr lang="pt-BR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/>
          <p:nvPr/>
        </p:nvGraphicFramePr>
        <p:xfrm>
          <a:off x="1403648" y="1484784"/>
          <a:ext cx="6768752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/>
          <p:nvPr/>
        </p:nvGraphicFramePr>
        <p:xfrm>
          <a:off x="611560" y="1196752"/>
          <a:ext cx="7848872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/>
          <p:nvPr/>
        </p:nvGraphicFramePr>
        <p:xfrm>
          <a:off x="1043608" y="908720"/>
          <a:ext cx="727280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772400" cy="1008112"/>
          </a:xfrm>
        </p:spPr>
        <p:txBody>
          <a:bodyPr/>
          <a:lstStyle/>
          <a:p>
            <a:r>
              <a:rPr lang="pt-BR" dirty="0" smtClean="0">
                <a:solidFill>
                  <a:schemeClr val="accent5">
                    <a:lumMod val="75000"/>
                  </a:schemeClr>
                </a:solidFill>
              </a:rPr>
              <a:t>Financiamento  </a:t>
            </a:r>
            <a:endParaRPr lang="pt-B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39552" y="1700808"/>
            <a:ext cx="8208912" cy="393799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>
                <a:solidFill>
                  <a:srgbClr val="0000FF"/>
                </a:solidFill>
              </a:rPr>
              <a:t>“Aprendizagem e educação de adultos representam um investimento valioso que resulta em benefícios sociais por criar sociedades mais democráticas, pacíficas, inclusivas, produtivas, saudáveis e sustentáveis. É necessário um investimento financeiro significativo para garantir a oferta de aprendizagem e educação de adultos de qualidade”. </a:t>
            </a:r>
          </a:p>
          <a:p>
            <a:pPr algn="just"/>
            <a:r>
              <a:rPr lang="pt-BR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Marco de Belém </a:t>
            </a:r>
          </a:p>
          <a:p>
            <a:pPr algn="just"/>
            <a:endParaRPr lang="pt-BR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470025"/>
          </a:xfrm>
        </p:spPr>
        <p:txBody>
          <a:bodyPr/>
          <a:lstStyle/>
          <a:p>
            <a:r>
              <a:rPr lang="pt-BR" dirty="0" smtClean="0">
                <a:solidFill>
                  <a:srgbClr val="0000FF"/>
                </a:solidFill>
              </a:rPr>
              <a:t>Plano Nacional de Educação </a:t>
            </a:r>
            <a:endParaRPr lang="pt-BR" dirty="0">
              <a:solidFill>
                <a:srgbClr val="0000FF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55576" y="1988840"/>
            <a:ext cx="8136904" cy="4248472"/>
          </a:xfrm>
        </p:spPr>
        <p:txBody>
          <a:bodyPr>
            <a:normAutofit/>
          </a:bodyPr>
          <a:lstStyle/>
          <a:p>
            <a:pPr algn="just"/>
            <a:r>
              <a:rPr lang="pt-BR" dirty="0">
                <a:solidFill>
                  <a:srgbClr val="0000FF"/>
                </a:solidFill>
              </a:rPr>
              <a:t>De modo direto, três metas do </a:t>
            </a:r>
            <a:r>
              <a:rPr lang="pt-BR" dirty="0" err="1">
                <a:solidFill>
                  <a:srgbClr val="0000FF"/>
                </a:solidFill>
              </a:rPr>
              <a:t>PNE</a:t>
            </a:r>
            <a:r>
              <a:rPr lang="pt-BR" dirty="0">
                <a:solidFill>
                  <a:srgbClr val="0000FF"/>
                </a:solidFill>
              </a:rPr>
              <a:t> tratam da </a:t>
            </a:r>
            <a:r>
              <a:rPr lang="pt-BR" dirty="0" err="1">
                <a:solidFill>
                  <a:srgbClr val="0000FF"/>
                </a:solidFill>
              </a:rPr>
              <a:t>EJA</a:t>
            </a:r>
            <a:r>
              <a:rPr lang="pt-BR" dirty="0">
                <a:solidFill>
                  <a:srgbClr val="0000FF"/>
                </a:solidFill>
              </a:rPr>
              <a:t>. São as metas 8 (equalização dos anos de estudo da população entre 15 e 29 anos), 9 (universalização da alfabetização e redução do analfabetismo funcional) e 10 (articulação da </a:t>
            </a:r>
            <a:r>
              <a:rPr lang="pt-BR" dirty="0" err="1">
                <a:solidFill>
                  <a:srgbClr val="0000FF"/>
                </a:solidFill>
              </a:rPr>
              <a:t>EJA</a:t>
            </a:r>
            <a:r>
              <a:rPr lang="pt-BR" dirty="0">
                <a:solidFill>
                  <a:srgbClr val="0000FF"/>
                </a:solidFill>
              </a:rPr>
              <a:t> com a educação profissional</a:t>
            </a:r>
            <a:r>
              <a:rPr lang="pt-BR" dirty="0" smtClean="0">
                <a:solidFill>
                  <a:srgbClr val="0000FF"/>
                </a:solidFill>
              </a:rPr>
              <a:t>).</a:t>
            </a:r>
          </a:p>
          <a:p>
            <a:pPr algn="just"/>
            <a:r>
              <a:rPr lang="pt-BR" dirty="0" smtClean="0">
                <a:solidFill>
                  <a:srgbClr val="0000FF"/>
                </a:solidFill>
              </a:rPr>
              <a:t>Financiamento: </a:t>
            </a:r>
            <a:r>
              <a:rPr lang="pt-BR" dirty="0" err="1" smtClean="0">
                <a:solidFill>
                  <a:srgbClr val="0000FF"/>
                </a:solidFill>
              </a:rPr>
              <a:t>CAQi</a:t>
            </a:r>
            <a:r>
              <a:rPr lang="pt-BR" dirty="0" smtClean="0">
                <a:solidFill>
                  <a:srgbClr val="0000FF"/>
                </a:solidFill>
              </a:rPr>
              <a:t> e </a:t>
            </a:r>
            <a:r>
              <a:rPr lang="pt-BR" dirty="0" err="1" smtClean="0">
                <a:solidFill>
                  <a:srgbClr val="0000FF"/>
                </a:solidFill>
              </a:rPr>
              <a:t>CAQ</a:t>
            </a:r>
            <a:r>
              <a:rPr lang="pt-BR" dirty="0" smtClean="0">
                <a:solidFill>
                  <a:srgbClr val="0000FF"/>
                </a:solidFill>
              </a:rPr>
              <a:t> e 20.10</a:t>
            </a:r>
            <a:endParaRPr lang="pt-BR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624</Words>
  <Application>Microsoft Office PowerPoint</Application>
  <PresentationFormat>Apresentação na tela (4:3)</PresentationFormat>
  <Paragraphs>43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Tema do Office</vt:lpstr>
      <vt:lpstr>Audiência Pública </vt:lpstr>
      <vt:lpstr>Concepção </vt:lpstr>
      <vt:lpstr>Educação ao longo da vida </vt:lpstr>
      <vt:lpstr>Público potencial da EJA segundo a LEI</vt:lpstr>
      <vt:lpstr>Apresentação do PowerPoint</vt:lpstr>
      <vt:lpstr>Apresentação do PowerPoint</vt:lpstr>
      <vt:lpstr>Apresentação do PowerPoint</vt:lpstr>
      <vt:lpstr>Financiamento  </vt:lpstr>
      <vt:lpstr>Plano Nacional de Educação </vt:lpstr>
      <vt:lpstr>Cenário </vt:lpstr>
      <vt:lpstr>População carcerária </vt:lpstr>
      <vt:lpstr>Apresentação do PowerPoint</vt:lpstr>
      <vt:lpstr>Apresentação do PowerPoint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Audiência Pública</dc:title>
  <dc:creator>Catarina</dc:creator>
  <cp:lastModifiedBy>Isis Gonçalves Dias</cp:lastModifiedBy>
  <cp:revision>43</cp:revision>
  <dcterms:created xsi:type="dcterms:W3CDTF">2015-12-09T17:40:56Z</dcterms:created>
  <dcterms:modified xsi:type="dcterms:W3CDTF">2015-12-10T10:32:21Z</dcterms:modified>
</cp:coreProperties>
</file>