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77" r:id="rId6"/>
  </p:sldMasterIdLst>
  <p:notesMasterIdLst>
    <p:notesMasterId r:id="rId18"/>
  </p:notesMasterIdLst>
  <p:sldIdLst>
    <p:sldId id="601" r:id="rId7"/>
    <p:sldId id="784" r:id="rId8"/>
    <p:sldId id="797" r:id="rId9"/>
    <p:sldId id="775" r:id="rId10"/>
    <p:sldId id="790" r:id="rId11"/>
    <p:sldId id="793" r:id="rId12"/>
    <p:sldId id="794" r:id="rId13"/>
    <p:sldId id="795" r:id="rId14"/>
    <p:sldId id="792" r:id="rId15"/>
    <p:sldId id="270" r:id="rId16"/>
    <p:sldId id="79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F7E904-6FB6-A332-78B7-0C3C11161528}" name="Courtney Price Ivins" initials="CPI" userId="S::civins@worldbank.org::660b6d01-d714-41fe-833a-8586c318a9ab" providerId="AD"/>
  <p188:author id="{04DC2C09-3E6A-1D49-065B-0AAD332E210F}" name="Roberto F. Iunes" initials="RFI" userId="S::riunes@worldbank.org::4387d288-5386-4fe7-a63d-083476bbbce1" providerId="AD"/>
  <p188:author id="{BD9C0D7C-22C5-4BC1-1DC1-F3024340859F}" name="Bernardo Dantas Pereira Coelho" initials="BDPC" userId="S::bernardocoelho@worldbank.org::a27af2ab-02b1-4079-a513-63f7686db56c" providerId="AD"/>
  <p188:author id="{C878017D-43A3-38BE-FBEB-E3A8F99D2EBC}" name="Bernardo Dantas Pereira Coelho" initials="BDPC" userId="S::bernardocoelho@worldbank.org::25b5ef7a-ffec-47b8-9ca2-e5fbbc948218" providerId="AD"/>
  <p188:author id="{EDF92EC3-6484-0099-717B-438E3EB43EB3}" name="Ezau Pontes" initials="EP" userId="S::epontes@worldbank.org::fe70d5b6-1cbf-4ee1-a95e-37aa1aa0b04e" providerId="AD"/>
  <p188:author id="{768FEDD4-DA94-2B91-9982-A5D006A9A54E}" name="Daniela Pena de Lima" initials="DPdL" userId="S::dpena@worldbank.org::545e5c63-4724-45dc-b9d2-4511a7aa5d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BBE5E7-CD61-464A-B54C-7DA7F5BB31B8}" v="14" dt="2024-08-16T18:40:22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urtney Price Ivins" userId="660b6d01-d714-41fe-833a-8586c318a9ab" providerId="ADAL" clId="{4ABBE5E7-CD61-464A-B54C-7DA7F5BB31B8}"/>
    <pc:docChg chg="modSld">
      <pc:chgData name="Courtney Price Ivins" userId="660b6d01-d714-41fe-833a-8586c318a9ab" providerId="ADAL" clId="{4ABBE5E7-CD61-464A-B54C-7DA7F5BB31B8}" dt="2024-08-19T15:08:34.168" v="85" actId="20577"/>
      <pc:docMkLst>
        <pc:docMk/>
      </pc:docMkLst>
      <pc:sldChg chg="modSp mod">
        <pc:chgData name="Courtney Price Ivins" userId="660b6d01-d714-41fe-833a-8586c318a9ab" providerId="ADAL" clId="{4ABBE5E7-CD61-464A-B54C-7DA7F5BB31B8}" dt="2024-08-19T15:04:39.534" v="33" actId="20577"/>
        <pc:sldMkLst>
          <pc:docMk/>
          <pc:sldMk cId="1325268316" sldId="601"/>
        </pc:sldMkLst>
        <pc:spChg chg="mod">
          <ac:chgData name="Courtney Price Ivins" userId="660b6d01-d714-41fe-833a-8586c318a9ab" providerId="ADAL" clId="{4ABBE5E7-CD61-464A-B54C-7DA7F5BB31B8}" dt="2024-08-16T18:15:47.346" v="14" actId="207"/>
          <ac:spMkLst>
            <pc:docMk/>
            <pc:sldMk cId="1325268316" sldId="601"/>
            <ac:spMk id="2" creationId="{EDAC22DB-C5D5-4565-87AA-D0B850F593D7}"/>
          </ac:spMkLst>
        </pc:spChg>
        <pc:spChg chg="mod">
          <ac:chgData name="Courtney Price Ivins" userId="660b6d01-d714-41fe-833a-8586c318a9ab" providerId="ADAL" clId="{4ABBE5E7-CD61-464A-B54C-7DA7F5BB31B8}" dt="2024-08-19T15:04:39.534" v="33" actId="20577"/>
          <ac:spMkLst>
            <pc:docMk/>
            <pc:sldMk cId="1325268316" sldId="601"/>
            <ac:spMk id="11266" creationId="{FA1E93A5-9A35-4CA1-AFFB-EBE49EE75E03}"/>
          </ac:spMkLst>
        </pc:spChg>
      </pc:sldChg>
      <pc:sldChg chg="modSp mod">
        <pc:chgData name="Courtney Price Ivins" userId="660b6d01-d714-41fe-833a-8586c318a9ab" providerId="ADAL" clId="{4ABBE5E7-CD61-464A-B54C-7DA7F5BB31B8}" dt="2024-08-16T16:14:41.150" v="13" actId="14100"/>
        <pc:sldMkLst>
          <pc:docMk/>
          <pc:sldMk cId="333571167" sldId="775"/>
        </pc:sldMkLst>
        <pc:graphicFrameChg chg="mod">
          <ac:chgData name="Courtney Price Ivins" userId="660b6d01-d714-41fe-833a-8586c318a9ab" providerId="ADAL" clId="{4ABBE5E7-CD61-464A-B54C-7DA7F5BB31B8}" dt="2024-08-16T16:14:41.150" v="13" actId="14100"/>
          <ac:graphicFrameMkLst>
            <pc:docMk/>
            <pc:sldMk cId="333571167" sldId="775"/>
            <ac:graphicFrameMk id="5" creationId="{7E7F79A1-39D8-419B-894A-ABCDCEDA1DE3}"/>
          </ac:graphicFrameMkLst>
        </pc:graphicFrameChg>
      </pc:sldChg>
      <pc:sldChg chg="modSp mod">
        <pc:chgData name="Courtney Price Ivins" userId="660b6d01-d714-41fe-833a-8586c318a9ab" providerId="ADAL" clId="{4ABBE5E7-CD61-464A-B54C-7DA7F5BB31B8}" dt="2024-08-19T15:06:07.159" v="71" actId="20577"/>
        <pc:sldMkLst>
          <pc:docMk/>
          <pc:sldMk cId="1087124483" sldId="784"/>
        </pc:sldMkLst>
        <pc:spChg chg="mod">
          <ac:chgData name="Courtney Price Ivins" userId="660b6d01-d714-41fe-833a-8586c318a9ab" providerId="ADAL" clId="{4ABBE5E7-CD61-464A-B54C-7DA7F5BB31B8}" dt="2024-08-19T15:06:07.159" v="71" actId="20577"/>
          <ac:spMkLst>
            <pc:docMk/>
            <pc:sldMk cId="1087124483" sldId="784"/>
            <ac:spMk id="8" creationId="{D9421E99-D064-4277-8C60-13B38E2D2A80}"/>
          </ac:spMkLst>
        </pc:spChg>
      </pc:sldChg>
      <pc:sldChg chg="modSp">
        <pc:chgData name="Courtney Price Ivins" userId="660b6d01-d714-41fe-833a-8586c318a9ab" providerId="ADAL" clId="{4ABBE5E7-CD61-464A-B54C-7DA7F5BB31B8}" dt="2024-08-16T18:39:58.511" v="17" actId="403"/>
        <pc:sldMkLst>
          <pc:docMk/>
          <pc:sldMk cId="972380" sldId="790"/>
        </pc:sldMkLst>
        <pc:graphicFrameChg chg="mod">
          <ac:chgData name="Courtney Price Ivins" userId="660b6d01-d714-41fe-833a-8586c318a9ab" providerId="ADAL" clId="{4ABBE5E7-CD61-464A-B54C-7DA7F5BB31B8}" dt="2024-08-16T18:39:58.511" v="17" actId="403"/>
          <ac:graphicFrameMkLst>
            <pc:docMk/>
            <pc:sldMk cId="972380" sldId="790"/>
            <ac:graphicFrameMk id="2" creationId="{9285BB87-490A-42A1-BFC8-EDEBD9101A7E}"/>
          </ac:graphicFrameMkLst>
        </pc:graphicFrameChg>
      </pc:sldChg>
      <pc:sldChg chg="modSp mod">
        <pc:chgData name="Courtney Price Ivins" userId="660b6d01-d714-41fe-833a-8586c318a9ab" providerId="ADAL" clId="{4ABBE5E7-CD61-464A-B54C-7DA7F5BB31B8}" dt="2024-08-19T15:08:34.168" v="85" actId="20577"/>
        <pc:sldMkLst>
          <pc:docMk/>
          <pc:sldMk cId="1895154141" sldId="792"/>
        </pc:sldMkLst>
        <pc:spChg chg="mod">
          <ac:chgData name="Courtney Price Ivins" userId="660b6d01-d714-41fe-833a-8586c318a9ab" providerId="ADAL" clId="{4ABBE5E7-CD61-464A-B54C-7DA7F5BB31B8}" dt="2024-08-19T15:08:34.168" v="85" actId="20577"/>
          <ac:spMkLst>
            <pc:docMk/>
            <pc:sldMk cId="1895154141" sldId="792"/>
            <ac:spMk id="8" creationId="{D9421E99-D064-4277-8C60-13B38E2D2A80}"/>
          </ac:spMkLst>
        </pc:spChg>
      </pc:sldChg>
      <pc:sldChg chg="modSp">
        <pc:chgData name="Courtney Price Ivins" userId="660b6d01-d714-41fe-833a-8586c318a9ab" providerId="ADAL" clId="{4ABBE5E7-CD61-464A-B54C-7DA7F5BB31B8}" dt="2024-08-16T18:40:22.784" v="21" actId="403"/>
        <pc:sldMkLst>
          <pc:docMk/>
          <pc:sldMk cId="3392174399" sldId="793"/>
        </pc:sldMkLst>
        <pc:graphicFrameChg chg="mod">
          <ac:chgData name="Courtney Price Ivins" userId="660b6d01-d714-41fe-833a-8586c318a9ab" providerId="ADAL" clId="{4ABBE5E7-CD61-464A-B54C-7DA7F5BB31B8}" dt="2024-08-16T18:40:22.784" v="21" actId="403"/>
          <ac:graphicFrameMkLst>
            <pc:docMk/>
            <pc:sldMk cId="3392174399" sldId="793"/>
            <ac:graphicFrameMk id="6" creationId="{D7483B14-3FEC-463C-A02F-797F927D483E}"/>
          </ac:graphicFrameMkLst>
        </pc:graphicFrameChg>
      </pc:sldChg>
      <pc:sldChg chg="modSp mod">
        <pc:chgData name="Courtney Price Ivins" userId="660b6d01-d714-41fe-833a-8586c318a9ab" providerId="ADAL" clId="{4ABBE5E7-CD61-464A-B54C-7DA7F5BB31B8}" dt="2024-08-19T15:07:42.735" v="80" actId="20577"/>
        <pc:sldMkLst>
          <pc:docMk/>
          <pc:sldMk cId="2129313273" sldId="795"/>
        </pc:sldMkLst>
        <pc:spChg chg="mod">
          <ac:chgData name="Courtney Price Ivins" userId="660b6d01-d714-41fe-833a-8586c318a9ab" providerId="ADAL" clId="{4ABBE5E7-CD61-464A-B54C-7DA7F5BB31B8}" dt="2024-08-19T15:07:42.735" v="80" actId="20577"/>
          <ac:spMkLst>
            <pc:docMk/>
            <pc:sldMk cId="2129313273" sldId="795"/>
            <ac:spMk id="4" creationId="{00000000-0000-0000-0000-000000000000}"/>
          </ac:spMkLst>
        </pc:spChg>
      </pc:sldChg>
      <pc:sldChg chg="modSp mod">
        <pc:chgData name="Courtney Price Ivins" userId="660b6d01-d714-41fe-833a-8586c318a9ab" providerId="ADAL" clId="{4ABBE5E7-CD61-464A-B54C-7DA7F5BB31B8}" dt="2024-08-19T15:06:16.858" v="79" actId="20577"/>
        <pc:sldMkLst>
          <pc:docMk/>
          <pc:sldMk cId="2180258734" sldId="797"/>
        </pc:sldMkLst>
        <pc:spChg chg="mod">
          <ac:chgData name="Courtney Price Ivins" userId="660b6d01-d714-41fe-833a-8586c318a9ab" providerId="ADAL" clId="{4ABBE5E7-CD61-464A-B54C-7DA7F5BB31B8}" dt="2024-08-19T15:06:16.858" v="79" actId="20577"/>
          <ac:spMkLst>
            <pc:docMk/>
            <pc:sldMk cId="2180258734" sldId="797"/>
            <ac:spMk id="4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b65488\OneDrive%20-%20WBG\Documents\Brazil\ASA%202023-24\Food%20Tax\Post%20DM\Resultados_atualizados_alimentos_processad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b65488\OneDrive%20-%20WBG\Documents\Brazil\ASA%202023-24\Food%20Tax\Post%20DM\Resultados_atualizados_alimentos_processad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b65488\OneDrive%20-%20WBG\Documents\Brazil\ASA%202023-24\Food%20Tax\Post%20DM\Resultados_atualizados_alimentos_processad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bankgroup-my.sharepoint.com/personal/bernardocoelho_worldbank_org1/Documents/health%20tax/Processed%20foods/Resultados_alimentos_processad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bankgroup-my.sharepoint.com/personal/bernardocoelho_worldbank_org1/Documents/health%20tax/Processed%20foods/Resultados_alimentos_processad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'Peso_decil Port'!$D$6</c:f>
              <c:strCache>
                <c:ptCount val="1"/>
                <c:pt idx="0">
                  <c:v>In natura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'Peso_decil Port'!$C$7:$C$17</c:f>
              <c:strCach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Total</c:v>
                </c:pt>
              </c:strCache>
            </c:strRef>
          </c:cat>
          <c:val>
            <c:numRef>
              <c:f>'Peso_decil Port'!$D$7:$D$17</c:f>
              <c:numCache>
                <c:formatCode>0.0%</c:formatCode>
                <c:ptCount val="11"/>
                <c:pt idx="0">
                  <c:v>0.57099999999999995</c:v>
                </c:pt>
                <c:pt idx="1">
                  <c:v>0.58399999999999996</c:v>
                </c:pt>
                <c:pt idx="2">
                  <c:v>0.57699999999999996</c:v>
                </c:pt>
                <c:pt idx="3">
                  <c:v>0.57299999999999995</c:v>
                </c:pt>
                <c:pt idx="4">
                  <c:v>0.57099999999999995</c:v>
                </c:pt>
                <c:pt idx="5">
                  <c:v>0.55600000000000005</c:v>
                </c:pt>
                <c:pt idx="6">
                  <c:v>0.54200000000000004</c:v>
                </c:pt>
                <c:pt idx="7">
                  <c:v>0.52600000000000002</c:v>
                </c:pt>
                <c:pt idx="8">
                  <c:v>0.52200000000000002</c:v>
                </c:pt>
                <c:pt idx="9">
                  <c:v>0.495</c:v>
                </c:pt>
                <c:pt idx="10">
                  <c:v>0.55200000000000005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3C-4824-9BB6-C6A54AAC7BBA}"/>
            </c:ext>
          </c:extLst>
        </c:ser>
        <c:ser>
          <c:idx val="1"/>
          <c:order val="1"/>
          <c:tx>
            <c:strRef>
              <c:f>'Peso_decil Port'!$E$6</c:f>
              <c:strCache>
                <c:ptCount val="1"/>
                <c:pt idx="0">
                  <c:v>Ingredientes culinários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'Peso_decil Port'!$C$7:$C$17</c:f>
              <c:strCach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Total</c:v>
                </c:pt>
              </c:strCache>
            </c:strRef>
          </c:cat>
          <c:val>
            <c:numRef>
              <c:f>'Peso_decil Port'!$E$7:$E$17</c:f>
              <c:numCache>
                <c:formatCode>0.0%</c:formatCode>
                <c:ptCount val="11"/>
                <c:pt idx="0">
                  <c:v>4.3400000000000001E-2</c:v>
                </c:pt>
                <c:pt idx="1">
                  <c:v>4.0399999999999998E-2</c:v>
                </c:pt>
                <c:pt idx="2">
                  <c:v>3.6900000000000002E-2</c:v>
                </c:pt>
                <c:pt idx="3">
                  <c:v>4.1399999999999999E-2</c:v>
                </c:pt>
                <c:pt idx="4">
                  <c:v>4.1200000000000001E-2</c:v>
                </c:pt>
                <c:pt idx="5">
                  <c:v>4.4400000000000002E-2</c:v>
                </c:pt>
                <c:pt idx="6">
                  <c:v>4.3099999999999999E-2</c:v>
                </c:pt>
                <c:pt idx="7">
                  <c:v>4.1300000000000003E-2</c:v>
                </c:pt>
                <c:pt idx="8">
                  <c:v>4.24E-2</c:v>
                </c:pt>
                <c:pt idx="9">
                  <c:v>4.4600000000000001E-2</c:v>
                </c:pt>
                <c:pt idx="10">
                  <c:v>4.19E-2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3C-4824-9BB6-C6A54AAC7BBA}"/>
            </c:ext>
          </c:extLst>
        </c:ser>
        <c:ser>
          <c:idx val="2"/>
          <c:order val="2"/>
          <c:tx>
            <c:strRef>
              <c:f>'Peso_decil Port'!$F$6</c:f>
              <c:strCache>
                <c:ptCount val="1"/>
                <c:pt idx="0">
                  <c:v>Processados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'Peso_decil Port'!$C$7:$C$17</c:f>
              <c:strCach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Total</c:v>
                </c:pt>
              </c:strCache>
            </c:strRef>
          </c:cat>
          <c:val>
            <c:numRef>
              <c:f>'Peso_decil Port'!$F$7:$F$17</c:f>
              <c:numCache>
                <c:formatCode>0.0%</c:formatCode>
                <c:ptCount val="11"/>
                <c:pt idx="0">
                  <c:v>0.21099999999999999</c:v>
                </c:pt>
                <c:pt idx="1">
                  <c:v>0.19500000000000001</c:v>
                </c:pt>
                <c:pt idx="2">
                  <c:v>0.185</c:v>
                </c:pt>
                <c:pt idx="3">
                  <c:v>0.16900000000000001</c:v>
                </c:pt>
                <c:pt idx="4">
                  <c:v>0.17100000000000001</c:v>
                </c:pt>
                <c:pt idx="5">
                  <c:v>0.16500000000000001</c:v>
                </c:pt>
                <c:pt idx="6">
                  <c:v>0.16</c:v>
                </c:pt>
                <c:pt idx="7">
                  <c:v>0.16800000000000001</c:v>
                </c:pt>
                <c:pt idx="8">
                  <c:v>0.17</c:v>
                </c:pt>
                <c:pt idx="9">
                  <c:v>0.16700000000000001</c:v>
                </c:pt>
                <c:pt idx="10">
                  <c:v>0.17599999999999999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3C-4824-9BB6-C6A54AAC7BBA}"/>
            </c:ext>
          </c:extLst>
        </c:ser>
        <c:ser>
          <c:idx val="3"/>
          <c:order val="3"/>
          <c:tx>
            <c:strRef>
              <c:f>'Peso_decil Port'!$G$6</c:f>
              <c:strCache>
                <c:ptCount val="1"/>
                <c:pt idx="0">
                  <c:v>Ultraprocessados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'Peso_decil Port'!$C$7:$C$17</c:f>
              <c:strCach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Total</c:v>
                </c:pt>
              </c:strCache>
            </c:strRef>
          </c:cat>
          <c:val>
            <c:numRef>
              <c:f>'Peso_decil Port'!$G$7:$G$17</c:f>
              <c:numCache>
                <c:formatCode>0.0%</c:formatCode>
                <c:ptCount val="11"/>
                <c:pt idx="0">
                  <c:v>0.17399999999999999</c:v>
                </c:pt>
                <c:pt idx="1">
                  <c:v>0.18</c:v>
                </c:pt>
                <c:pt idx="2">
                  <c:v>0.20100000000000001</c:v>
                </c:pt>
                <c:pt idx="3">
                  <c:v>0.217</c:v>
                </c:pt>
                <c:pt idx="4">
                  <c:v>0.217</c:v>
                </c:pt>
                <c:pt idx="5">
                  <c:v>0.23499999999999999</c:v>
                </c:pt>
                <c:pt idx="6">
                  <c:v>0.254</c:v>
                </c:pt>
                <c:pt idx="7">
                  <c:v>0.26500000000000001</c:v>
                </c:pt>
                <c:pt idx="8">
                  <c:v>0.26600000000000001</c:v>
                </c:pt>
                <c:pt idx="9">
                  <c:v>0.29299999999999998</c:v>
                </c:pt>
                <c:pt idx="1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3C-4824-9BB6-C6A54AAC7BB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25758095"/>
        <c:axId val="1525758511"/>
      </c:barChart>
      <c:catAx>
        <c:axId val="152575809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/>
                  <a:t>Decil</a:t>
                </a:r>
                <a:r>
                  <a:rPr lang="en-US" sz="2000" b="1" baseline="0"/>
                  <a:t> de consumo</a:t>
                </a:r>
                <a:endParaRPr lang="en-US" sz="20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5758511"/>
        <c:crosses val="autoZero"/>
        <c:auto val="1"/>
        <c:lblAlgn val="ctr"/>
        <c:lblOffset val="100"/>
        <c:noMultiLvlLbl val="0"/>
      </c:catAx>
      <c:valAx>
        <c:axId val="1525758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/>
                  <a:t>Participação</a:t>
                </a:r>
                <a:r>
                  <a:rPr lang="en-US" sz="2000" b="1" baseline="0"/>
                  <a:t> no consumo de alimentos dos domicílios</a:t>
                </a:r>
                <a:endParaRPr lang="en-US" sz="2000" b="1"/>
              </a:p>
            </c:rich>
          </c:tx>
          <c:layout>
            <c:manualLayout>
              <c:xMode val="edge"/>
              <c:yMode val="edge"/>
              <c:x val="1.6753032124928451E-2"/>
              <c:y val="2.505805774402503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5758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'Peso_UF Port'!$L$3</c:f>
              <c:strCache>
                <c:ptCount val="1"/>
                <c:pt idx="0">
                  <c:v>In natura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'Peso_UF Port'!$K$4:$K$31</c:f>
              <c:strCache>
                <c:ptCount val="28"/>
                <c:pt idx="0">
                  <c:v>SC</c:v>
                </c:pt>
                <c:pt idx="1">
                  <c:v>PR</c:v>
                </c:pt>
                <c:pt idx="2">
                  <c:v>DF</c:v>
                </c:pt>
                <c:pt idx="3">
                  <c:v>SP</c:v>
                </c:pt>
                <c:pt idx="4">
                  <c:v>RS</c:v>
                </c:pt>
                <c:pt idx="5">
                  <c:v>RJ</c:v>
                </c:pt>
                <c:pt idx="6">
                  <c:v>MG</c:v>
                </c:pt>
                <c:pt idx="7">
                  <c:v>Brasil</c:v>
                </c:pt>
                <c:pt idx="8">
                  <c:v>RO</c:v>
                </c:pt>
                <c:pt idx="9">
                  <c:v>ES</c:v>
                </c:pt>
                <c:pt idx="10">
                  <c:v>RN</c:v>
                </c:pt>
                <c:pt idx="11">
                  <c:v>MT</c:v>
                </c:pt>
                <c:pt idx="12">
                  <c:v>GO</c:v>
                </c:pt>
                <c:pt idx="13">
                  <c:v>AL</c:v>
                </c:pt>
                <c:pt idx="14">
                  <c:v>MS</c:v>
                </c:pt>
                <c:pt idx="15">
                  <c:v>PE</c:v>
                </c:pt>
                <c:pt idx="16">
                  <c:v>CE</c:v>
                </c:pt>
                <c:pt idx="17">
                  <c:v>BA</c:v>
                </c:pt>
                <c:pt idx="18">
                  <c:v>PB</c:v>
                </c:pt>
                <c:pt idx="19">
                  <c:v>SE</c:v>
                </c:pt>
                <c:pt idx="20">
                  <c:v>AP</c:v>
                </c:pt>
                <c:pt idx="21">
                  <c:v>RR</c:v>
                </c:pt>
                <c:pt idx="22">
                  <c:v>AM</c:v>
                </c:pt>
                <c:pt idx="23">
                  <c:v>AC</c:v>
                </c:pt>
                <c:pt idx="24">
                  <c:v>TO</c:v>
                </c:pt>
                <c:pt idx="25">
                  <c:v>PI</c:v>
                </c:pt>
                <c:pt idx="26">
                  <c:v>PA</c:v>
                </c:pt>
                <c:pt idx="27">
                  <c:v>MA</c:v>
                </c:pt>
              </c:strCache>
            </c:strRef>
          </c:cat>
          <c:val>
            <c:numRef>
              <c:f>'Peso_UF Port'!$L$4:$L$31</c:f>
              <c:numCache>
                <c:formatCode>0.0%</c:formatCode>
                <c:ptCount val="28"/>
                <c:pt idx="0">
                  <c:v>0.503</c:v>
                </c:pt>
                <c:pt idx="1">
                  <c:v>0.51300000000000001</c:v>
                </c:pt>
                <c:pt idx="2">
                  <c:v>0.47299999999999998</c:v>
                </c:pt>
                <c:pt idx="3">
                  <c:v>0.48599999999999999</c:v>
                </c:pt>
                <c:pt idx="4">
                  <c:v>0.53800000000000003</c:v>
                </c:pt>
                <c:pt idx="5">
                  <c:v>0.47899999999999998</c:v>
                </c:pt>
                <c:pt idx="6">
                  <c:v>0.53300000000000003</c:v>
                </c:pt>
                <c:pt idx="7">
                  <c:v>0.55200000000000005</c:v>
                </c:pt>
                <c:pt idx="8">
                  <c:v>0.61</c:v>
                </c:pt>
                <c:pt idx="9">
                  <c:v>0.48199999999999998</c:v>
                </c:pt>
                <c:pt idx="10">
                  <c:v>0.58399999999999996</c:v>
                </c:pt>
                <c:pt idx="11">
                  <c:v>0.61099999999999999</c:v>
                </c:pt>
                <c:pt idx="12">
                  <c:v>0.59399999999999997</c:v>
                </c:pt>
                <c:pt idx="13">
                  <c:v>0.56299999999999994</c:v>
                </c:pt>
                <c:pt idx="14">
                  <c:v>0.60799999999999998</c:v>
                </c:pt>
                <c:pt idx="15">
                  <c:v>0.53500000000000003</c:v>
                </c:pt>
                <c:pt idx="16">
                  <c:v>0.63800000000000001</c:v>
                </c:pt>
                <c:pt idx="17">
                  <c:v>0.59599999999999997</c:v>
                </c:pt>
                <c:pt idx="18">
                  <c:v>0.56200000000000006</c:v>
                </c:pt>
                <c:pt idx="19">
                  <c:v>0.63400000000000001</c:v>
                </c:pt>
                <c:pt idx="20">
                  <c:v>0.70099999999999996</c:v>
                </c:pt>
                <c:pt idx="21">
                  <c:v>0.63400000000000001</c:v>
                </c:pt>
                <c:pt idx="22">
                  <c:v>0.60699999999999998</c:v>
                </c:pt>
                <c:pt idx="23">
                  <c:v>0.68700000000000006</c:v>
                </c:pt>
                <c:pt idx="24">
                  <c:v>0.72799999999999998</c:v>
                </c:pt>
                <c:pt idx="25">
                  <c:v>0.73599999999999999</c:v>
                </c:pt>
                <c:pt idx="26">
                  <c:v>0.70799999999999996</c:v>
                </c:pt>
                <c:pt idx="27">
                  <c:v>0.75900000000000001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C7-46AF-9CA2-271E1651049E}"/>
            </c:ext>
          </c:extLst>
        </c:ser>
        <c:ser>
          <c:idx val="1"/>
          <c:order val="1"/>
          <c:tx>
            <c:strRef>
              <c:f>'Peso_UF Port'!$M$3</c:f>
              <c:strCache>
                <c:ptCount val="1"/>
                <c:pt idx="0">
                  <c:v>Ingredientes culinários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'Peso_UF Port'!$K$4:$K$31</c:f>
              <c:strCache>
                <c:ptCount val="28"/>
                <c:pt idx="0">
                  <c:v>SC</c:v>
                </c:pt>
                <c:pt idx="1">
                  <c:v>PR</c:v>
                </c:pt>
                <c:pt idx="2">
                  <c:v>DF</c:v>
                </c:pt>
                <c:pt idx="3">
                  <c:v>SP</c:v>
                </c:pt>
                <c:pt idx="4">
                  <c:v>RS</c:v>
                </c:pt>
                <c:pt idx="5">
                  <c:v>RJ</c:v>
                </c:pt>
                <c:pt idx="6">
                  <c:v>MG</c:v>
                </c:pt>
                <c:pt idx="7">
                  <c:v>Brasil</c:v>
                </c:pt>
                <c:pt idx="8">
                  <c:v>RO</c:v>
                </c:pt>
                <c:pt idx="9">
                  <c:v>ES</c:v>
                </c:pt>
                <c:pt idx="10">
                  <c:v>RN</c:v>
                </c:pt>
                <c:pt idx="11">
                  <c:v>MT</c:v>
                </c:pt>
                <c:pt idx="12">
                  <c:v>GO</c:v>
                </c:pt>
                <c:pt idx="13">
                  <c:v>AL</c:v>
                </c:pt>
                <c:pt idx="14">
                  <c:v>MS</c:v>
                </c:pt>
                <c:pt idx="15">
                  <c:v>PE</c:v>
                </c:pt>
                <c:pt idx="16">
                  <c:v>CE</c:v>
                </c:pt>
                <c:pt idx="17">
                  <c:v>BA</c:v>
                </c:pt>
                <c:pt idx="18">
                  <c:v>PB</c:v>
                </c:pt>
                <c:pt idx="19">
                  <c:v>SE</c:v>
                </c:pt>
                <c:pt idx="20">
                  <c:v>AP</c:v>
                </c:pt>
                <c:pt idx="21">
                  <c:v>RR</c:v>
                </c:pt>
                <c:pt idx="22">
                  <c:v>AM</c:v>
                </c:pt>
                <c:pt idx="23">
                  <c:v>AC</c:v>
                </c:pt>
                <c:pt idx="24">
                  <c:v>TO</c:v>
                </c:pt>
                <c:pt idx="25">
                  <c:v>PI</c:v>
                </c:pt>
                <c:pt idx="26">
                  <c:v>PA</c:v>
                </c:pt>
                <c:pt idx="27">
                  <c:v>MA</c:v>
                </c:pt>
              </c:strCache>
            </c:strRef>
          </c:cat>
          <c:val>
            <c:numRef>
              <c:f>'Peso_UF Port'!$M$4:$M$31</c:f>
              <c:numCache>
                <c:formatCode>0.0%</c:formatCode>
                <c:ptCount val="28"/>
                <c:pt idx="0">
                  <c:v>4.0500000000000001E-2</c:v>
                </c:pt>
                <c:pt idx="1">
                  <c:v>3.9100000000000003E-2</c:v>
                </c:pt>
                <c:pt idx="2">
                  <c:v>4.4600000000000001E-2</c:v>
                </c:pt>
                <c:pt idx="3">
                  <c:v>3.6799999999999999E-2</c:v>
                </c:pt>
                <c:pt idx="4">
                  <c:v>3.5999999999999997E-2</c:v>
                </c:pt>
                <c:pt idx="5">
                  <c:v>4.4400000000000002E-2</c:v>
                </c:pt>
                <c:pt idx="6">
                  <c:v>4.19E-2</c:v>
                </c:pt>
                <c:pt idx="7">
                  <c:v>4.19E-2</c:v>
                </c:pt>
                <c:pt idx="8">
                  <c:v>5.1299999999999998E-2</c:v>
                </c:pt>
                <c:pt idx="9">
                  <c:v>4.53E-2</c:v>
                </c:pt>
                <c:pt idx="10">
                  <c:v>4.8099999999999997E-2</c:v>
                </c:pt>
                <c:pt idx="11">
                  <c:v>4.3799999999999999E-2</c:v>
                </c:pt>
                <c:pt idx="12">
                  <c:v>4.2900000000000001E-2</c:v>
                </c:pt>
                <c:pt idx="13">
                  <c:v>4.7300000000000002E-2</c:v>
                </c:pt>
                <c:pt idx="14">
                  <c:v>3.6900000000000002E-2</c:v>
                </c:pt>
                <c:pt idx="15">
                  <c:v>3.8300000000000001E-2</c:v>
                </c:pt>
                <c:pt idx="16">
                  <c:v>4.4999999999999998E-2</c:v>
                </c:pt>
                <c:pt idx="17">
                  <c:v>4.58E-2</c:v>
                </c:pt>
                <c:pt idx="18">
                  <c:v>3.8699999999999998E-2</c:v>
                </c:pt>
                <c:pt idx="19">
                  <c:v>3.5000000000000003E-2</c:v>
                </c:pt>
                <c:pt idx="20">
                  <c:v>4.19E-2</c:v>
                </c:pt>
                <c:pt idx="21">
                  <c:v>6.9199999999999998E-2</c:v>
                </c:pt>
                <c:pt idx="22">
                  <c:v>4.8800000000000003E-2</c:v>
                </c:pt>
                <c:pt idx="23">
                  <c:v>4.5699999999999998E-2</c:v>
                </c:pt>
                <c:pt idx="24">
                  <c:v>5.9299999999999999E-2</c:v>
                </c:pt>
                <c:pt idx="25">
                  <c:v>5.6000000000000001E-2</c:v>
                </c:pt>
                <c:pt idx="26">
                  <c:v>4.9700000000000001E-2</c:v>
                </c:pt>
                <c:pt idx="27">
                  <c:v>5.16E-2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C7-46AF-9CA2-271E1651049E}"/>
            </c:ext>
          </c:extLst>
        </c:ser>
        <c:ser>
          <c:idx val="2"/>
          <c:order val="2"/>
          <c:tx>
            <c:strRef>
              <c:f>'Peso_UF Port'!$N$3</c:f>
              <c:strCache>
                <c:ptCount val="1"/>
                <c:pt idx="0">
                  <c:v>Processados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'Peso_UF Port'!$K$4:$K$31</c:f>
              <c:strCache>
                <c:ptCount val="28"/>
                <c:pt idx="0">
                  <c:v>SC</c:v>
                </c:pt>
                <c:pt idx="1">
                  <c:v>PR</c:v>
                </c:pt>
                <c:pt idx="2">
                  <c:v>DF</c:v>
                </c:pt>
                <c:pt idx="3">
                  <c:v>SP</c:v>
                </c:pt>
                <c:pt idx="4">
                  <c:v>RS</c:v>
                </c:pt>
                <c:pt idx="5">
                  <c:v>RJ</c:v>
                </c:pt>
                <c:pt idx="6">
                  <c:v>MG</c:v>
                </c:pt>
                <c:pt idx="7">
                  <c:v>Brasil</c:v>
                </c:pt>
                <c:pt idx="8">
                  <c:v>RO</c:v>
                </c:pt>
                <c:pt idx="9">
                  <c:v>ES</c:v>
                </c:pt>
                <c:pt idx="10">
                  <c:v>RN</c:v>
                </c:pt>
                <c:pt idx="11">
                  <c:v>MT</c:v>
                </c:pt>
                <c:pt idx="12">
                  <c:v>GO</c:v>
                </c:pt>
                <c:pt idx="13">
                  <c:v>AL</c:v>
                </c:pt>
                <c:pt idx="14">
                  <c:v>MS</c:v>
                </c:pt>
                <c:pt idx="15">
                  <c:v>PE</c:v>
                </c:pt>
                <c:pt idx="16">
                  <c:v>CE</c:v>
                </c:pt>
                <c:pt idx="17">
                  <c:v>BA</c:v>
                </c:pt>
                <c:pt idx="18">
                  <c:v>PB</c:v>
                </c:pt>
                <c:pt idx="19">
                  <c:v>SE</c:v>
                </c:pt>
                <c:pt idx="20">
                  <c:v>AP</c:v>
                </c:pt>
                <c:pt idx="21">
                  <c:v>RR</c:v>
                </c:pt>
                <c:pt idx="22">
                  <c:v>AM</c:v>
                </c:pt>
                <c:pt idx="23">
                  <c:v>AC</c:v>
                </c:pt>
                <c:pt idx="24">
                  <c:v>TO</c:v>
                </c:pt>
                <c:pt idx="25">
                  <c:v>PI</c:v>
                </c:pt>
                <c:pt idx="26">
                  <c:v>PA</c:v>
                </c:pt>
                <c:pt idx="27">
                  <c:v>MA</c:v>
                </c:pt>
              </c:strCache>
            </c:strRef>
          </c:cat>
          <c:val>
            <c:numRef>
              <c:f>'Peso_UF Port'!$N$4:$N$31</c:f>
              <c:numCache>
                <c:formatCode>0.0%</c:formatCode>
                <c:ptCount val="28"/>
                <c:pt idx="0">
                  <c:v>0.156</c:v>
                </c:pt>
                <c:pt idx="1">
                  <c:v>0.16</c:v>
                </c:pt>
                <c:pt idx="2">
                  <c:v>0.19600000000000001</c:v>
                </c:pt>
                <c:pt idx="3">
                  <c:v>0.19400000000000001</c:v>
                </c:pt>
                <c:pt idx="4">
                  <c:v>0.14899999999999999</c:v>
                </c:pt>
                <c:pt idx="5">
                  <c:v>0.22500000000000001</c:v>
                </c:pt>
                <c:pt idx="6">
                  <c:v>0.18099999999999999</c:v>
                </c:pt>
                <c:pt idx="7">
                  <c:v>0.17599999999999999</c:v>
                </c:pt>
                <c:pt idx="8">
                  <c:v>0.11600000000000001</c:v>
                </c:pt>
                <c:pt idx="9">
                  <c:v>0.249</c:v>
                </c:pt>
                <c:pt idx="10">
                  <c:v>0.14499999999999999</c:v>
                </c:pt>
                <c:pt idx="11">
                  <c:v>0.13</c:v>
                </c:pt>
                <c:pt idx="12">
                  <c:v>0.14799999999999999</c:v>
                </c:pt>
                <c:pt idx="13">
                  <c:v>0.17699999999999999</c:v>
                </c:pt>
                <c:pt idx="14">
                  <c:v>0.14399999999999999</c:v>
                </c:pt>
                <c:pt idx="15">
                  <c:v>0.23899999999999999</c:v>
                </c:pt>
                <c:pt idx="16">
                  <c:v>0.14799999999999999</c:v>
                </c:pt>
                <c:pt idx="17">
                  <c:v>0.19</c:v>
                </c:pt>
                <c:pt idx="18">
                  <c:v>0.23300000000000001</c:v>
                </c:pt>
                <c:pt idx="19">
                  <c:v>0.16800000000000001</c:v>
                </c:pt>
                <c:pt idx="20">
                  <c:v>9.8299999999999998E-2</c:v>
                </c:pt>
                <c:pt idx="21">
                  <c:v>0.14899999999999999</c:v>
                </c:pt>
                <c:pt idx="22">
                  <c:v>0.2</c:v>
                </c:pt>
                <c:pt idx="23">
                  <c:v>0.126</c:v>
                </c:pt>
                <c:pt idx="24">
                  <c:v>7.2499999999999995E-2</c:v>
                </c:pt>
                <c:pt idx="25">
                  <c:v>7.5999999999999998E-2</c:v>
                </c:pt>
                <c:pt idx="26">
                  <c:v>0.11600000000000001</c:v>
                </c:pt>
                <c:pt idx="27">
                  <c:v>7.7700000000000005E-2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C7-46AF-9CA2-271E1651049E}"/>
            </c:ext>
          </c:extLst>
        </c:ser>
        <c:ser>
          <c:idx val="3"/>
          <c:order val="3"/>
          <c:tx>
            <c:strRef>
              <c:f>'Peso_UF Port'!$O$3</c:f>
              <c:strCache>
                <c:ptCount val="1"/>
                <c:pt idx="0">
                  <c:v>Ultraprocessados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'Peso_UF Port'!$K$4:$K$31</c:f>
              <c:strCache>
                <c:ptCount val="28"/>
                <c:pt idx="0">
                  <c:v>SC</c:v>
                </c:pt>
                <c:pt idx="1">
                  <c:v>PR</c:v>
                </c:pt>
                <c:pt idx="2">
                  <c:v>DF</c:v>
                </c:pt>
                <c:pt idx="3">
                  <c:v>SP</c:v>
                </c:pt>
                <c:pt idx="4">
                  <c:v>RS</c:v>
                </c:pt>
                <c:pt idx="5">
                  <c:v>RJ</c:v>
                </c:pt>
                <c:pt idx="6">
                  <c:v>MG</c:v>
                </c:pt>
                <c:pt idx="7">
                  <c:v>Brasil</c:v>
                </c:pt>
                <c:pt idx="8">
                  <c:v>RO</c:v>
                </c:pt>
                <c:pt idx="9">
                  <c:v>ES</c:v>
                </c:pt>
                <c:pt idx="10">
                  <c:v>RN</c:v>
                </c:pt>
                <c:pt idx="11">
                  <c:v>MT</c:v>
                </c:pt>
                <c:pt idx="12">
                  <c:v>GO</c:v>
                </c:pt>
                <c:pt idx="13">
                  <c:v>AL</c:v>
                </c:pt>
                <c:pt idx="14">
                  <c:v>MS</c:v>
                </c:pt>
                <c:pt idx="15">
                  <c:v>PE</c:v>
                </c:pt>
                <c:pt idx="16">
                  <c:v>CE</c:v>
                </c:pt>
                <c:pt idx="17">
                  <c:v>BA</c:v>
                </c:pt>
                <c:pt idx="18">
                  <c:v>PB</c:v>
                </c:pt>
                <c:pt idx="19">
                  <c:v>SE</c:v>
                </c:pt>
                <c:pt idx="20">
                  <c:v>AP</c:v>
                </c:pt>
                <c:pt idx="21">
                  <c:v>RR</c:v>
                </c:pt>
                <c:pt idx="22">
                  <c:v>AM</c:v>
                </c:pt>
                <c:pt idx="23">
                  <c:v>AC</c:v>
                </c:pt>
                <c:pt idx="24">
                  <c:v>TO</c:v>
                </c:pt>
                <c:pt idx="25">
                  <c:v>PI</c:v>
                </c:pt>
                <c:pt idx="26">
                  <c:v>PA</c:v>
                </c:pt>
                <c:pt idx="27">
                  <c:v>MA</c:v>
                </c:pt>
              </c:strCache>
            </c:strRef>
          </c:cat>
          <c:val>
            <c:numRef>
              <c:f>'Peso_UF Port'!$O$4:$O$31</c:f>
              <c:numCache>
                <c:formatCode>0.0%</c:formatCode>
                <c:ptCount val="28"/>
                <c:pt idx="0">
                  <c:v>0.30099999999999999</c:v>
                </c:pt>
                <c:pt idx="1">
                  <c:v>0.28799999999999998</c:v>
                </c:pt>
                <c:pt idx="2">
                  <c:v>0.28699999999999998</c:v>
                </c:pt>
                <c:pt idx="3">
                  <c:v>0.28399999999999997</c:v>
                </c:pt>
                <c:pt idx="4">
                  <c:v>0.27600000000000002</c:v>
                </c:pt>
                <c:pt idx="5">
                  <c:v>0.252</c:v>
                </c:pt>
                <c:pt idx="6">
                  <c:v>0.24399999999999999</c:v>
                </c:pt>
                <c:pt idx="7">
                  <c:v>0.23</c:v>
                </c:pt>
                <c:pt idx="8">
                  <c:v>0.224</c:v>
                </c:pt>
                <c:pt idx="9">
                  <c:v>0.224</c:v>
                </c:pt>
                <c:pt idx="10">
                  <c:v>0.223</c:v>
                </c:pt>
                <c:pt idx="11">
                  <c:v>0.216</c:v>
                </c:pt>
                <c:pt idx="12">
                  <c:v>0.216</c:v>
                </c:pt>
                <c:pt idx="13">
                  <c:v>0.21199999999999999</c:v>
                </c:pt>
                <c:pt idx="14">
                  <c:v>0.21</c:v>
                </c:pt>
                <c:pt idx="15">
                  <c:v>0.187</c:v>
                </c:pt>
                <c:pt idx="16">
                  <c:v>0.16800000000000001</c:v>
                </c:pt>
                <c:pt idx="17">
                  <c:v>0.16800000000000001</c:v>
                </c:pt>
                <c:pt idx="18">
                  <c:v>0.16600000000000001</c:v>
                </c:pt>
                <c:pt idx="19">
                  <c:v>0.16400000000000001</c:v>
                </c:pt>
                <c:pt idx="20">
                  <c:v>0.159</c:v>
                </c:pt>
                <c:pt idx="21">
                  <c:v>0.14799999999999999</c:v>
                </c:pt>
                <c:pt idx="22">
                  <c:v>0.14399999999999999</c:v>
                </c:pt>
                <c:pt idx="23">
                  <c:v>0.14199999999999999</c:v>
                </c:pt>
                <c:pt idx="24">
                  <c:v>0.14000000000000001</c:v>
                </c:pt>
                <c:pt idx="25">
                  <c:v>0.13200000000000001</c:v>
                </c:pt>
                <c:pt idx="26">
                  <c:v>0.127</c:v>
                </c:pt>
                <c:pt idx="27">
                  <c:v>0.112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C7-46AF-9CA2-271E1651049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47220399"/>
        <c:axId val="1473496863"/>
      </c:barChart>
      <c:catAx>
        <c:axId val="1947220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3496863"/>
        <c:crosses val="autoZero"/>
        <c:auto val="1"/>
        <c:lblAlgn val="ctr"/>
        <c:lblOffset val="100"/>
        <c:noMultiLvlLbl val="0"/>
      </c:catAx>
      <c:valAx>
        <c:axId val="1473496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7220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'Elasticidade Port'!$C$2</c:f>
              <c:strCache>
                <c:ptCount val="1"/>
                <c:pt idx="0">
                  <c:v>In natura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'Elasticidade Port'!$D$4:$D$13</c:f>
              <c:numCache>
                <c:formatCode>0.00</c:formatCode>
                <c:ptCount val="10"/>
                <c:pt idx="0">
                  <c:v>-3.186099</c:v>
                </c:pt>
                <c:pt idx="1">
                  <c:v>-2.7022789999999999</c:v>
                </c:pt>
                <c:pt idx="2">
                  <c:v>-2.4886620000000002</c:v>
                </c:pt>
                <c:pt idx="3">
                  <c:v>-2.293142</c:v>
                </c:pt>
                <c:pt idx="4">
                  <c:v>-2.0973980000000001</c:v>
                </c:pt>
                <c:pt idx="5">
                  <c:v>-1.9846649999999999</c:v>
                </c:pt>
                <c:pt idx="6">
                  <c:v>-1.8005960000000001</c:v>
                </c:pt>
                <c:pt idx="7">
                  <c:v>-1.699705</c:v>
                </c:pt>
                <c:pt idx="8">
                  <c:v>-1.5280229999999999</c:v>
                </c:pt>
                <c:pt idx="9">
                  <c:v>-1.2952189999999999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38-4477-9211-700E9C97B5A4}"/>
            </c:ext>
          </c:extLst>
        </c:ser>
        <c:ser>
          <c:idx val="3"/>
          <c:order val="1"/>
          <c:tx>
            <c:strRef>
              <c:f>'Elasticidade Port'!$L$2</c:f>
              <c:strCache>
                <c:ptCount val="1"/>
                <c:pt idx="0">
                  <c:v>Ultraprocessados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'Elasticidade Port'!$M$4:$M$13</c:f>
              <c:numCache>
                <c:formatCode>0.00</c:formatCode>
                <c:ptCount val="10"/>
                <c:pt idx="0">
                  <c:v>-2.9218649999999999</c:v>
                </c:pt>
                <c:pt idx="1">
                  <c:v>-2.5062799999999998</c:v>
                </c:pt>
                <c:pt idx="2">
                  <c:v>-2.226734</c:v>
                </c:pt>
                <c:pt idx="3">
                  <c:v>-1.989125</c:v>
                </c:pt>
                <c:pt idx="4">
                  <c:v>-1.8510070000000001</c:v>
                </c:pt>
                <c:pt idx="5">
                  <c:v>-1.676096</c:v>
                </c:pt>
                <c:pt idx="6">
                  <c:v>-1.463268</c:v>
                </c:pt>
                <c:pt idx="7">
                  <c:v>-1.3003659999999999</c:v>
                </c:pt>
                <c:pt idx="8">
                  <c:v>-1.190445</c:v>
                </c:pt>
                <c:pt idx="9">
                  <c:v>-0.92939649999999996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38-4477-9211-700E9C97B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8794032"/>
        <c:axId val="1306960512"/>
      </c:lineChart>
      <c:catAx>
        <c:axId val="15887940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Decil</a:t>
                </a:r>
                <a:r>
                  <a:rPr lang="en-US" sz="2000" baseline="0"/>
                  <a:t> de consumo</a:t>
                </a:r>
                <a:endParaRPr lang="en-US" sz="20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6960512"/>
        <c:crosses val="autoZero"/>
        <c:auto val="1"/>
        <c:lblAlgn val="ctr"/>
        <c:lblOffset val="100"/>
        <c:noMultiLvlLbl val="0"/>
      </c:catAx>
      <c:valAx>
        <c:axId val="130696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Elasticidade preço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879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40768435068956"/>
          <c:y val="5.0925925925925923E-2"/>
          <c:w val="0.78053646779565822"/>
          <c:h val="0.70965087844713992"/>
        </c:manualLayout>
      </c:layout>
      <c:lineChart>
        <c:grouping val="standard"/>
        <c:varyColors val="0"/>
        <c:ser>
          <c:idx val="0"/>
          <c:order val="0"/>
          <c:tx>
            <c:v>Processados e ultraprocessados</c:v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 - productivity'!$D$4:$D$13</c:f>
              <c:numCache>
                <c:formatCode>0.00%</c:formatCode>
                <c:ptCount val="10"/>
                <c:pt idx="0">
                  <c:v>3.848E-2</c:v>
                </c:pt>
                <c:pt idx="1">
                  <c:v>2.4518999999999999E-2</c:v>
                </c:pt>
                <c:pt idx="2">
                  <c:v>1.90361E-2</c:v>
                </c:pt>
                <c:pt idx="3">
                  <c:v>1.6221800000000001E-2</c:v>
                </c:pt>
                <c:pt idx="4">
                  <c:v>1.2959399999999999E-2</c:v>
                </c:pt>
                <c:pt idx="5">
                  <c:v>1.09958E-2</c:v>
                </c:pt>
                <c:pt idx="6">
                  <c:v>9.1321000000000006E-3</c:v>
                </c:pt>
                <c:pt idx="7">
                  <c:v>7.4444000000000003E-3</c:v>
                </c:pt>
                <c:pt idx="8">
                  <c:v>6.7656000000000001E-3</c:v>
                </c:pt>
                <c:pt idx="9">
                  <c:v>4.3857000000000002E-3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D1-4143-B8C8-A791BF852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4650800"/>
        <c:axId val="2114652048"/>
      </c:lineChart>
      <c:catAx>
        <c:axId val="2114650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Decil</a:t>
                </a:r>
                <a:r>
                  <a:rPr lang="en-US" sz="1800" baseline="0"/>
                  <a:t> de consumo</a:t>
                </a:r>
                <a:endParaRPr lang="en-US" sz="18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4652048"/>
        <c:crosses val="autoZero"/>
        <c:auto val="1"/>
        <c:lblAlgn val="ctr"/>
        <c:lblOffset val="100"/>
        <c:noMultiLvlLbl val="0"/>
      </c:catAx>
      <c:valAx>
        <c:axId val="2114652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</a:rPr>
                  <a:t>Variação na renda devido à mudança nos anos de vida produtivos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4650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7218751248884332"/>
          <c:y val="0.89206026557855889"/>
          <c:w val="0.50968026028151925"/>
          <c:h val="0.107668219604420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78124518273508"/>
          <c:y val="5.0925925925925923E-2"/>
          <c:w val="0.82416290696361283"/>
          <c:h val="0.70965087844713992"/>
        </c:manualLayout>
      </c:layout>
      <c:lineChart>
        <c:grouping val="standard"/>
        <c:varyColors val="0"/>
        <c:ser>
          <c:idx val="0"/>
          <c:order val="0"/>
          <c:tx>
            <c:v>Processados e ultraprocessados</c:v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'B - medical'!$D$4:$D$13</c:f>
              <c:numCache>
                <c:formatCode>0.00%</c:formatCode>
                <c:ptCount val="10"/>
                <c:pt idx="0">
                  <c:v>6.5629599999999996E-2</c:v>
                </c:pt>
                <c:pt idx="1">
                  <c:v>3.1723300000000003E-2</c:v>
                </c:pt>
                <c:pt idx="2">
                  <c:v>2.0186099999999998E-2</c:v>
                </c:pt>
                <c:pt idx="3">
                  <c:v>1.45164E-2</c:v>
                </c:pt>
                <c:pt idx="4">
                  <c:v>9.9743000000000002E-3</c:v>
                </c:pt>
                <c:pt idx="5">
                  <c:v>7.0594000000000004E-3</c:v>
                </c:pt>
                <c:pt idx="6">
                  <c:v>4.8032999999999999E-3</c:v>
                </c:pt>
                <c:pt idx="7">
                  <c:v>3.0950000000000001E-3</c:v>
                </c:pt>
                <c:pt idx="8">
                  <c:v>1.9346999999999999E-3</c:v>
                </c:pt>
                <c:pt idx="9">
                  <c:v>5.7709999999999999E-4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DD-4DE7-9EB9-E59BDA24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4650800"/>
        <c:axId val="2114652048"/>
      </c:lineChart>
      <c:catAx>
        <c:axId val="2114650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Decil de consumo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4652048"/>
        <c:crosses val="autoZero"/>
        <c:auto val="1"/>
        <c:lblAlgn val="ctr"/>
        <c:lblOffset val="100"/>
        <c:noMultiLvlLbl val="0"/>
      </c:catAx>
      <c:valAx>
        <c:axId val="2114652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baseline="0">
                    <a:effectLst/>
                  </a:rPr>
                  <a:t>Redução de gastos médicos</a:t>
                </a:r>
                <a:endParaRPr lang="en-US" sz="16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4650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2154124136971562"/>
          <c:y val="0.90075196623430809"/>
          <c:w val="0.4455002187226596"/>
          <c:h val="9.92479585885097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A5E7E-6827-4FFF-9B51-C25023DA4FAB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5350D-ED7C-49FC-B9E7-78E9FDB7617F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65754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3D0DAA-7413-4942-8D0A-3880026CBB2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28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5350D-ED7C-49FC-B9E7-78E9FDB7617F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3996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04813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5970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436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96393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46981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15281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54725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E3EE8-C1BA-4F0A-850E-B5CEDEB3A2D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59486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70A10-0F2A-4E56-B048-90B63C797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2FD288-9667-42DC-8AAE-26E63C0CF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7F41F-305D-498F-8147-A4F00184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381B1-28D8-4468-A54A-5E18ED22F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A97C1-9BCD-4084-8DEA-D1BEDC1C5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17498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7154-EF6E-4C75-AF91-B8336919F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559D22-6617-4474-93C9-AA8213DB8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5734F-96A1-4897-B74E-CA965C36A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17BAE-8091-4554-855B-9678D1B8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B4C1E-226B-4E33-9BBF-98795CDA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077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58C0C7-B75A-4A68-B6A0-26D34FAC41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6C2ED2-7C1D-49C3-B06F-7AFD5B2749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613DA-FD0E-4537-802A-27F0FDEE1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EB9FA-FE94-4044-8220-5CEB51820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9BEAB-61F9-42CA-8DC8-00E00424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9101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9ACE6B-5706-4A48-9297-77FAD7860564}"/>
              </a:ext>
            </a:extLst>
          </p:cNvPr>
          <p:cNvSpPr/>
          <p:nvPr userDrawn="1"/>
        </p:nvSpPr>
        <p:spPr>
          <a:xfrm>
            <a:off x="0" y="-20637"/>
            <a:ext cx="12192000" cy="4075113"/>
          </a:xfrm>
          <a:prstGeom prst="rect">
            <a:avLst/>
          </a:prstGeom>
          <a:solidFill>
            <a:srgbClr val="0E2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077AC0B9-FFFC-4D66-866E-D3402D872B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6" y="4495809"/>
            <a:ext cx="5195888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11">
            <a:extLst>
              <a:ext uri="{FF2B5EF4-FFF2-40B4-BE49-F238E27FC236}">
                <a16:creationId xmlns:a16="http://schemas.microsoft.com/office/drawing/2014/main" id="{CEEBE3C8-A27F-444A-9785-55510D35B5B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639304" y="5381625"/>
            <a:ext cx="2552700" cy="30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3549B99-742B-4754-AF40-D08566C63242}" type="datetime1">
              <a:rPr lang="en-US" altLang="en-US" sz="1200" b="1">
                <a:solidFill>
                  <a:srgbClr val="0E2F50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/>
              <a:t>8/19/2024</a:t>
            </a:fld>
            <a:endParaRPr lang="en-US" altLang="en-US" sz="1200" b="1">
              <a:solidFill>
                <a:srgbClr val="0E2F50"/>
              </a:solidFill>
              <a:latin typeface="Trebuchet MS" panose="020B0603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485EDA-D572-49CF-ABA9-FE4620FE08A2}"/>
              </a:ext>
            </a:extLst>
          </p:cNvPr>
          <p:cNvSpPr/>
          <p:nvPr userDrawn="1"/>
        </p:nvSpPr>
        <p:spPr>
          <a:xfrm>
            <a:off x="3596" y="4192849"/>
            <a:ext cx="12192000" cy="174961"/>
          </a:xfrm>
          <a:prstGeom prst="rect">
            <a:avLst/>
          </a:prstGeom>
          <a:gradFill flip="none" rotWithShape="1">
            <a:gsLst>
              <a:gs pos="0">
                <a:srgbClr val="162F4E"/>
              </a:gs>
              <a:gs pos="100000">
                <a:srgbClr val="4AACE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370784-569E-F447-A0B2-FEFD06773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0445" y="629357"/>
            <a:ext cx="9144000" cy="3193556"/>
          </a:xfrm>
          <a:noFill/>
        </p:spPr>
        <p:txBody>
          <a:bodyPr>
            <a:norm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7108BC8-AFD8-774C-95AD-E2B958D4C4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70445" y="3067262"/>
            <a:ext cx="9144000" cy="7556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ndes" panose="020000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555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C27E7-B22C-3745-9DFF-905F464BDD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9713" y="5426766"/>
            <a:ext cx="9442174" cy="944218"/>
          </a:xfrm>
        </p:spPr>
        <p:txBody>
          <a:bodyPr anchor="t">
            <a:normAutofit/>
          </a:bodyPr>
          <a:lstStyle>
            <a:lvl1pPr algn="l">
              <a:defRPr sz="54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r>
              <a:rPr lang="en-US"/>
              <a:t>COUNTRY NAME</a:t>
            </a:r>
          </a:p>
        </p:txBody>
      </p:sp>
    </p:spTree>
    <p:extLst>
      <p:ext uri="{BB962C8B-B14F-4D97-AF65-F5344CB8AC3E}">
        <p14:creationId xmlns:p14="http://schemas.microsoft.com/office/powerpoint/2010/main" val="3211915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B7BCA4A-E9A9-1443-AB0C-8EAEEEE887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659217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12F08F-0CD2-FE40-B28C-9AABDD205D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5358" y="6002476"/>
            <a:ext cx="2296077" cy="348628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Caption goes here. Adjust box as necessary to fit caption text and photo. </a:t>
            </a:r>
          </a:p>
        </p:txBody>
      </p:sp>
    </p:spTree>
    <p:extLst>
      <p:ext uri="{BB962C8B-B14F-4D97-AF65-F5344CB8AC3E}">
        <p14:creationId xmlns:p14="http://schemas.microsoft.com/office/powerpoint/2010/main" val="2563254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87CAC-C909-F047-B7A6-91CF6208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9680-0AE3-9043-974A-8A9599A6C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85064-7D7A-374E-9395-DDFCA0DF3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5C6FA30F-E49C-824E-8B12-56F19915E1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7574816-1C86-FB46-97E8-887CA1EF3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2836909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87CAC-C909-F047-B7A6-91CF6208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9680-0AE3-9043-974A-8A9599A6C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85064-7D7A-374E-9395-DDFCA0DF3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5C6FA30F-E49C-824E-8B12-56F19915E1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714B015-DA24-4746-9C75-EE1A888E0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1629739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Data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87CAC-C909-F047-B7A6-91CF6208B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018"/>
            <a:ext cx="7315200" cy="66592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9680-0AE3-9043-974A-8A9599A6C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026"/>
            <a:ext cx="7315200" cy="4874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85064-7D7A-374E-9395-DDFCA0DF3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5C6FA30F-E49C-824E-8B12-56F19915E1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7574816-1C86-FB46-97E8-887CA1EF3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32C446-38F8-2741-B60D-15E586DC9007}"/>
              </a:ext>
            </a:extLst>
          </p:cNvPr>
          <p:cNvSpPr/>
          <p:nvPr userDrawn="1"/>
        </p:nvSpPr>
        <p:spPr>
          <a:xfrm>
            <a:off x="8935278" y="0"/>
            <a:ext cx="2418522" cy="6176963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A9DE029-AAE0-C342-8E22-F9758973F2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74256" y="681037"/>
            <a:ext cx="1560443" cy="20823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+mj-lt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KICKER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4D18D8-E997-0B49-B973-C26CE5D04E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74255" y="919092"/>
            <a:ext cx="1560443" cy="400111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E48E6C8-B5B9-894C-BFB3-353A2ECCDF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74254" y="1360428"/>
            <a:ext cx="1560443" cy="40011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Caption goes here to expand on data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5C51ADE3-D26D-CB4C-8ACD-AD6EA8BCED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74256" y="4691854"/>
            <a:ext cx="1560443" cy="20823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+mj-lt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KICKER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89D6DDE-ADC7-9F43-B638-84A9C825B4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374255" y="4929909"/>
            <a:ext cx="1560443" cy="400111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C092E22-1552-F54D-B90B-607B70C874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74254" y="5371245"/>
            <a:ext cx="1560443" cy="40011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Caption goes here to expand on data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084C777-57BA-B74D-B64B-92ECAEC731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74254" y="3341310"/>
            <a:ext cx="1560443" cy="20823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+mj-lt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KICKER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B1B842F8-D442-774E-A71E-DE345DCEED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74253" y="3579365"/>
            <a:ext cx="1560443" cy="400111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D7209FBC-C01A-C34E-8200-349B91F3BD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74252" y="4020701"/>
            <a:ext cx="1560443" cy="40011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Caption goes here to expand on data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C5A21B9-B111-B144-872B-2B9FCDD853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74252" y="2031581"/>
            <a:ext cx="1560443" cy="208238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+mj-lt"/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KICKER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FBA4F833-A1DC-5F41-9276-6C1535CA32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74251" y="2269636"/>
            <a:ext cx="1560443" cy="400111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B35EB9AA-34E7-A44B-A562-6C909E4559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74250" y="2710972"/>
            <a:ext cx="1560443" cy="40011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Caption goes here to expand on data</a:t>
            </a:r>
          </a:p>
        </p:txBody>
      </p:sp>
    </p:spTree>
    <p:extLst>
      <p:ext uri="{BB962C8B-B14F-4D97-AF65-F5344CB8AC3E}">
        <p14:creationId xmlns:p14="http://schemas.microsoft.com/office/powerpoint/2010/main" val="4259763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2C83D-C4AF-7246-A4FF-3AD31EFD6F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66322"/>
            <a:ext cx="6059557" cy="16204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 up to two decks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7431A-6B1B-BE45-9C74-BAC7A27A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5C6FA30F-E49C-824E-8B12-56F19915E1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ECA13B2-0EAB-AB42-9EBA-58169574FE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94917"/>
            <a:ext cx="1845365" cy="248893"/>
          </a:xfrm>
        </p:spPr>
        <p:txBody>
          <a:bodyPr>
            <a:normAutofit/>
          </a:bodyPr>
          <a:lstStyle>
            <a:lvl1pPr marL="0" indent="0" algn="ctr">
              <a:buNone/>
              <a:defRPr sz="1400" b="0" i="0" spc="0">
                <a:solidFill>
                  <a:schemeClr val="bg1">
                    <a:lumMod val="50000"/>
                  </a:schemeClr>
                </a:solidFill>
                <a:latin typeface="Barlow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COUNTRY NAME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3D7FC34-B3EF-0F4D-AC2C-07ABB8285E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1749147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829F-4108-594E-AC29-29EFF7425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22CC4-92F2-1A44-B075-2EA5833A6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2327"/>
            <a:ext cx="5181600" cy="48446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13A1B-D517-A246-A6F4-D6279AAF2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32327"/>
            <a:ext cx="5181600" cy="48446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E7D31-51E5-BA45-902B-D3946AD93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A30F-E49C-824E-8B12-56F19915E18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84E83DB-9374-274E-A907-BF5D0A8A0E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2250776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B852-FE9A-4F5A-9083-1E45A84A8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7D1B9-DA33-4633-89CC-A7EA7F274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6A74E-F68E-450F-8D65-227223EB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188EE-5A52-4508-B4A7-C956E4E17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3137E-42C2-4719-B9FA-C4B8CA157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30313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829F-4108-594E-AC29-29EFF7425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22CC4-92F2-1A44-B075-2EA5833A6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2327"/>
            <a:ext cx="5181600" cy="48446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13A1B-D517-A246-A6F4-D6279AAF2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32327"/>
            <a:ext cx="5181600" cy="48446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E7D31-51E5-BA45-902B-D3946AD93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A30F-E49C-824E-8B12-56F19915E18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4921447-B54E-754C-A75A-8E8E7996E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1523656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5AF8-C472-4E41-96E3-04815C008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74464-1FE2-6247-AC25-738F8003F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A30F-E49C-824E-8B12-56F19915E18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57ED4E1-2CA2-9242-942E-6D69F9005C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4080715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5AF8-C472-4E41-96E3-04815C008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74464-1FE2-6247-AC25-738F8003F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A30F-E49C-824E-8B12-56F19915E18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97D1E11-8E58-614D-902F-D7A28AC3F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456145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76AEF-5DD6-E24A-BAC4-4364B81E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A27021-9399-7440-A847-1E10306F6A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Insert photo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9CA2AB-BAB8-1D40-AFC6-CBD0C5C31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9E368-D0C0-F149-B934-DFA247335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A30F-E49C-824E-8B12-56F19915E18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885E89F-B4D8-D14D-A0B1-3E9817EB4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4075475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76AEF-5DD6-E24A-BAC4-4364B81E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A27021-9399-7440-A847-1E10306F6A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Insert photo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9CA2AB-BAB8-1D40-AFC6-CBD0C5C31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9E368-D0C0-F149-B934-DFA247335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A30F-E49C-824E-8B12-56F19915E18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72E6429-B045-C249-A1F3-4412788D6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</p:spTree>
    <p:extLst>
      <p:ext uri="{BB962C8B-B14F-4D97-AF65-F5344CB8AC3E}">
        <p14:creationId xmlns:p14="http://schemas.microsoft.com/office/powerpoint/2010/main" val="1107575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60665-48B8-C34E-8E4F-5F2C5069E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91057"/>
            <a:ext cx="4413422" cy="1203671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4F8898-FC3D-714D-9144-D03CCDB66C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929839"/>
            <a:ext cx="4784725" cy="2476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 spc="300">
                <a:solidFill>
                  <a:schemeClr val="accent3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 MORE INFORMATION, CONTACT: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E4C08D-DDD0-1B46-968C-25FD50E3B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5263987"/>
            <a:ext cx="4784725" cy="87732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Name, email</a:t>
            </a:r>
          </a:p>
          <a:p>
            <a:pPr lvl="0"/>
            <a:r>
              <a:rPr lang="en-US"/>
              <a:t>Name, email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87D353D-29BB-0247-8ABC-3C678E7DAF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4DFB10-2C3E-C64D-8284-17060B4B2C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391681"/>
            <a:ext cx="1845365" cy="248893"/>
          </a:xfr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Barlow" pitchFamily="2" charset="77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COUNTRY NAME</a:t>
            </a:r>
          </a:p>
        </p:txBody>
      </p:sp>
    </p:spTree>
    <p:extLst>
      <p:ext uri="{BB962C8B-B14F-4D97-AF65-F5344CB8AC3E}">
        <p14:creationId xmlns:p14="http://schemas.microsoft.com/office/powerpoint/2010/main" val="924381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ABCF46-8F5C-450E-9D52-179F76F3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0CB4F-4457-4852-80C7-5A8B1F9CC01F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A74A4D-3C2C-4EE3-9AAC-D7A8029EC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7CD7E-D3DC-4E1E-86E9-86E9F1A38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6106-289E-4E14-B0EB-5D6FBB8B2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7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8671" y="137159"/>
            <a:ext cx="11911965" cy="6583680"/>
          </a:xfrm>
          <a:custGeom>
            <a:avLst/>
            <a:gdLst/>
            <a:ahLst/>
            <a:cxnLst/>
            <a:rect l="l" t="t" r="r" b="b"/>
            <a:pathLst>
              <a:path w="11911965" h="6583680">
                <a:moveTo>
                  <a:pt x="11911584" y="0"/>
                </a:moveTo>
                <a:lnTo>
                  <a:pt x="0" y="0"/>
                </a:lnTo>
                <a:lnTo>
                  <a:pt x="0" y="5882652"/>
                </a:lnTo>
                <a:lnTo>
                  <a:pt x="0" y="6583680"/>
                </a:lnTo>
                <a:lnTo>
                  <a:pt x="11911584" y="6583680"/>
                </a:lnTo>
                <a:lnTo>
                  <a:pt x="11911584" y="5882652"/>
                </a:lnTo>
                <a:lnTo>
                  <a:pt x="11911584" y="0"/>
                </a:lnTo>
                <a:close/>
              </a:path>
            </a:pathLst>
          </a:custGeom>
          <a:solidFill>
            <a:srgbClr val="0323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6800" y="6019805"/>
            <a:ext cx="457200" cy="838200"/>
          </a:xfrm>
          <a:custGeom>
            <a:avLst/>
            <a:gdLst/>
            <a:ahLst/>
            <a:cxnLst/>
            <a:rect l="l" t="t" r="r" b="b"/>
            <a:pathLst>
              <a:path w="457200" h="838200">
                <a:moveTo>
                  <a:pt x="457194" y="0"/>
                </a:moveTo>
                <a:lnTo>
                  <a:pt x="0" y="0"/>
                </a:lnTo>
                <a:lnTo>
                  <a:pt x="0" y="838184"/>
                </a:lnTo>
                <a:lnTo>
                  <a:pt x="457194" y="838184"/>
                </a:lnTo>
                <a:lnTo>
                  <a:pt x="457194" y="0"/>
                </a:lnTo>
                <a:close/>
              </a:path>
            </a:pathLst>
          </a:custGeom>
          <a:solidFill>
            <a:srgbClr val="00A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3271" y="6109982"/>
            <a:ext cx="226695" cy="522605"/>
          </a:xfrm>
          <a:custGeom>
            <a:avLst/>
            <a:gdLst/>
            <a:ahLst/>
            <a:cxnLst/>
            <a:rect l="l" t="t" r="r" b="b"/>
            <a:pathLst>
              <a:path w="226694" h="522604">
                <a:moveTo>
                  <a:pt x="226250" y="516394"/>
                </a:moveTo>
                <a:lnTo>
                  <a:pt x="0" y="516394"/>
                </a:lnTo>
                <a:lnTo>
                  <a:pt x="0" y="522097"/>
                </a:lnTo>
                <a:lnTo>
                  <a:pt x="226250" y="522097"/>
                </a:lnTo>
                <a:lnTo>
                  <a:pt x="226250" y="516394"/>
                </a:lnTo>
                <a:close/>
              </a:path>
              <a:path w="226694" h="522604">
                <a:moveTo>
                  <a:pt x="226250" y="0"/>
                </a:moveTo>
                <a:lnTo>
                  <a:pt x="0" y="0"/>
                </a:lnTo>
                <a:lnTo>
                  <a:pt x="0" y="6642"/>
                </a:lnTo>
                <a:lnTo>
                  <a:pt x="226250" y="6642"/>
                </a:lnTo>
                <a:lnTo>
                  <a:pt x="22625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35065" y="1937270"/>
            <a:ext cx="10121869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26355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997279"/>
            <a:ext cx="9715500" cy="13781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643312"/>
            <a:ext cx="8001000" cy="16430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8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57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85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4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71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28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55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2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73D15-340D-405A-B6DB-00F8573A5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93320-CD40-4055-96E9-41F550AAF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92CEC-3A1E-4E9F-9ECC-D921E51B3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E07D5-EAD9-4FF7-B9DC-9DA523C79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A4DD3-4AA2-4273-8721-0463E7653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9446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91" y="4131474"/>
            <a:ext cx="9715500" cy="1276945"/>
          </a:xfrm>
        </p:spPr>
        <p:txBody>
          <a:bodyPr anchor="t"/>
          <a:lstStyle>
            <a:lvl1pPr algn="l">
              <a:defRPr sz="37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891" y="2725049"/>
            <a:ext cx="9715500" cy="1406425"/>
          </a:xfrm>
        </p:spPr>
        <p:txBody>
          <a:bodyPr anchor="b"/>
          <a:lstStyle>
            <a:lvl1pPr marL="0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1pPr>
            <a:lvl2pPr marL="42861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43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457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072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686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891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8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500189"/>
            <a:ext cx="5048250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1500189"/>
            <a:ext cx="5048250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2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439168"/>
            <a:ext cx="5050235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15" indent="0">
              <a:buNone/>
              <a:defRPr sz="1875" b="1"/>
            </a:lvl2pPr>
            <a:lvl3pPr marL="857229" indent="0">
              <a:buNone/>
              <a:defRPr sz="1688" b="1"/>
            </a:lvl3pPr>
            <a:lvl4pPr marL="1285843" indent="0">
              <a:buNone/>
              <a:defRPr sz="1500" b="1"/>
            </a:lvl4pPr>
            <a:lvl5pPr marL="1714457" indent="0">
              <a:buNone/>
              <a:defRPr sz="1500" b="1"/>
            </a:lvl5pPr>
            <a:lvl6pPr marL="2143072" indent="0">
              <a:buNone/>
              <a:defRPr sz="1500" b="1"/>
            </a:lvl6pPr>
            <a:lvl7pPr marL="2571686" indent="0">
              <a:buNone/>
              <a:defRPr sz="1500" b="1"/>
            </a:lvl7pPr>
            <a:lvl8pPr marL="3000300" indent="0">
              <a:buNone/>
              <a:defRPr sz="1500" b="1"/>
            </a:lvl8pPr>
            <a:lvl9pPr marL="3428915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038945"/>
            <a:ext cx="5050235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285" y="1439168"/>
            <a:ext cx="5052218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15" indent="0">
              <a:buNone/>
              <a:defRPr sz="1875" b="1"/>
            </a:lvl2pPr>
            <a:lvl3pPr marL="857229" indent="0">
              <a:buNone/>
              <a:defRPr sz="1688" b="1"/>
            </a:lvl3pPr>
            <a:lvl4pPr marL="1285843" indent="0">
              <a:buNone/>
              <a:defRPr sz="1500" b="1"/>
            </a:lvl4pPr>
            <a:lvl5pPr marL="1714457" indent="0">
              <a:buNone/>
              <a:defRPr sz="1500" b="1"/>
            </a:lvl5pPr>
            <a:lvl6pPr marL="2143072" indent="0">
              <a:buNone/>
              <a:defRPr sz="1500" b="1"/>
            </a:lvl6pPr>
            <a:lvl7pPr marL="2571686" indent="0">
              <a:buNone/>
              <a:defRPr sz="1500" b="1"/>
            </a:lvl7pPr>
            <a:lvl8pPr marL="3000300" indent="0">
              <a:buNone/>
              <a:defRPr sz="1500" b="1"/>
            </a:lvl8pPr>
            <a:lvl9pPr marL="3428915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285" y="2038945"/>
            <a:ext cx="5052218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731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693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23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3" y="255984"/>
            <a:ext cx="3760391" cy="1089422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813" y="255990"/>
            <a:ext cx="6389688" cy="5487293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3" y="1345406"/>
            <a:ext cx="3760391" cy="4397872"/>
          </a:xfrm>
        </p:spPr>
        <p:txBody>
          <a:bodyPr/>
          <a:lstStyle>
            <a:lvl1pPr marL="0" indent="0">
              <a:buNone/>
              <a:defRPr sz="1313"/>
            </a:lvl1pPr>
            <a:lvl2pPr marL="428615" indent="0">
              <a:buNone/>
              <a:defRPr sz="1125"/>
            </a:lvl2pPr>
            <a:lvl3pPr marL="857229" indent="0">
              <a:buNone/>
              <a:defRPr sz="938"/>
            </a:lvl3pPr>
            <a:lvl4pPr marL="1285843" indent="0">
              <a:buNone/>
              <a:defRPr sz="844"/>
            </a:lvl4pPr>
            <a:lvl5pPr marL="1714457" indent="0">
              <a:buNone/>
              <a:defRPr sz="844"/>
            </a:lvl5pPr>
            <a:lvl6pPr marL="2143072" indent="0">
              <a:buNone/>
              <a:defRPr sz="844"/>
            </a:lvl6pPr>
            <a:lvl7pPr marL="2571686" indent="0">
              <a:buNone/>
              <a:defRPr sz="844"/>
            </a:lvl7pPr>
            <a:lvl8pPr marL="3000300" indent="0">
              <a:buNone/>
              <a:defRPr sz="844"/>
            </a:lvl8pPr>
            <a:lvl9pPr marL="3428915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45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60" y="4500562"/>
            <a:ext cx="6858000" cy="531317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40360" y="574477"/>
            <a:ext cx="6858000" cy="3857625"/>
          </a:xfrm>
        </p:spPr>
        <p:txBody>
          <a:bodyPr/>
          <a:lstStyle>
            <a:lvl1pPr marL="0" indent="0">
              <a:buNone/>
              <a:defRPr sz="3000"/>
            </a:lvl1pPr>
            <a:lvl2pPr marL="428615" indent="0">
              <a:buNone/>
              <a:defRPr sz="2625"/>
            </a:lvl2pPr>
            <a:lvl3pPr marL="857229" indent="0">
              <a:buNone/>
              <a:defRPr sz="2250"/>
            </a:lvl3pPr>
            <a:lvl4pPr marL="1285843" indent="0">
              <a:buNone/>
              <a:defRPr sz="1875"/>
            </a:lvl4pPr>
            <a:lvl5pPr marL="1714457" indent="0">
              <a:buNone/>
              <a:defRPr sz="1875"/>
            </a:lvl5pPr>
            <a:lvl6pPr marL="2143072" indent="0">
              <a:buNone/>
              <a:defRPr sz="1875"/>
            </a:lvl6pPr>
            <a:lvl7pPr marL="2571686" indent="0">
              <a:buNone/>
              <a:defRPr sz="1875"/>
            </a:lvl7pPr>
            <a:lvl8pPr marL="3000300" indent="0">
              <a:buNone/>
              <a:defRPr sz="1875"/>
            </a:lvl8pPr>
            <a:lvl9pPr marL="3428915" indent="0">
              <a:buNone/>
              <a:defRPr sz="18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360" y="5031879"/>
            <a:ext cx="6858000" cy="754558"/>
          </a:xfrm>
        </p:spPr>
        <p:txBody>
          <a:bodyPr/>
          <a:lstStyle>
            <a:lvl1pPr marL="0" indent="0">
              <a:buNone/>
              <a:defRPr sz="1313"/>
            </a:lvl1pPr>
            <a:lvl2pPr marL="428615" indent="0">
              <a:buNone/>
              <a:defRPr sz="1125"/>
            </a:lvl2pPr>
            <a:lvl3pPr marL="857229" indent="0">
              <a:buNone/>
              <a:defRPr sz="938"/>
            </a:lvl3pPr>
            <a:lvl4pPr marL="1285843" indent="0">
              <a:buNone/>
              <a:defRPr sz="844"/>
            </a:lvl4pPr>
            <a:lvl5pPr marL="1714457" indent="0">
              <a:buNone/>
              <a:defRPr sz="844"/>
            </a:lvl5pPr>
            <a:lvl6pPr marL="2143072" indent="0">
              <a:buNone/>
              <a:defRPr sz="844"/>
            </a:lvl6pPr>
            <a:lvl7pPr marL="2571686" indent="0">
              <a:buNone/>
              <a:defRPr sz="844"/>
            </a:lvl7pPr>
            <a:lvl8pPr marL="3000300" indent="0">
              <a:buNone/>
              <a:defRPr sz="844"/>
            </a:lvl8pPr>
            <a:lvl9pPr marL="3428915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359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208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86750" y="257478"/>
            <a:ext cx="2571750" cy="54858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57478"/>
            <a:ext cx="7524750" cy="54858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818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Sectoral Challen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346571-4D92-CB42-8068-0BEEB76C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-44322"/>
            <a:ext cx="8683440" cy="1325563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accent5">
                    <a:lumMod val="50000"/>
                  </a:schemeClr>
                </a:solidFill>
                <a:latin typeface="Andes" panose="02000000000000000000" pitchFamily="2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50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D6D56-2965-3F4F-A559-19EADB917703}"/>
              </a:ext>
            </a:extLst>
          </p:cNvPr>
          <p:cNvSpPr/>
          <p:nvPr userDrawn="1"/>
        </p:nvSpPr>
        <p:spPr>
          <a:xfrm>
            <a:off x="0" y="1256354"/>
            <a:ext cx="12192000" cy="127592"/>
          </a:xfrm>
          <a:prstGeom prst="rect">
            <a:avLst/>
          </a:prstGeom>
          <a:gradFill flip="none" rotWithShape="1">
            <a:gsLst>
              <a:gs pos="0">
                <a:srgbClr val="162F4E"/>
              </a:gs>
              <a:gs pos="100000">
                <a:srgbClr val="4AACE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1467292"/>
            <a:ext cx="10915651" cy="4889057"/>
          </a:xfrm>
        </p:spPr>
        <p:txBody>
          <a:bodyPr>
            <a:noAutofit/>
          </a:bodyPr>
          <a:lstStyle>
            <a:lvl1pPr>
              <a:spcAft>
                <a:spcPts val="600"/>
              </a:spcAft>
              <a:defRPr sz="1900" b="0" i="0">
                <a:solidFill>
                  <a:srgbClr val="0E2F50"/>
                </a:solidFill>
                <a:latin typeface="Andes" panose="02000000000000000000" pitchFamily="2" charset="0"/>
              </a:defRPr>
            </a:lvl1pPr>
            <a:lvl2pPr>
              <a:spcBef>
                <a:spcPts val="200"/>
              </a:spcBef>
              <a:defRPr sz="1900" b="0" i="0">
                <a:solidFill>
                  <a:srgbClr val="0E2F50"/>
                </a:solidFill>
                <a:latin typeface="Andes ExtraLight" panose="02000000000000000000" pitchFamily="2" charset="0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499255-B9A6-4811-BE6E-30BBD9B045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205" b="21552"/>
          <a:stretch/>
        </p:blipFill>
        <p:spPr>
          <a:xfrm>
            <a:off x="9369238" y="6439695"/>
            <a:ext cx="1683124" cy="35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4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8C044-EED8-4707-B9EE-BDDFAB7B4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D732A-68AE-417C-AA15-660EFF82D0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59D0C-4FD0-4724-8622-190375468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F250E-18AA-4F2D-B541-00EBAAB6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B5A116-D2FE-4C4D-A943-EA3FA1194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59C32-F400-4022-8FEF-EA39A4252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25300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 Page with 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682"/>
          <p:cNvSpPr>
            <a:spLocks/>
          </p:cNvSpPr>
          <p:nvPr/>
        </p:nvSpPr>
        <p:spPr bwMode="auto">
          <a:xfrm flipH="1">
            <a:off x="8506886" y="615961"/>
            <a:ext cx="1352549" cy="1895475"/>
          </a:xfrm>
          <a:custGeom>
            <a:avLst/>
            <a:gdLst>
              <a:gd name="T0" fmla="*/ 0 w 638"/>
              <a:gd name="T1" fmla="*/ 0 h 1194"/>
              <a:gd name="T2" fmla="*/ 2147483647 w 638"/>
              <a:gd name="T3" fmla="*/ 2147483647 h 1194"/>
              <a:gd name="T4" fmla="*/ 2147483647 w 638"/>
              <a:gd name="T5" fmla="*/ 2147483647 h 1194"/>
              <a:gd name="T6" fmla="*/ 2147483647 w 638"/>
              <a:gd name="T7" fmla="*/ 2147483647 h 1194"/>
              <a:gd name="T8" fmla="*/ 2147483647 w 638"/>
              <a:gd name="T9" fmla="*/ 2147483647 h 1194"/>
              <a:gd name="T10" fmla="*/ 2147483647 w 638"/>
              <a:gd name="T11" fmla="*/ 2147483647 h 1194"/>
              <a:gd name="T12" fmla="*/ 2147483647 w 638"/>
              <a:gd name="T13" fmla="*/ 2147483647 h 1194"/>
              <a:gd name="T14" fmla="*/ 2147483647 w 638"/>
              <a:gd name="T15" fmla="*/ 2147483647 h 1194"/>
              <a:gd name="T16" fmla="*/ 2147483647 w 638"/>
              <a:gd name="T17" fmla="*/ 2147483647 h 1194"/>
              <a:gd name="T18" fmla="*/ 2147483647 w 638"/>
              <a:gd name="T19" fmla="*/ 2147483647 h 1194"/>
              <a:gd name="T20" fmla="*/ 2147483647 w 638"/>
              <a:gd name="T21" fmla="*/ 2147483647 h 1194"/>
              <a:gd name="T22" fmla="*/ 2147483647 w 638"/>
              <a:gd name="T23" fmla="*/ 2147483647 h 1194"/>
              <a:gd name="T24" fmla="*/ 2147483647 w 638"/>
              <a:gd name="T25" fmla="*/ 2147483647 h 1194"/>
              <a:gd name="T26" fmla="*/ 2147483647 w 638"/>
              <a:gd name="T27" fmla="*/ 2147483647 h 1194"/>
              <a:gd name="T28" fmla="*/ 2147483647 w 638"/>
              <a:gd name="T29" fmla="*/ 2147483647 h 1194"/>
              <a:gd name="T30" fmla="*/ 2147483647 w 638"/>
              <a:gd name="T31" fmla="*/ 2147483647 h 1194"/>
              <a:gd name="T32" fmla="*/ 2147483647 w 638"/>
              <a:gd name="T33" fmla="*/ 2147483647 h 1194"/>
              <a:gd name="T34" fmla="*/ 2147483647 w 638"/>
              <a:gd name="T35" fmla="*/ 2147483647 h 1194"/>
              <a:gd name="T36" fmla="*/ 2147483647 w 638"/>
              <a:gd name="T37" fmla="*/ 2147483647 h 1194"/>
              <a:gd name="T38" fmla="*/ 2147483647 w 638"/>
              <a:gd name="T39" fmla="*/ 2147483647 h 1194"/>
              <a:gd name="T40" fmla="*/ 2147483647 w 638"/>
              <a:gd name="T41" fmla="*/ 2147483647 h 1194"/>
              <a:gd name="T42" fmla="*/ 2147483647 w 638"/>
              <a:gd name="T43" fmla="*/ 2147483647 h 1194"/>
              <a:gd name="T44" fmla="*/ 2147483647 w 638"/>
              <a:gd name="T45" fmla="*/ 2147483647 h 1194"/>
              <a:gd name="T46" fmla="*/ 2147483647 w 638"/>
              <a:gd name="T47" fmla="*/ 2147483647 h 1194"/>
              <a:gd name="T48" fmla="*/ 2147483647 w 638"/>
              <a:gd name="T49" fmla="*/ 2147483647 h 1194"/>
              <a:gd name="T50" fmla="*/ 2147483647 w 638"/>
              <a:gd name="T51" fmla="*/ 2147483647 h 1194"/>
              <a:gd name="T52" fmla="*/ 2147483647 w 638"/>
              <a:gd name="T53" fmla="*/ 2147483647 h 1194"/>
              <a:gd name="T54" fmla="*/ 2147483647 w 638"/>
              <a:gd name="T55" fmla="*/ 2147483647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7" name="Freeform 1683"/>
          <p:cNvSpPr>
            <a:spLocks/>
          </p:cNvSpPr>
          <p:nvPr/>
        </p:nvSpPr>
        <p:spPr bwMode="auto">
          <a:xfrm flipH="1">
            <a:off x="9880601" y="3176"/>
            <a:ext cx="950384" cy="584200"/>
          </a:xfrm>
          <a:custGeom>
            <a:avLst/>
            <a:gdLst>
              <a:gd name="T0" fmla="*/ 2147483647 w 448"/>
              <a:gd name="T1" fmla="*/ 2147483647 h 372"/>
              <a:gd name="T2" fmla="*/ 2147483647 w 448"/>
              <a:gd name="T3" fmla="*/ 2147483647 h 372"/>
              <a:gd name="T4" fmla="*/ 2147483647 w 448"/>
              <a:gd name="T5" fmla="*/ 2147483647 h 372"/>
              <a:gd name="T6" fmla="*/ 2147483647 w 448"/>
              <a:gd name="T7" fmla="*/ 2147483647 h 372"/>
              <a:gd name="T8" fmla="*/ 2147483647 w 448"/>
              <a:gd name="T9" fmla="*/ 2147483647 h 372"/>
              <a:gd name="T10" fmla="*/ 2147483647 w 448"/>
              <a:gd name="T11" fmla="*/ 2147483647 h 372"/>
              <a:gd name="T12" fmla="*/ 0 w 448"/>
              <a:gd name="T13" fmla="*/ 0 h 372"/>
              <a:gd name="T14" fmla="*/ 2147483647 w 448"/>
              <a:gd name="T15" fmla="*/ 0 h 372"/>
              <a:gd name="T16" fmla="*/ 2147483647 w 448"/>
              <a:gd name="T17" fmla="*/ 2147483647 h 372"/>
              <a:gd name="T18" fmla="*/ 2147483647 w 448"/>
              <a:gd name="T19" fmla="*/ 2147483647 h 372"/>
              <a:gd name="T20" fmla="*/ 2147483647 w 448"/>
              <a:gd name="T21" fmla="*/ 2147483647 h 372"/>
              <a:gd name="T22" fmla="*/ 2147483647 w 448"/>
              <a:gd name="T23" fmla="*/ 2147483647 h 372"/>
              <a:gd name="T24" fmla="*/ 2147483647 w 448"/>
              <a:gd name="T25" fmla="*/ 2147483647 h 372"/>
              <a:gd name="T26" fmla="*/ 2147483647 w 448"/>
              <a:gd name="T27" fmla="*/ 2147483647 h 372"/>
              <a:gd name="T28" fmla="*/ 2147483647 w 448"/>
              <a:gd name="T29" fmla="*/ 2147483647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324" name="Title 323"/>
          <p:cNvSpPr>
            <a:spLocks noGrp="1"/>
          </p:cNvSpPr>
          <p:nvPr>
            <p:ph type="title"/>
          </p:nvPr>
        </p:nvSpPr>
        <p:spPr>
          <a:xfrm>
            <a:off x="475920" y="301625"/>
            <a:ext cx="11252649" cy="667339"/>
          </a:xfrm>
        </p:spPr>
        <p:txBody>
          <a:bodyPr/>
          <a:lstStyle>
            <a:lvl1pPr>
              <a:defRPr b="0" i="0" cap="none" baseline="0">
                <a:solidFill>
                  <a:srgbClr val="021F43"/>
                </a:solidFill>
                <a:latin typeface="+mn-lt"/>
                <a:cs typeface="Andes ExtraLigh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1" name="Content Placeholder 330"/>
          <p:cNvSpPr>
            <a:spLocks noGrp="1"/>
          </p:cNvSpPr>
          <p:nvPr>
            <p:ph sz="quarter" idx="10"/>
          </p:nvPr>
        </p:nvSpPr>
        <p:spPr>
          <a:xfrm>
            <a:off x="475917" y="1599262"/>
            <a:ext cx="11253740" cy="4462104"/>
          </a:xfrm>
        </p:spPr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  <a:lvl2pPr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2pPr>
            <a:lvl3pPr marL="418333"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3pPr>
            <a:lvl4pPr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4pPr>
            <a:lvl5pPr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475919" y="1025408"/>
            <a:ext cx="11247298" cy="517408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200" b="0" cap="none" baseline="0">
                <a:solidFill>
                  <a:schemeClr val="tx1"/>
                </a:solidFill>
              </a:defRPr>
            </a:lvl1pPr>
            <a:lvl2pPr>
              <a:defRPr sz="12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2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2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2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F686BCB-797E-4136-94E7-2F678BF8CB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20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14A67-8F66-4C1C-BBC3-1FA6C0049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E47D1-8E68-41C9-BCE1-018E1BF96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D75205-6D1D-4846-9527-DC459A7D6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60801-463A-445B-8902-D1D54ADD28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15B4FD-C901-4C3D-9B59-12AA6F02BC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A09F0-409F-40A4-8099-08555621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0B661A-3365-43AF-8869-E808223ED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92219F-4B38-4828-938B-4F83BF2BE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966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8F974-A8D4-4CBF-9C79-9CD0B077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D6603E-0C00-4432-B0E1-480E9F34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DADE4-58E4-4AD6-B2F7-0D4233AF7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F0D94-B8AD-41E5-A0D5-325220B42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733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7EEE59-BADF-4994-A11C-AFED56C0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3FC1B-A30C-4F0A-894B-75D2B3CDA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DCF25-CA7B-4351-A16C-1A81B738C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88675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A7D6-C1B1-49D8-A5B9-323DC2E5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A18B1-9D39-42AA-8960-30F42DBB0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7C7D8-77DF-4BAF-B6EE-4E88A481F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F53A7-FC35-440E-8030-30AA592A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915DA-EFE2-4FA7-8BE4-F566A18EF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C6857-03FB-4D08-8A36-0796C1772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3009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D6C33-6A52-4D26-8323-0228B5DD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A2C633-691C-4876-B020-FECFE2152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3281D-E2A1-458E-B686-E0646EAD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84E25-03BB-42E1-BBC0-E25E8755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F8578F-1ADF-48D1-9342-4296CDE59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B59994-38D2-4C92-9850-EE159C5AA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27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A61E8F-E807-4385-9B00-F3360A419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38CAB7-93BE-4854-BE4D-CCF41A5A3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53A79-DACD-4FD8-BA3A-157AFCCD8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24C17-0343-4B44-862F-27687570491A}" type="datetimeFigureOut">
              <a:rPr lang="pt-PT" smtClean="0"/>
              <a:t>19/08/2024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F1F07-08B3-4010-BD1A-47F79E149F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A24E9-6E38-45F4-80E1-B003DAE86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7E48D-EC62-4587-B9ED-21BB3D393C2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060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FC56C-5F18-FE46-91D2-38A65AB31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018"/>
            <a:ext cx="10515600" cy="665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E9D5F-6284-C245-A4A2-DA3142CA8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02026"/>
            <a:ext cx="10515600" cy="4874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FBEB1-50CF-A945-8C41-1C8ECC23D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Country Climate and Development Report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B361E-ECB6-9B42-945A-86EC99AE6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C6FA30F-E49C-824E-8B12-56F19915E1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spc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57473"/>
            <a:ext cx="10287000" cy="1071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500189"/>
            <a:ext cx="10287000" cy="424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" y="5959083"/>
            <a:ext cx="26670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5250" y="5959083"/>
            <a:ext cx="36195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1500" y="5959083"/>
            <a:ext cx="26670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1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ctr" defTabSz="857229" rtl="0" eaLnBrk="1" latinLnBrk="0" hangingPunct="1"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1461" indent="-321461" algn="l" defTabSz="857229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6498" indent="-267884" algn="l" defTabSz="857229" rtl="0" eaLnBrk="1" latinLnBrk="0" hangingPunct="1">
        <a:spcBef>
          <a:spcPct val="20000"/>
        </a:spcBef>
        <a:buFont typeface="Arial" pitchFamily="34" charset="0"/>
        <a:buChar char="–"/>
        <a:defRPr sz="2625" kern="1200">
          <a:solidFill>
            <a:schemeClr val="tx1"/>
          </a:solidFill>
          <a:latin typeface="+mn-lt"/>
          <a:ea typeface="+mn-ea"/>
          <a:cs typeface="+mn-cs"/>
        </a:defRPr>
      </a:lvl2pPr>
      <a:lvl3pPr marL="1071536" indent="-214307" algn="l" defTabSz="857229" rtl="0" eaLnBrk="1" latinLnBrk="0" hangingPunct="1">
        <a:spcBef>
          <a:spcPct val="20000"/>
        </a:spcBef>
        <a:buFont typeface="Arial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500150" indent="-214307" algn="l" defTabSz="857229" rtl="0" eaLnBrk="1" latinLnBrk="0" hangingPunct="1">
        <a:spcBef>
          <a:spcPct val="20000"/>
        </a:spcBef>
        <a:buFont typeface="Arial" pitchFamily="34" charset="0"/>
        <a:buChar char="–"/>
        <a:defRPr sz="1875" kern="1200">
          <a:solidFill>
            <a:schemeClr val="tx1"/>
          </a:solidFill>
          <a:latin typeface="+mn-lt"/>
          <a:ea typeface="+mn-ea"/>
          <a:cs typeface="+mn-cs"/>
        </a:defRPr>
      </a:lvl4pPr>
      <a:lvl5pPr marL="1928764" indent="-214307" algn="l" defTabSz="857229" rtl="0" eaLnBrk="1" latinLnBrk="0" hangingPunct="1">
        <a:spcBef>
          <a:spcPct val="20000"/>
        </a:spcBef>
        <a:buFont typeface="Arial" pitchFamily="34" charset="0"/>
        <a:buChar char="»"/>
        <a:defRPr sz="1875" kern="1200">
          <a:solidFill>
            <a:schemeClr val="tx1"/>
          </a:solidFill>
          <a:latin typeface="+mn-lt"/>
          <a:ea typeface="+mn-ea"/>
          <a:cs typeface="+mn-cs"/>
        </a:defRPr>
      </a:lvl5pPr>
      <a:lvl6pPr marL="2357378" indent="-214307" algn="l" defTabSz="857229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6pPr>
      <a:lvl7pPr marL="2785993" indent="-214307" algn="l" defTabSz="857229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7pPr>
      <a:lvl8pPr marL="3214608" indent="-214307" algn="l" defTabSz="857229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8pPr>
      <a:lvl9pPr marL="3643222" indent="-214307" algn="l" defTabSz="857229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15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43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457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072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686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00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8915" algn="l" defTabSz="857229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FA1E93A5-9A35-4CA1-AFFB-EBE49EE75E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47130" y="1462534"/>
            <a:ext cx="10133463" cy="1468483"/>
          </a:xfrm>
        </p:spPr>
        <p:txBody>
          <a:bodyPr>
            <a:noAutofit/>
          </a:bodyPr>
          <a:lstStyle/>
          <a:p>
            <a:r>
              <a:rPr lang="en-US" sz="3333" b="1" dirty="0" err="1">
                <a:latin typeface="Andes"/>
              </a:rPr>
              <a:t>Impactos</a:t>
            </a:r>
            <a:r>
              <a:rPr lang="en-US" sz="3333" b="1" dirty="0">
                <a:latin typeface="Andes"/>
              </a:rPr>
              <a:t> </a:t>
            </a:r>
            <a:r>
              <a:rPr lang="en-US" sz="3333" b="1" dirty="0" err="1">
                <a:latin typeface="Andes"/>
              </a:rPr>
              <a:t>distributivos</a:t>
            </a:r>
            <a:r>
              <a:rPr lang="en-US" sz="3333" b="1" dirty="0">
                <a:latin typeface="Andes"/>
              </a:rPr>
              <a:t> da </a:t>
            </a:r>
            <a:r>
              <a:rPr lang="en-US" sz="3333" b="1" dirty="0" err="1">
                <a:latin typeface="Andes"/>
              </a:rPr>
              <a:t>tributação</a:t>
            </a:r>
            <a:r>
              <a:rPr lang="en-US" sz="3333" b="1" dirty="0">
                <a:latin typeface="Andes"/>
              </a:rPr>
              <a:t> de </a:t>
            </a:r>
            <a:r>
              <a:rPr lang="en-US" sz="3333" b="1" dirty="0" err="1">
                <a:latin typeface="Andes"/>
              </a:rPr>
              <a:t>produtos</a:t>
            </a:r>
            <a:r>
              <a:rPr lang="en-US" sz="3333" b="1" dirty="0">
                <a:latin typeface="Andes"/>
              </a:rPr>
              <a:t> </a:t>
            </a:r>
            <a:r>
              <a:rPr lang="en-US" sz="3333" b="1" dirty="0" err="1">
                <a:latin typeface="Andes"/>
              </a:rPr>
              <a:t>ultraprocessados</a:t>
            </a:r>
            <a:r>
              <a:rPr lang="en-US" sz="3333" b="1" dirty="0">
                <a:latin typeface="Andes"/>
              </a:rPr>
              <a:t> no </a:t>
            </a:r>
            <a:r>
              <a:rPr lang="en-US" sz="3333" b="1" dirty="0" err="1">
                <a:latin typeface="Andes"/>
              </a:rPr>
              <a:t>Brasil</a:t>
            </a:r>
            <a:endParaRPr lang="en-US" altLang="en-US" sz="3333" b="1" dirty="0">
              <a:latin typeface="Ande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63B699-830B-4BA2-B0C0-B0D262BB0747}"/>
              </a:ext>
            </a:extLst>
          </p:cNvPr>
          <p:cNvSpPr/>
          <p:nvPr/>
        </p:nvSpPr>
        <p:spPr>
          <a:xfrm>
            <a:off x="9359440" y="5404455"/>
            <a:ext cx="1157288" cy="3514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AC22DB-C5D5-4565-87AA-D0B850F593D7}"/>
              </a:ext>
            </a:extLst>
          </p:cNvPr>
          <p:cNvSpPr txBox="1"/>
          <p:nvPr/>
        </p:nvSpPr>
        <p:spPr>
          <a:xfrm>
            <a:off x="4278924" y="3185344"/>
            <a:ext cx="3857168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33" dirty="0">
                <a:solidFill>
                  <a:schemeClr val="bg1"/>
                </a:solidFill>
              </a:rPr>
              <a:t>Agosto 2024</a:t>
            </a:r>
            <a:endParaRPr lang="en-US" sz="2333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B60E05-D63D-B581-CEE5-D8B5D9202D57}"/>
              </a:ext>
            </a:extLst>
          </p:cNvPr>
          <p:cNvSpPr txBox="1"/>
          <p:nvPr/>
        </p:nvSpPr>
        <p:spPr>
          <a:xfrm>
            <a:off x="6487446" y="5081290"/>
            <a:ext cx="3450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Bernardo Coelho, Courtney Ivins, Roberto Iunes</a:t>
            </a:r>
          </a:p>
        </p:txBody>
      </p:sp>
    </p:spTree>
    <p:extLst>
      <p:ext uri="{BB962C8B-B14F-4D97-AF65-F5344CB8AC3E}">
        <p14:creationId xmlns:p14="http://schemas.microsoft.com/office/powerpoint/2010/main" val="132526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017" y="0"/>
            <a:ext cx="11911965" cy="6583680"/>
            <a:chOff x="138682" y="137159"/>
            <a:chExt cx="11911965" cy="6583680"/>
          </a:xfrm>
        </p:grpSpPr>
        <p:sp>
          <p:nvSpPr>
            <p:cNvPr id="3" name="object 3"/>
            <p:cNvSpPr/>
            <p:nvPr/>
          </p:nvSpPr>
          <p:spPr>
            <a:xfrm>
              <a:off x="138682" y="137159"/>
              <a:ext cx="11911965" cy="6583680"/>
            </a:xfrm>
            <a:custGeom>
              <a:avLst/>
              <a:gdLst/>
              <a:ahLst/>
              <a:cxnLst/>
              <a:rect l="l" t="t" r="r" b="b"/>
              <a:pathLst>
                <a:path w="11911965" h="6583680">
                  <a:moveTo>
                    <a:pt x="11911584" y="0"/>
                  </a:moveTo>
                  <a:lnTo>
                    <a:pt x="0" y="0"/>
                  </a:lnTo>
                  <a:lnTo>
                    <a:pt x="0" y="6583680"/>
                  </a:lnTo>
                  <a:lnTo>
                    <a:pt x="11911584" y="6583680"/>
                  </a:lnTo>
                  <a:lnTo>
                    <a:pt x="1191158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F10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84558" y="5187107"/>
              <a:ext cx="1511871" cy="15938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4544" y="4684839"/>
              <a:ext cx="1960308" cy="3291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5305" y="3827831"/>
              <a:ext cx="758483" cy="755480"/>
            </a:xfrm>
            <a:prstGeom prst="rect">
              <a:avLst/>
            </a:prstGeom>
          </p:spPr>
        </p:pic>
      </p:grpSp>
      <p:sp>
        <p:nvSpPr>
          <p:cNvPr id="7" name="object 4">
            <a:extLst>
              <a:ext uri="{FF2B5EF4-FFF2-40B4-BE49-F238E27FC236}">
                <a16:creationId xmlns:a16="http://schemas.microsoft.com/office/drawing/2014/main" id="{84C7C5D6-0CC6-40EA-999D-4C230E21F7EB}"/>
              </a:ext>
            </a:extLst>
          </p:cNvPr>
          <p:cNvSpPr txBox="1"/>
          <p:nvPr/>
        </p:nvSpPr>
        <p:spPr>
          <a:xfrm>
            <a:off x="4771749" y="1795804"/>
            <a:ext cx="264822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4800"/>
              <a:t>Obrigada!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28ABCD-F36A-A69A-FD52-1275DCF4C449}"/>
              </a:ext>
            </a:extLst>
          </p:cNvPr>
          <p:cNvSpPr txBox="1"/>
          <p:nvPr/>
        </p:nvSpPr>
        <p:spPr>
          <a:xfrm>
            <a:off x="1891861" y="1446468"/>
            <a:ext cx="81244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err="1"/>
              <a:t>Declaração</a:t>
            </a:r>
            <a:r>
              <a:rPr lang="en-US" b="1"/>
              <a:t> de </a:t>
            </a:r>
            <a:r>
              <a:rPr lang="en-US" b="1" err="1"/>
              <a:t>exoneração</a:t>
            </a:r>
            <a:r>
              <a:rPr lang="en-US" b="1"/>
              <a:t> de </a:t>
            </a:r>
            <a:r>
              <a:rPr lang="en-US" b="1" err="1"/>
              <a:t>responsabilidade</a:t>
            </a:r>
            <a:endParaRPr lang="en-US" b="1"/>
          </a:p>
          <a:p>
            <a:endParaRPr lang="en-US"/>
          </a:p>
          <a:p>
            <a:pPr algn="just"/>
            <a:r>
              <a:rPr lang="en-US"/>
              <a:t>Este </a:t>
            </a:r>
            <a:r>
              <a:rPr lang="en-US" err="1"/>
              <a:t>estudo</a:t>
            </a:r>
            <a:r>
              <a:rPr lang="en-US"/>
              <a:t> é um </a:t>
            </a:r>
            <a:r>
              <a:rPr lang="en-US" err="1"/>
              <a:t>produto</a:t>
            </a:r>
            <a:r>
              <a:rPr lang="en-US"/>
              <a:t> da </a:t>
            </a:r>
            <a:r>
              <a:rPr lang="en-US" err="1"/>
              <a:t>equipa</a:t>
            </a:r>
            <a:r>
              <a:rPr lang="en-US"/>
              <a:t> do Banco Mundial com </a:t>
            </a:r>
            <a:r>
              <a:rPr lang="en-US" err="1"/>
              <a:t>contribuições</a:t>
            </a:r>
            <a:r>
              <a:rPr lang="en-US"/>
              <a:t> </a:t>
            </a:r>
            <a:r>
              <a:rPr lang="en-US" err="1"/>
              <a:t>externas</a:t>
            </a:r>
            <a:r>
              <a:rPr lang="en-US"/>
              <a:t>. </a:t>
            </a:r>
            <a:r>
              <a:rPr lang="en-US" err="1"/>
              <a:t>Os</a:t>
            </a:r>
            <a:r>
              <a:rPr lang="en-US"/>
              <a:t> </a:t>
            </a:r>
            <a:r>
              <a:rPr lang="en-US" err="1"/>
              <a:t>resultados</a:t>
            </a:r>
            <a:r>
              <a:rPr lang="en-US"/>
              <a:t>, </a:t>
            </a:r>
            <a:r>
              <a:rPr lang="en-US" err="1"/>
              <a:t>interpretações</a:t>
            </a:r>
            <a:r>
              <a:rPr lang="en-US"/>
              <a:t> e </a:t>
            </a:r>
            <a:r>
              <a:rPr lang="en-US" err="1"/>
              <a:t>conclusões</a:t>
            </a:r>
            <a:r>
              <a:rPr lang="en-US"/>
              <a:t> expressos </a:t>
            </a:r>
            <a:r>
              <a:rPr lang="en-US" err="1"/>
              <a:t>neste</a:t>
            </a:r>
            <a:r>
              <a:rPr lang="en-US"/>
              <a:t> </a:t>
            </a:r>
            <a:r>
              <a:rPr lang="en-US" err="1"/>
              <a:t>documento</a:t>
            </a:r>
            <a:r>
              <a:rPr lang="en-US"/>
              <a:t> </a:t>
            </a:r>
            <a:r>
              <a:rPr lang="en-US" err="1"/>
              <a:t>não</a:t>
            </a:r>
            <a:r>
              <a:rPr lang="en-US"/>
              <a:t> </a:t>
            </a:r>
            <a:r>
              <a:rPr lang="en-US" err="1"/>
              <a:t>reflectem</a:t>
            </a:r>
            <a:r>
              <a:rPr lang="en-US"/>
              <a:t> </a:t>
            </a:r>
            <a:r>
              <a:rPr lang="en-US" err="1"/>
              <a:t>necessariamente</a:t>
            </a:r>
            <a:r>
              <a:rPr lang="en-US"/>
              <a:t> as </a:t>
            </a:r>
            <a:r>
              <a:rPr lang="en-US" err="1"/>
              <a:t>opiniões</a:t>
            </a:r>
            <a:r>
              <a:rPr lang="en-US"/>
              <a:t> do Banco Mundial, do </a:t>
            </a:r>
            <a:r>
              <a:rPr lang="en-US" err="1"/>
              <a:t>seu</a:t>
            </a:r>
            <a:r>
              <a:rPr lang="en-US"/>
              <a:t> </a:t>
            </a:r>
            <a:r>
              <a:rPr lang="en-US" err="1"/>
              <a:t>Conselho</a:t>
            </a:r>
            <a:r>
              <a:rPr lang="en-US"/>
              <a:t> de </a:t>
            </a:r>
            <a:r>
              <a:rPr lang="en-US" err="1"/>
              <a:t>Administração</a:t>
            </a:r>
            <a:r>
              <a:rPr lang="en-US"/>
              <a:t> </a:t>
            </a:r>
            <a:r>
              <a:rPr lang="en-US" err="1"/>
              <a:t>Executivo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dos Governos que </a:t>
            </a:r>
            <a:r>
              <a:rPr lang="en-US" err="1"/>
              <a:t>representam</a:t>
            </a:r>
            <a:r>
              <a:rPr lang="en-US"/>
              <a:t>. Nada </a:t>
            </a:r>
            <a:r>
              <a:rPr lang="en-US" err="1"/>
              <a:t>neste</a:t>
            </a:r>
            <a:r>
              <a:rPr lang="en-US"/>
              <a:t> </a:t>
            </a:r>
            <a:r>
              <a:rPr lang="en-US" err="1"/>
              <a:t>documento</a:t>
            </a:r>
            <a:r>
              <a:rPr lang="en-US"/>
              <a:t> </a:t>
            </a:r>
            <a:r>
              <a:rPr lang="en-US" err="1"/>
              <a:t>constituirá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será</a:t>
            </a:r>
            <a:r>
              <a:rPr lang="en-US"/>
              <a:t> </a:t>
            </a:r>
            <a:r>
              <a:rPr lang="en-US" err="1"/>
              <a:t>considerado</a:t>
            </a:r>
            <a:r>
              <a:rPr lang="en-US"/>
              <a:t> </a:t>
            </a:r>
            <a:r>
              <a:rPr lang="en-US" err="1"/>
              <a:t>como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limitação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renúncia</a:t>
            </a:r>
            <a:r>
              <a:rPr lang="en-US"/>
              <a:t> aos </a:t>
            </a:r>
            <a:r>
              <a:rPr lang="en-US" err="1"/>
              <a:t>privilégios</a:t>
            </a:r>
            <a:r>
              <a:rPr lang="en-US"/>
              <a:t> e </a:t>
            </a:r>
            <a:r>
              <a:rPr lang="en-US" err="1"/>
              <a:t>imunidades</a:t>
            </a:r>
            <a:r>
              <a:rPr lang="en-US"/>
              <a:t> do Banco Mundial, </a:t>
            </a:r>
            <a:r>
              <a:rPr lang="en-US" err="1"/>
              <a:t>todos</a:t>
            </a:r>
            <a:r>
              <a:rPr lang="en-US"/>
              <a:t> </a:t>
            </a:r>
            <a:r>
              <a:rPr lang="en-US" err="1"/>
              <a:t>eles</a:t>
            </a:r>
            <a:r>
              <a:rPr lang="en-US"/>
              <a:t> </a:t>
            </a:r>
            <a:r>
              <a:rPr lang="en-US" err="1"/>
              <a:t>especificamente</a:t>
            </a:r>
            <a:r>
              <a:rPr lang="en-US"/>
              <a:t> </a:t>
            </a:r>
            <a:r>
              <a:rPr lang="en-US" err="1"/>
              <a:t>reservados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3516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1310" y="0"/>
            <a:ext cx="29908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0" b="0" i="0" u="none" strike="noStrike" kern="0" cap="none" spc="-10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cs typeface="Lucida Sans"/>
              </a:rPr>
              <a:t>1</a:t>
            </a:r>
            <a:endParaRPr kumimoji="0" sz="5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6929" y="495960"/>
            <a:ext cx="1061466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2800"/>
              <a:t>Descrição do estudo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738187" y="1048836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21E99-D064-4277-8C60-13B38E2D2A80}"/>
              </a:ext>
            </a:extLst>
          </p:cNvPr>
          <p:cNvSpPr txBox="1"/>
          <p:nvPr/>
        </p:nvSpPr>
        <p:spPr>
          <a:xfrm>
            <a:off x="635065" y="1283995"/>
            <a:ext cx="11148767" cy="47705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Os impactos distributivos são analisados sob três perspectivas: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Variação nos gastos dos domicílios</a:t>
            </a: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Mudança nos anos de vida</a:t>
            </a:r>
            <a:r>
              <a:rPr lang="pt-BR" sz="2400" b="1" dirty="0"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pt-BR" sz="2400" dirty="0">
                <a:effectLst/>
                <a:latin typeface="Arial"/>
                <a:ea typeface="Calibri"/>
                <a:cs typeface="Times New Roman"/>
              </a:rPr>
              <a:t>perdidos (expressados em termos de renda)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Mudança nos gastos médicos associados</a:t>
            </a:r>
          </a:p>
          <a:p>
            <a:pPr lvl="1">
              <a:spcAft>
                <a:spcPts val="600"/>
              </a:spcAft>
            </a:pPr>
            <a:endParaRPr lang="pt-B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Para fins de exercício, estimamos o impacto de um aumento de preço de 20%</a:t>
            </a:r>
            <a:r>
              <a:rPr lang="pt-BR" sz="2400" dirty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pt-BR" sz="2400" dirty="0">
                <a:latin typeface="Arial"/>
                <a:ea typeface="Calibri"/>
                <a:cs typeface="Times New Roman"/>
              </a:rPr>
              <a:t>sobre produtos processados e </a:t>
            </a:r>
            <a:r>
              <a:rPr lang="pt-BR" sz="2400" dirty="0" err="1">
                <a:latin typeface="Arial"/>
                <a:ea typeface="Calibri"/>
                <a:cs typeface="Times New Roman"/>
              </a:rPr>
              <a:t>ultraprocessados</a:t>
            </a:r>
            <a:r>
              <a:rPr lang="pt-BR" sz="2400" dirty="0">
                <a:latin typeface="Arial"/>
                <a:ea typeface="Calibri"/>
                <a:cs typeface="Times New Roman"/>
              </a:rPr>
              <a:t>.</a:t>
            </a:r>
          </a:p>
          <a:p>
            <a:pPr>
              <a:spcAft>
                <a:spcPts val="600"/>
              </a:spcAft>
            </a:pP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Fontes de dados: Pesquisa de Orçamento Familiar (POF 2017-18), Sistema de Informações Hospitalares, e </a:t>
            </a:r>
            <a:r>
              <a:rPr lang="pt-BR" sz="2400" i="1" dirty="0">
                <a:latin typeface="Arial"/>
                <a:ea typeface="Calibri"/>
                <a:cs typeface="Times New Roman"/>
              </a:rPr>
              <a:t>Global </a:t>
            </a:r>
            <a:r>
              <a:rPr lang="pt-BR" sz="2400" i="1" dirty="0" err="1">
                <a:latin typeface="Arial"/>
                <a:ea typeface="Calibri"/>
                <a:cs typeface="Times New Roman"/>
              </a:rPr>
              <a:t>Burden</a:t>
            </a:r>
            <a:r>
              <a:rPr lang="pt-BR" sz="2400" i="1" dirty="0">
                <a:latin typeface="Arial"/>
                <a:ea typeface="Calibri"/>
                <a:cs typeface="Times New Roman"/>
              </a:rPr>
              <a:t> of </a:t>
            </a:r>
            <a:r>
              <a:rPr lang="pt-BR" sz="2400" i="1" dirty="0" err="1">
                <a:latin typeface="Arial"/>
                <a:ea typeface="Calibri"/>
                <a:cs typeface="Times New Roman"/>
              </a:rPr>
              <a:t>Diseases</a:t>
            </a:r>
            <a:r>
              <a:rPr lang="pt-BR" sz="2400" i="1" dirty="0">
                <a:latin typeface="Arial"/>
                <a:ea typeface="Calibri"/>
                <a:cs typeface="Times New Roman"/>
              </a:rPr>
              <a:t> </a:t>
            </a:r>
            <a:r>
              <a:rPr lang="pt-BR" sz="2400" i="1" dirty="0" err="1">
                <a:latin typeface="Arial"/>
                <a:ea typeface="Calibri"/>
                <a:cs typeface="Times New Roman"/>
              </a:rPr>
              <a:t>Study</a:t>
            </a:r>
            <a:endParaRPr lang="pt-BR" sz="2400" i="1" dirty="0">
              <a:latin typeface="Arial"/>
              <a:ea typeface="Calibri"/>
              <a:cs typeface="Times New Roman"/>
            </a:endParaRPr>
          </a:p>
          <a:p>
            <a:pPr lvl="1">
              <a:spcAft>
                <a:spcPts val="600"/>
              </a:spcAft>
            </a:pP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12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1310" y="0"/>
            <a:ext cx="29908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0" b="0" i="0" u="none" strike="noStrike" kern="0" cap="none" spc="-10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cs typeface="Lucida Sans"/>
              </a:rPr>
              <a:t>1</a:t>
            </a:r>
            <a:endParaRPr kumimoji="0" sz="5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6929" y="495960"/>
            <a:ext cx="10614660" cy="8745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065" defTabSz="868680">
              <a:spcBef>
                <a:spcPts val="95"/>
              </a:spcBef>
              <a:defRPr/>
            </a:pPr>
            <a:r>
              <a:rPr lang="pt-BR" sz="2800" b="1" kern="1200" dirty="0">
                <a:latin typeface="+mn-lt"/>
                <a:ea typeface="+mn-ea"/>
                <a:cs typeface="+mn-cs"/>
              </a:rPr>
              <a:t>Consumo de produtos </a:t>
            </a:r>
            <a:r>
              <a:rPr lang="pt-BR" sz="2800" b="1" kern="1200" dirty="0" err="1">
                <a:latin typeface="+mn-lt"/>
                <a:ea typeface="+mn-ea"/>
                <a:cs typeface="+mn-cs"/>
              </a:rPr>
              <a:t>ultraprocessados</a:t>
            </a:r>
            <a:r>
              <a:rPr lang="pt-BR" sz="2800" b="1" kern="1200" dirty="0">
                <a:latin typeface="+mn-lt"/>
                <a:ea typeface="+mn-ea"/>
                <a:cs typeface="+mn-cs"/>
              </a:rPr>
              <a:t> </a:t>
            </a:r>
            <a:r>
              <a:rPr lang="pt-BR" sz="2800" b="1" dirty="0"/>
              <a:t>gera </a:t>
            </a:r>
            <a:r>
              <a:rPr lang="pt-BR" sz="2800" b="1" kern="1200" dirty="0">
                <a:latin typeface="+mn-lt"/>
                <a:ea typeface="+mn-ea"/>
                <a:cs typeface="+mn-cs"/>
              </a:rPr>
              <a:t>custos humanos e econômicos significativos</a:t>
            </a:r>
            <a:endParaRPr lang="pt-BR" sz="2800" b="1" dirty="0"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738187" y="1479323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21E99-D064-4277-8C60-13B38E2D2A80}"/>
              </a:ext>
            </a:extLst>
          </p:cNvPr>
          <p:cNvSpPr txBox="1"/>
          <p:nvPr/>
        </p:nvSpPr>
        <p:spPr>
          <a:xfrm>
            <a:off x="509392" y="2325395"/>
            <a:ext cx="11148767" cy="24622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0095" lvl="1" indent="-325755" defTabSz="868680">
              <a:spcAft>
                <a:spcPts val="570"/>
              </a:spcAft>
              <a:buFont typeface="Wingdings" panose="05000000000000000000" pitchFamily="2" charset="2"/>
              <a:buChar char="ü"/>
            </a:pPr>
            <a:r>
              <a:rPr lang="pt-BR" sz="2400" kern="1200">
                <a:latin typeface="Arial"/>
                <a:cs typeface="Times New Roman"/>
              </a:rPr>
              <a:t>Doenças não transmissíveis </a:t>
            </a:r>
            <a:r>
              <a:rPr lang="pt-BR" sz="2400">
                <a:latin typeface="Arial"/>
                <a:cs typeface="Times New Roman"/>
              </a:rPr>
              <a:t>são</a:t>
            </a:r>
            <a:r>
              <a:rPr lang="pt-BR" sz="2400" kern="1200">
                <a:latin typeface="Arial"/>
                <a:cs typeface="Times New Roman"/>
              </a:rPr>
              <a:t> responsáveis por </a:t>
            </a:r>
            <a:r>
              <a:rPr lang="pt-BR" sz="2400" b="1" kern="1200">
                <a:latin typeface="Arial"/>
                <a:cs typeface="Times New Roman"/>
              </a:rPr>
              <a:t>75% </a:t>
            </a:r>
            <a:r>
              <a:rPr lang="pt-BR" sz="2400" b="1">
                <a:latin typeface="Arial"/>
                <a:cs typeface="Times New Roman"/>
              </a:rPr>
              <a:t>das</a:t>
            </a:r>
            <a:r>
              <a:rPr lang="pt-BR" sz="2400" b="1" kern="1200">
                <a:latin typeface="Arial"/>
                <a:cs typeface="Times New Roman"/>
              </a:rPr>
              <a:t> mortes no Brasil,</a:t>
            </a:r>
            <a:r>
              <a:rPr lang="pt-BR" sz="2400" kern="1200">
                <a:latin typeface="Arial"/>
                <a:cs typeface="Times New Roman"/>
              </a:rPr>
              <a:t> forte associação com</a:t>
            </a:r>
            <a:r>
              <a:rPr lang="pt-BR" sz="2400">
                <a:latin typeface="Arial"/>
                <a:cs typeface="Times New Roman"/>
              </a:rPr>
              <a:t> padrão de consumo alimentar</a:t>
            </a:r>
            <a:endParaRPr lang="pt-BR" sz="2400" kern="1200">
              <a:latin typeface="Arial"/>
              <a:cs typeface="Times New Roman"/>
            </a:endParaRPr>
          </a:p>
          <a:p>
            <a:pPr marL="760095" lvl="1" indent="-325755" defTabSz="868680">
              <a:spcAft>
                <a:spcPts val="570"/>
              </a:spcAft>
              <a:buFont typeface="Wingdings" panose="05000000000000000000" pitchFamily="2" charset="2"/>
              <a:buChar char="ü"/>
            </a:pPr>
            <a:r>
              <a:rPr lang="pt-BR" sz="2400" kern="1200">
                <a:latin typeface="Arial"/>
                <a:cs typeface="Times New Roman"/>
              </a:rPr>
              <a:t>Ampla evidência que os </a:t>
            </a:r>
            <a:r>
              <a:rPr lang="pt-BR" sz="2400" kern="1200" err="1">
                <a:latin typeface="Arial"/>
                <a:cs typeface="Times New Roman"/>
              </a:rPr>
              <a:t>ultraprocessados</a:t>
            </a:r>
            <a:r>
              <a:rPr lang="pt-BR" sz="2400" kern="1200">
                <a:latin typeface="Arial"/>
                <a:cs typeface="Times New Roman"/>
              </a:rPr>
              <a:t> são associados a </a:t>
            </a:r>
            <a:r>
              <a:rPr lang="pt-BR" sz="2400" b="1" kern="1200">
                <a:latin typeface="Arial"/>
                <a:cs typeface="Times New Roman"/>
              </a:rPr>
              <a:t>obesidade, aumentos no risco de mortalidade precoce, doenças cardiovasculares, hipertensão e câncer, entre outras.</a:t>
            </a:r>
            <a:endParaRPr lang="pt-BR" sz="24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pt-BR" sz="240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58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26929" y="495960"/>
            <a:ext cx="1061466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2800"/>
              <a:t>Perfil de consumo de alimentos por decil de consumo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738187" y="1048836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E7F79A1-39D8-419B-894A-ABCDCEDA1D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655071"/>
              </p:ext>
            </p:extLst>
          </p:nvPr>
        </p:nvGraphicFramePr>
        <p:xfrm>
          <a:off x="823977" y="1158002"/>
          <a:ext cx="10740403" cy="5559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3571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26929" y="495960"/>
            <a:ext cx="1061466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2800"/>
              <a:t>Perfil de consumo de alimentos por estado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738187" y="1048836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285BB87-490A-42A1-BFC8-EDEBD9101A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59757"/>
              </p:ext>
            </p:extLst>
          </p:nvPr>
        </p:nvGraphicFramePr>
        <p:xfrm>
          <a:off x="1193800" y="1120547"/>
          <a:ext cx="9994900" cy="5730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72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1310" y="0"/>
            <a:ext cx="29908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0" b="0" i="0" u="none" strike="noStrike" kern="0" cap="none" spc="-10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cs typeface="Lucida Sans"/>
              </a:rPr>
              <a:t>1</a:t>
            </a:r>
            <a:endParaRPr kumimoji="0" sz="5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547" y="552531"/>
            <a:ext cx="10614660" cy="8745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2800" b="1"/>
              <a:t> Elasticidade preço da demanda </a:t>
            </a:r>
            <a:r>
              <a:rPr lang="pt-BR" sz="2800"/>
              <a:t>– alto para todos, em particular para os </a:t>
            </a:r>
            <a:r>
              <a:rPr lang="pt-BR" sz="2800" err="1"/>
              <a:t>decis</a:t>
            </a:r>
            <a:r>
              <a:rPr lang="pt-BR" sz="2800"/>
              <a:t> mais pobres, favorável à substituição para consumo mais saudável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635065" y="1489510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7483B14-3FEC-463C-A02F-797F927D48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588011"/>
              </p:ext>
            </p:extLst>
          </p:nvPr>
        </p:nvGraphicFramePr>
        <p:xfrm>
          <a:off x="841310" y="1644069"/>
          <a:ext cx="10458897" cy="4930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92174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1310" y="0"/>
            <a:ext cx="29908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0" b="0" i="0" u="none" strike="noStrike" kern="0" cap="none" spc="-10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cs typeface="Lucida Sans"/>
              </a:rPr>
              <a:t>1</a:t>
            </a:r>
            <a:endParaRPr kumimoji="0" sz="5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9471" y="495960"/>
            <a:ext cx="10702118" cy="8745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2800" b="1"/>
              <a:t>Anos de vida perdidos – </a:t>
            </a:r>
            <a:r>
              <a:rPr lang="pt-BR" sz="2800"/>
              <a:t>ganhos de renda decorrente de ganhos em anos de vida significativamente maiores para os </a:t>
            </a:r>
            <a:r>
              <a:rPr lang="pt-BR" sz="2800" err="1"/>
              <a:t>decis</a:t>
            </a:r>
            <a:r>
              <a:rPr lang="pt-BR" sz="2800"/>
              <a:t> mais baixos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776446" y="1636665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C247C916-272A-4321-BB84-944749498A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3776912"/>
              </p:ext>
            </p:extLst>
          </p:nvPr>
        </p:nvGraphicFramePr>
        <p:xfrm>
          <a:off x="841310" y="2104618"/>
          <a:ext cx="10509380" cy="4257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24684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1310" y="0"/>
            <a:ext cx="29908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0" b="0" i="0" u="none" strike="noStrike" kern="0" cap="none" spc="-10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cs typeface="Lucida Sans"/>
              </a:rPr>
              <a:t>1</a:t>
            </a:r>
            <a:endParaRPr kumimoji="0" sz="5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6030" y="549601"/>
            <a:ext cx="10614660" cy="8745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2800" b="1" dirty="0"/>
              <a:t>Mudanças em gastos médicos - </a:t>
            </a:r>
            <a:r>
              <a:rPr lang="pt-BR" sz="2800" dirty="0"/>
              <a:t>redução significativamente maior para os </a:t>
            </a:r>
            <a:r>
              <a:rPr lang="pt-BR" sz="2800" dirty="0" err="1"/>
              <a:t>decis</a:t>
            </a:r>
            <a:r>
              <a:rPr lang="pt-BR" sz="2800" dirty="0"/>
              <a:t> mais baixos que para os </a:t>
            </a:r>
            <a:r>
              <a:rPr lang="pt-BR" sz="2800" dirty="0" err="1"/>
              <a:t>decis</a:t>
            </a:r>
            <a:r>
              <a:rPr lang="pt-BR" sz="2800" dirty="0"/>
              <a:t> mais altos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517849" y="1448466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0103911-2DC1-470D-8C14-FA2EC27C97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8963371"/>
              </p:ext>
            </p:extLst>
          </p:nvPr>
        </p:nvGraphicFramePr>
        <p:xfrm>
          <a:off x="736030" y="1748120"/>
          <a:ext cx="10497443" cy="4360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29313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1310" y="0"/>
            <a:ext cx="29908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0" b="0" i="0" u="none" strike="noStrike" kern="0" cap="none" spc="-10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cs typeface="Lucida Sans"/>
              </a:rPr>
              <a:t>1</a:t>
            </a:r>
            <a:endParaRPr kumimoji="0" sz="5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6929" y="495960"/>
            <a:ext cx="1061466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pt-BR" sz="2800"/>
              <a:t>Em resumo...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32487" y="83420"/>
            <a:ext cx="471854" cy="4691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339" y="317975"/>
            <a:ext cx="6599351" cy="38100"/>
          </a:xfrm>
          <a:prstGeom prst="rect">
            <a:avLst/>
          </a:prstGeom>
        </p:spPr>
      </p:pic>
      <p:sp>
        <p:nvSpPr>
          <p:cNvPr id="37" name="object 6">
            <a:extLst>
              <a:ext uri="{FF2B5EF4-FFF2-40B4-BE49-F238E27FC236}">
                <a16:creationId xmlns:a16="http://schemas.microsoft.com/office/drawing/2014/main" id="{E8BD1A8C-3578-44DE-A82E-F5C1830A17BB}"/>
              </a:ext>
            </a:extLst>
          </p:cNvPr>
          <p:cNvSpPr/>
          <p:nvPr/>
        </p:nvSpPr>
        <p:spPr>
          <a:xfrm>
            <a:off x="738187" y="1048836"/>
            <a:ext cx="10715625" cy="0"/>
          </a:xfrm>
          <a:custGeom>
            <a:avLst/>
            <a:gdLst/>
            <a:ahLst/>
            <a:cxnLst/>
            <a:rect l="l" t="t" r="r" b="b"/>
            <a:pathLst>
              <a:path w="10715625">
                <a:moveTo>
                  <a:pt x="0" y="0"/>
                </a:moveTo>
                <a:lnTo>
                  <a:pt x="10715207" y="0"/>
                </a:lnTo>
              </a:path>
            </a:pathLst>
          </a:custGeom>
          <a:ln w="6096">
            <a:solidFill>
              <a:srgbClr val="139BEC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21E99-D064-4277-8C60-13B38E2D2A80}"/>
              </a:ext>
            </a:extLst>
          </p:cNvPr>
          <p:cNvSpPr txBox="1"/>
          <p:nvPr/>
        </p:nvSpPr>
        <p:spPr>
          <a:xfrm>
            <a:off x="635066" y="1283995"/>
            <a:ext cx="10715624" cy="51244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A Reforma Tributária não é apenas uma política fiscal. </a:t>
            </a:r>
            <a:r>
              <a:rPr lang="pt-BR" sz="2400" b="1" dirty="0">
                <a:latin typeface="Arial"/>
                <a:ea typeface="Calibri"/>
                <a:cs typeface="Times New Roman"/>
              </a:rPr>
              <a:t>É também uma política de saúde. </a:t>
            </a:r>
            <a:endParaRPr lang="pt-BR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>
                <a:effectLst/>
                <a:latin typeface="Arial"/>
                <a:ea typeface="Calibri"/>
                <a:cs typeface="Times New Roman"/>
              </a:rPr>
              <a:t>A taxação de </a:t>
            </a:r>
            <a:r>
              <a:rPr lang="pt-BR" sz="2400" b="1" dirty="0" err="1">
                <a:latin typeface="Arial"/>
                <a:ea typeface="Calibri"/>
                <a:cs typeface="Times New Roman"/>
              </a:rPr>
              <a:t>ultraprocessados</a:t>
            </a:r>
            <a:r>
              <a:rPr lang="pt-BR" sz="2400" b="1" dirty="0">
                <a:latin typeface="Arial"/>
                <a:ea typeface="Calibri"/>
                <a:cs typeface="Times New Roman"/>
              </a:rPr>
              <a:t> teria um perfil progressivo</a:t>
            </a:r>
            <a:r>
              <a:rPr lang="pt-BR" sz="2400" dirty="0">
                <a:latin typeface="Arial"/>
                <a:ea typeface="Calibri"/>
                <a:cs typeface="Times New Roman"/>
              </a:rPr>
              <a:t>, isto é, pessoas nos </a:t>
            </a:r>
            <a:r>
              <a:rPr lang="pt-BR" sz="2400" dirty="0" err="1">
                <a:latin typeface="Arial"/>
                <a:ea typeface="Calibri"/>
                <a:cs typeface="Times New Roman"/>
              </a:rPr>
              <a:t>decis</a:t>
            </a:r>
            <a:r>
              <a:rPr lang="pt-BR" sz="2400" dirty="0">
                <a:latin typeface="Arial"/>
                <a:ea typeface="Calibri"/>
                <a:cs typeface="Times New Roman"/>
              </a:rPr>
              <a:t> de consumo mais baixo apresentam ganhos maiores (em termos de consumo mais saudável, anos de vida, e na redução de gastos médicos).</a:t>
            </a:r>
            <a:r>
              <a:rPr lang="pt-BR" dirty="0">
                <a:latin typeface="Calibri"/>
                <a:ea typeface="Calibri"/>
                <a:cs typeface="Times New Roman"/>
              </a:rPr>
              <a:t> 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O Brasil tem uma </a:t>
            </a:r>
            <a:r>
              <a:rPr lang="pt-BR" sz="2400" b="1" dirty="0">
                <a:latin typeface="Arial"/>
                <a:ea typeface="Calibri"/>
                <a:cs typeface="Times New Roman"/>
              </a:rPr>
              <a:t>janela de oportunidade limitada </a:t>
            </a:r>
            <a:r>
              <a:rPr lang="pt-BR" sz="2400" dirty="0">
                <a:latin typeface="Arial"/>
                <a:ea typeface="Calibri"/>
                <a:cs typeface="Times New Roman"/>
              </a:rPr>
              <a:t>considerando que o consumo de </a:t>
            </a:r>
            <a:r>
              <a:rPr lang="pt-BR" sz="2400" dirty="0" err="1">
                <a:latin typeface="Arial"/>
                <a:ea typeface="Calibri"/>
                <a:cs typeface="Times New Roman"/>
              </a:rPr>
              <a:t>ultraprocessados</a:t>
            </a:r>
            <a:r>
              <a:rPr lang="pt-BR" sz="2400" dirty="0">
                <a:latin typeface="Arial"/>
                <a:ea typeface="Calibri"/>
                <a:cs typeface="Times New Roman"/>
              </a:rPr>
              <a:t> vem aumentando. Políticas para </a:t>
            </a:r>
            <a:r>
              <a:rPr lang="pt-BR" sz="2400" dirty="0" err="1">
                <a:latin typeface="Arial"/>
                <a:ea typeface="Calibri"/>
                <a:cs typeface="Times New Roman"/>
              </a:rPr>
              <a:t>desincentivar</a:t>
            </a:r>
            <a:r>
              <a:rPr lang="pt-BR" sz="2400" dirty="0">
                <a:latin typeface="Arial"/>
                <a:ea typeface="Calibri"/>
                <a:cs typeface="Times New Roman"/>
              </a:rPr>
              <a:t> seu consumo e promover acesso a comida saudável são urgentes. </a:t>
            </a: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latin typeface="Arial"/>
                <a:ea typeface="Calibri"/>
                <a:cs typeface="Times New Roman"/>
              </a:rPr>
              <a:t>A evidência global mostra que a tributação de produtos nocivos à </a:t>
            </a:r>
            <a:r>
              <a:rPr lang="pt-BR" sz="2400">
                <a:latin typeface="Arial"/>
                <a:ea typeface="Calibri"/>
                <a:cs typeface="Times New Roman"/>
              </a:rPr>
              <a:t>saúde pode </a:t>
            </a:r>
            <a:r>
              <a:rPr lang="pt-BR" sz="2400" dirty="0">
                <a:latin typeface="Arial"/>
                <a:ea typeface="Calibri"/>
                <a:cs typeface="Times New Roman"/>
              </a:rPr>
              <a:t>gerar um </a:t>
            </a:r>
            <a:r>
              <a:rPr lang="pt-BR" sz="2400" b="1" dirty="0">
                <a:latin typeface="Arial"/>
                <a:ea typeface="Calibri"/>
                <a:cs typeface="Times New Roman"/>
              </a:rPr>
              <a:t>“</a:t>
            </a:r>
            <a:r>
              <a:rPr lang="pt-BR" sz="2400" b="1" dirty="0">
                <a:effectLst/>
                <a:latin typeface="Arial"/>
                <a:ea typeface="Calibri"/>
                <a:cs typeface="Times New Roman"/>
              </a:rPr>
              <a:t>ganho triplo”</a:t>
            </a:r>
            <a:r>
              <a:rPr lang="pt-BR" sz="2400" dirty="0">
                <a:effectLst/>
                <a:latin typeface="Arial"/>
                <a:ea typeface="Calibri"/>
                <a:cs typeface="Times New Roman"/>
              </a:rPr>
              <a:t> (consumo mais saudável, melhores resultados de saúde, </a:t>
            </a:r>
            <a:r>
              <a:rPr lang="pt-BR" sz="2400" dirty="0">
                <a:latin typeface="Arial"/>
                <a:ea typeface="Calibri"/>
                <a:cs typeface="Times New Roman"/>
              </a:rPr>
              <a:t>aumento da receita</a:t>
            </a:r>
            <a:r>
              <a:rPr lang="pt-BR" sz="2400" dirty="0"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pt-BR" sz="2400" dirty="0">
                <a:latin typeface="Arial"/>
                <a:ea typeface="Calibri"/>
                <a:cs typeface="Times New Roman"/>
              </a:rPr>
              <a:t>pública</a:t>
            </a:r>
            <a:r>
              <a:rPr lang="pt-BR" sz="2400" dirty="0">
                <a:effectLst/>
                <a:latin typeface="Arial"/>
                <a:ea typeface="Calibri"/>
                <a:cs typeface="Times New Roman"/>
              </a:rPr>
              <a:t>)</a:t>
            </a:r>
            <a:r>
              <a:rPr lang="pt-BR" sz="2400" dirty="0">
                <a:latin typeface="Arial"/>
                <a:ea typeface="Calibri"/>
                <a:cs typeface="Times New Roman"/>
              </a:rPr>
              <a:t> </a:t>
            </a:r>
            <a:endParaRPr lang="pt-B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154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CDR">
      <a:dk1>
        <a:srgbClr val="0F1033"/>
      </a:dk1>
      <a:lt1>
        <a:srgbClr val="FFFFFF"/>
      </a:lt1>
      <a:dk2>
        <a:srgbClr val="243B67"/>
      </a:dk2>
      <a:lt2>
        <a:srgbClr val="E7E6E6"/>
      </a:lt2>
      <a:accent1>
        <a:srgbClr val="249AD6"/>
      </a:accent1>
      <a:accent2>
        <a:srgbClr val="EDC0A7"/>
      </a:accent2>
      <a:accent3>
        <a:srgbClr val="70C3EE"/>
      </a:accent3>
      <a:accent4>
        <a:srgbClr val="FAA73A"/>
      </a:accent4>
      <a:accent5>
        <a:srgbClr val="C06063"/>
      </a:accent5>
      <a:accent6>
        <a:srgbClr val="61457B"/>
      </a:accent6>
      <a:hlink>
        <a:srgbClr val="0061AE"/>
      </a:hlink>
      <a:folHlink>
        <a:srgbClr val="0061A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604C3B73AE9943B737720A48E3AF7C" ma:contentTypeVersion="14" ma:contentTypeDescription="Create a new document." ma:contentTypeScope="" ma:versionID="c30c56a2f21e0ec05cf122059611cdde">
  <xsd:schema xmlns:xsd="http://www.w3.org/2001/XMLSchema" xmlns:xs="http://www.w3.org/2001/XMLSchema" xmlns:p="http://schemas.microsoft.com/office/2006/metadata/properties" xmlns:ns3="60c75bb3-2e3f-4394-b4f4-3e2677e21dfa" xmlns:ns4="9c83b91e-5ffe-420f-9ed1-9dac5903eaec" targetNamespace="http://schemas.microsoft.com/office/2006/metadata/properties" ma:root="true" ma:fieldsID="a1548ccb9827312c554b120449a4052d" ns3:_="" ns4:_="">
    <xsd:import namespace="60c75bb3-2e3f-4394-b4f4-3e2677e21dfa"/>
    <xsd:import namespace="9c83b91e-5ffe-420f-9ed1-9dac5903eae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EventHashCode" minOccurs="0"/>
                <xsd:element ref="ns4:MediaServiceGenerationTim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c75bb3-2e3f-4394-b4f4-3e2677e21d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hidden="true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83b91e-5ffe-420f-9ed1-9dac5903ea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217975-09E0-42EC-BD4A-F9ECF1D051FD}">
  <ds:schemaRefs>
    <ds:schemaRef ds:uri="60c75bb3-2e3f-4394-b4f4-3e2677e21dfa"/>
    <ds:schemaRef ds:uri="9c83b91e-5ffe-420f-9ed1-9dac5903ea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7EB86DC-B1DF-4E89-BA51-2148CC829F38}">
  <ds:schemaRefs>
    <ds:schemaRef ds:uri="60c75bb3-2e3f-4394-b4f4-3e2677e21dfa"/>
    <ds:schemaRef ds:uri="9c83b91e-5ffe-420f-9ed1-9dac5903ea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E1A7335-E93F-4762-ACBE-B1F7AF924E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492</Words>
  <Application>Microsoft Office PowerPoint</Application>
  <PresentationFormat>Widescreen</PresentationFormat>
  <Paragraphs>53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Andes</vt:lpstr>
      <vt:lpstr>Andes ExtraLight</vt:lpstr>
      <vt:lpstr>Arial</vt:lpstr>
      <vt:lpstr>Barlow</vt:lpstr>
      <vt:lpstr>Calibri</vt:lpstr>
      <vt:lpstr>Calibri Light</vt:lpstr>
      <vt:lpstr>Franklin Gothic Book</vt:lpstr>
      <vt:lpstr>Franklin Gothic Medium</vt:lpstr>
      <vt:lpstr>Lucida Sans</vt:lpstr>
      <vt:lpstr>Trebuchet MS</vt:lpstr>
      <vt:lpstr>Wingdings</vt:lpstr>
      <vt:lpstr>Office Theme</vt:lpstr>
      <vt:lpstr>1_Office Theme</vt:lpstr>
      <vt:lpstr>2_Office Theme</vt:lpstr>
      <vt:lpstr>Impactos distributivos da tributação de produtos ultraprocessados no Brasil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Courtney Price Ivins</dc:creator>
  <cp:lastModifiedBy>Courtney Price Ivins</cp:lastModifiedBy>
  <cp:revision>2</cp:revision>
  <cp:lastPrinted>2024-06-11T18:08:36Z</cp:lastPrinted>
  <dcterms:created xsi:type="dcterms:W3CDTF">2022-11-29T13:18:47Z</dcterms:created>
  <dcterms:modified xsi:type="dcterms:W3CDTF">2024-08-19T15:08:37Z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0x010100FD604C3B73AE9943B737720A48E3AF7C</vt:lpwstr>
  </property>
</Properties>
</file>