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15"/>
  </p:notesMasterIdLst>
  <p:sldIdLst>
    <p:sldId id="263" r:id="rId2"/>
    <p:sldId id="257" r:id="rId3"/>
    <p:sldId id="267" r:id="rId4"/>
    <p:sldId id="260" r:id="rId5"/>
    <p:sldId id="258" r:id="rId6"/>
    <p:sldId id="268" r:id="rId7"/>
    <p:sldId id="272" r:id="rId8"/>
    <p:sldId id="269" r:id="rId9"/>
    <p:sldId id="273" r:id="rId10"/>
    <p:sldId id="270" r:id="rId11"/>
    <p:sldId id="271" r:id="rId12"/>
    <p:sldId id="262" r:id="rId13"/>
    <p:sldId id="266" r:id="rId14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9900"/>
    <a:srgbClr val="0000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77610" autoAdjust="0"/>
  </p:normalViewPr>
  <p:slideViewPr>
    <p:cSldViewPr snapToGrid="0">
      <p:cViewPr varScale="1">
        <p:scale>
          <a:sx n="89" d="100"/>
          <a:sy n="89" d="100"/>
        </p:scale>
        <p:origin x="2226" y="96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846689D-4748-45BE-BC1D-50702B06242F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t-BR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A27A00B-FA46-4CF0-9CA3-4B53A747771C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47993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7A00B-FA46-4CF0-9CA3-4B53A747771C}" type="slidenum">
              <a:rPr lang="pt-BR" smtClean="0"/>
              <a:t>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610307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pt-BR" dirty="0"/>
              <a:t>Probabilidade de um efeito ocorrer em virtude da exposição…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7A00B-FA46-4CF0-9CA3-4B53A747771C}" type="slidenum">
              <a:rPr lang="pt-BR" smtClean="0"/>
              <a:t>4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28675880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CA4AE1A-F46F-410D-8C5C-4AE53DAE0160}" type="slidenum">
              <a:rPr lang="pt-BR" smtClean="0"/>
              <a:t>6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2499946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7A00B-FA46-4CF0-9CA3-4B53A747771C}" type="slidenum">
              <a:rPr lang="pt-BR" smtClean="0"/>
              <a:t>7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14600897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7A00B-FA46-4CF0-9CA3-4B53A747771C}" type="slidenum">
              <a:rPr lang="pt-BR" smtClean="0"/>
              <a:t>8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361148507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7A00B-FA46-4CF0-9CA3-4B53A747771C}" type="slidenum">
              <a:rPr lang="pt-BR" smtClean="0"/>
              <a:t>10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4859258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Imagem de Slide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ço Reservado para Anotaçõ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pt-BR" dirty="0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A27A00B-FA46-4CF0-9CA3-4B53A747771C}" type="slidenum">
              <a:rPr lang="pt-BR" smtClean="0"/>
              <a:t>11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38964682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412577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439157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827352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89331366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53031941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451039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65816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4824647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2488497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778884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58873927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D432E7D-A7FD-4B66-A848-F704818DDC12}" type="datetimeFigureOut">
              <a:rPr lang="pt-BR" smtClean="0"/>
              <a:t>19/03/2018</a:t>
            </a:fld>
            <a:endParaRPr lang="pt-B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75F27F-6C21-4B04-B5AD-3CA98E571EC2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2985564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.png"/><Relationship Id="rId5" Type="http://schemas.openxmlformats.org/officeDocument/2006/relationships/image" Target="../media/image3.jpe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jpeg"/><Relationship Id="rId5" Type="http://schemas.openxmlformats.org/officeDocument/2006/relationships/image" Target="../media/image24.jpeg"/><Relationship Id="rId4" Type="http://schemas.openxmlformats.org/officeDocument/2006/relationships/image" Target="../media/image23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1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hyperlink" Target="mailto:karina.cham@ibama.gov.br" TargetMode="External"/><Relationship Id="rId5" Type="http://schemas.openxmlformats.org/officeDocument/2006/relationships/hyperlink" Target="mailto:Karina.cham@ibama.gov.br" TargetMode="External"/><Relationship Id="rId4" Type="http://schemas.openxmlformats.org/officeDocument/2006/relationships/image" Target="../media/image4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hyperlink" Target="http://www.ibama.gov.br/phocadownload/agrotoxicos/reavaliacao-ambiental/2017/2017-07-25-Manual-IBAMA-ARA-Abelhas-IN0217-WEB.pdf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7" Type="http://schemas.openxmlformats.org/officeDocument/2006/relationships/image" Target="../media/image17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jpeg"/><Relationship Id="rId4" Type="http://schemas.openxmlformats.org/officeDocument/2006/relationships/image" Target="../media/image20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541"/>
          <a:stretch/>
        </p:blipFill>
        <p:spPr>
          <a:xfrm rot="5400000">
            <a:off x="-1137559" y="1137556"/>
            <a:ext cx="6858003" cy="4582886"/>
          </a:xfrm>
          <a:prstGeom prst="rect">
            <a:avLst/>
          </a:prstGeom>
        </p:spPr>
      </p:pic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15908" y="248446"/>
            <a:ext cx="1887415" cy="182956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Retângulo 8"/>
          <p:cNvSpPr/>
          <p:nvPr/>
        </p:nvSpPr>
        <p:spPr>
          <a:xfrm>
            <a:off x="5205046" y="1900573"/>
            <a:ext cx="3587262" cy="470898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/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algn="r"/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Avaliação de Risco de </a:t>
            </a:r>
          </a:p>
          <a:p>
            <a:pPr algn="r"/>
            <a:r>
              <a:rPr lang="pt-BR" sz="2000" b="1" dirty="0">
                <a:solidFill>
                  <a:schemeClr val="accent4">
                    <a:lumMod val="50000"/>
                  </a:schemeClr>
                </a:solidFill>
                <a:latin typeface="Arial" panose="020B0604020202020204" pitchFamily="34" charset="0"/>
              </a:rPr>
              <a:t>Agrotóxicos para Abelhas</a:t>
            </a:r>
          </a:p>
          <a:p>
            <a:pPr algn="r"/>
            <a:endParaRPr lang="pt-BR" sz="2000" b="1" dirty="0">
              <a:solidFill>
                <a:srgbClr val="FFFF00"/>
              </a:solidFill>
              <a:latin typeface="Arial" panose="020B0604020202020204" pitchFamily="34" charset="0"/>
            </a:endParaRPr>
          </a:p>
          <a:p>
            <a:pPr algn="r"/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Audiência Pública</a:t>
            </a:r>
          </a:p>
          <a:p>
            <a:pPr algn="r"/>
            <a:endParaRPr lang="pt-BR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r"/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Senado Federal</a:t>
            </a:r>
          </a:p>
          <a:p>
            <a:pPr algn="r"/>
            <a:endParaRPr lang="pt-BR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r"/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Comissão de Agricultura e Reforma Agrária - CRA</a:t>
            </a:r>
          </a:p>
          <a:p>
            <a:pPr algn="r"/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 </a:t>
            </a:r>
          </a:p>
          <a:p>
            <a:pPr algn="r"/>
            <a:r>
              <a:rPr lang="pt-BR" sz="2000" b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20 de março de 2018</a:t>
            </a:r>
          </a:p>
          <a:p>
            <a:pPr algn="r"/>
            <a:endParaRPr lang="pt-BR" sz="2000" b="1" dirty="0">
              <a:solidFill>
                <a:schemeClr val="accent6">
                  <a:lumMod val="50000"/>
                </a:schemeClr>
              </a:solidFill>
              <a:latin typeface="Arial" panose="020B0604020202020204" pitchFamily="34" charset="0"/>
            </a:endParaRPr>
          </a:p>
          <a:p>
            <a:pPr algn="r"/>
            <a:r>
              <a:rPr lang="pt-BR" sz="20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Karina Cham</a:t>
            </a:r>
          </a:p>
          <a:p>
            <a:pPr algn="r"/>
            <a:r>
              <a:rPr lang="pt-BR" sz="2000" b="1" i="1" dirty="0">
                <a:solidFill>
                  <a:schemeClr val="accent6">
                    <a:lumMod val="50000"/>
                  </a:schemeClr>
                </a:solidFill>
                <a:latin typeface="Arial" panose="020B0604020202020204" pitchFamily="34" charset="0"/>
              </a:rPr>
              <a:t>Analista Ambiental</a:t>
            </a:r>
            <a:endParaRPr lang="pt-BR" sz="2000" i="1" dirty="0">
              <a:solidFill>
                <a:schemeClr val="accent6">
                  <a:lumMod val="50000"/>
                </a:schemeClr>
              </a:solidFill>
            </a:endParaRPr>
          </a:p>
        </p:txBody>
      </p:sp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19" t="6688" r="8145" b="5071"/>
          <a:stretch/>
        </p:blipFill>
        <p:spPr>
          <a:xfrm>
            <a:off x="3909975" y="4733937"/>
            <a:ext cx="1084056" cy="81912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259" t="1484" b="5792"/>
          <a:stretch/>
        </p:blipFill>
        <p:spPr>
          <a:xfrm>
            <a:off x="3938955" y="5744308"/>
            <a:ext cx="1111656" cy="994200"/>
          </a:xfrm>
          <a:prstGeom prst="rect">
            <a:avLst/>
          </a:prstGeom>
        </p:spPr>
      </p:pic>
      <p:pic>
        <p:nvPicPr>
          <p:cNvPr id="11" name="Imagem 12">
            <a:extLst>
              <a:ext uri="{FF2B5EF4-FFF2-40B4-BE49-F238E27FC236}">
                <a16:creationId xmlns:a16="http://schemas.microsoft.com/office/drawing/2014/main" id="{32A81121-3F31-4694-9AB4-0A03F83AD185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9004"/>
          <a:stretch/>
        </p:blipFill>
        <p:spPr>
          <a:xfrm>
            <a:off x="5050611" y="5744308"/>
            <a:ext cx="1111656" cy="9942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614024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AEE8C-953C-47D2-95B6-1738992BE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92" y="254565"/>
            <a:ext cx="8674216" cy="6442745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5017" y="4060676"/>
            <a:ext cx="3418037" cy="2564999"/>
          </a:xfrm>
          <a:prstGeom prst="rect">
            <a:avLst/>
          </a:prstGeom>
        </p:spPr>
      </p:pic>
      <p:pic>
        <p:nvPicPr>
          <p:cNvPr id="2" name="Imagem 1"/>
          <p:cNvPicPr>
            <a:picLocks noChangeAspect="1"/>
          </p:cNvPicPr>
          <p:nvPr/>
        </p:nvPicPr>
        <p:blipFill rotWithShape="1"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6642"/>
          <a:stretch/>
        </p:blipFill>
        <p:spPr>
          <a:xfrm>
            <a:off x="159333" y="166652"/>
            <a:ext cx="3433721" cy="3816401"/>
          </a:xfrm>
          <a:prstGeom prst="rect">
            <a:avLst/>
          </a:prstGeom>
        </p:spPr>
      </p:pic>
      <p:pic>
        <p:nvPicPr>
          <p:cNvPr id="10" name="Imagem 9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226"/>
          <a:stretch/>
        </p:blipFill>
        <p:spPr>
          <a:xfrm>
            <a:off x="3792065" y="111280"/>
            <a:ext cx="4918032" cy="2831845"/>
          </a:xfrm>
          <a:prstGeom prst="rect">
            <a:avLst/>
          </a:prstGeom>
        </p:spPr>
      </p:pic>
      <p:pic>
        <p:nvPicPr>
          <p:cNvPr id="12" name="Imagem 11"/>
          <p:cNvPicPr>
            <a:picLocks noChangeAspect="1"/>
          </p:cNvPicPr>
          <p:nvPr/>
        </p:nvPicPr>
        <p:blipFill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92065" y="3086410"/>
            <a:ext cx="4918032" cy="3688523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101978" y="3706054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</a:t>
            </a:r>
            <a:r>
              <a:rPr lang="pt-BR" sz="1200" b="1" dirty="0" err="1" smtClean="0">
                <a:solidFill>
                  <a:srgbClr val="FFFF00"/>
                </a:solidFill>
              </a:rPr>
              <a:t>Andrigo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r>
              <a:rPr lang="pt-BR" sz="1200" b="1" dirty="0">
                <a:solidFill>
                  <a:srgbClr val="FFFF00"/>
                </a:solidFill>
              </a:rPr>
              <a:t>Pereira (</a:t>
            </a:r>
            <a:r>
              <a:rPr lang="pt-BR" sz="1200" b="1" dirty="0" err="1">
                <a:solidFill>
                  <a:srgbClr val="FFFF00"/>
                </a:solidFill>
              </a:rPr>
              <a:t>Eurofins</a:t>
            </a:r>
            <a:r>
              <a:rPr lang="pt-BR" sz="1200" b="1" dirty="0">
                <a:solidFill>
                  <a:srgbClr val="FFFF00"/>
                </a:solidFill>
              </a:rPr>
              <a:t> </a:t>
            </a:r>
            <a:r>
              <a:rPr lang="pt-BR" sz="1200" b="1" dirty="0" err="1">
                <a:solidFill>
                  <a:srgbClr val="FFFF00"/>
                </a:solidFill>
              </a:rPr>
              <a:t>Agroscience</a:t>
            </a:r>
            <a:r>
              <a:rPr lang="pt-BR" sz="1200" b="1" dirty="0">
                <a:solidFill>
                  <a:srgbClr val="FFFF00"/>
                </a:solidFill>
              </a:rPr>
              <a:t> Services</a:t>
            </a:r>
            <a:r>
              <a:rPr lang="pt-BR" sz="1200" b="1" dirty="0" smtClean="0">
                <a:solidFill>
                  <a:srgbClr val="FFFF00"/>
                </a:solidFill>
              </a:rPr>
              <a:t>)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3725968" y="2653042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</a:t>
            </a:r>
            <a:r>
              <a:rPr lang="pt-BR" sz="1200" b="1" dirty="0" err="1" smtClean="0">
                <a:solidFill>
                  <a:srgbClr val="FFFF00"/>
                </a:solidFill>
              </a:rPr>
              <a:t>Andrigo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r>
              <a:rPr lang="pt-BR" sz="1200" b="1" dirty="0">
                <a:solidFill>
                  <a:srgbClr val="FFFF00"/>
                </a:solidFill>
              </a:rPr>
              <a:t>Pereira (</a:t>
            </a:r>
            <a:r>
              <a:rPr lang="pt-BR" sz="1200" b="1" dirty="0" err="1">
                <a:solidFill>
                  <a:srgbClr val="FFFF00"/>
                </a:solidFill>
              </a:rPr>
              <a:t>Eurofins</a:t>
            </a:r>
            <a:r>
              <a:rPr lang="pt-BR" sz="1200" b="1" dirty="0">
                <a:solidFill>
                  <a:srgbClr val="FFFF00"/>
                </a:solidFill>
              </a:rPr>
              <a:t> </a:t>
            </a:r>
            <a:r>
              <a:rPr lang="pt-BR" sz="1200" b="1" dirty="0" err="1">
                <a:solidFill>
                  <a:srgbClr val="FFFF00"/>
                </a:solidFill>
              </a:rPr>
              <a:t>Agroscience</a:t>
            </a:r>
            <a:r>
              <a:rPr lang="pt-BR" sz="1200" b="1" dirty="0">
                <a:solidFill>
                  <a:srgbClr val="FFFF00"/>
                </a:solidFill>
              </a:rPr>
              <a:t> Services</a:t>
            </a:r>
            <a:r>
              <a:rPr lang="pt-BR" sz="1200" b="1" dirty="0" smtClean="0">
                <a:solidFill>
                  <a:srgbClr val="FFFF00"/>
                </a:solidFill>
              </a:rPr>
              <a:t>)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5179391" y="6459122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</a:t>
            </a:r>
            <a:r>
              <a:rPr lang="pt-BR" sz="1200" b="1" dirty="0" err="1" smtClean="0">
                <a:solidFill>
                  <a:srgbClr val="FFFF00"/>
                </a:solidFill>
              </a:rPr>
              <a:t>Andrigo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r>
              <a:rPr lang="pt-BR" sz="1200" b="1" dirty="0">
                <a:solidFill>
                  <a:srgbClr val="FFFF00"/>
                </a:solidFill>
              </a:rPr>
              <a:t>Pereira (</a:t>
            </a:r>
            <a:r>
              <a:rPr lang="pt-BR" sz="1200" b="1" dirty="0" err="1">
                <a:solidFill>
                  <a:srgbClr val="FFFF00"/>
                </a:solidFill>
              </a:rPr>
              <a:t>Eurofins</a:t>
            </a:r>
            <a:r>
              <a:rPr lang="pt-BR" sz="1200" b="1" dirty="0">
                <a:solidFill>
                  <a:srgbClr val="FFFF00"/>
                </a:solidFill>
              </a:rPr>
              <a:t> </a:t>
            </a:r>
            <a:r>
              <a:rPr lang="pt-BR" sz="1200" b="1" dirty="0" err="1">
                <a:solidFill>
                  <a:srgbClr val="FFFF00"/>
                </a:solidFill>
              </a:rPr>
              <a:t>Agroscience</a:t>
            </a:r>
            <a:r>
              <a:rPr lang="pt-BR" sz="1200" b="1" dirty="0">
                <a:solidFill>
                  <a:srgbClr val="FFFF00"/>
                </a:solidFill>
              </a:rPr>
              <a:t> Services</a:t>
            </a:r>
            <a:r>
              <a:rPr lang="pt-BR" sz="1200" b="1" dirty="0" smtClean="0">
                <a:solidFill>
                  <a:srgbClr val="FFFF00"/>
                </a:solidFill>
              </a:rPr>
              <a:t>)</a:t>
            </a:r>
            <a:endParaRPr lang="pt-BR" sz="1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93980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AEE8C-953C-47D2-95B6-1738992BE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92" y="254565"/>
            <a:ext cx="8674216" cy="6442745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pic>
        <p:nvPicPr>
          <p:cNvPr id="15" name="Imagem 14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62939" y="114716"/>
            <a:ext cx="5914358" cy="4435769"/>
          </a:xfrm>
          <a:prstGeom prst="rect">
            <a:avLst/>
          </a:prstGeom>
        </p:spPr>
      </p:pic>
      <p:pic>
        <p:nvPicPr>
          <p:cNvPr id="16" name="Imagem 15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13" y="2456381"/>
            <a:ext cx="4320625" cy="3240468"/>
          </a:xfrm>
          <a:prstGeom prst="rect">
            <a:avLst/>
          </a:prstGeom>
        </p:spPr>
      </p:pic>
      <p:pic>
        <p:nvPicPr>
          <p:cNvPr id="14" name="Imagem 13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32814" y="3510862"/>
            <a:ext cx="4824473" cy="3219558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5202621" y="3198938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</a:t>
            </a:r>
            <a:r>
              <a:rPr lang="pt-BR" sz="1200" b="1" dirty="0" err="1" smtClean="0">
                <a:solidFill>
                  <a:srgbClr val="FFFF00"/>
                </a:solidFill>
              </a:rPr>
              <a:t>Andrigo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r>
              <a:rPr lang="pt-BR" sz="1200" b="1" dirty="0">
                <a:solidFill>
                  <a:srgbClr val="FFFF00"/>
                </a:solidFill>
              </a:rPr>
              <a:t>Pereira (</a:t>
            </a:r>
            <a:r>
              <a:rPr lang="pt-BR" sz="1200" b="1" dirty="0" err="1">
                <a:solidFill>
                  <a:srgbClr val="FFFF00"/>
                </a:solidFill>
              </a:rPr>
              <a:t>Eurofins</a:t>
            </a:r>
            <a:r>
              <a:rPr lang="pt-BR" sz="1200" b="1" dirty="0">
                <a:solidFill>
                  <a:srgbClr val="FFFF00"/>
                </a:solidFill>
              </a:rPr>
              <a:t> </a:t>
            </a:r>
            <a:r>
              <a:rPr lang="pt-BR" sz="1200" b="1" dirty="0" err="1">
                <a:solidFill>
                  <a:srgbClr val="FFFF00"/>
                </a:solidFill>
              </a:rPr>
              <a:t>Agroscience</a:t>
            </a:r>
            <a:r>
              <a:rPr lang="pt-BR" sz="1200" b="1" dirty="0">
                <a:solidFill>
                  <a:srgbClr val="FFFF00"/>
                </a:solidFill>
              </a:rPr>
              <a:t> Services</a:t>
            </a:r>
            <a:r>
              <a:rPr lang="pt-BR" sz="1200" b="1" dirty="0" smtClean="0">
                <a:solidFill>
                  <a:srgbClr val="FFFF00"/>
                </a:solidFill>
              </a:rPr>
              <a:t>)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553419" y="6436866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</a:t>
            </a:r>
            <a:r>
              <a:rPr lang="pt-BR" sz="1200" b="1" dirty="0" err="1" smtClean="0">
                <a:solidFill>
                  <a:srgbClr val="FFFF00"/>
                </a:solidFill>
              </a:rPr>
              <a:t>Andrigo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r>
              <a:rPr lang="pt-BR" sz="1200" b="1" dirty="0">
                <a:solidFill>
                  <a:srgbClr val="FFFF00"/>
                </a:solidFill>
              </a:rPr>
              <a:t>Pereira (</a:t>
            </a:r>
            <a:r>
              <a:rPr lang="pt-BR" sz="1200" b="1" dirty="0" err="1">
                <a:solidFill>
                  <a:srgbClr val="FFFF00"/>
                </a:solidFill>
              </a:rPr>
              <a:t>Eurofins</a:t>
            </a:r>
            <a:r>
              <a:rPr lang="pt-BR" sz="1200" b="1" dirty="0">
                <a:solidFill>
                  <a:srgbClr val="FFFF00"/>
                </a:solidFill>
              </a:rPr>
              <a:t> </a:t>
            </a:r>
            <a:r>
              <a:rPr lang="pt-BR" sz="1200" b="1" dirty="0" err="1">
                <a:solidFill>
                  <a:srgbClr val="FFFF00"/>
                </a:solidFill>
              </a:rPr>
              <a:t>Agroscience</a:t>
            </a:r>
            <a:r>
              <a:rPr lang="pt-BR" sz="1200" b="1" dirty="0">
                <a:solidFill>
                  <a:srgbClr val="FFFF00"/>
                </a:solidFill>
              </a:rPr>
              <a:t> Services</a:t>
            </a:r>
            <a:r>
              <a:rPr lang="pt-BR" sz="1200" b="1" dirty="0" smtClean="0">
                <a:solidFill>
                  <a:srgbClr val="FFFF00"/>
                </a:solidFill>
              </a:rPr>
              <a:t>)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9" name="CaixaDeTexto 18"/>
          <p:cNvSpPr txBox="1"/>
          <p:nvPr/>
        </p:nvSpPr>
        <p:spPr>
          <a:xfrm>
            <a:off x="86713" y="5419850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</a:t>
            </a:r>
            <a:r>
              <a:rPr lang="pt-BR" sz="1200" b="1" dirty="0" err="1" smtClean="0">
                <a:solidFill>
                  <a:srgbClr val="FFFF00"/>
                </a:solidFill>
              </a:rPr>
              <a:t>Andrigo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r>
              <a:rPr lang="pt-BR" sz="1200" b="1" dirty="0">
                <a:solidFill>
                  <a:srgbClr val="FFFF00"/>
                </a:solidFill>
              </a:rPr>
              <a:t>Pereira (</a:t>
            </a:r>
            <a:r>
              <a:rPr lang="pt-BR" sz="1200" b="1" dirty="0" err="1">
                <a:solidFill>
                  <a:srgbClr val="FFFF00"/>
                </a:solidFill>
              </a:rPr>
              <a:t>Eurofins</a:t>
            </a:r>
            <a:r>
              <a:rPr lang="pt-BR" sz="1200" b="1" dirty="0">
                <a:solidFill>
                  <a:srgbClr val="FFFF00"/>
                </a:solidFill>
              </a:rPr>
              <a:t> </a:t>
            </a:r>
            <a:r>
              <a:rPr lang="pt-BR" sz="1200" b="1" dirty="0" err="1">
                <a:solidFill>
                  <a:srgbClr val="FFFF00"/>
                </a:solidFill>
              </a:rPr>
              <a:t>Agroscience</a:t>
            </a:r>
            <a:r>
              <a:rPr lang="pt-BR" sz="1200" b="1" dirty="0">
                <a:solidFill>
                  <a:srgbClr val="FFFF00"/>
                </a:solidFill>
              </a:rPr>
              <a:t> Services</a:t>
            </a:r>
            <a:r>
              <a:rPr lang="pt-BR" sz="1200" b="1" dirty="0" smtClean="0">
                <a:solidFill>
                  <a:srgbClr val="FFFF00"/>
                </a:solidFill>
              </a:rPr>
              <a:t>)</a:t>
            </a:r>
            <a:endParaRPr lang="pt-BR" sz="1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87007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7BB6FF74-3D84-4515-8EED-132A31DCF58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2996" y="1424352"/>
            <a:ext cx="3920774" cy="5205047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4EA6F846-4ACF-4336-ADEE-B5A952482510}"/>
              </a:ext>
            </a:extLst>
          </p:cNvPr>
          <p:cNvSpPr txBox="1"/>
          <p:nvPr/>
        </p:nvSpPr>
        <p:spPr>
          <a:xfrm>
            <a:off x="281354" y="224023"/>
            <a:ext cx="865409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b="1" dirty="0">
                <a:solidFill>
                  <a:srgbClr val="0000FF"/>
                </a:solidFill>
              </a:rPr>
              <a:t>É a espécie </a:t>
            </a:r>
            <a:r>
              <a:rPr lang="pt-BR" sz="2400" b="1" i="1" dirty="0">
                <a:solidFill>
                  <a:srgbClr val="0000FF"/>
                </a:solidFill>
              </a:rPr>
              <a:t>Apis mellifera </a:t>
            </a:r>
            <a:r>
              <a:rPr lang="pt-BR" sz="2400" b="1" dirty="0">
                <a:solidFill>
                  <a:srgbClr val="0000FF"/>
                </a:solidFill>
              </a:rPr>
              <a:t>um bom organismo teste para representar as espécies nativas brasileiras nas avaliações de risco???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1D0D3BFF-581F-443B-B0C5-DEFB85545FB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09989" y="1091806"/>
            <a:ext cx="4118934" cy="3393474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B7A7B50A-8931-4584-B120-5D8DA9AB28A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4485280"/>
            <a:ext cx="4118934" cy="2233682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F25EAAA7-640E-4EE4-AA2E-1BCEC849E443}"/>
              </a:ext>
            </a:extLst>
          </p:cNvPr>
          <p:cNvSpPr/>
          <p:nvPr/>
        </p:nvSpPr>
        <p:spPr>
          <a:xfrm>
            <a:off x="4560277" y="5451231"/>
            <a:ext cx="4089626" cy="738554"/>
          </a:xfrm>
          <a:prstGeom prst="rect">
            <a:avLst/>
          </a:prstGeom>
          <a:noFill/>
          <a:ln w="57150">
            <a:solidFill>
              <a:srgbClr val="FFC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212065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6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1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1)">
                                      <p:cBhvr>
                                        <p:cTn id="20" dur="2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tângulo 4"/>
          <p:cNvSpPr/>
          <p:nvPr/>
        </p:nvSpPr>
        <p:spPr>
          <a:xfrm>
            <a:off x="3130062" y="1966999"/>
            <a:ext cx="3447655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sz="4000" b="1" dirty="0">
                <a:solidFill>
                  <a:schemeClr val="accent2">
                    <a:lumMod val="75000"/>
                  </a:schemeClr>
                </a:solidFill>
                <a:latin typeface="Arial" panose="020B0604020202020204" pitchFamily="34" charset="0"/>
              </a:rPr>
              <a:t>Obrigada pela atenção!</a:t>
            </a:r>
            <a:endParaRPr lang="pt-BR" sz="4000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3415" y="293412"/>
            <a:ext cx="1933621" cy="17986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Imagem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8727" y="5306683"/>
            <a:ext cx="1667325" cy="1347036"/>
          </a:xfrm>
          <a:prstGeom prst="rect">
            <a:avLst/>
          </a:prstGeom>
        </p:spPr>
      </p:pic>
      <p:pic>
        <p:nvPicPr>
          <p:cNvPr id="13" name="Imagem 12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109" r="-1"/>
          <a:stretch/>
        </p:blipFill>
        <p:spPr>
          <a:xfrm>
            <a:off x="558674" y="3439083"/>
            <a:ext cx="1621217" cy="1754326"/>
          </a:xfrm>
          <a:prstGeom prst="rect">
            <a:avLst/>
          </a:prstGeom>
        </p:spPr>
      </p:pic>
      <p:sp>
        <p:nvSpPr>
          <p:cNvPr id="2" name="Retângulo 1"/>
          <p:cNvSpPr/>
          <p:nvPr/>
        </p:nvSpPr>
        <p:spPr>
          <a:xfrm>
            <a:off x="3130062" y="3648433"/>
            <a:ext cx="4412674" cy="175432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spcBef>
                <a:spcPct val="0"/>
              </a:spcBef>
            </a:pPr>
            <a:r>
              <a:rPr lang="fr-FR" altLang="pt-BR" b="1" i="1" dirty="0">
                <a:solidFill>
                  <a:srgbClr val="006600"/>
                </a:solidFill>
                <a:latin typeface="Trebuchet MS" panose="020B0603020202020204" pitchFamily="34" charset="0"/>
              </a:rPr>
              <a:t>Karina Cham</a:t>
            </a:r>
          </a:p>
          <a:p>
            <a:pPr>
              <a:spcBef>
                <a:spcPct val="0"/>
              </a:spcBef>
            </a:pPr>
            <a:r>
              <a:rPr lang="fr-FR" altLang="pt-BR" i="1" dirty="0">
                <a:solidFill>
                  <a:srgbClr val="006600"/>
                </a:solidFill>
                <a:latin typeface="Trebuchet MS" panose="020B0603020202020204" pitchFamily="34" charset="0"/>
              </a:rPr>
              <a:t>Analista Ambiental</a:t>
            </a:r>
          </a:p>
          <a:p>
            <a:pPr>
              <a:spcBef>
                <a:spcPct val="0"/>
              </a:spcBef>
            </a:pPr>
            <a:r>
              <a:rPr lang="fr-FR" altLang="pt-BR" i="1" dirty="0">
                <a:solidFill>
                  <a:srgbClr val="006600"/>
                </a:solidFill>
                <a:latin typeface="Trebuchet MS" panose="020B0603020202020204" pitchFamily="34" charset="0"/>
                <a:hlinkClick r:id="rId5"/>
              </a:rPr>
              <a:t>karina.cham@ibama.gov.br</a:t>
            </a:r>
            <a:endParaRPr lang="fr-FR" altLang="pt-BR" i="1" dirty="0">
              <a:solidFill>
                <a:srgbClr val="006600"/>
              </a:solidFill>
              <a:latin typeface="Trebuchet MS" panose="020B0603020202020204" pitchFamily="34" charset="0"/>
            </a:endParaRPr>
          </a:p>
          <a:p>
            <a:pPr>
              <a:spcBef>
                <a:spcPct val="0"/>
              </a:spcBef>
            </a:pPr>
            <a:r>
              <a:rPr lang="fr-FR" altLang="pt-BR" i="1" dirty="0">
                <a:solidFill>
                  <a:srgbClr val="006600"/>
                </a:solidFill>
                <a:latin typeface="Trebuchet MS" panose="020B0603020202020204" pitchFamily="34" charset="0"/>
                <a:hlinkClick r:id="rId6"/>
              </a:rPr>
              <a:t>reavaliacao.sede@ibama.gov.br</a:t>
            </a:r>
            <a:endParaRPr lang="fr-FR" altLang="pt-BR" i="1" dirty="0">
              <a:solidFill>
                <a:srgbClr val="006600"/>
              </a:solidFill>
              <a:latin typeface="Trebuchet MS" panose="020B0603020202020204" pitchFamily="34" charset="0"/>
            </a:endParaRPr>
          </a:p>
          <a:p>
            <a:pPr>
              <a:spcBef>
                <a:spcPct val="0"/>
              </a:spcBef>
            </a:pPr>
            <a:endParaRPr lang="fr-FR" altLang="pt-BR" i="1" dirty="0">
              <a:solidFill>
                <a:srgbClr val="006600"/>
              </a:solidFill>
              <a:latin typeface="Trebuchet MS" panose="020B0603020202020204" pitchFamily="34" charset="0"/>
            </a:endParaRPr>
          </a:p>
          <a:p>
            <a:pPr>
              <a:spcBef>
                <a:spcPct val="0"/>
              </a:spcBef>
            </a:pPr>
            <a:r>
              <a:rPr lang="fr-FR" altLang="pt-BR" i="1" dirty="0">
                <a:solidFill>
                  <a:srgbClr val="006600"/>
                </a:solidFill>
                <a:latin typeface="Trebuchet MS" panose="020B0603020202020204" pitchFamily="34" charset="0"/>
              </a:rPr>
              <a:t>http://www.ibama.gov.br/agrotoxicos </a:t>
            </a:r>
            <a:endParaRPr lang="pt-BR" dirty="0"/>
          </a:p>
        </p:txBody>
      </p:sp>
      <p:pic>
        <p:nvPicPr>
          <p:cNvPr id="9" name="Imagem 12">
            <a:extLst>
              <a:ext uri="{FF2B5EF4-FFF2-40B4-BE49-F238E27FC236}">
                <a16:creationId xmlns:a16="http://schemas.microsoft.com/office/drawing/2014/main" id="{4F7946AD-EB25-4FDC-A547-641D7DAAB6A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38803"/>
          <a:stretch/>
        </p:blipFill>
        <p:spPr>
          <a:xfrm>
            <a:off x="558674" y="2205322"/>
            <a:ext cx="1621217" cy="1120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73845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3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8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AEE8C-953C-47D2-95B6-1738992BE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92" y="254565"/>
            <a:ext cx="8674216" cy="6442745"/>
          </a:xfrm>
        </p:spPr>
        <p:txBody>
          <a:bodyPr/>
          <a:lstStyle/>
          <a:p>
            <a:endParaRPr lang="pt-BR" dirty="0"/>
          </a:p>
          <a:p>
            <a:endParaRPr lang="pt-BR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BC17CB8-2345-4819-9CF7-AEAF085C3446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2053"/>
          <a:stretch/>
        </p:blipFill>
        <p:spPr>
          <a:xfrm>
            <a:off x="1146394" y="182508"/>
            <a:ext cx="6831536" cy="177068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44629870-63A1-4B5B-9B7F-4AFF0D9735D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6394" y="1953194"/>
            <a:ext cx="2913878" cy="3911782"/>
          </a:xfrm>
          <a:prstGeom prst="rect">
            <a:avLst/>
          </a:prstGeom>
        </p:spPr>
      </p:pic>
      <p:sp>
        <p:nvSpPr>
          <p:cNvPr id="8" name="Oval 7">
            <a:extLst>
              <a:ext uri="{FF2B5EF4-FFF2-40B4-BE49-F238E27FC236}">
                <a16:creationId xmlns:a16="http://schemas.microsoft.com/office/drawing/2014/main" id="{03351009-743C-451A-A1DA-B0073C0A0152}"/>
              </a:ext>
            </a:extLst>
          </p:cNvPr>
          <p:cNvSpPr/>
          <p:nvPr/>
        </p:nvSpPr>
        <p:spPr>
          <a:xfrm>
            <a:off x="1138005" y="2247191"/>
            <a:ext cx="2474752" cy="268448"/>
          </a:xfrm>
          <a:prstGeom prst="ellipse">
            <a:avLst/>
          </a:prstGeom>
          <a:noFill/>
          <a:ln w="5715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C57DFEF6-14CD-4773-B372-A15A2CDFF5A1}"/>
              </a:ext>
            </a:extLst>
          </p:cNvPr>
          <p:cNvCxnSpPr>
            <a:cxnSpLocks/>
          </p:cNvCxnSpPr>
          <p:nvPr/>
        </p:nvCxnSpPr>
        <p:spPr>
          <a:xfrm>
            <a:off x="2044015" y="1634029"/>
            <a:ext cx="1345137" cy="0"/>
          </a:xfrm>
          <a:prstGeom prst="line">
            <a:avLst/>
          </a:prstGeom>
          <a:ln w="38100">
            <a:solidFill>
              <a:srgbClr val="FF0000"/>
            </a:solidFill>
          </a:ln>
        </p:spPr>
        <p:style>
          <a:lnRef idx="3">
            <a:schemeClr val="accent2"/>
          </a:lnRef>
          <a:fillRef idx="0">
            <a:schemeClr val="accent2"/>
          </a:fillRef>
          <a:effectRef idx="2">
            <a:schemeClr val="accent2"/>
          </a:effectRef>
          <a:fontRef idx="minor">
            <a:schemeClr val="tx1"/>
          </a:fontRef>
        </p:style>
      </p:cxnSp>
      <p:pic>
        <p:nvPicPr>
          <p:cNvPr id="18" name="Picture 17">
            <a:extLst>
              <a:ext uri="{FF2B5EF4-FFF2-40B4-BE49-F238E27FC236}">
                <a16:creationId xmlns:a16="http://schemas.microsoft.com/office/drawing/2014/main" id="{1919C4B6-06F8-4CD8-AF88-A4028988A8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901267" y="1935700"/>
            <a:ext cx="3166845" cy="3835401"/>
          </a:xfrm>
          <a:prstGeom prst="rect">
            <a:avLst/>
          </a:prstGeom>
        </p:spPr>
      </p:pic>
      <p:sp>
        <p:nvSpPr>
          <p:cNvPr id="20" name="Arrow: Right 19">
            <a:extLst>
              <a:ext uri="{FF2B5EF4-FFF2-40B4-BE49-F238E27FC236}">
                <a16:creationId xmlns:a16="http://schemas.microsoft.com/office/drawing/2014/main" id="{8B62018F-DA3A-4764-B8DC-90095986FB10}"/>
              </a:ext>
            </a:extLst>
          </p:cNvPr>
          <p:cNvSpPr/>
          <p:nvPr/>
        </p:nvSpPr>
        <p:spPr>
          <a:xfrm rot="3588229">
            <a:off x="2950265" y="3513323"/>
            <a:ext cx="2616963" cy="386124"/>
          </a:xfrm>
          <a:prstGeom prst="rightArrow">
            <a:avLst/>
          </a:prstGeom>
          <a:solidFill>
            <a:srgbClr val="FF0000"/>
          </a:solidFill>
          <a:ln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1" name="Rectangle 20">
            <a:extLst>
              <a:ext uri="{FF2B5EF4-FFF2-40B4-BE49-F238E27FC236}">
                <a16:creationId xmlns:a16="http://schemas.microsoft.com/office/drawing/2014/main" id="{CC0736F2-B933-42B7-B352-7C62B60F51A1}"/>
              </a:ext>
            </a:extLst>
          </p:cNvPr>
          <p:cNvSpPr/>
          <p:nvPr/>
        </p:nvSpPr>
        <p:spPr>
          <a:xfrm>
            <a:off x="414988" y="6283214"/>
            <a:ext cx="8972557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/>
              <a:t>DICKS, Lynn V. </a:t>
            </a:r>
            <a:r>
              <a:rPr lang="pt-BR" i="1" dirty="0"/>
              <a:t>et al</a:t>
            </a:r>
            <a:r>
              <a:rPr lang="pt-BR" dirty="0"/>
              <a:t>. Ten policies for pollinators. </a:t>
            </a:r>
            <a:r>
              <a:rPr lang="pt-BR" b="1" dirty="0"/>
              <a:t>Science</a:t>
            </a:r>
            <a:r>
              <a:rPr lang="pt-BR" dirty="0"/>
              <a:t>, v. 354, n. 6315, p. 975-976, 2016.</a:t>
            </a:r>
          </a:p>
        </p:txBody>
      </p:sp>
    </p:spTree>
    <p:extLst>
      <p:ext uri="{BB962C8B-B14F-4D97-AF65-F5344CB8AC3E}">
        <p14:creationId xmlns:p14="http://schemas.microsoft.com/office/powerpoint/2010/main" val="6819217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20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50371" y="1825625"/>
            <a:ext cx="8665028" cy="4488089"/>
          </a:xfrm>
        </p:spPr>
        <p:txBody>
          <a:bodyPr/>
          <a:lstStyle/>
          <a:p>
            <a:pPr marL="0" indent="0" algn="just">
              <a:buNone/>
            </a:pPr>
            <a:endParaRPr lang="pt-BR" b="1" dirty="0">
              <a:solidFill>
                <a:srgbClr val="0000FF"/>
              </a:solidFill>
            </a:endParaRPr>
          </a:p>
          <a:p>
            <a:pPr marL="0" indent="0" algn="just">
              <a:buNone/>
            </a:pPr>
            <a:endParaRPr lang="pt-BR" b="1" dirty="0">
              <a:solidFill>
                <a:srgbClr val="0000FF"/>
              </a:solidFill>
            </a:endParaRPr>
          </a:p>
        </p:txBody>
      </p:sp>
      <p:sp>
        <p:nvSpPr>
          <p:cNvPr id="9" name="Shape 119"/>
          <p:cNvSpPr txBox="1">
            <a:spLocks noGrp="1"/>
          </p:cNvSpPr>
          <p:nvPr>
            <p:ph type="sldNum" idx="12"/>
          </p:nvPr>
        </p:nvSpPr>
        <p:spPr>
          <a:xfrm>
            <a:off x="6553200" y="6356350"/>
            <a:ext cx="2133599" cy="365125"/>
          </a:xfrm>
          <a:prstGeom prst="rect">
            <a:avLst/>
          </a:prstGeom>
          <a:noFill/>
          <a:ln>
            <a:noFill/>
          </a:ln>
        </p:spPr>
        <p:txBody>
          <a:bodyPr lIns="91425" tIns="45700" rIns="91425" bIns="45700" anchor="ctr" anchorCtr="0">
            <a:noAutofit/>
          </a:bodyPr>
          <a:lstStyle/>
          <a:p>
            <a:pPr marL="0" marR="0" lvl="0" indent="0" algn="r" rtl="0">
              <a:spcBef>
                <a:spcPts val="0"/>
              </a:spcBef>
              <a:buSzPct val="25000"/>
              <a:buNone/>
            </a:pPr>
            <a:fld id="{00000000-1234-1234-1234-123412341234}" type="slidenum">
              <a:rPr lang="pt-BR" sz="1200" b="0" i="0" u="none" strike="noStrike" cap="non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rPr>
              <a:pPr marL="0" marR="0" lvl="0" indent="0" algn="r" rtl="0">
                <a:spcBef>
                  <a:spcPts val="0"/>
                </a:spcBef>
                <a:buSzPct val="25000"/>
                <a:buNone/>
              </a:pPr>
              <a:t>3</a:t>
            </a:fld>
            <a:endParaRPr lang="pt-BR" sz="1200" b="0" i="0" u="none" strike="noStrike" cap="none">
              <a:solidFill>
                <a:srgbClr val="888888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" name="CaixaDeTexto 1"/>
          <p:cNvSpPr txBox="1"/>
          <p:nvPr/>
        </p:nvSpPr>
        <p:spPr>
          <a:xfrm>
            <a:off x="125185" y="5608645"/>
            <a:ext cx="891539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just"/>
            <a:r>
              <a:rPr lang="pt-BR" sz="2400" dirty="0"/>
              <a:t>O </a:t>
            </a:r>
            <a:r>
              <a:rPr lang="pt-BR" sz="2400" b="1" dirty="0"/>
              <a:t>perigo</a:t>
            </a:r>
            <a:r>
              <a:rPr lang="pt-BR" sz="2400" dirty="0"/>
              <a:t> é a </a:t>
            </a:r>
            <a:r>
              <a:rPr lang="pt-BR" sz="2400" b="1" dirty="0">
                <a:solidFill>
                  <a:srgbClr val="FF0000"/>
                </a:solidFill>
              </a:rPr>
              <a:t>toxicidade</a:t>
            </a:r>
            <a:r>
              <a:rPr lang="pt-BR" sz="2400" dirty="0"/>
              <a:t> inerente da substância. A capacidade de causar dano. O </a:t>
            </a:r>
            <a:r>
              <a:rPr lang="pt-BR" sz="2400" b="1" dirty="0"/>
              <a:t>risco</a:t>
            </a:r>
            <a:r>
              <a:rPr lang="pt-BR" sz="2400" dirty="0"/>
              <a:t> depende da </a:t>
            </a:r>
            <a:r>
              <a:rPr lang="pt-BR" sz="2400" b="1" dirty="0">
                <a:solidFill>
                  <a:srgbClr val="FF0000"/>
                </a:solidFill>
              </a:rPr>
              <a:t>toxicidade</a:t>
            </a:r>
            <a:r>
              <a:rPr lang="pt-BR" sz="2400" dirty="0"/>
              <a:t> e da </a:t>
            </a:r>
            <a:r>
              <a:rPr lang="pt-BR" sz="2400" b="1" dirty="0">
                <a:solidFill>
                  <a:srgbClr val="FF0000"/>
                </a:solidFill>
              </a:rPr>
              <a:t>exposição</a:t>
            </a:r>
            <a:r>
              <a:rPr lang="pt-BR" sz="2400" dirty="0"/>
              <a:t> à substância...</a:t>
            </a:r>
          </a:p>
        </p:txBody>
      </p:sp>
      <p:sp>
        <p:nvSpPr>
          <p:cNvPr id="12" name="CaixaDeTexto 11"/>
          <p:cNvSpPr txBox="1"/>
          <p:nvPr/>
        </p:nvSpPr>
        <p:spPr>
          <a:xfrm>
            <a:off x="211820" y="2780928"/>
            <a:ext cx="3888432" cy="267765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Toxina botulínica</a:t>
            </a:r>
          </a:p>
          <a:p>
            <a:endParaRPr lang="pt-BR" sz="2400" dirty="0"/>
          </a:p>
          <a:p>
            <a:r>
              <a:rPr lang="pt-BR" sz="2400" dirty="0"/>
              <a:t>Potente neurotoxina</a:t>
            </a:r>
          </a:p>
          <a:p>
            <a:r>
              <a:rPr lang="pt-BR" sz="2400" dirty="0"/>
              <a:t>DL</a:t>
            </a:r>
            <a:r>
              <a:rPr lang="pt-BR" sz="2400" baseline="-25000" dirty="0"/>
              <a:t>50</a:t>
            </a:r>
            <a:r>
              <a:rPr lang="pt-BR" sz="2400" dirty="0"/>
              <a:t> para ratos: 0,4 </a:t>
            </a:r>
            <a:r>
              <a:rPr lang="pt-BR" sz="2400" dirty="0" err="1"/>
              <a:t>ng</a:t>
            </a:r>
            <a:r>
              <a:rPr lang="pt-BR" sz="2400" dirty="0"/>
              <a:t>/kg</a:t>
            </a:r>
          </a:p>
          <a:p>
            <a:endParaRPr lang="pt-BR" sz="2400" dirty="0"/>
          </a:p>
          <a:p>
            <a:r>
              <a:rPr lang="pt-BR" sz="2400" dirty="0"/>
              <a:t>Dose suficiente para matar uma pessoa de 50 kg =  </a:t>
            </a:r>
            <a:r>
              <a:rPr lang="pt-BR" sz="2400" b="1" dirty="0">
                <a:solidFill>
                  <a:srgbClr val="FFFF00"/>
                </a:solidFill>
              </a:rPr>
              <a:t>20 </a:t>
            </a:r>
            <a:r>
              <a:rPr lang="pt-BR" sz="2400" b="1" dirty="0" err="1">
                <a:solidFill>
                  <a:srgbClr val="FFFF00"/>
                </a:solidFill>
              </a:rPr>
              <a:t>ng</a:t>
            </a:r>
            <a:endParaRPr lang="pt-BR" sz="2400" b="1" dirty="0">
              <a:solidFill>
                <a:srgbClr val="FFFF0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642520" y="2780928"/>
            <a:ext cx="4321968" cy="2677656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pt-BR" sz="2400" b="1" dirty="0">
                <a:solidFill>
                  <a:srgbClr val="FFFF00"/>
                </a:solidFill>
              </a:rPr>
              <a:t>Botox</a:t>
            </a:r>
          </a:p>
          <a:p>
            <a:endParaRPr lang="pt-BR" sz="2400" dirty="0"/>
          </a:p>
          <a:p>
            <a:r>
              <a:rPr lang="pt-BR" sz="2400" dirty="0"/>
              <a:t>Tratamento </a:t>
            </a:r>
          </a:p>
          <a:p>
            <a:r>
              <a:rPr lang="pt-BR" sz="2400" dirty="0"/>
              <a:t>de rugas de</a:t>
            </a:r>
          </a:p>
          <a:p>
            <a:r>
              <a:rPr lang="pt-BR" sz="2400" dirty="0"/>
              <a:t>expressão</a:t>
            </a:r>
          </a:p>
          <a:p>
            <a:endParaRPr lang="pt-BR" sz="2400" dirty="0"/>
          </a:p>
          <a:p>
            <a:r>
              <a:rPr lang="pt-BR" sz="2400" dirty="0"/>
              <a:t>Dose máxima: </a:t>
            </a:r>
            <a:r>
              <a:rPr lang="pt-BR" sz="2400" b="1" dirty="0">
                <a:solidFill>
                  <a:srgbClr val="FFFF00"/>
                </a:solidFill>
              </a:rPr>
              <a:t>80 </a:t>
            </a:r>
            <a:r>
              <a:rPr lang="pt-BR" sz="2400" b="1" dirty="0" err="1">
                <a:solidFill>
                  <a:srgbClr val="FFFF00"/>
                </a:solidFill>
              </a:rPr>
              <a:t>ng</a:t>
            </a:r>
            <a:endParaRPr lang="pt-BR" sz="2400" b="1" dirty="0">
              <a:solidFill>
                <a:srgbClr val="FFFF00"/>
              </a:solidFill>
            </a:endParaRPr>
          </a:p>
        </p:txBody>
      </p:sp>
      <p:pic>
        <p:nvPicPr>
          <p:cNvPr id="14" name="Shape 123"/>
          <p:cNvPicPr preferRelativeResize="0"/>
          <p:nvPr/>
        </p:nvPicPr>
        <p:blipFill rotWithShape="1">
          <a:blip r:embed="rId2">
            <a:alphaModFix/>
          </a:blip>
          <a:srcRect/>
          <a:stretch/>
        </p:blipFill>
        <p:spPr>
          <a:xfrm>
            <a:off x="6765403" y="3356992"/>
            <a:ext cx="2088232" cy="1584176"/>
          </a:xfrm>
          <a:prstGeom prst="rect">
            <a:avLst/>
          </a:prstGeom>
          <a:noFill/>
          <a:ln>
            <a:noFill/>
          </a:ln>
        </p:spPr>
      </p:pic>
      <p:sp>
        <p:nvSpPr>
          <p:cNvPr id="15" name="CaixaDeTexto 14"/>
          <p:cNvSpPr txBox="1"/>
          <p:nvPr/>
        </p:nvSpPr>
        <p:spPr>
          <a:xfrm>
            <a:off x="187884" y="1628800"/>
            <a:ext cx="3888432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F0000"/>
                </a:solidFill>
              </a:rPr>
              <a:t>PERIGO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4676676" y="1628800"/>
            <a:ext cx="4321968" cy="646331"/>
          </a:xfrm>
          <a:prstGeom prst="rect">
            <a:avLst/>
          </a:prstGeom>
        </p:spPr>
        <p:style>
          <a:lnRef idx="0">
            <a:schemeClr val="accent4"/>
          </a:lnRef>
          <a:fillRef idx="3">
            <a:schemeClr val="accent4"/>
          </a:fillRef>
          <a:effectRef idx="3">
            <a:schemeClr val="accent4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pt-BR" sz="3600" b="1" dirty="0">
                <a:solidFill>
                  <a:srgbClr val="FF0000"/>
                </a:solidFill>
              </a:rPr>
              <a:t>RISCO</a:t>
            </a:r>
          </a:p>
        </p:txBody>
      </p:sp>
      <p:sp>
        <p:nvSpPr>
          <p:cNvPr id="17" name="CaixaDeTexto 16"/>
          <p:cNvSpPr txBox="1"/>
          <p:nvPr/>
        </p:nvSpPr>
        <p:spPr>
          <a:xfrm>
            <a:off x="4087924" y="1674967"/>
            <a:ext cx="556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600" dirty="0">
                <a:solidFill>
                  <a:srgbClr val="FF0000"/>
                </a:solidFill>
                <a:latin typeface="Arial Black" panose="020B0A04020102020204" pitchFamily="34" charset="0"/>
              </a:rPr>
              <a:t>X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0BD38FA0-2140-4207-A48C-CBF3B9C83F23}"/>
              </a:ext>
            </a:extLst>
          </p:cNvPr>
          <p:cNvSpPr/>
          <p:nvPr/>
        </p:nvSpPr>
        <p:spPr>
          <a:xfrm>
            <a:off x="145356" y="545653"/>
            <a:ext cx="8895228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RISCO: </a:t>
            </a:r>
            <a:r>
              <a:rPr lang="pt-BR" sz="4000" b="1" dirty="0">
                <a:solidFill>
                  <a:srgbClr val="00B050"/>
                </a:solidFill>
                <a:latin typeface="Arial Black" panose="020B0A04020102020204" pitchFamily="34" charset="0"/>
              </a:rPr>
              <a:t>EXPOSIÇÃO</a:t>
            </a:r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 x </a:t>
            </a:r>
            <a:r>
              <a:rPr lang="pt-BR" sz="4000" b="1" dirty="0">
                <a:solidFill>
                  <a:srgbClr val="FF0000"/>
                </a:solidFill>
                <a:latin typeface="Arial Black" panose="020B0A04020102020204" pitchFamily="34" charset="0"/>
              </a:rPr>
              <a:t>PERIGO</a:t>
            </a:r>
            <a:r>
              <a:rPr lang="pt-BR" sz="4000" b="1" dirty="0">
                <a:solidFill>
                  <a:schemeClr val="accent5">
                    <a:lumMod val="50000"/>
                  </a:schemeClr>
                </a:solidFill>
                <a:latin typeface="Arial Black" panose="020B0A04020102020204" pitchFamily="34" charset="0"/>
              </a:rPr>
              <a:t> </a:t>
            </a:r>
            <a:endParaRPr lang="pt-BR" sz="4000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1940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1E4FC10D-A81E-4C6C-A5C0-0D299156CC3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623"/>
          <a:stretch/>
        </p:blipFill>
        <p:spPr>
          <a:xfrm>
            <a:off x="275040" y="738554"/>
            <a:ext cx="8593919" cy="53808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54441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AEE8C-953C-47D2-95B6-1738992BE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92" y="254565"/>
            <a:ext cx="8674216" cy="6442745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840557CC-0743-4397-A398-807AD80C21D1}"/>
              </a:ext>
            </a:extLst>
          </p:cNvPr>
          <p:cNvSpPr/>
          <p:nvPr/>
        </p:nvSpPr>
        <p:spPr>
          <a:xfrm>
            <a:off x="234892" y="5957104"/>
            <a:ext cx="8791877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pt-BR" dirty="0">
                <a:hlinkClick r:id="rId2"/>
              </a:rPr>
              <a:t>http://www.ibama.gov.br/phocadownload/agrotoxicos/reavaliacao-ambiental/2017/2017-07-25-Manual-IBAMA-ARA-Abelhas-IN0217-WEB.pdf</a:t>
            </a:r>
            <a:endParaRPr lang="pt-BR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A78731E9-ACE9-416C-B0C9-8B9EE6037D3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259" y="868087"/>
            <a:ext cx="3748887" cy="4805391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765FF2AF-E169-482E-BBF8-D1488200DBED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68269" y="490586"/>
            <a:ext cx="4720472" cy="53726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017149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m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8764" y="2340871"/>
            <a:ext cx="8592749" cy="4143953"/>
          </a:xfrm>
          <a:prstGeom prst="rect">
            <a:avLst/>
          </a:prstGeom>
        </p:spPr>
      </p:pic>
      <p:sp>
        <p:nvSpPr>
          <p:cNvPr id="4" name="Espaço Reservado para Conteúdo 3"/>
          <p:cNvSpPr>
            <a:spLocks noGrp="1"/>
          </p:cNvSpPr>
          <p:nvPr>
            <p:ph idx="1"/>
          </p:nvPr>
        </p:nvSpPr>
        <p:spPr>
          <a:xfrm>
            <a:off x="250371" y="1281094"/>
            <a:ext cx="8665028" cy="4665012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pt-BR" sz="2400" dirty="0">
                <a:solidFill>
                  <a:srgbClr val="002060"/>
                </a:solidFill>
              </a:rPr>
              <a:t>para alcançar a </a:t>
            </a:r>
            <a:r>
              <a:rPr lang="pt-BR" sz="2400" b="1" u="sng" dirty="0">
                <a:solidFill>
                  <a:srgbClr val="0000FF"/>
                </a:solidFill>
              </a:rPr>
              <a:t>efetividade</a:t>
            </a:r>
            <a:r>
              <a:rPr lang="pt-BR" sz="2400" dirty="0">
                <a:solidFill>
                  <a:srgbClr val="002060"/>
                </a:solidFill>
              </a:rPr>
              <a:t> da avaliação de risco ambiental </a:t>
            </a:r>
            <a:r>
              <a:rPr lang="pt-BR" sz="2400" dirty="0" smtClean="0">
                <a:solidFill>
                  <a:srgbClr val="002060"/>
                </a:solidFill>
              </a:rPr>
              <a:t>as recomendações de uso do produto em rótulo e bula precisam ser </a:t>
            </a:r>
            <a:r>
              <a:rPr lang="pt-BR" sz="2400" b="1" dirty="0" smtClean="0">
                <a:solidFill>
                  <a:srgbClr val="002060"/>
                </a:solidFill>
              </a:rPr>
              <a:t>rigorosamente</a:t>
            </a:r>
            <a:r>
              <a:rPr lang="pt-BR" sz="2400" dirty="0" smtClean="0">
                <a:solidFill>
                  <a:srgbClr val="002060"/>
                </a:solidFill>
              </a:rPr>
              <a:t> seguidas! </a:t>
            </a:r>
          </a:p>
          <a:p>
            <a:pPr marL="0" indent="0" algn="just">
              <a:buNone/>
            </a:pPr>
            <a:endParaRPr lang="pt-BR" sz="2400" b="1" dirty="0">
              <a:solidFill>
                <a:srgbClr val="0000FF"/>
              </a:solidFill>
            </a:endParaRPr>
          </a:p>
        </p:txBody>
      </p:sp>
      <p:sp>
        <p:nvSpPr>
          <p:cNvPr id="17" name="Retângulo Arredondado 16"/>
          <p:cNvSpPr/>
          <p:nvPr/>
        </p:nvSpPr>
        <p:spPr>
          <a:xfrm>
            <a:off x="1319675" y="4992139"/>
            <a:ext cx="6046703" cy="899375"/>
          </a:xfrm>
          <a:prstGeom prst="roundRect">
            <a:avLst/>
          </a:prstGeom>
          <a:solidFill>
            <a:srgbClr val="FFFF00">
              <a:alpha val="20000"/>
            </a:srgbClr>
          </a:solidFill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pt-BR" dirty="0" smtClean="0"/>
              <a:t>0</a:t>
            </a:r>
            <a:endParaRPr lang="pt-BR" dirty="0"/>
          </a:p>
        </p:txBody>
      </p:sp>
      <p:sp>
        <p:nvSpPr>
          <p:cNvPr id="18" name="Seta para Baixo 17"/>
          <p:cNvSpPr/>
          <p:nvPr/>
        </p:nvSpPr>
        <p:spPr>
          <a:xfrm rot="5400000">
            <a:off x="7407917" y="5174467"/>
            <a:ext cx="447675" cy="4381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19" name="Seta para Baixo 18"/>
          <p:cNvSpPr/>
          <p:nvPr/>
        </p:nvSpPr>
        <p:spPr>
          <a:xfrm rot="16200000">
            <a:off x="792877" y="5234325"/>
            <a:ext cx="447675" cy="438150"/>
          </a:xfrm>
          <a:prstGeom prst="downArrow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t-BR"/>
          </a:p>
        </p:txBody>
      </p:sp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250371" y="186421"/>
            <a:ext cx="8569537" cy="989809"/>
          </a:xfrm>
        </p:spPr>
        <p:txBody>
          <a:bodyPr/>
          <a:lstStyle/>
          <a:p>
            <a:r>
              <a:rPr lang="pt-BR" b="1" dirty="0" smtClean="0">
                <a:latin typeface="Arial Black" panose="020B0A04020102020204" pitchFamily="34" charset="0"/>
              </a:rPr>
              <a:t>DESAFIO!</a:t>
            </a:r>
            <a:endParaRPr lang="pt-BR" b="1" dirty="0">
              <a:latin typeface="Arial Black" panose="020B0A04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241463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9AAEE8C-953C-47D2-95B6-1738992BE99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892" y="254565"/>
            <a:ext cx="8674216" cy="6442745"/>
          </a:xfrm>
        </p:spPr>
        <p:txBody>
          <a:bodyPr/>
          <a:lstStyle/>
          <a:p>
            <a:pPr marL="0" indent="0">
              <a:buNone/>
            </a:pPr>
            <a:endParaRPr lang="pt-BR" dirty="0"/>
          </a:p>
          <a:p>
            <a:endParaRPr lang="pt-BR" dirty="0"/>
          </a:p>
        </p:txBody>
      </p:sp>
      <p:sp>
        <p:nvSpPr>
          <p:cNvPr id="11" name="CaixaDeTexto 10"/>
          <p:cNvSpPr txBox="1"/>
          <p:nvPr/>
        </p:nvSpPr>
        <p:spPr>
          <a:xfrm>
            <a:off x="234892" y="105783"/>
            <a:ext cx="8674216" cy="65556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4000" b="1" dirty="0" smtClean="0"/>
              <a:t>NÃO </a:t>
            </a:r>
            <a:r>
              <a:rPr lang="pt-BR" sz="4000" b="1" dirty="0" smtClean="0"/>
              <a:t>É UM PROCESSO SIMPLES </a:t>
            </a:r>
            <a:endParaRPr lang="pt-BR" sz="4000" b="1" dirty="0" smtClean="0"/>
          </a:p>
          <a:p>
            <a:pPr algn="ctr"/>
            <a:r>
              <a:rPr lang="pt-BR" sz="4000" b="1" dirty="0" smtClean="0"/>
              <a:t>NEM </a:t>
            </a:r>
            <a:r>
              <a:rPr lang="pt-BR" sz="4000" b="1" dirty="0" smtClean="0"/>
              <a:t>RÁPIDO!!!</a:t>
            </a:r>
          </a:p>
          <a:p>
            <a:pPr algn="just"/>
            <a:r>
              <a:rPr lang="pt-BR" sz="2000" dirty="0" smtClean="0"/>
              <a:t>Se </a:t>
            </a:r>
            <a:r>
              <a:rPr lang="pt-BR" sz="2000" dirty="0" smtClean="0"/>
              <a:t>ancora em </a:t>
            </a:r>
            <a:r>
              <a:rPr lang="pt-BR" sz="2000" b="1" dirty="0" smtClean="0">
                <a:solidFill>
                  <a:srgbClr val="FF0000"/>
                </a:solidFill>
              </a:rPr>
              <a:t>estudos científicos </a:t>
            </a:r>
            <a:r>
              <a:rPr lang="pt-BR" sz="2000" dirty="0" smtClean="0"/>
              <a:t>e </a:t>
            </a:r>
            <a:r>
              <a:rPr lang="pt-BR" sz="2000" dirty="0" smtClean="0"/>
              <a:t>precisa </a:t>
            </a:r>
            <a:r>
              <a:rPr lang="pt-BR" sz="2000" dirty="0" smtClean="0"/>
              <a:t>de dados físico-químicos, </a:t>
            </a:r>
            <a:r>
              <a:rPr lang="pt-BR" sz="2000" dirty="0" err="1" smtClean="0"/>
              <a:t>ecotoxicológicos</a:t>
            </a:r>
            <a:r>
              <a:rPr lang="pt-BR" sz="2000" dirty="0" smtClean="0"/>
              <a:t>, climáticos, de distribuição da produção agrícola no país, de solo, de tecnologia de aplicação de produtos, entre outros...</a:t>
            </a:r>
          </a:p>
          <a:p>
            <a:pPr algn="just"/>
            <a:r>
              <a:rPr lang="pt-BR" sz="2000" dirty="0" smtClean="0"/>
              <a:t> </a:t>
            </a:r>
            <a:endParaRPr lang="pt-BR" sz="2000" dirty="0"/>
          </a:p>
          <a:p>
            <a:pPr algn="just"/>
            <a:r>
              <a:rPr lang="pt-BR" sz="2000" dirty="0" smtClean="0"/>
              <a:t>Envolve </a:t>
            </a:r>
            <a:r>
              <a:rPr lang="pt-BR" sz="2000" dirty="0"/>
              <a:t>estudos </a:t>
            </a:r>
            <a:r>
              <a:rPr lang="pt-BR" sz="2000" b="1" dirty="0" smtClean="0">
                <a:solidFill>
                  <a:srgbClr val="FF0000"/>
                </a:solidFill>
              </a:rPr>
              <a:t>complexos</a:t>
            </a:r>
            <a:r>
              <a:rPr lang="pt-BR" sz="2000" dirty="0" smtClean="0"/>
              <a:t>, de </a:t>
            </a:r>
            <a:r>
              <a:rPr lang="pt-BR" sz="2000" b="1" dirty="0" smtClean="0">
                <a:solidFill>
                  <a:srgbClr val="FF0000"/>
                </a:solidFill>
              </a:rPr>
              <a:t>longo prazo </a:t>
            </a:r>
            <a:r>
              <a:rPr lang="pt-BR" sz="2000" dirty="0" smtClean="0"/>
              <a:t>e de </a:t>
            </a:r>
            <a:r>
              <a:rPr lang="pt-BR" sz="2000" b="1" dirty="0">
                <a:solidFill>
                  <a:srgbClr val="FF0000"/>
                </a:solidFill>
              </a:rPr>
              <a:t>custo alto</a:t>
            </a:r>
            <a:r>
              <a:rPr lang="pt-BR" sz="2000" dirty="0" smtClean="0"/>
              <a:t>, cujo design, quando em situação de campo, precisa ser estabelecido caso a caso;</a:t>
            </a:r>
            <a:endParaRPr lang="pt-BR" sz="2000" dirty="0"/>
          </a:p>
          <a:p>
            <a:pPr algn="just"/>
            <a:endParaRPr lang="pt-BR" sz="2000" dirty="0"/>
          </a:p>
          <a:p>
            <a:pPr algn="just"/>
            <a:r>
              <a:rPr lang="pt-BR" sz="2000" dirty="0" smtClean="0"/>
              <a:t>É preciso que haja laboratórios com capacidade para executar os testes em grande escala;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É preciso que haja, no governo, analistas </a:t>
            </a:r>
            <a:r>
              <a:rPr lang="pt-BR" sz="2000" dirty="0"/>
              <a:t>especializados em </a:t>
            </a:r>
            <a:r>
              <a:rPr lang="pt-BR" sz="2000" dirty="0" smtClean="0"/>
              <a:t>diversas </a:t>
            </a:r>
            <a:r>
              <a:rPr lang="pt-BR" sz="2000" dirty="0"/>
              <a:t>áreas </a:t>
            </a:r>
            <a:r>
              <a:rPr lang="pt-BR" sz="2000" dirty="0" smtClean="0"/>
              <a:t> do conhecimento (biologia, ecologia, </a:t>
            </a:r>
            <a:r>
              <a:rPr lang="pt-BR" sz="2000" dirty="0" err="1" smtClean="0"/>
              <a:t>ecotoxicologia</a:t>
            </a:r>
            <a:r>
              <a:rPr lang="pt-BR" sz="2000" dirty="0" smtClean="0"/>
              <a:t>, agronomia, química analítica, química ambiental, fisiologia animal e vegetal, entomologia, bioestatística, tecnologias de aplicação, modelagem matemática, entre outras) e em número suficiente;</a:t>
            </a:r>
          </a:p>
          <a:p>
            <a:pPr algn="just"/>
            <a:endParaRPr lang="pt-BR" sz="2000" dirty="0" smtClean="0"/>
          </a:p>
          <a:p>
            <a:pPr algn="just"/>
            <a:r>
              <a:rPr lang="pt-BR" sz="2000" dirty="0" smtClean="0"/>
              <a:t>Para elucidação de muitos pontos ainda necessita-se de </a:t>
            </a:r>
            <a:r>
              <a:rPr lang="pt-BR" sz="2000" b="1" dirty="0" smtClean="0">
                <a:solidFill>
                  <a:srgbClr val="FF0000"/>
                </a:solidFill>
              </a:rPr>
              <a:t>pesquisa básica</a:t>
            </a:r>
            <a:r>
              <a:rPr lang="pt-BR" sz="2000" dirty="0" smtClean="0"/>
              <a:t>...</a:t>
            </a:r>
            <a:endParaRPr lang="pt-BR" sz="2000" dirty="0"/>
          </a:p>
        </p:txBody>
      </p:sp>
    </p:spTree>
    <p:extLst>
      <p:ext uri="{BB962C8B-B14F-4D97-AF65-F5344CB8AC3E}">
        <p14:creationId xmlns:p14="http://schemas.microsoft.com/office/powerpoint/2010/main" val="1356935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Imagem 6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087"/>
          <a:stretch/>
        </p:blipFill>
        <p:spPr>
          <a:xfrm>
            <a:off x="234892" y="126006"/>
            <a:ext cx="4196271" cy="3678286"/>
          </a:xfrm>
          <a:prstGeom prst="rect">
            <a:avLst/>
          </a:prstGeom>
        </p:spPr>
      </p:pic>
      <p:pic>
        <p:nvPicPr>
          <p:cNvPr id="9" name="Imagem 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53883" y="126006"/>
            <a:ext cx="4415522" cy="3678286"/>
          </a:xfrm>
          <a:prstGeom prst="rect">
            <a:avLst/>
          </a:prstGeom>
        </p:spPr>
      </p:pic>
      <p:pic>
        <p:nvPicPr>
          <p:cNvPr id="4" name="Imagem 3"/>
          <p:cNvPicPr>
            <a:picLocks noChangeAspect="1"/>
          </p:cNvPicPr>
          <p:nvPr/>
        </p:nvPicPr>
        <p:blipFill rotWithShape="1"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669" b="18490"/>
          <a:stretch/>
        </p:blipFill>
        <p:spPr>
          <a:xfrm>
            <a:off x="234891" y="3932851"/>
            <a:ext cx="4196271" cy="2695159"/>
          </a:xfrm>
          <a:prstGeom prst="rect">
            <a:avLst/>
          </a:prstGeom>
        </p:spPr>
      </p:pic>
      <p:pic>
        <p:nvPicPr>
          <p:cNvPr id="6" name="Imagem 5"/>
          <p:cNvPicPr>
            <a:picLocks noChangeAspect="1"/>
          </p:cNvPicPr>
          <p:nvPr/>
        </p:nvPicPr>
        <p:blipFill rotWithShape="1">
          <a:blip r:embed="rId6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910"/>
          <a:stretch/>
        </p:blipFill>
        <p:spPr>
          <a:xfrm>
            <a:off x="4572000" y="3932851"/>
            <a:ext cx="4343400" cy="2695159"/>
          </a:xfrm>
          <a:prstGeom prst="rect">
            <a:avLst/>
          </a:prstGeom>
        </p:spPr>
      </p:pic>
      <p:pic>
        <p:nvPicPr>
          <p:cNvPr id="8" name="Imagem 7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67991" y="2119744"/>
            <a:ext cx="3683643" cy="2792953"/>
          </a:xfrm>
          <a:prstGeom prst="rect">
            <a:avLst/>
          </a:prstGeom>
        </p:spPr>
      </p:pic>
      <p:sp>
        <p:nvSpPr>
          <p:cNvPr id="17" name="CaixaDeTexto 16"/>
          <p:cNvSpPr txBox="1"/>
          <p:nvPr/>
        </p:nvSpPr>
        <p:spPr>
          <a:xfrm>
            <a:off x="963302" y="6385661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</a:t>
            </a:r>
            <a:r>
              <a:rPr lang="pt-BR" sz="1200" b="1" dirty="0" err="1" smtClean="0">
                <a:solidFill>
                  <a:srgbClr val="FFFF00"/>
                </a:solidFill>
              </a:rPr>
              <a:t>Andrigo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r>
              <a:rPr lang="pt-BR" sz="1200" b="1" dirty="0">
                <a:solidFill>
                  <a:srgbClr val="FFFF00"/>
                </a:solidFill>
              </a:rPr>
              <a:t>Pereira (</a:t>
            </a:r>
            <a:r>
              <a:rPr lang="pt-BR" sz="1200" b="1" dirty="0" err="1">
                <a:solidFill>
                  <a:srgbClr val="FFFF00"/>
                </a:solidFill>
              </a:rPr>
              <a:t>Eurofins</a:t>
            </a:r>
            <a:r>
              <a:rPr lang="pt-BR" sz="1200" b="1" dirty="0">
                <a:solidFill>
                  <a:srgbClr val="FFFF00"/>
                </a:solidFill>
              </a:rPr>
              <a:t> </a:t>
            </a:r>
            <a:r>
              <a:rPr lang="pt-BR" sz="1200" b="1" dirty="0" err="1">
                <a:solidFill>
                  <a:srgbClr val="FFFF00"/>
                </a:solidFill>
              </a:rPr>
              <a:t>Agroscience</a:t>
            </a:r>
            <a:r>
              <a:rPr lang="pt-BR" sz="1200" b="1" dirty="0">
                <a:solidFill>
                  <a:srgbClr val="FFFF00"/>
                </a:solidFill>
              </a:rPr>
              <a:t> Services</a:t>
            </a:r>
            <a:r>
              <a:rPr lang="pt-BR" sz="1200" b="1" dirty="0" smtClean="0">
                <a:solidFill>
                  <a:srgbClr val="FFFF00"/>
                </a:solidFill>
              </a:rPr>
              <a:t>)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8" name="CaixaDeTexto 17"/>
          <p:cNvSpPr txBox="1"/>
          <p:nvPr/>
        </p:nvSpPr>
        <p:spPr>
          <a:xfrm>
            <a:off x="5410108" y="6351011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</a:t>
            </a:r>
            <a:r>
              <a:rPr lang="pt-BR" sz="1200" b="1" dirty="0" err="1" smtClean="0">
                <a:solidFill>
                  <a:srgbClr val="FFFF00"/>
                </a:solidFill>
              </a:rPr>
              <a:t>Andrigo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r>
              <a:rPr lang="pt-BR" sz="1200" b="1" dirty="0">
                <a:solidFill>
                  <a:srgbClr val="FFFF00"/>
                </a:solidFill>
              </a:rPr>
              <a:t>Pereira (</a:t>
            </a:r>
            <a:r>
              <a:rPr lang="pt-BR" sz="1200" b="1" dirty="0" err="1">
                <a:solidFill>
                  <a:srgbClr val="FFFF00"/>
                </a:solidFill>
              </a:rPr>
              <a:t>Eurofins</a:t>
            </a:r>
            <a:r>
              <a:rPr lang="pt-BR" sz="1200" b="1" dirty="0">
                <a:solidFill>
                  <a:srgbClr val="FFFF00"/>
                </a:solidFill>
              </a:rPr>
              <a:t> </a:t>
            </a:r>
            <a:r>
              <a:rPr lang="pt-BR" sz="1200" b="1" dirty="0" err="1">
                <a:solidFill>
                  <a:srgbClr val="FFFF00"/>
                </a:solidFill>
              </a:rPr>
              <a:t>Agroscience</a:t>
            </a:r>
            <a:r>
              <a:rPr lang="pt-BR" sz="1200" b="1" dirty="0">
                <a:solidFill>
                  <a:srgbClr val="FFFF00"/>
                </a:solidFill>
              </a:rPr>
              <a:t> Services</a:t>
            </a:r>
            <a:r>
              <a:rPr lang="pt-BR" sz="1200" b="1" dirty="0" smtClean="0">
                <a:solidFill>
                  <a:srgbClr val="FFFF00"/>
                </a:solidFill>
              </a:rPr>
              <a:t>)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20" name="CaixaDeTexto 19"/>
          <p:cNvSpPr txBox="1"/>
          <p:nvPr/>
        </p:nvSpPr>
        <p:spPr>
          <a:xfrm>
            <a:off x="3714521" y="4635698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Cristiano Menezes 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21" name="CaixaDeTexto 20"/>
          <p:cNvSpPr txBox="1"/>
          <p:nvPr/>
        </p:nvSpPr>
        <p:spPr>
          <a:xfrm>
            <a:off x="234891" y="3500330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</a:t>
            </a:r>
            <a:r>
              <a:rPr lang="pt-BR" sz="1200" b="1" dirty="0" err="1" smtClean="0">
                <a:solidFill>
                  <a:srgbClr val="FFFF00"/>
                </a:solidFill>
              </a:rPr>
              <a:t>Ibacon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r>
              <a:rPr lang="pt-BR" sz="1200" b="1" dirty="0" err="1" smtClean="0">
                <a:solidFill>
                  <a:srgbClr val="FFFF00"/>
                </a:solidFill>
              </a:rPr>
              <a:t>GmbH</a:t>
            </a:r>
            <a:r>
              <a:rPr lang="pt-BR" sz="1200" b="1" dirty="0" smtClean="0">
                <a:solidFill>
                  <a:srgbClr val="FFFF00"/>
                </a:solidFill>
              </a:rPr>
              <a:t> 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22" name="CaixaDeTexto 21"/>
          <p:cNvSpPr txBox="1"/>
          <p:nvPr/>
        </p:nvSpPr>
        <p:spPr>
          <a:xfrm>
            <a:off x="4549759" y="130176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/>
              <a:t>Foto: </a:t>
            </a:r>
            <a:r>
              <a:rPr lang="pt-BR" sz="1200" b="1" dirty="0" err="1" smtClean="0"/>
              <a:t>Ibacon</a:t>
            </a:r>
            <a:r>
              <a:rPr lang="pt-BR" sz="1200" b="1" dirty="0" smtClean="0"/>
              <a:t> </a:t>
            </a:r>
            <a:r>
              <a:rPr lang="pt-BR" sz="1200" b="1" dirty="0" err="1" smtClean="0"/>
              <a:t>GmbH</a:t>
            </a:r>
            <a:r>
              <a:rPr lang="pt-BR" sz="1200" b="1" dirty="0" smtClean="0"/>
              <a:t> </a:t>
            </a:r>
            <a:endParaRPr lang="pt-BR" sz="1200" b="1" dirty="0"/>
          </a:p>
        </p:txBody>
      </p:sp>
    </p:spTree>
    <p:extLst>
      <p:ext uri="{BB962C8B-B14F-4D97-AF65-F5344CB8AC3E}">
        <p14:creationId xmlns:p14="http://schemas.microsoft.com/office/powerpoint/2010/main" val="15070858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m 3"/>
          <p:cNvPicPr>
            <a:picLocks noChangeAspect="1"/>
          </p:cNvPicPr>
          <p:nvPr/>
        </p:nvPicPr>
        <p:blipFill>
          <a:blip r:embed="rId2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2" y="118332"/>
            <a:ext cx="4396292" cy="3297219"/>
          </a:xfrm>
          <a:prstGeom prst="rect">
            <a:avLst/>
          </a:prstGeom>
        </p:spPr>
      </p:pic>
      <p:sp>
        <p:nvSpPr>
          <p:cNvPr id="5" name="CaixaDeTexto 4"/>
          <p:cNvSpPr txBox="1"/>
          <p:nvPr/>
        </p:nvSpPr>
        <p:spPr>
          <a:xfrm>
            <a:off x="207981" y="3068625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Ibama</a:t>
            </a:r>
            <a:endParaRPr lang="pt-BR" sz="1200" b="1" dirty="0">
              <a:solidFill>
                <a:srgbClr val="FFFF00"/>
              </a:solidFill>
            </a:endParaRPr>
          </a:p>
        </p:txBody>
      </p:sp>
      <p:pic>
        <p:nvPicPr>
          <p:cNvPr id="6" name="Imagem 5"/>
          <p:cNvPicPr>
            <a:picLocks noChangeAspect="1"/>
          </p:cNvPicPr>
          <p:nvPr/>
        </p:nvPicPr>
        <p:blipFill>
          <a:blip r:embed="rId3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04273" y="118332"/>
            <a:ext cx="4396292" cy="3297219"/>
          </a:xfrm>
          <a:prstGeom prst="rect">
            <a:avLst/>
          </a:prstGeom>
        </p:spPr>
      </p:pic>
      <p:sp>
        <p:nvSpPr>
          <p:cNvPr id="7" name="CaixaDeTexto 6"/>
          <p:cNvSpPr txBox="1"/>
          <p:nvPr/>
        </p:nvSpPr>
        <p:spPr>
          <a:xfrm>
            <a:off x="4604273" y="3090141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Ibama</a:t>
            </a:r>
            <a:endParaRPr lang="pt-BR" sz="1200" b="1" dirty="0">
              <a:solidFill>
                <a:srgbClr val="FFFF00"/>
              </a:solidFill>
            </a:endParaRPr>
          </a:p>
        </p:txBody>
      </p:sp>
      <p:pic>
        <p:nvPicPr>
          <p:cNvPr id="8" name="Imagem 7"/>
          <p:cNvPicPr>
            <a:picLocks noChangeAspect="1"/>
          </p:cNvPicPr>
          <p:nvPr/>
        </p:nvPicPr>
        <p:blipFill>
          <a:blip r:embed="rId4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2757" y="3506992"/>
            <a:ext cx="4410635" cy="3307976"/>
          </a:xfrm>
          <a:prstGeom prst="rect">
            <a:avLst/>
          </a:prstGeom>
        </p:spPr>
      </p:pic>
      <p:pic>
        <p:nvPicPr>
          <p:cNvPr id="11" name="Imagem 10"/>
          <p:cNvPicPr>
            <a:picLocks noChangeAspect="1"/>
          </p:cNvPicPr>
          <p:nvPr/>
        </p:nvPicPr>
        <p:blipFill>
          <a:blip r:embed="rId5" cstate="hq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1162" y="3506992"/>
            <a:ext cx="4396292" cy="3297220"/>
          </a:xfrm>
          <a:prstGeom prst="rect">
            <a:avLst/>
          </a:prstGeom>
        </p:spPr>
      </p:pic>
      <p:sp>
        <p:nvSpPr>
          <p:cNvPr id="12" name="CaixaDeTexto 11"/>
          <p:cNvSpPr txBox="1"/>
          <p:nvPr/>
        </p:nvSpPr>
        <p:spPr>
          <a:xfrm>
            <a:off x="111162" y="6517801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Ibama</a:t>
            </a:r>
            <a:endParaRPr lang="pt-BR" sz="1200" b="1" dirty="0">
              <a:solidFill>
                <a:srgbClr val="FFFF00"/>
              </a:solidFill>
            </a:endParaRPr>
          </a:p>
        </p:txBody>
      </p:sp>
      <p:sp>
        <p:nvSpPr>
          <p:cNvPr id="13" name="CaixaDeTexto 12"/>
          <p:cNvSpPr txBox="1"/>
          <p:nvPr/>
        </p:nvSpPr>
        <p:spPr>
          <a:xfrm>
            <a:off x="4582757" y="6517800"/>
            <a:ext cx="3590581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1200" b="1" dirty="0" smtClean="0">
                <a:solidFill>
                  <a:srgbClr val="FFFF00"/>
                </a:solidFill>
              </a:rPr>
              <a:t>Foto: Ibama</a:t>
            </a:r>
            <a:endParaRPr lang="pt-BR" sz="1200" b="1" dirty="0">
              <a:solidFill>
                <a:srgbClr val="FFFF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842567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323</TotalTime>
  <Words>441</Words>
  <Application>Microsoft Office PowerPoint</Application>
  <PresentationFormat>Apresentação na tela (4:3)</PresentationFormat>
  <Paragraphs>80</Paragraphs>
  <Slides>13</Slides>
  <Notes>7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13</vt:i4>
      </vt:variant>
    </vt:vector>
  </HeadingPairs>
  <TitlesOfParts>
    <vt:vector size="19" baseType="lpstr">
      <vt:lpstr>Arial</vt:lpstr>
      <vt:lpstr>Arial Black</vt:lpstr>
      <vt:lpstr>Calibri</vt:lpstr>
      <vt:lpstr>Calibri Light</vt:lpstr>
      <vt:lpstr>Trebuchet MS</vt:lpstr>
      <vt:lpstr>Office Theme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DESAFIO!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KARINA DE OLIVEIRA CHAM - CGASQ</dc:creator>
  <cp:lastModifiedBy>KARINA DE OLIVEIRA CHAM - CGASQ</cp:lastModifiedBy>
  <cp:revision>52</cp:revision>
  <dcterms:created xsi:type="dcterms:W3CDTF">2018-03-15T19:53:01Z</dcterms:created>
  <dcterms:modified xsi:type="dcterms:W3CDTF">2018-03-19T18:46:38Z</dcterms:modified>
</cp:coreProperties>
</file>