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4" r:id="rId5"/>
    <p:sldId id="259" r:id="rId6"/>
    <p:sldId id="260" r:id="rId7"/>
    <p:sldId id="265" r:id="rId8"/>
    <p:sldId id="262" r:id="rId9"/>
    <p:sldId id="263" r:id="rId10"/>
    <p:sldId id="261" r:id="rId11"/>
    <p:sldId id="266" r:id="rId1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97" d="100"/>
          <a:sy n="97" d="100"/>
        </p:scale>
        <p:origin x="29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xmlns="" id="{7FA0ACE7-29A8-47D3-A7D9-257B711D8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8/27/2019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xmlns="" id="{DEC604B9-52E9-4810-8359-47206518D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xmlns="" id="{5898A89F-CA25-400F-B05A-AECBF2517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08176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D4963-E985-44C4-B8C4-FDD613B7C2F8}" type="datetime1">
              <a:rPr lang="en-US" smtClean="0"/>
              <a:t>8/27/2019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02815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058151" y="599725"/>
            <a:ext cx="3687316" cy="5816950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204200" y="863600"/>
            <a:ext cx="3124200" cy="4807326"/>
          </a:xfrm>
        </p:spPr>
        <p:txBody>
          <a:bodyPr vert="eaVert" anchor="ctr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863600"/>
            <a:ext cx="7161625" cy="4807326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F6423B97-A5D4-47B9-8861-73B3707A04CF}"/>
              </a:ext>
            </a:extLst>
          </p:cNvPr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1AEC0421-37B4-4481-A10D-69FDF5EC7909}"/>
              </a:ext>
            </a:extLst>
          </p:cNvPr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5F7265B5-9F97-4F1E-99E9-74F7B7E62337}"/>
              </a:ext>
            </a:extLst>
          </p:cNvPr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xmlns="" id="{5C74A470-3BD3-4F33-80E5-67E6E87FC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8/27/2019</a:t>
            </a:fld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xmlns="" id="{9A3A30BA-DB50-4D7D-BCDE-17D20FB35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xmlns="" id="{76FF9E58-C0B2-436B-A21C-DB45A00D6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9591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1887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340864"/>
            <a:ext cx="11029615" cy="36344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xmlns="" id="{770E6237-3456-439F-802D-3BA93FC7E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D82B9-B8EE-4375-B6FF-88FA6ABB15D9}" type="datetime1">
              <a:rPr lang="en-US" smtClean="0"/>
              <a:t>8/27/2019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xmlns="" id="{1356D3B5-6063-4A89-B88F-9D3043916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xmlns="" id="{02B78BF7-69D3-4CE0-A631-50EFD41EE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8410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2393950"/>
            <a:ext cx="11029615" cy="214746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61582016-5696-4A93-887F-BBB3B9002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97495-0637-405E-AE64-5CC7506D51F5}" type="datetime1">
              <a:rPr lang="en-US" smtClean="0"/>
              <a:t>8/27/2019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xmlns="" id="{857CFCD5-1192-4E18-8A8F-29E153B44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xmlns="" id="{E39A109E-5018-4794-92B3-FD5E5BCD9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5062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194767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6039" y="2228003"/>
            <a:ext cx="5194769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FD690-9426-415D-8B65-26881E07B2D4}" type="datetime1">
              <a:rPr lang="en-US" smtClean="0"/>
              <a:t>8/27/2019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26411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1" y="2250891"/>
            <a:ext cx="5194769" cy="557784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194766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6039" y="2250892"/>
            <a:ext cx="5194770" cy="553373"/>
          </a:xfrm>
        </p:spPr>
        <p:txBody>
          <a:bodyPr anchor="ctr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6037" y="2926052"/>
            <a:ext cx="5194771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4989A-474C-40DE-95B9-011C28B71673}" type="datetime1">
              <a:rPr lang="en-US" smtClean="0"/>
              <a:t>8/27/2019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77646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4ED54-5B5E-4A04-93D3-5772E3CE3818}" type="datetime1">
              <a:rPr lang="en-US" smtClean="0"/>
              <a:t>8/27/2019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3604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0D6-574B-40AF-946F-D52A04ADE379}" type="datetime1">
              <a:rPr lang="en-US" smtClean="0"/>
              <a:t>8/27/2019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9929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601200"/>
            <a:ext cx="3682723" cy="5815475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857" y="933450"/>
            <a:ext cx="3031852" cy="1722419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0928" y="1179829"/>
            <a:ext cx="6650991" cy="4658216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7857" y="2836654"/>
            <a:ext cx="3031852" cy="3001392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xmlns="" id="{0B919CC2-2A65-446F-B538-9E62490354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56916"/>
            <a:ext cx="2844799" cy="365125"/>
          </a:xfrm>
        </p:spPr>
        <p:txBody>
          <a:bodyPr/>
          <a:lstStyle/>
          <a:p>
            <a:fld id="{D82884F1-FFEA-405F-9602-3DCA865EDA4E}" type="datetime1">
              <a:rPr lang="en-US" smtClean="0"/>
              <a:t>8/27/2019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xmlns="" id="{B72412AE-119E-4982-8B24-63365EFCA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1192" y="6452590"/>
            <a:ext cx="691721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xmlns="" id="{7FC4BB19-6AD1-45CF-9F99-00B109890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8300" y="6456916"/>
            <a:ext cx="1052510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94438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641350"/>
            <a:ext cx="11290859" cy="3651249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998148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8DB4A-8810-4A10-AD5C-D5E2C667F5B3}" type="datetime1">
              <a:rPr lang="en-US" smtClean="0"/>
              <a:t>8/27/2019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01476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2"/>
            <a:ext cx="11029616" cy="3652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D291B17-9318-49DB-B28B-6E5994AE9581}" type="datetime1">
              <a:rPr lang="en-US" smtClean="0"/>
              <a:t>8/27/2019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493376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magens.usp.br/?p=22687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creativecommons.org/licenses/by-nc/3.0/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Palacio_de_Westminster,_Londres,_Inglaterra,_2014-08-11,_DD_201.JPG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sa/3.0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fr.wikipedia.org/wiki/Fichier:London_Taxi_1.jpg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creativecommons.org/licenses/by-sa/3.0/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blogs.lse.ac.uk/usappblog/2014/07/09/five-minutes-with-ha-joon-chang-members-of-the-general-public-have-a-duty-to-educate-themselves-in-economics/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wikipedia.org/wiki/Ha-Joon_Chang" TargetMode="External"/><Relationship Id="rId5" Type="http://schemas.openxmlformats.org/officeDocument/2006/relationships/hyperlink" Target="https://creativecommons.org/licenses/by-nc/3.0/" TargetMode="External"/><Relationship Id="rId4" Type="http://schemas.openxmlformats.org/officeDocument/2006/relationships/hyperlink" Target="https://brasil.elpais.com/tag/comercio_libre/a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26">
            <a:extLst>
              <a:ext uri="{FF2B5EF4-FFF2-40B4-BE49-F238E27FC236}">
                <a16:creationId xmlns:a16="http://schemas.microsoft.com/office/drawing/2014/main" xmlns="" id="{7CA59BF9-6B4A-4513-A761-F0F7B765124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28">
            <a:extLst>
              <a:ext uri="{FF2B5EF4-FFF2-40B4-BE49-F238E27FC236}">
                <a16:creationId xmlns:a16="http://schemas.microsoft.com/office/drawing/2014/main" xmlns="" id="{98C949DA-AD3D-4D8C-8B43-091F8E8B27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46534" y="457200"/>
            <a:ext cx="6199632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7" name="Rectangle 30">
            <a:extLst>
              <a:ext uri="{FF2B5EF4-FFF2-40B4-BE49-F238E27FC236}">
                <a16:creationId xmlns:a16="http://schemas.microsoft.com/office/drawing/2014/main" xmlns="" id="{B3AAE564-1BB5-4C9F-815D-432D99AFB2F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736079" y="453643"/>
            <a:ext cx="5010912" cy="98554"/>
          </a:xfrm>
          <a:prstGeom prst="rect">
            <a:avLst/>
          </a:prstGeom>
          <a:solidFill>
            <a:srgbClr val="3B464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xmlns="" id="{6DB34C8E-19EE-4246-8A53-5C278DB4454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638175"/>
            <a:ext cx="12191999" cy="62198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m 5" descr="Uma imagem contendo motocicleta, pessoa, câmera&#10;&#10;Descrição gerada automaticamente">
            <a:extLst>
              <a:ext uri="{FF2B5EF4-FFF2-40B4-BE49-F238E27FC236}">
                <a16:creationId xmlns:a16="http://schemas.microsoft.com/office/drawing/2014/main" xmlns="" id="{3B33342B-5606-428D-AB13-154849827B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rcRect r="28631"/>
          <a:stretch/>
        </p:blipFill>
        <p:spPr>
          <a:xfrm>
            <a:off x="446533" y="589172"/>
            <a:ext cx="6202841" cy="5801393"/>
          </a:xfrm>
          <a:prstGeom prst="rect">
            <a:avLst/>
          </a:prstGeom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xmlns="" id="{CF766FAB-51B8-4B1C-A418-CDF2F6C0F14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736079" y="589172"/>
            <a:ext cx="5009388" cy="5801393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39858CE-43FC-4A7B-9601-5D44A3B260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61934" y="1419225"/>
            <a:ext cx="4115917" cy="208586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pt-BR" sz="2800" dirty="0">
                <a:solidFill>
                  <a:srgbClr val="FFFFFF"/>
                </a:solidFill>
              </a:rPr>
              <a:t>Os Riscos </a:t>
            </a:r>
            <a:br>
              <a:rPr lang="pt-BR" sz="2800" dirty="0">
                <a:solidFill>
                  <a:srgbClr val="FFFFFF"/>
                </a:solidFill>
              </a:rPr>
            </a:br>
            <a:r>
              <a:rPr lang="pt-BR" sz="2800" dirty="0">
                <a:solidFill>
                  <a:srgbClr val="FFFFFF"/>
                </a:solidFill>
              </a:rPr>
              <a:t>da desregulamentação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CE5EAC79-BC3C-4446-99E5-D8829CEF89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61934" y="3690551"/>
            <a:ext cx="4115917" cy="1548199"/>
          </a:xfrm>
        </p:spPr>
        <p:txBody>
          <a:bodyPr>
            <a:normAutofit/>
          </a:bodyPr>
          <a:lstStyle/>
          <a:p>
            <a:r>
              <a:rPr lang="pt-BR" dirty="0">
                <a:solidFill>
                  <a:srgbClr val="FFFFFF">
                    <a:alpha val="75000"/>
                  </a:srgbClr>
                </a:solidFill>
              </a:rPr>
              <a:t>PROJETO DE LEI 3832/2019</a:t>
            </a:r>
          </a:p>
          <a:p>
            <a:r>
              <a:rPr lang="pt-BR" dirty="0">
                <a:solidFill>
                  <a:srgbClr val="FFFFFF">
                    <a:alpha val="75000"/>
                  </a:srgbClr>
                </a:solidFill>
              </a:rPr>
              <a:t>E O IMPACTO NO EMPREGO E NA CULTURA NOS ESTADOS DA FEDERAÇÃO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80E95B50-6032-4F00-BBEE-56BED1E59F76}"/>
              </a:ext>
            </a:extLst>
          </p:cNvPr>
          <p:cNvSpPr txBox="1"/>
          <p:nvPr/>
        </p:nvSpPr>
        <p:spPr>
          <a:xfrm>
            <a:off x="4061806" y="6190510"/>
            <a:ext cx="2587568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pt-BR" sz="700">
                <a:solidFill>
                  <a:srgbClr val="FFFFFF"/>
                </a:solidFill>
                <a:hlinkClick r:id="rId3" tooltip="http://www.imagens.usp.br/?p=2268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Esta Foto</a:t>
            </a:r>
            <a:r>
              <a:rPr lang="pt-BR" sz="700">
                <a:solidFill>
                  <a:srgbClr val="FFFFFF"/>
                </a:solidFill>
              </a:rPr>
              <a:t> de Autor Desconhecido está licenciado em </a:t>
            </a:r>
            <a:r>
              <a:rPr lang="pt-BR" sz="700">
                <a:solidFill>
                  <a:srgbClr val="FFFFFF"/>
                </a:solidFill>
                <a:hlinkClick r:id="rId4" tooltip="https://creativecommons.org/licenses/by-nc/3.0/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CC BY-NC</a:t>
            </a:r>
            <a:endParaRPr lang="pt-BR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94188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086E503-6AA8-47CB-884B-2DC21D454B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Impactos possíveis da aprovação do relatório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776A39F1-CF83-4C7B-B2A2-A069D96610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FIM DA PLURALIDADE GANTIDA PELA LEI DO SERVIÇO CONDICIONADO, LEI 12485.</a:t>
            </a:r>
          </a:p>
          <a:p>
            <a:r>
              <a:rPr lang="pt-BR" dirty="0"/>
              <a:t>FIM DA GARANTIA DE EXIBIÇÃO DE MAIS DE 5000 HORAS DE CONTEÚDO AUDIOVISUAL INDEPENDENTE E REGIONAL.</a:t>
            </a:r>
          </a:p>
          <a:p>
            <a:r>
              <a:rPr lang="pt-BR" dirty="0"/>
              <a:t>INTERRUPÇÃO DA CAPACIDADE DA ANCINE DE INVESTIR NOS ESTADOS, ESPECIALMENTE FORA DO EIXO RIO-SP. </a:t>
            </a:r>
          </a:p>
          <a:p>
            <a:r>
              <a:rPr lang="pt-BR" dirty="0"/>
              <a:t>BRASIL RETROCEDE PARA MERO CENTRO DE CONSUMO, SEM CAPACIDADE DE PRODUZIR CONTEÚDO.</a:t>
            </a:r>
          </a:p>
          <a:p>
            <a:r>
              <a:rPr lang="pt-BR" dirty="0"/>
              <a:t>Perda de receita ICMS PARA OS ESTADOS</a:t>
            </a:r>
          </a:p>
          <a:p>
            <a:r>
              <a:rPr lang="pt-BR" dirty="0"/>
              <a:t>PERDA DE INVESTIMENTO DO FUNDO SETORIAL PARA OS ESTADOS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090251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B1E857E-8F5A-4EC4-8980-A7ACC26439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9654" y="2599098"/>
            <a:ext cx="11029616" cy="988332"/>
          </a:xfrm>
        </p:spPr>
        <p:txBody>
          <a:bodyPr/>
          <a:lstStyle/>
          <a:p>
            <a:r>
              <a:rPr lang="pt-BR" dirty="0"/>
              <a:t>Obrigado!</a:t>
            </a:r>
          </a:p>
        </p:txBody>
      </p:sp>
    </p:spTree>
    <p:extLst>
      <p:ext uri="{BB962C8B-B14F-4D97-AF65-F5344CB8AC3E}">
        <p14:creationId xmlns:p14="http://schemas.microsoft.com/office/powerpoint/2010/main" val="30283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E6C8E6EB-4C59-429B-97E4-72A058CFC4F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B5B90362-AFCC-46A9-B41C-A257A8C5B31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F71EF7F1-38BA-471D-8CD4-2A9AE8E3552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Rectangle 16">
            <a:extLst>
              <a:ext uri="{FF2B5EF4-FFF2-40B4-BE49-F238E27FC236}">
                <a16:creationId xmlns:a16="http://schemas.microsoft.com/office/drawing/2014/main" xmlns="" id="{C0524398-BFB4-4C4A-8317-83B8729F9B2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9" name="Rectangle 18">
            <a:extLst>
              <a:ext uri="{FF2B5EF4-FFF2-40B4-BE49-F238E27FC236}">
                <a16:creationId xmlns:a16="http://schemas.microsoft.com/office/drawing/2014/main" xmlns="" id="{42D4960A-896E-4F6B-BF65-B4662AC9DEB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pic>
        <p:nvPicPr>
          <p:cNvPr id="5" name="Espaço Reservado para Conteúdo 4" descr="Uma imagem contendo relógio, céu, ao ar livre, água&#10;&#10;Descrição gerada automaticamente">
            <a:extLst>
              <a:ext uri="{FF2B5EF4-FFF2-40B4-BE49-F238E27FC236}">
                <a16:creationId xmlns:a16="http://schemas.microsoft.com/office/drawing/2014/main" xmlns="" id="{AF51D1E2-D896-4836-9CF4-931D52ADB8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rcRect l="7706" r="-1" b="-1"/>
          <a:stretch/>
        </p:blipFill>
        <p:spPr>
          <a:xfrm>
            <a:off x="453302" y="457200"/>
            <a:ext cx="7588885" cy="589965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5684944A-8803-462C-84C5-4576C56A775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119870" y="457199"/>
            <a:ext cx="3618827" cy="482246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AA7376A-97EA-4E92-A1DA-FEE6D8DDB2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2723" y="850791"/>
            <a:ext cx="3202016" cy="419828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600" dirty="0">
                <a:solidFill>
                  <a:srgbClr val="FFFFFF"/>
                </a:solidFill>
              </a:rPr>
              <a:t>PAÍSES</a:t>
            </a:r>
            <a:br>
              <a:rPr lang="en-US" sz="3600" dirty="0">
                <a:solidFill>
                  <a:srgbClr val="FFFFFF"/>
                </a:solidFill>
              </a:rPr>
            </a:br>
            <a:r>
              <a:rPr lang="en-US" sz="3600" dirty="0">
                <a:solidFill>
                  <a:srgbClr val="FFFFFF"/>
                </a:solidFill>
              </a:rPr>
              <a:t>LIBERAIS REGULAM ECONOMIA DO AUDIOVISUAL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E07F3B49-8C20-42F5-831D-59306D05F66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119870" y="5367338"/>
            <a:ext cx="3618828" cy="989513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C5B3EC2A-9D2B-4846-9607-A426FDD053C7}"/>
              </a:ext>
            </a:extLst>
          </p:cNvPr>
          <p:cNvSpPr txBox="1"/>
          <p:nvPr/>
        </p:nvSpPr>
        <p:spPr>
          <a:xfrm>
            <a:off x="5488283" y="6156795"/>
            <a:ext cx="2553904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pt-BR" sz="700">
                <a:solidFill>
                  <a:srgbClr val="FFFFFF"/>
                </a:solidFill>
                <a:hlinkClick r:id="rId3" tooltip="https://commons.wikimedia.org/wiki/File:Palacio_de_Westminster,_Londres,_Inglaterra,_2014-08-11,_DD_201.JPG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Esta Foto</a:t>
            </a:r>
            <a:r>
              <a:rPr lang="pt-BR" sz="700">
                <a:solidFill>
                  <a:srgbClr val="FFFFFF"/>
                </a:solidFill>
              </a:rPr>
              <a:t> de Autor Desconhecido está licenciado em </a:t>
            </a:r>
            <a:r>
              <a:rPr lang="pt-BR" sz="700">
                <a:solidFill>
                  <a:srgbClr val="FFFFFF"/>
                </a:solidFill>
                <a:hlinkClick r:id="rId4" tooltip="https://creativecommons.org/licenses/by-sa/3.0/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CC BY-SA</a:t>
            </a:r>
            <a:endParaRPr lang="pt-BR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1976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Rectangle 56">
            <a:extLst>
              <a:ext uri="{FF2B5EF4-FFF2-40B4-BE49-F238E27FC236}">
                <a16:creationId xmlns:a16="http://schemas.microsoft.com/office/drawing/2014/main" xmlns="" id="{E6C8E6EB-4C59-429B-97E4-72A058CFC4F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xmlns="" id="{B5B90362-AFCC-46A9-B41C-A257A8C5B31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xmlns="" id="{F71EF7F1-38BA-471D-8CD4-2A9AE8E3552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6" name="Espaço Reservado para Conteúdo 5" descr="Uma imagem contendo carro, ao ar livre, estrada, edifício&#10;&#10;Descrição gerada automaticamente">
            <a:extLst>
              <a:ext uri="{FF2B5EF4-FFF2-40B4-BE49-F238E27FC236}">
                <a16:creationId xmlns:a16="http://schemas.microsoft.com/office/drawing/2014/main" xmlns="" id="{5260A9E3-C23F-46DC-AE8C-1081FEABD8E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rcRect b="25000"/>
          <a:stretch/>
        </p:blipFill>
        <p:spPr>
          <a:xfrm>
            <a:off x="20" y="10"/>
            <a:ext cx="12191980" cy="6857988"/>
          </a:xfrm>
          <a:prstGeom prst="rect">
            <a:avLst/>
          </a:prstGeom>
        </p:spPr>
      </p:pic>
      <p:sp>
        <p:nvSpPr>
          <p:cNvPr id="63" name="Rectangle 62">
            <a:extLst>
              <a:ext uri="{FF2B5EF4-FFF2-40B4-BE49-F238E27FC236}">
                <a16:creationId xmlns:a16="http://schemas.microsoft.com/office/drawing/2014/main" xmlns="" id="{9831CBB7-4817-4B54-A7F9-0AE2D0C4787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667029" y="457200"/>
            <a:ext cx="5010912" cy="91440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xmlns="" id="{96BC321D-B05F-4857-8880-97F61B9B785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667791" y="601200"/>
            <a:ext cx="5009388" cy="5789365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6474B7B-2B31-4868-B402-C19503E71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3606" y="938022"/>
            <a:ext cx="4597758" cy="1188720"/>
          </a:xfr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</a:pPr>
            <a:r>
              <a:rPr lang="en-US" sz="2000" dirty="0" err="1">
                <a:solidFill>
                  <a:srgbClr val="FFFFFF"/>
                </a:solidFill>
              </a:rPr>
              <a:t>COMMunicationS</a:t>
            </a:r>
            <a:r>
              <a:rPr lang="en-US" sz="2000" dirty="0">
                <a:solidFill>
                  <a:srgbClr val="FFFFFF"/>
                </a:solidFill>
              </a:rPr>
              <a:t> act, </a:t>
            </a:r>
            <a:br>
              <a:rPr lang="en-US" sz="2000" dirty="0">
                <a:solidFill>
                  <a:srgbClr val="FFFFFF"/>
                </a:solidFill>
              </a:rPr>
            </a:br>
            <a:r>
              <a:rPr lang="en-US" sz="2000" dirty="0">
                <a:solidFill>
                  <a:srgbClr val="FFFFFF"/>
                </a:solidFill>
              </a:rPr>
              <a:t>lei </a:t>
            </a:r>
            <a:r>
              <a:rPr lang="en-US" sz="2000" dirty="0" err="1">
                <a:solidFill>
                  <a:srgbClr val="FFFFFF"/>
                </a:solidFill>
              </a:rPr>
              <a:t>inglesa</a:t>
            </a:r>
            <a:r>
              <a:rPr lang="en-US" sz="2000" dirty="0">
                <a:solidFill>
                  <a:srgbClr val="FFFFFF"/>
                </a:solidFill>
              </a:rPr>
              <a:t> de 2003 </a:t>
            </a:r>
            <a:br>
              <a:rPr lang="en-US" sz="2000" dirty="0">
                <a:solidFill>
                  <a:srgbClr val="FFFFFF"/>
                </a:solidFill>
              </a:rPr>
            </a:br>
            <a:r>
              <a:rPr lang="en-US" sz="2000" dirty="0">
                <a:solidFill>
                  <a:srgbClr val="FFFFFF"/>
                </a:solidFill>
              </a:rPr>
              <a:t/>
            </a:r>
            <a:br>
              <a:rPr lang="en-US" sz="2000" dirty="0">
                <a:solidFill>
                  <a:srgbClr val="FFFFFF"/>
                </a:solidFill>
              </a:rPr>
            </a:br>
            <a:r>
              <a:rPr lang="en-US" sz="2000" dirty="0" err="1">
                <a:solidFill>
                  <a:srgbClr val="FFFFFF"/>
                </a:solidFill>
              </a:rPr>
              <a:t>estabelece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agencia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regulAdora</a:t>
            </a:r>
            <a:r>
              <a:rPr lang="en-US" sz="2000" dirty="0">
                <a:solidFill>
                  <a:srgbClr val="FFFFFF"/>
                </a:solidFill>
              </a:rPr>
              <a:t> OFCOM e </a:t>
            </a:r>
            <a:r>
              <a:rPr lang="en-US" sz="2000" dirty="0" err="1">
                <a:solidFill>
                  <a:srgbClr val="FFFFFF"/>
                </a:solidFill>
              </a:rPr>
              <a:t>fortalece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regulação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A420CAF0-EA99-4FBC-B010-CC2F03B625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73606" y="2340864"/>
            <a:ext cx="4597758" cy="379323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O CONCEITO DE PRODUTOR INDEPENDENTE É INEGOCIÁVEL – ELE NÃO PODE PERTENCER A GRANDES CONGLOMERADOS DE MÍDIA.</a:t>
            </a:r>
          </a:p>
          <a:p>
            <a:r>
              <a:rPr lang="en-US" dirty="0">
                <a:solidFill>
                  <a:srgbClr val="FFFFFF"/>
                </a:solidFill>
              </a:rPr>
              <a:t>A PRODUÇÃO INDEPENDENTE INGLESA TEM 25% DE TELA OBRIGATÓRIA NO REINO UNIDO</a:t>
            </a:r>
          </a:p>
          <a:p>
            <a:r>
              <a:rPr lang="en-US" dirty="0">
                <a:solidFill>
                  <a:srgbClr val="FFFFFF"/>
                </a:solidFill>
              </a:rPr>
              <a:t>EMENDAS DE 2009 E 2010 TORNAM A OFCOM REGULADORA DE INTERNET E VIDEO ON DEMAND.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4FBECED3-AFEC-4CB6-8EE4-88A1AD931ACC}"/>
              </a:ext>
            </a:extLst>
          </p:cNvPr>
          <p:cNvSpPr txBox="1"/>
          <p:nvPr/>
        </p:nvSpPr>
        <p:spPr>
          <a:xfrm>
            <a:off x="9638096" y="6657943"/>
            <a:ext cx="2553904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pt-BR" sz="700">
                <a:solidFill>
                  <a:srgbClr val="FFFFFF"/>
                </a:solidFill>
                <a:hlinkClick r:id="rId3" tooltip="https://fr.wikipedia.org/wiki/Fichier:London_Taxi_1.jpg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Esta Foto</a:t>
            </a:r>
            <a:r>
              <a:rPr lang="pt-BR" sz="700">
                <a:solidFill>
                  <a:srgbClr val="FFFFFF"/>
                </a:solidFill>
              </a:rPr>
              <a:t> de Autor Desconhecido está licenciado em </a:t>
            </a:r>
            <a:r>
              <a:rPr lang="pt-BR" sz="700">
                <a:solidFill>
                  <a:srgbClr val="FFFFFF"/>
                </a:solidFill>
                <a:hlinkClick r:id="rId4" tooltip="https://creativecommons.org/licenses/by-sa/3.0/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CC BY-SA</a:t>
            </a:r>
            <a:endParaRPr lang="pt-BR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35746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D81E945-A364-4EF2-8A2B-351085690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DECISÕES HISTÓRICAS DE REGULAÇÃO </a:t>
            </a:r>
            <a:r>
              <a:rPr lang="pt-BR" dirty="0" err="1"/>
              <a:t>aNTI-TRUSTE</a:t>
            </a:r>
            <a:r>
              <a:rPr lang="pt-BR" dirty="0"/>
              <a:t> E ANTI VERTICALZIAÇÃO  AUDIOVISUAL NOS ESTADOS UNIDOS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44AA9B2B-43B4-4F86-BE48-8412926226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BR" dirty="0"/>
              <a:t>O órgão regulador norte-americano Federal Trade </a:t>
            </a:r>
            <a:r>
              <a:rPr lang="pt-BR" dirty="0" err="1"/>
              <a:t>Commission</a:t>
            </a:r>
            <a:r>
              <a:rPr lang="pt-BR" dirty="0"/>
              <a:t> investigou por uma década práticas econômicas verticais da indústria e condenou o uso da venda casada (</a:t>
            </a:r>
            <a:r>
              <a:rPr lang="pt-BR" dirty="0" err="1"/>
              <a:t>block</a:t>
            </a:r>
            <a:r>
              <a:rPr lang="pt-BR" dirty="0"/>
              <a:t> </a:t>
            </a:r>
            <a:r>
              <a:rPr lang="pt-BR" dirty="0" err="1"/>
              <a:t>selling</a:t>
            </a:r>
            <a:r>
              <a:rPr lang="pt-BR" dirty="0"/>
              <a:t>) de filmes para pequenos exibidores</a:t>
            </a:r>
          </a:p>
          <a:p>
            <a:pPr marL="0" indent="0">
              <a:buNone/>
            </a:pPr>
            <a:r>
              <a:rPr lang="pt-BR" dirty="0"/>
              <a:t>1930, os estúdios de Hollywood foram considerados culpados por </a:t>
            </a:r>
            <a:r>
              <a:rPr lang="pt-BR" dirty="0" err="1"/>
              <a:t>organizooligopólio</a:t>
            </a:r>
            <a:r>
              <a:rPr lang="pt-BR" dirty="0"/>
              <a:t> </a:t>
            </a:r>
            <a:r>
              <a:rPr lang="pt-BR" dirty="0" err="1"/>
              <a:t>ligopólio</a:t>
            </a:r>
            <a:r>
              <a:rPr lang="pt-BR" dirty="0"/>
              <a:t> e verticalização, sendo obrigado a rever suas práticas de verticalização</a:t>
            </a:r>
          </a:p>
          <a:p>
            <a:pPr marL="0" indent="0">
              <a:buNone/>
            </a:pPr>
            <a:r>
              <a:rPr lang="pt-BR" dirty="0"/>
              <a:t>Em 1948, em uma ação do governo norte-americano contra os Paramount, Universal, Fox, Warner, decisão histórica da Suprema Corte obrigou os estúdios a se desfazer do controle das salas de exibição.</a:t>
            </a:r>
          </a:p>
          <a:p>
            <a:pPr marL="0" indent="0">
              <a:buNone/>
            </a:pPr>
            <a:r>
              <a:rPr lang="pt-BR" dirty="0"/>
              <a:t>Tal proibição da verticalização depois seria estendida para a televisão nos 1970, com a proibição das práticas de controle dos principais canais em torno de sua programação, estimulando as empresas independentes</a:t>
            </a:r>
          </a:p>
          <a:p>
            <a:pPr marL="0" indent="0">
              <a:buNone/>
            </a:pPr>
            <a:r>
              <a:rPr lang="pt-BR" dirty="0"/>
              <a:t>NOS EUA, combate à verticalização foi estratégica para os consumidores, e para que todos os estados e regiões pudessem se desenvolver. </a:t>
            </a:r>
          </a:p>
        </p:txBody>
      </p:sp>
    </p:spTree>
    <p:extLst>
      <p:ext uri="{BB962C8B-B14F-4D97-AF65-F5344CB8AC3E}">
        <p14:creationId xmlns:p14="http://schemas.microsoft.com/office/powerpoint/2010/main" val="14892941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xmlns="" id="{DD651B61-325E-4E73-8445-38B0DE8AAAB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xmlns="" id="{B42E5253-D3AC-4AC2-B766-8B34F13C2F5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xmlns="" id="{10AE8D57-436A-4073-9A75-15BB5949F8B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xmlns="" id="{E2852671-8EB6-4EAF-8AF8-65CF3FD664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xmlns="" id="{F7207B7B-5C57-458C-BE38-95D2CD7655B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7537703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xmlns="" id="{9822E561-F97C-4CBB-A9A6-A6BF6317BC8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537705" y="0"/>
            <a:ext cx="4654295" cy="6858000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6AD4D3C-4F1D-4E69-AFC7-59E3A1320D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9235" y="863695"/>
            <a:ext cx="3511233" cy="3779995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3600" dirty="0">
                <a:solidFill>
                  <a:schemeClr val="tx1"/>
                </a:solidFill>
              </a:rPr>
              <a:t>OS EUA INVESTEM </a:t>
            </a:r>
            <a:r>
              <a:rPr lang="en-US" sz="3600" dirty="0" err="1">
                <a:solidFill>
                  <a:schemeClr val="tx1"/>
                </a:solidFill>
              </a:rPr>
              <a:t>recurso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público</a:t>
            </a:r>
            <a:r>
              <a:rPr lang="en-US" sz="3600" dirty="0">
                <a:solidFill>
                  <a:schemeClr val="tx1"/>
                </a:solidFill>
              </a:rPr>
              <a:t> Na </a:t>
            </a:r>
            <a:r>
              <a:rPr lang="en-US" sz="3600" dirty="0" err="1">
                <a:solidFill>
                  <a:schemeClr val="tx1"/>
                </a:solidFill>
              </a:rPr>
              <a:t>indústria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AUDIOVISUAl</a:t>
            </a:r>
            <a:r>
              <a:rPr lang="en-US" sz="3600" dirty="0">
                <a:solidFill>
                  <a:schemeClr val="tx1"/>
                </a:solidFill>
              </a:rPr>
              <a:t/>
            </a:r>
            <a:br>
              <a:rPr lang="en-US" sz="3600" dirty="0">
                <a:solidFill>
                  <a:schemeClr val="tx1"/>
                </a:solidFill>
              </a:rPr>
            </a:br>
            <a:r>
              <a:rPr lang="en-US" sz="3600" dirty="0">
                <a:solidFill>
                  <a:schemeClr val="tx1"/>
                </a:solidFill>
              </a:rPr>
              <a:t/>
            </a:r>
            <a:br>
              <a:rPr lang="en-US" sz="3600" dirty="0">
                <a:solidFill>
                  <a:schemeClr val="tx1"/>
                </a:solidFill>
              </a:rPr>
            </a:br>
            <a:r>
              <a:rPr lang="en-US" sz="3600" dirty="0">
                <a:solidFill>
                  <a:schemeClr val="tx1"/>
                </a:solidFill>
              </a:rPr>
              <a:t>(23 </a:t>
            </a:r>
            <a:r>
              <a:rPr lang="en-US" sz="3600" dirty="0" err="1">
                <a:solidFill>
                  <a:schemeClr val="tx1"/>
                </a:solidFill>
              </a:rPr>
              <a:t>estados</a:t>
            </a:r>
            <a:r>
              <a:rPr lang="en-US" sz="3600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xmlns="" id="{B01B0E58-A5C8-4CDA-A2E0-35DF94E5985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109235" y="457200"/>
            <a:ext cx="3511233" cy="91439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1A715B0B-698A-4995-9661-0A7ABF7575F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3465" y="1117210"/>
            <a:ext cx="6253164" cy="4642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62791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xmlns="" id="{DD651B61-325E-4E73-8445-38B0DE8AAAB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xmlns="" id="{B42E5253-D3AC-4AC2-B766-8B34F13C2F5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xmlns="" id="{10AE8D57-436A-4073-9A75-15BB5949F8B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xmlns="" id="{E2852671-8EB6-4EAF-8AF8-65CF3FD664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xmlns="" id="{F7207B7B-5C57-458C-BE38-95D2CD7655B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7537703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xmlns="" id="{9822E561-F97C-4CBB-A9A6-A6BF6317BC8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537705" y="0"/>
            <a:ext cx="4654295" cy="6858000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190EAD6-7C51-4679-A01A-43117D65A6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9235" y="863695"/>
            <a:ext cx="3511233" cy="377999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dirty="0">
                <a:solidFill>
                  <a:schemeClr val="tx1"/>
                </a:solidFill>
              </a:rPr>
              <a:t>CRESCIMENTO DOS INCENTIVOS NO ESTADO DA GEORGIA / </a:t>
            </a:r>
            <a:r>
              <a:rPr lang="en-US" sz="3600" dirty="0" err="1">
                <a:solidFill>
                  <a:schemeClr val="tx1"/>
                </a:solidFill>
              </a:rPr>
              <a:t>usa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xmlns="" id="{B01B0E58-A5C8-4CDA-A2E0-35DF94E5985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109235" y="457200"/>
            <a:ext cx="3511233" cy="91439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xmlns="" id="{F6E1CBA1-EFD6-40DC-8533-5161B3B45F7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3465" y="1554932"/>
            <a:ext cx="6253164" cy="3767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83693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3CED7894-4F62-4A6C-8DB5-DB5BE08E9C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5" name="Espaço Reservado para Conteúdo 4" descr="Uma imagem contendo homem, pessoa, gravata, terno&#10;&#10;Descrição gerada automaticamente">
            <a:extLst>
              <a:ext uri="{FF2B5EF4-FFF2-40B4-BE49-F238E27FC236}">
                <a16:creationId xmlns:a16="http://schemas.microsoft.com/office/drawing/2014/main" xmlns="" id="{EB7C1ED2-D305-481E-91EC-D7B1E37F3B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rcRect r="45045"/>
          <a:stretch/>
        </p:blipFill>
        <p:spPr>
          <a:xfrm>
            <a:off x="20" y="10"/>
            <a:ext cx="7537685" cy="6857990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E536F3B4-50F6-4C52-8F76-4EB1214719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042147" y="457200"/>
            <a:ext cx="3511233" cy="91439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D2425337-20FF-4B85-B347-2E54D70A5BAF}"/>
              </a:ext>
            </a:extLst>
          </p:cNvPr>
          <p:cNvSpPr txBox="1"/>
          <p:nvPr/>
        </p:nvSpPr>
        <p:spPr>
          <a:xfrm>
            <a:off x="8013432" y="1375664"/>
            <a:ext cx="3568661" cy="36344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“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Hoje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quando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olhamos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para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os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países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ricos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em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sua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maioria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eles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praticam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o 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hlinkClick r:id="rId4"/>
              </a:rPr>
              <a:t>livre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hlinkClick r:id="rId4"/>
              </a:rPr>
              <a:t>comércio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Por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isso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é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comum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pensarmos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que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foi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com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esta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receita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que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eles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se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desenvolveram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Mas,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na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realidade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eles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se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tornaram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ricos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usando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o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protecionismo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Foi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só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quando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eles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enriqueceram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é que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adotaram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o livre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comércio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para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si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também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como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uma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imposição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 outros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Estados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.”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B54587F1-39E0-423F-B801-4468774AB8CC}"/>
              </a:ext>
            </a:extLst>
          </p:cNvPr>
          <p:cNvSpPr txBox="1"/>
          <p:nvPr/>
        </p:nvSpPr>
        <p:spPr>
          <a:xfrm>
            <a:off x="4950138" y="6657945"/>
            <a:ext cx="2587567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pt-BR" sz="700">
                <a:solidFill>
                  <a:srgbClr val="FFFFFF"/>
                </a:solidFill>
                <a:hlinkClick r:id="rId3" tooltip="https://blogs.lse.ac.uk/usappblog/2014/07/09/five-minutes-with-ha-joon-chang-members-of-the-general-public-have-a-duty-to-educate-themselves-in-economics/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Esta Foto</a:t>
            </a:r>
            <a:r>
              <a:rPr lang="pt-BR" sz="700">
                <a:solidFill>
                  <a:srgbClr val="FFFFFF"/>
                </a:solidFill>
              </a:rPr>
              <a:t> de Autor Desconhecido está licenciado em </a:t>
            </a:r>
            <a:r>
              <a:rPr lang="pt-BR" sz="700">
                <a:solidFill>
                  <a:srgbClr val="FFFFFF"/>
                </a:solidFill>
                <a:hlinkClick r:id="rId5" tooltip="https://creativecommons.org/licenses/by-nc/3.0/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CC BY-NC</a:t>
            </a:r>
            <a:endParaRPr lang="pt-BR" sz="700">
              <a:solidFill>
                <a:srgbClr val="FFFFFF"/>
              </a:solidFill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7AB12AE1-9365-4D10-81D6-10243455175F}"/>
              </a:ext>
            </a:extLst>
          </p:cNvPr>
          <p:cNvSpPr txBox="1"/>
          <p:nvPr/>
        </p:nvSpPr>
        <p:spPr>
          <a:xfrm>
            <a:off x="5384801" y="2621280"/>
            <a:ext cx="201872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 </a:t>
            </a:r>
            <a:r>
              <a:rPr lang="pt-BR" dirty="0"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Ha-</a:t>
            </a:r>
            <a:r>
              <a:rPr lang="pt-BR" dirty="0" err="1"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Joon</a:t>
            </a:r>
            <a:r>
              <a:rPr lang="pt-BR" dirty="0"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Chang</a:t>
            </a:r>
            <a:r>
              <a:rPr lang="pt-BR" dirty="0"/>
              <a:t>, professor de economia da Universidade de Cambridge</a:t>
            </a:r>
          </a:p>
        </p:txBody>
      </p:sp>
    </p:spTree>
    <p:extLst>
      <p:ext uri="{BB962C8B-B14F-4D97-AF65-F5344CB8AC3E}">
        <p14:creationId xmlns:p14="http://schemas.microsoft.com/office/powerpoint/2010/main" val="21069592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201FA8B-885B-43DD-98BC-3750A5465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255116"/>
            <a:ext cx="11029616" cy="1188720"/>
          </a:xfrm>
        </p:spPr>
        <p:txBody>
          <a:bodyPr/>
          <a:lstStyle/>
          <a:p>
            <a:r>
              <a:rPr lang="pt-BR" dirty="0"/>
              <a:t>Regulação atual da </a:t>
            </a:r>
            <a:r>
              <a:rPr lang="pt-BR" dirty="0" err="1"/>
              <a:t>ancine</a:t>
            </a:r>
            <a:r>
              <a:rPr lang="pt-BR" dirty="0"/>
              <a:t> investiu 51 milhões em goiás</a:t>
            </a:r>
          </a:p>
        </p:txBody>
      </p:sp>
      <p:pic>
        <p:nvPicPr>
          <p:cNvPr id="5" name="Espaço Reservado para Conteúdo 4" descr="Uma imagem contendo captura de tela&#10;&#10;Descrição gerada automaticamente">
            <a:extLst>
              <a:ext uri="{FF2B5EF4-FFF2-40B4-BE49-F238E27FC236}">
                <a16:creationId xmlns:a16="http://schemas.microsoft.com/office/drawing/2014/main" xmlns="" id="{9C5DF2B0-95AC-4185-A10A-C9CE65C082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1559" y="1443836"/>
            <a:ext cx="9071961" cy="5413694"/>
          </a:xfrm>
        </p:spPr>
      </p:pic>
    </p:spTree>
    <p:extLst>
      <p:ext uri="{BB962C8B-B14F-4D97-AF65-F5344CB8AC3E}">
        <p14:creationId xmlns:p14="http://schemas.microsoft.com/office/powerpoint/2010/main" val="8360721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xmlns="" id="{DD651B61-325E-4E73-8445-38B0DE8AAAB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xmlns="" id="{B42E5253-D3AC-4AC2-B766-8B34F13C2F5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xmlns="" id="{10AE8D57-436A-4073-9A75-15BB5949F8B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xmlns="" id="{E2852671-8EB6-4EAF-8AF8-65CF3FD664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79" name="Rectangle 78">
            <a:extLst>
              <a:ext uri="{FF2B5EF4-FFF2-40B4-BE49-F238E27FC236}">
                <a16:creationId xmlns:a16="http://schemas.microsoft.com/office/drawing/2014/main" xmlns="" id="{7C427EA3-1645-4B27-A5C2-55E8E24C665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xmlns="" id="{885CDBF6-7B87-4A58-92CA-E887CA36AF0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xmlns="" id="{6BFF2B2E-1CF1-403F-BB44-3F9C3E7F67F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xmlns="" id="{9D8B4D3C-0DE0-43B9-B032-32B536B96D0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xmlns="" id="{F0FEFC1E-7C08-4D31-B0E8-D5073E0C4A2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31166" y="1612277"/>
            <a:ext cx="6518800" cy="3927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7" name="Rectangle 86">
            <a:extLst>
              <a:ext uri="{FF2B5EF4-FFF2-40B4-BE49-F238E27FC236}">
                <a16:creationId xmlns:a16="http://schemas.microsoft.com/office/drawing/2014/main" xmlns="" id="{707788D3-E467-4E25-A5E9-FD41795BD55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042147" y="601200"/>
            <a:ext cx="3703320" cy="5789365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9D8ADE4-92ED-4D37-B3B0-AE21851AEC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6275" y="1419225"/>
            <a:ext cx="3081576" cy="2085869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500">
                <a:solidFill>
                  <a:srgbClr val="FFFFFF"/>
                </a:solidFill>
              </a:rPr>
              <a:t>Investimento do atual modelo regulatório no audiovisual do distrito federal</a:t>
            </a:r>
          </a:p>
        </p:txBody>
      </p:sp>
    </p:spTree>
    <p:extLst>
      <p:ext uri="{BB962C8B-B14F-4D97-AF65-F5344CB8AC3E}">
        <p14:creationId xmlns:p14="http://schemas.microsoft.com/office/powerpoint/2010/main" val="695871935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VTI">
  <a:themeElements>
    <a:clrScheme name="">
      <a:dk1>
        <a:srgbClr val="000000"/>
      </a:dk1>
      <a:lt1>
        <a:srgbClr val="FFFFFF"/>
      </a:lt1>
      <a:dk2>
        <a:srgbClr val="242F41"/>
      </a:dk2>
      <a:lt2>
        <a:srgbClr val="E2E5E8"/>
      </a:lt2>
      <a:accent1>
        <a:srgbClr val="C38A4D"/>
      </a:accent1>
      <a:accent2>
        <a:srgbClr val="B1463B"/>
      </a:accent2>
      <a:accent3>
        <a:srgbClr val="C34D72"/>
      </a:accent3>
      <a:accent4>
        <a:srgbClr val="B13B92"/>
      </a:accent4>
      <a:accent5>
        <a:srgbClr val="B14DC3"/>
      </a:accent5>
      <a:accent6>
        <a:srgbClr val="7241B4"/>
      </a:accent6>
      <a:hlink>
        <a:srgbClr val="3F7DBF"/>
      </a:hlink>
      <a:folHlink>
        <a:srgbClr val="7F7F7F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VTI" id="{97558BDE-0B66-457C-BB6F-7B1B22DAA9B8}" vid="{F53508A3-AC60-448A-AF37-934D5F1A0D5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407</Words>
  <Application>Microsoft Office PowerPoint</Application>
  <PresentationFormat>Widescreen</PresentationFormat>
  <Paragraphs>32</Paragraphs>
  <Slides>11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4" baseType="lpstr">
      <vt:lpstr>Gill Sans MT</vt:lpstr>
      <vt:lpstr>Wingdings 2</vt:lpstr>
      <vt:lpstr>DividendVTI</vt:lpstr>
      <vt:lpstr>Os Riscos  da desregulamentação</vt:lpstr>
      <vt:lpstr>PAÍSES LIBERAIS REGULAM ECONOMIA DO AUDIOVISUAL</vt:lpstr>
      <vt:lpstr>COMMunicationS act,  lei inglesa de 2003   estabelece agencia regulAdora OFCOM e fortalece regulação</vt:lpstr>
      <vt:lpstr>DECISÕES HISTÓRICAS DE REGULAÇÃO aNTI-TRUSTE E ANTI VERTICALZIAÇÃO  AUDIOVISUAL NOS ESTADOS UNIDOS</vt:lpstr>
      <vt:lpstr>OS EUA INVESTEM recurso público Na indústria AUDIOVISUAl  (23 estados)</vt:lpstr>
      <vt:lpstr>CRESCIMENTO DOS INCENTIVOS NO ESTADO DA GEORGIA / usa</vt:lpstr>
      <vt:lpstr>Apresentação do PowerPoint</vt:lpstr>
      <vt:lpstr>Regulação atual da ancine investiu 51 milhões em goiás</vt:lpstr>
      <vt:lpstr>Investimento do atual modelo regulatório no audiovisual do distrito federal</vt:lpstr>
      <vt:lpstr>Impactos possíveis da aprovação do relatório </vt:lpstr>
      <vt:lpstr>Obrigado!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Os Riscos  da desregulamentação</dc:title>
  <dc:creator>alfredo manevy</dc:creator>
  <cp:lastModifiedBy>Leomar Diniz</cp:lastModifiedBy>
  <cp:revision>2</cp:revision>
  <dcterms:created xsi:type="dcterms:W3CDTF">2019-08-27T00:57:33Z</dcterms:created>
  <dcterms:modified xsi:type="dcterms:W3CDTF">2019-08-27T12:58:03Z</dcterms:modified>
</cp:coreProperties>
</file>