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2" r:id="rId9"/>
    <p:sldId id="263" r:id="rId10"/>
    <p:sldId id="261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8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9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1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0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4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6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0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2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4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4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33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ns.usp.br/?p=2268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alacio_de_Westminster,_Londres,_Inglaterra,_2014-08-11,_DD_20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ichier:London_Taxi_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lse.ac.uk/usappblog/2014/07/09/five-minutes-with-ha-joon-chang-members-of-the-general-public-have-a-duty-to-educate-themselves-in-economic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a-Joon_Chang" TargetMode="Externa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brasil.elpais.com/tag/comercio_libre/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6">
            <a:extLst>
              <a:ext uri="{FF2B5EF4-FFF2-40B4-BE49-F238E27FC236}">
                <a16:creationId xmlns:a16="http://schemas.microsoft.com/office/drawing/2014/main" xmlns="" id="{7CA59BF9-6B4A-4513-A761-F0F7B76512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xmlns="" id="{98C949DA-AD3D-4D8C-8B43-091F8E8B27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199632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xmlns="" id="{B3AAE564-1BB5-4C9F-815D-432D99AFB2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36079" y="453643"/>
            <a:ext cx="5010912" cy="98554"/>
          </a:xfrm>
          <a:prstGeom prst="rect">
            <a:avLst/>
          </a:prstGeom>
          <a:solidFill>
            <a:srgbClr val="3B46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6DB34C8E-19EE-4246-8A53-5C278DB445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motocicleta, pessoa, câmera&#10;&#10;Descrição gerada automaticamente">
            <a:extLst>
              <a:ext uri="{FF2B5EF4-FFF2-40B4-BE49-F238E27FC236}">
                <a16:creationId xmlns:a16="http://schemas.microsoft.com/office/drawing/2014/main" xmlns="" id="{3B33342B-5606-428D-AB13-15484982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28631"/>
          <a:stretch/>
        </p:blipFill>
        <p:spPr>
          <a:xfrm>
            <a:off x="446533" y="589172"/>
            <a:ext cx="6202841" cy="580139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F766FAB-51B8-4B1C-A418-CDF2F6C0F1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36079" y="589172"/>
            <a:ext cx="5009388" cy="580139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9858CE-43FC-4A7B-9601-5D44A3B26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1934" y="1419225"/>
            <a:ext cx="4115917" cy="20858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solidFill>
                  <a:srgbClr val="FFFFFF"/>
                </a:solidFill>
              </a:rPr>
              <a:t>Os Riscos </a:t>
            </a:r>
            <a:br>
              <a:rPr lang="pt-BR" sz="28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da desregulamentação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E5EAC79-BC3C-4446-99E5-D8829CEF8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1934" y="3690551"/>
            <a:ext cx="4115917" cy="1548199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>
                    <a:alpha val="75000"/>
                  </a:srgbClr>
                </a:solidFill>
              </a:rPr>
              <a:t>PROJETO DE LEI 3832/2019</a:t>
            </a:r>
          </a:p>
          <a:p>
            <a:r>
              <a:rPr lang="pt-BR" dirty="0">
                <a:solidFill>
                  <a:srgbClr val="FFFFFF">
                    <a:alpha val="75000"/>
                  </a:srgbClr>
                </a:solidFill>
              </a:rPr>
              <a:t>E O IMPACTO NO EMPREGO E NA CULTURA NOS ESTADOS DA FEDERAÇÃO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0E95B50-6032-4F00-BBEE-56BED1E59F76}"/>
              </a:ext>
            </a:extLst>
          </p:cNvPr>
          <p:cNvSpPr txBox="1"/>
          <p:nvPr/>
        </p:nvSpPr>
        <p:spPr>
          <a:xfrm>
            <a:off x="4061806" y="6190510"/>
            <a:ext cx="25875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3" tooltip="http://www.imagens.usp.br/?p=2268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18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86E503-6AA8-47CB-884B-2DC21D45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Impactos possíveis da aprovação do relatório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76A39F1-CF83-4C7B-B2A2-A069D9661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FIM DA PLURALIDADE GANTIDA PELA LEI DO SERVIÇO CONDICIONADO, LEI 12485.</a:t>
            </a:r>
          </a:p>
          <a:p>
            <a:r>
              <a:rPr lang="pt-BR" dirty="0"/>
              <a:t>FIM DA GARANTIA DE EXIBIÇÃO DE MAIS DE 5000 HORAS DE CONTEÚDO AUDIOVISUAL INDEPENDENTE E REGIONAL.</a:t>
            </a:r>
          </a:p>
          <a:p>
            <a:r>
              <a:rPr lang="pt-BR" dirty="0"/>
              <a:t>INTERRUPÇÃO DA CAPACIDADE DA ANCINE DE INVESTIR NOS ESTADOS, ESPECIALMENTE FORA DO EIXO RIO-SP. </a:t>
            </a:r>
          </a:p>
          <a:p>
            <a:r>
              <a:rPr lang="pt-BR" dirty="0"/>
              <a:t>BRASIL RETROCEDE PARA MERO CENTRO DE CONSUMO, SEM CAPACIDADE DE PRODUZIR CONTEÚDO.</a:t>
            </a:r>
          </a:p>
          <a:p>
            <a:r>
              <a:rPr lang="pt-BR" dirty="0"/>
              <a:t>Perda de receita ICMS PARA OS ESTADOS</a:t>
            </a:r>
          </a:p>
          <a:p>
            <a:r>
              <a:rPr lang="pt-BR" dirty="0"/>
              <a:t>PERDA DE INVESTIMENTO DO FUNDO SETORIAL PARA OS ESTADOS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902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1E857E-8F5A-4EC4-8980-A7ACC264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54" y="2599098"/>
            <a:ext cx="11029616" cy="988332"/>
          </a:xfrm>
        </p:spPr>
        <p:txBody>
          <a:bodyPr/>
          <a:lstStyle/>
          <a:p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02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xmlns="" id="{C0524398-BFB4-4C4A-8317-83B8729F9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18">
            <a:extLst>
              <a:ext uri="{FF2B5EF4-FFF2-40B4-BE49-F238E27FC236}">
                <a16:creationId xmlns:a16="http://schemas.microsoft.com/office/drawing/2014/main" xmlns="" id="{42D4960A-896E-4F6B-BF65-B4662AC9D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Espaço Reservado para Conteúdo 4" descr="Uma imagem contendo relógio, céu, ao ar livre, água&#10;&#10;Descrição gerada automaticamente">
            <a:extLst>
              <a:ext uri="{FF2B5EF4-FFF2-40B4-BE49-F238E27FC236}">
                <a16:creationId xmlns:a16="http://schemas.microsoft.com/office/drawing/2014/main" xmlns="" id="{AF51D1E2-D896-4836-9CF4-931D52ADB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7706" r="-1" b="-1"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684944A-8803-462C-84C5-4576C56A7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A7376A-97EA-4E92-A1DA-FEE6D8DD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723" y="850791"/>
            <a:ext cx="3202016" cy="41982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PAÍSES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LIBERAIS REGULAM ECONOMIA DO AUDIOVISUAL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07F3B49-8C20-42F5-831D-59306D05F6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5B3EC2A-9D2B-4846-9607-A426FDD053C7}"/>
              </a:ext>
            </a:extLst>
          </p:cNvPr>
          <p:cNvSpPr txBox="1"/>
          <p:nvPr/>
        </p:nvSpPr>
        <p:spPr>
          <a:xfrm>
            <a:off x="5488283" y="6156795"/>
            <a:ext cx="25539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3" tooltip="https://commons.wikimedia.org/wiki/File:Palacio_de_Westminster,_Londres,_Inglaterra,_2014-08-11,_DD_201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9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Espaço Reservado para Conteúdo 5" descr="Uma imagem contendo carro, ao ar livre, estrada, edifício&#10;&#10;Descrição gerada automaticamente">
            <a:extLst>
              <a:ext uri="{FF2B5EF4-FFF2-40B4-BE49-F238E27FC236}">
                <a16:creationId xmlns:a16="http://schemas.microsoft.com/office/drawing/2014/main" xmlns="" id="{5260A9E3-C23F-46DC-AE8C-1081FEABD8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25000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9831CBB7-4817-4B54-A7F9-0AE2D0C47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96BC321D-B05F-4857-8880-97F61B9B7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474B7B-2B31-4868-B402-C19503E7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FFFFFF"/>
                </a:solidFill>
              </a:rPr>
              <a:t>COMMunicationS</a:t>
            </a:r>
            <a:r>
              <a:rPr lang="en-US" sz="2000" dirty="0">
                <a:solidFill>
                  <a:srgbClr val="FFFFFF"/>
                </a:solidFill>
              </a:rPr>
              <a:t> act,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lei </a:t>
            </a:r>
            <a:r>
              <a:rPr lang="en-US" sz="2000" dirty="0" err="1">
                <a:solidFill>
                  <a:srgbClr val="FFFFFF"/>
                </a:solidFill>
              </a:rPr>
              <a:t>inglesa</a:t>
            </a:r>
            <a:r>
              <a:rPr lang="en-US" sz="2000" dirty="0">
                <a:solidFill>
                  <a:srgbClr val="FFFFFF"/>
                </a:solidFill>
              </a:rPr>
              <a:t> de 2003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/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 err="1">
                <a:solidFill>
                  <a:srgbClr val="FFFFFF"/>
                </a:solidFill>
              </a:rPr>
              <a:t>estabelece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agencia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regulAdora</a:t>
            </a:r>
            <a:r>
              <a:rPr lang="en-US" sz="2000" dirty="0">
                <a:solidFill>
                  <a:srgbClr val="FFFFFF"/>
                </a:solidFill>
              </a:rPr>
              <a:t> OFCOM e </a:t>
            </a:r>
            <a:r>
              <a:rPr lang="en-US" sz="2000" dirty="0" err="1">
                <a:solidFill>
                  <a:srgbClr val="FFFFFF"/>
                </a:solidFill>
              </a:rPr>
              <a:t>fortalece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regulação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20CAF0-EA99-4FBC-B010-CC2F03B62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3606" y="2340864"/>
            <a:ext cx="4597758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 CONCEITO DE PRODUTOR INDEPENDENTE É INEGOCIÁVEL – ELE NÃO PODE PERTENCER A GRANDES CONGLOMERADOS DE MÍDIA.</a:t>
            </a:r>
          </a:p>
          <a:p>
            <a:r>
              <a:rPr lang="en-US" dirty="0">
                <a:solidFill>
                  <a:srgbClr val="FFFFFF"/>
                </a:solidFill>
              </a:rPr>
              <a:t>A PRODUÇÃO INDEPENDENTE INGLESA TEM 25% DE TELA OBRIGATÓRIA NO REINO UNIDO</a:t>
            </a:r>
          </a:p>
          <a:p>
            <a:r>
              <a:rPr lang="en-US" dirty="0">
                <a:solidFill>
                  <a:srgbClr val="FFFFFF"/>
                </a:solidFill>
              </a:rPr>
              <a:t>EMENDAS DE 2009 E 2010 TORNAM A OFCOM REGULADORA DE INTERNET E VIDEO ON DEMAND.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FBECED3-AFEC-4CB6-8EE4-88A1AD931ACC}"/>
              </a:ext>
            </a:extLst>
          </p:cNvPr>
          <p:cNvSpPr txBox="1"/>
          <p:nvPr/>
        </p:nvSpPr>
        <p:spPr>
          <a:xfrm>
            <a:off x="9638096" y="6657943"/>
            <a:ext cx="25539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3" tooltip="https://fr.wikipedia.org/wiki/Fichier:London_Taxi_1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74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81E945-A364-4EF2-8A2B-35108569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DECISÕES HISTÓRICAS DE REGULAÇÃO </a:t>
            </a:r>
            <a:r>
              <a:rPr lang="pt-BR" dirty="0" err="1"/>
              <a:t>aNTI-TRUSTE</a:t>
            </a:r>
            <a:r>
              <a:rPr lang="pt-BR" dirty="0"/>
              <a:t> E ANTI VERTICALZIAÇÃO  AUDIOVISUAL NOS ESTADOS UNIDOS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4AA9B2B-43B4-4F86-BE48-841292622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 órgão regulador norte-americano Federal Trade </a:t>
            </a:r>
            <a:r>
              <a:rPr lang="pt-BR" dirty="0" err="1"/>
              <a:t>Commission</a:t>
            </a:r>
            <a:r>
              <a:rPr lang="pt-BR" dirty="0"/>
              <a:t> investigou por uma década práticas econômicas verticais da indústria e condenou o uso da venda casada (</a:t>
            </a:r>
            <a:r>
              <a:rPr lang="pt-BR" dirty="0" err="1"/>
              <a:t>block</a:t>
            </a:r>
            <a:r>
              <a:rPr lang="pt-BR" dirty="0"/>
              <a:t> </a:t>
            </a:r>
            <a:r>
              <a:rPr lang="pt-BR" dirty="0" err="1"/>
              <a:t>selling</a:t>
            </a:r>
            <a:r>
              <a:rPr lang="pt-BR" dirty="0"/>
              <a:t>) de filmes para pequenos exibidores</a:t>
            </a:r>
          </a:p>
          <a:p>
            <a:pPr marL="0" indent="0">
              <a:buNone/>
            </a:pPr>
            <a:r>
              <a:rPr lang="pt-BR" dirty="0"/>
              <a:t>1930, os estúdios de Hollywood foram considerados culpados por </a:t>
            </a:r>
            <a:r>
              <a:rPr lang="pt-BR" dirty="0" err="1"/>
              <a:t>organizooligopólio</a:t>
            </a:r>
            <a:r>
              <a:rPr lang="pt-BR" dirty="0"/>
              <a:t> </a:t>
            </a:r>
            <a:r>
              <a:rPr lang="pt-BR" dirty="0" err="1"/>
              <a:t>ligopólio</a:t>
            </a:r>
            <a:r>
              <a:rPr lang="pt-BR" dirty="0"/>
              <a:t> e verticalização, sendo obrigado a rever suas práticas de verticalização</a:t>
            </a:r>
          </a:p>
          <a:p>
            <a:pPr marL="0" indent="0">
              <a:buNone/>
            </a:pPr>
            <a:r>
              <a:rPr lang="pt-BR" dirty="0"/>
              <a:t>Em 1948, em uma ação do governo norte-americano contra os Paramount, Universal, Fox, Warner, decisão histórica da Suprema Corte obrigou os estúdios a se desfazer do controle das salas de exibição.</a:t>
            </a:r>
          </a:p>
          <a:p>
            <a:pPr marL="0" indent="0">
              <a:buNone/>
            </a:pPr>
            <a:r>
              <a:rPr lang="pt-BR" dirty="0"/>
              <a:t>Tal proibição da verticalização depois seria estendida para a televisão nos 1970, com a proibição das práticas de controle dos principais canais em torno de sua programação, estimulando as empresas independentes</a:t>
            </a:r>
          </a:p>
          <a:p>
            <a:pPr marL="0" indent="0">
              <a:buNone/>
            </a:pPr>
            <a:r>
              <a:rPr lang="pt-BR" dirty="0"/>
              <a:t>NOS EUA, combate à verticalização foi estratégica para os consumidores, e para que todos os estados e regiões pudessem se desenvolver. </a:t>
            </a:r>
          </a:p>
        </p:txBody>
      </p:sp>
    </p:spTree>
    <p:extLst>
      <p:ext uri="{BB962C8B-B14F-4D97-AF65-F5344CB8AC3E}">
        <p14:creationId xmlns:p14="http://schemas.microsoft.com/office/powerpoint/2010/main" val="148929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2852671-8EB6-4EAF-8AF8-65CF3FD66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F7207B7B-5C57-458C-BE38-95D2CD765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AD4D3C-4F1D-4E69-AFC7-59E3A132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OS EUA INVESTEM </a:t>
            </a:r>
            <a:r>
              <a:rPr lang="en-US" sz="3600" dirty="0" err="1">
                <a:solidFill>
                  <a:schemeClr val="tx1"/>
                </a:solidFill>
              </a:rPr>
              <a:t>recurso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público</a:t>
            </a:r>
            <a:r>
              <a:rPr lang="en-US" sz="3600" dirty="0">
                <a:solidFill>
                  <a:schemeClr val="tx1"/>
                </a:solidFill>
              </a:rPr>
              <a:t> Na </a:t>
            </a:r>
            <a:r>
              <a:rPr lang="en-US" sz="3600" dirty="0" err="1">
                <a:solidFill>
                  <a:schemeClr val="tx1"/>
                </a:solidFill>
              </a:rPr>
              <a:t>indústria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AUDIOVISUAl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(23 </a:t>
            </a:r>
            <a:r>
              <a:rPr lang="en-US" sz="3600" dirty="0" err="1">
                <a:solidFill>
                  <a:schemeClr val="tx1"/>
                </a:solidFill>
              </a:rPr>
              <a:t>estados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A715B0B-698A-4995-9661-0A7ABF7575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5" y="1117210"/>
            <a:ext cx="6253164" cy="46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7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2852671-8EB6-4EAF-8AF8-65CF3FD66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F7207B7B-5C57-458C-BE38-95D2CD765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90EAD6-7C51-4679-A01A-43117D65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CRESCIMENTO DOS INCENTIVOS NO ESTADO DA GEORGIA / </a:t>
            </a:r>
            <a:r>
              <a:rPr lang="en-US" sz="3600" dirty="0" err="1">
                <a:solidFill>
                  <a:schemeClr val="tx1"/>
                </a:solidFill>
              </a:rPr>
              <a:t>usa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6E1CBA1-EFD6-40DC-8533-5161B3B45F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5" y="1554932"/>
            <a:ext cx="6253164" cy="376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69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Espaço Reservado para Conteúdo 4" descr="Uma imagem contendo homem, pessoa, gravata, terno&#10;&#10;Descrição gerada automaticamente">
            <a:extLst>
              <a:ext uri="{FF2B5EF4-FFF2-40B4-BE49-F238E27FC236}">
                <a16:creationId xmlns:a16="http://schemas.microsoft.com/office/drawing/2014/main" xmlns="" id="{EB7C1ED2-D305-481E-91EC-D7B1E37F3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45045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2425337-20FF-4B85-B347-2E54D70A5BAF}"/>
              </a:ext>
            </a:extLst>
          </p:cNvPr>
          <p:cNvSpPr txBox="1"/>
          <p:nvPr/>
        </p:nvSpPr>
        <p:spPr>
          <a:xfrm>
            <a:off x="8013432" y="1375664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Hoje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quando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olhamos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países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ricos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maioria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praticam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livre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comércio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Por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isso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é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comum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pensarmos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receita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desenvolveram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Mas,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realidade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tornaram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ricos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usando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protecionismo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só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quando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enriqueceram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 que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adotaram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livre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comércio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também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uma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imposição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outros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Estados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54587F1-39E0-423F-B801-4468774AB8CC}"/>
              </a:ext>
            </a:extLst>
          </p:cNvPr>
          <p:cNvSpPr txBox="1"/>
          <p:nvPr/>
        </p:nvSpPr>
        <p:spPr>
          <a:xfrm>
            <a:off x="4950138" y="6657945"/>
            <a:ext cx="258756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3" tooltip="https://blogs.lse.ac.uk/usappblog/2014/07/09/five-minutes-with-ha-joon-chang-members-of-the-general-public-have-a-duty-to-educate-themselves-in-economics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pt-BR" sz="700">
              <a:solidFill>
                <a:srgbClr val="FFFFFF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AB12AE1-9365-4D10-81D6-10243455175F}"/>
              </a:ext>
            </a:extLst>
          </p:cNvPr>
          <p:cNvSpPr txBox="1"/>
          <p:nvPr/>
        </p:nvSpPr>
        <p:spPr>
          <a:xfrm>
            <a:off x="5384801" y="2621280"/>
            <a:ext cx="2018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 </a:t>
            </a:r>
            <a:r>
              <a:rPr lang="pt-BR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Ha-</a:t>
            </a:r>
            <a:r>
              <a:rPr lang="pt-BR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Joon</a:t>
            </a:r>
            <a:r>
              <a:rPr lang="pt-BR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Chang</a:t>
            </a:r>
            <a:r>
              <a:rPr lang="pt-BR" dirty="0"/>
              <a:t>, professor de economia da Universidade de Cambridge</a:t>
            </a:r>
          </a:p>
        </p:txBody>
      </p:sp>
    </p:spTree>
    <p:extLst>
      <p:ext uri="{BB962C8B-B14F-4D97-AF65-F5344CB8AC3E}">
        <p14:creationId xmlns:p14="http://schemas.microsoft.com/office/powerpoint/2010/main" val="210695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01FA8B-885B-43DD-98BC-3750A546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55116"/>
            <a:ext cx="11029616" cy="1188720"/>
          </a:xfrm>
        </p:spPr>
        <p:txBody>
          <a:bodyPr/>
          <a:lstStyle/>
          <a:p>
            <a:r>
              <a:rPr lang="pt-BR" dirty="0"/>
              <a:t>Regulação atual da </a:t>
            </a:r>
            <a:r>
              <a:rPr lang="pt-BR" dirty="0" err="1"/>
              <a:t>ancine</a:t>
            </a:r>
            <a:r>
              <a:rPr lang="pt-BR" dirty="0"/>
              <a:t> investiu 51 milhões em goiás</a:t>
            </a:r>
          </a:p>
        </p:txBody>
      </p:sp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9C5DF2B0-95AC-4185-A10A-C9CE65C08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59" y="1443836"/>
            <a:ext cx="9071961" cy="5413694"/>
          </a:xfrm>
        </p:spPr>
      </p:pic>
    </p:spTree>
    <p:extLst>
      <p:ext uri="{BB962C8B-B14F-4D97-AF65-F5344CB8AC3E}">
        <p14:creationId xmlns:p14="http://schemas.microsoft.com/office/powerpoint/2010/main" val="83607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2852671-8EB6-4EAF-8AF8-65CF3FD66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7C427EA3-1645-4B27-A5C2-55E8E24C66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885CDBF6-7B87-4A58-92CA-E887CA36AF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6BFF2B2E-1CF1-403F-BB44-3F9C3E7F6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9D8B4D3C-0DE0-43B9-B032-32B536B96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F0FEFC1E-7C08-4D31-B0E8-D5073E0C4A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166" y="1612277"/>
            <a:ext cx="6518800" cy="39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707788D3-E467-4E25-A5E9-FD41795BD5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D8ADE4-92ED-4D37-B3B0-AE21851A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FFFFFF"/>
                </a:solidFill>
              </a:rPr>
              <a:t>Investimento do atual modelo regulatório no audiovisual do distrito federal</a:t>
            </a:r>
          </a:p>
        </p:txBody>
      </p:sp>
    </p:spTree>
    <p:extLst>
      <p:ext uri="{BB962C8B-B14F-4D97-AF65-F5344CB8AC3E}">
        <p14:creationId xmlns:p14="http://schemas.microsoft.com/office/powerpoint/2010/main" val="69587193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5E8"/>
      </a:lt2>
      <a:accent1>
        <a:srgbClr val="C38A4D"/>
      </a:accent1>
      <a:accent2>
        <a:srgbClr val="B1463B"/>
      </a:accent2>
      <a:accent3>
        <a:srgbClr val="C34D72"/>
      </a:accent3>
      <a:accent4>
        <a:srgbClr val="B13B92"/>
      </a:accent4>
      <a:accent5>
        <a:srgbClr val="B14DC3"/>
      </a:accent5>
      <a:accent6>
        <a:srgbClr val="7241B4"/>
      </a:accent6>
      <a:hlink>
        <a:srgbClr val="3F7DBF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407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Gill Sans MT</vt:lpstr>
      <vt:lpstr>Wingdings 2</vt:lpstr>
      <vt:lpstr>DividendVTI</vt:lpstr>
      <vt:lpstr>Os Riscos  da desregulamentação</vt:lpstr>
      <vt:lpstr>PAÍSES LIBERAIS REGULAM ECONOMIA DO AUDIOVISUAL</vt:lpstr>
      <vt:lpstr>COMMunicationS act,  lei inglesa de 2003   estabelece agencia regulAdora OFCOM e fortalece regulação</vt:lpstr>
      <vt:lpstr>DECISÕES HISTÓRICAS DE REGULAÇÃO aNTI-TRUSTE E ANTI VERTICALZIAÇÃO  AUDIOVISUAL NOS ESTADOS UNIDOS</vt:lpstr>
      <vt:lpstr>OS EUA INVESTEM recurso público Na indústria AUDIOVISUAl  (23 estados)</vt:lpstr>
      <vt:lpstr>CRESCIMENTO DOS INCENTIVOS NO ESTADO DA GEORGIA / usa</vt:lpstr>
      <vt:lpstr>Apresentação do PowerPoint</vt:lpstr>
      <vt:lpstr>Regulação atual da ancine investiu 51 milhões em goiás</vt:lpstr>
      <vt:lpstr>Investimento do atual modelo regulatório no audiovisual do distrito federal</vt:lpstr>
      <vt:lpstr>Impactos possíveis da aprovação do relatório 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Riscos  da desregulamentação</dc:title>
  <dc:creator>alfredo manevy</dc:creator>
  <cp:lastModifiedBy>Leomar Diniz</cp:lastModifiedBy>
  <cp:revision>2</cp:revision>
  <dcterms:created xsi:type="dcterms:W3CDTF">2019-08-27T00:57:33Z</dcterms:created>
  <dcterms:modified xsi:type="dcterms:W3CDTF">2019-08-27T12:58:03Z</dcterms:modified>
</cp:coreProperties>
</file>