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49" r:id="rId3"/>
    <p:sldId id="447" r:id="rId4"/>
    <p:sldId id="423" r:id="rId5"/>
    <p:sldId id="444" r:id="rId6"/>
    <p:sldId id="450" r:id="rId7"/>
    <p:sldId id="448" r:id="rId8"/>
    <p:sldId id="446" r:id="rId9"/>
    <p:sldId id="456" r:id="rId10"/>
    <p:sldId id="439" r:id="rId11"/>
    <p:sldId id="405" r:id="rId12"/>
    <p:sldId id="451" r:id="rId13"/>
    <p:sldId id="453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C80A0-C820-4A75-BACE-DEBA657CED9C}" v="35" dt="2024-06-12T11:07:05.326"/>
  </p1510:revLst>
</p1510:revInfo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71" d="100"/>
          <a:sy n="71" d="100"/>
        </p:scale>
        <p:origin x="3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erson casali" userId="a83499bb7a65006a" providerId="LiveId" clId="{1D4C80A0-C820-4A75-BACE-DEBA657CED9C}"/>
    <pc:docChg chg="modSld">
      <pc:chgData name="emerson casali" userId="a83499bb7a65006a" providerId="LiveId" clId="{1D4C80A0-C820-4A75-BACE-DEBA657CED9C}" dt="2024-06-12T11:07:05.325" v="38" actId="20577"/>
      <pc:docMkLst>
        <pc:docMk/>
      </pc:docMkLst>
      <pc:sldChg chg="modSp">
        <pc:chgData name="emerson casali" userId="a83499bb7a65006a" providerId="LiveId" clId="{1D4C80A0-C820-4A75-BACE-DEBA657CED9C}" dt="2024-06-12T11:06:13.387" v="1" actId="403"/>
        <pc:sldMkLst>
          <pc:docMk/>
          <pc:sldMk cId="2923164345" sldId="439"/>
        </pc:sldMkLst>
        <pc:spChg chg="mod">
          <ac:chgData name="emerson casali" userId="a83499bb7a65006a" providerId="LiveId" clId="{1D4C80A0-C820-4A75-BACE-DEBA657CED9C}" dt="2024-06-12T11:06:13.387" v="1" actId="403"/>
          <ac:spMkLst>
            <pc:docMk/>
            <pc:sldMk cId="2923164345" sldId="439"/>
            <ac:spMk id="38" creationId="{9A997BD5-98BC-179B-501A-AC99F4D08580}"/>
          </ac:spMkLst>
        </pc:spChg>
      </pc:sldChg>
      <pc:sldChg chg="modSp mod">
        <pc:chgData name="emerson casali" userId="a83499bb7a65006a" providerId="LiveId" clId="{1D4C80A0-C820-4A75-BACE-DEBA657CED9C}" dt="2024-06-12T11:07:05.325" v="38" actId="20577"/>
        <pc:sldMkLst>
          <pc:docMk/>
          <pc:sldMk cId="211473859" sldId="456"/>
        </pc:sldMkLst>
        <pc:spChg chg="mod">
          <ac:chgData name="emerson casali" userId="a83499bb7a65006a" providerId="LiveId" clId="{1D4C80A0-C820-4A75-BACE-DEBA657CED9C}" dt="2024-06-12T11:06:43.164" v="4" actId="1076"/>
          <ac:spMkLst>
            <pc:docMk/>
            <pc:sldMk cId="211473859" sldId="456"/>
            <ac:spMk id="11" creationId="{1437B52A-0A0F-D360-842A-28FEDFA99072}"/>
          </ac:spMkLst>
        </pc:spChg>
        <pc:spChg chg="mod">
          <ac:chgData name="emerson casali" userId="a83499bb7a65006a" providerId="LiveId" clId="{1D4C80A0-C820-4A75-BACE-DEBA657CED9C}" dt="2024-06-12T11:07:05.325" v="38" actId="20577"/>
          <ac:spMkLst>
            <pc:docMk/>
            <pc:sldMk cId="211473859" sldId="456"/>
            <ac:spMk id="14" creationId="{BF1CFE27-1A43-9F79-0719-77B27C34D721}"/>
          </ac:spMkLst>
        </pc:spChg>
        <pc:picChg chg="mod">
          <ac:chgData name="emerson casali" userId="a83499bb7a65006a" providerId="LiveId" clId="{1D4C80A0-C820-4A75-BACE-DEBA657CED9C}" dt="2024-06-12T11:06:45.329" v="5" actId="1076"/>
          <ac:picMkLst>
            <pc:docMk/>
            <pc:sldMk cId="211473859" sldId="456"/>
            <ac:picMk id="12" creationId="{82F05B48-E36A-B66F-5AC7-323A2A345A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5336E-7743-4467-A378-84ED0CBABFA2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CF72E-19BE-4459-AB2E-B9512AA93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37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56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64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30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74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27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05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6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4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5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43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13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5DBD0-4E0E-419F-A45F-38DF3C3CF395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oogle Shape;321;p3">
            <a:extLst>
              <a:ext uri="{FF2B5EF4-FFF2-40B4-BE49-F238E27FC236}">
                <a16:creationId xmlns:a16="http://schemas.microsoft.com/office/drawing/2014/main" id="{6286965E-4CCB-0E0C-B9C2-13F77F03E9A3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 t="18381" b="19833"/>
          <a:stretch/>
        </p:blipFill>
        <p:spPr>
          <a:xfrm>
            <a:off x="11026225" y="6243850"/>
            <a:ext cx="1032674" cy="34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9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to 26">
            <a:extLst>
              <a:ext uri="{FF2B5EF4-FFF2-40B4-BE49-F238E27FC236}">
                <a16:creationId xmlns:a16="http://schemas.microsoft.com/office/drawing/2014/main" id="{2E79CB72-C2E5-44F0-91DD-0F3920AD60D2}"/>
              </a:ext>
            </a:extLst>
          </p:cNvPr>
          <p:cNvCxnSpPr/>
          <p:nvPr/>
        </p:nvCxnSpPr>
        <p:spPr>
          <a:xfrm>
            <a:off x="651809" y="4213468"/>
            <a:ext cx="46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>
            <a:extLst>
              <a:ext uri="{FF2B5EF4-FFF2-40B4-BE49-F238E27FC236}">
                <a16:creationId xmlns:a16="http://schemas.microsoft.com/office/drawing/2014/main" id="{545B3C0A-6994-46B1-AAF1-CDD2CE07B715}"/>
              </a:ext>
            </a:extLst>
          </p:cNvPr>
          <p:cNvSpPr txBox="1"/>
          <p:nvPr/>
        </p:nvSpPr>
        <p:spPr>
          <a:xfrm>
            <a:off x="495090" y="2162566"/>
            <a:ext cx="110026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REFORMA TRIBUTÁRIA – PLP 68/2024</a:t>
            </a:r>
          </a:p>
          <a:p>
            <a:pPr lvl="0" defTabSz="457200">
              <a:defRPr/>
            </a:pPr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Atividades de Condicionamento Físico: </a:t>
            </a:r>
          </a:p>
          <a:p>
            <a:pPr lvl="0" defTabSz="457200">
              <a:defRPr/>
            </a:pPr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Prevenção estratégica em Saúde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69F876D-C443-41FB-9955-1B368D8DE795}"/>
              </a:ext>
            </a:extLst>
          </p:cNvPr>
          <p:cNvSpPr txBox="1"/>
          <p:nvPr/>
        </p:nvSpPr>
        <p:spPr>
          <a:xfrm>
            <a:off x="594660" y="4278041"/>
            <a:ext cx="11495740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46ª Reunião Extraordinária da Comissão de Assuntos Econômicos</a:t>
            </a:r>
          </a:p>
          <a:p>
            <a:pPr>
              <a:lnSpc>
                <a:spcPct val="150000"/>
              </a:lnSpc>
            </a:pPr>
            <a:r>
              <a:rPr lang="pt-BR" sz="20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Senado Federal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A8E115F8-F3B1-4CA5-9A9C-4600D5F04E9A}"/>
              </a:ext>
            </a:extLst>
          </p:cNvPr>
          <p:cNvSpPr txBox="1"/>
          <p:nvPr/>
        </p:nvSpPr>
        <p:spPr>
          <a:xfrm>
            <a:off x="10130117" y="6052181"/>
            <a:ext cx="185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Emerson Casali setembro/2024</a:t>
            </a:r>
          </a:p>
        </p:txBody>
      </p:sp>
      <p:pic>
        <p:nvPicPr>
          <p:cNvPr id="9" name="Google Shape;321;p3">
            <a:extLst>
              <a:ext uri="{FF2B5EF4-FFF2-40B4-BE49-F238E27FC236}">
                <a16:creationId xmlns:a16="http://schemas.microsoft.com/office/drawing/2014/main" id="{5C3AF90E-1013-FA69-CC46-914CC58D974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18381" b="19833"/>
          <a:stretch/>
        </p:blipFill>
        <p:spPr>
          <a:xfrm>
            <a:off x="8689307" y="94573"/>
            <a:ext cx="3195198" cy="1052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92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110A-F2FE-4E5C-BA61-1269B4483417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Academias na Reforma Tributária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5B0A660E-1DCE-B6E3-C903-C3AB7B1E9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10983"/>
              </p:ext>
            </p:extLst>
          </p:nvPr>
        </p:nvGraphicFramePr>
        <p:xfrm>
          <a:off x="461963" y="2170227"/>
          <a:ext cx="5983665" cy="155851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54979">
                  <a:extLst>
                    <a:ext uri="{9D8B030D-6E8A-4147-A177-3AD203B41FA5}">
                      <a16:colId xmlns:a16="http://schemas.microsoft.com/office/drawing/2014/main" val="2072115169"/>
                    </a:ext>
                  </a:extLst>
                </a:gridCol>
                <a:gridCol w="2344993">
                  <a:extLst>
                    <a:ext uri="{9D8B030D-6E8A-4147-A177-3AD203B41FA5}">
                      <a16:colId xmlns:a16="http://schemas.microsoft.com/office/drawing/2014/main" val="4079818439"/>
                    </a:ext>
                  </a:extLst>
                </a:gridCol>
                <a:gridCol w="1283693">
                  <a:extLst>
                    <a:ext uri="{9D8B030D-6E8A-4147-A177-3AD203B41FA5}">
                      <a16:colId xmlns:a16="http://schemas.microsoft.com/office/drawing/2014/main" val="948818543"/>
                    </a:ext>
                  </a:extLst>
                </a:gridCol>
              </a:tblGrid>
              <a:tr h="527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00" dirty="0">
                          <a:solidFill>
                            <a:schemeClr val="bg1"/>
                          </a:solidFill>
                          <a:effectLst/>
                        </a:rPr>
                        <a:t>Enquadramento</a:t>
                      </a:r>
                      <a:endParaRPr lang="pt-BR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00" dirty="0">
                          <a:solidFill>
                            <a:schemeClr val="bg1"/>
                          </a:solidFill>
                          <a:effectLst/>
                        </a:rPr>
                        <a:t>Situação</a:t>
                      </a:r>
                      <a:endParaRPr lang="pt-BR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00" dirty="0">
                          <a:solidFill>
                            <a:schemeClr val="bg1"/>
                          </a:solidFill>
                          <a:effectLst/>
                        </a:rPr>
                        <a:t>Alíquota IBS+CBS</a:t>
                      </a:r>
                      <a:endParaRPr lang="pt-BR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67068"/>
                  </a:ext>
                </a:extLst>
              </a:tr>
              <a:tr h="527798">
                <a:tc>
                  <a:txBody>
                    <a:bodyPr/>
                    <a:lstStyle/>
                    <a:p>
                      <a:pPr marL="20320" marR="1085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effectLst/>
                        </a:rPr>
                        <a:t>Simples Nacional 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Mantém carga (exemplo: faturamento R$150K/mês)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>
                          <a:solidFill>
                            <a:srgbClr val="FF0000"/>
                          </a:solidFill>
                          <a:effectLst/>
                        </a:rPr>
                        <a:t>7,4%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187957"/>
                  </a:ext>
                </a:extLst>
              </a:tr>
              <a:tr h="257931">
                <a:tc>
                  <a:txBody>
                    <a:bodyPr/>
                    <a:lstStyle/>
                    <a:p>
                      <a:pPr marL="20320" marR="108585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00" dirty="0">
                          <a:effectLst/>
                        </a:rPr>
                        <a:t>Lucro Real</a:t>
                      </a:r>
                    </a:p>
                    <a:p>
                      <a:pPr marL="20320" marR="108585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00" dirty="0">
                          <a:effectLst/>
                        </a:rPr>
                        <a:t>Lucro Presumido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Alíquota padrão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>
                          <a:solidFill>
                            <a:srgbClr val="FF0000"/>
                          </a:solidFill>
                          <a:effectLst/>
                        </a:rPr>
                        <a:t>26,5%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5317187"/>
                  </a:ext>
                </a:extLst>
              </a:tr>
            </a:tbl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id="{82174EF2-0AA7-6E7E-FD99-16E6A290580D}"/>
              </a:ext>
            </a:extLst>
          </p:cNvPr>
          <p:cNvSpPr/>
          <p:nvPr/>
        </p:nvSpPr>
        <p:spPr>
          <a:xfrm>
            <a:off x="5334238" y="2566861"/>
            <a:ext cx="869442" cy="1272795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240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05ED137-A475-1C03-BFFC-8B2F109F0ACC}"/>
              </a:ext>
            </a:extLst>
          </p:cNvPr>
          <p:cNvSpPr txBox="1"/>
          <p:nvPr/>
        </p:nvSpPr>
        <p:spPr>
          <a:xfrm>
            <a:off x="363521" y="1562505"/>
            <a:ext cx="6686208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</a:rPr>
              <a:t>Situações aproximadas de alíquotas pelo PLP 68/2024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BB45220-77F6-F207-7E73-807944931601}"/>
              </a:ext>
            </a:extLst>
          </p:cNvPr>
          <p:cNvSpPr txBox="1"/>
          <p:nvPr/>
        </p:nvSpPr>
        <p:spPr>
          <a:xfrm>
            <a:off x="992235" y="4771950"/>
            <a:ext cx="884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t-BR" b="1" kern="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kern="0" dirty="0">
                <a:latin typeface="Century Gothic" panose="020B0502020202020204" pitchFamily="34" charset="0"/>
                <a:ea typeface="Calibri" panose="020F0502020204030204" pitchFamily="34" charset="0"/>
              </a:rPr>
              <a:t>O PLP 68/24 praticamente </a:t>
            </a:r>
            <a:r>
              <a:rPr lang="pt-BR" b="1" kern="0" dirty="0">
                <a:latin typeface="Century Gothic" panose="020B0502020202020204" pitchFamily="34" charset="0"/>
                <a:ea typeface="Calibri" panose="020F0502020204030204" pitchFamily="34" charset="0"/>
              </a:rPr>
              <a:t>INVIABILIZA</a:t>
            </a:r>
            <a:r>
              <a:rPr lang="pt-BR" kern="0" dirty="0">
                <a:latin typeface="Century Gothic" panose="020B0502020202020204" pitchFamily="34" charset="0"/>
                <a:ea typeface="Calibri" panose="020F0502020204030204" pitchFamily="34" charset="0"/>
              </a:rPr>
              <a:t> todas as </a:t>
            </a:r>
            <a:r>
              <a:rPr lang="pt-BR" b="1" kern="0" dirty="0">
                <a:latin typeface="Century Gothic" panose="020B0502020202020204" pitchFamily="34" charset="0"/>
                <a:ea typeface="Calibri" panose="020F0502020204030204" pitchFamily="34" charset="0"/>
              </a:rPr>
              <a:t>academias fora do Simples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kern="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kern="0" dirty="0">
                <a:latin typeface="Century Gothic" panose="020B0502020202020204" pitchFamily="34" charset="0"/>
                <a:ea typeface="Calibri" panose="020F0502020204030204" pitchFamily="34" charset="0"/>
              </a:rPr>
              <a:t>Academias do </a:t>
            </a:r>
            <a:r>
              <a:rPr lang="pt-BR" b="1" kern="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Simples não podem crescer – Efeitos colaterais conhecidos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kern="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kern="0" dirty="0">
                <a:latin typeface="Century Gothic" panose="020B0502020202020204" pitchFamily="34" charset="0"/>
                <a:ea typeface="Calibri" panose="020F0502020204030204" pitchFamily="34" charset="0"/>
              </a:rPr>
              <a:t>PERDA DE ARRECADAÇÃO</a:t>
            </a:r>
            <a:endParaRPr lang="pt-BR" kern="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5468437-EB0A-E14A-4773-44D2BA0EA76E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CD297CC-6D11-217A-C279-946FF248FB62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Sem redução de 60% haverá distorções e prejuízos para todos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lchete Direito 35">
            <a:extLst>
              <a:ext uri="{FF2B5EF4-FFF2-40B4-BE49-F238E27FC236}">
                <a16:creationId xmlns:a16="http://schemas.microsoft.com/office/drawing/2014/main" id="{480E8A3E-666D-DF3C-8AB9-1388498C8C61}"/>
              </a:ext>
            </a:extLst>
          </p:cNvPr>
          <p:cNvSpPr/>
          <p:nvPr/>
        </p:nvSpPr>
        <p:spPr>
          <a:xfrm>
            <a:off x="6715752" y="2686418"/>
            <a:ext cx="163604" cy="1014281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A997BD5-98BC-179B-501A-AC99F4D08580}"/>
              </a:ext>
            </a:extLst>
          </p:cNvPr>
          <p:cNvSpPr txBox="1"/>
          <p:nvPr/>
        </p:nvSpPr>
        <p:spPr>
          <a:xfrm>
            <a:off x="7349557" y="2817307"/>
            <a:ext cx="765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quase</a:t>
            </a:r>
            <a:r>
              <a:rPr lang="pt-BR" sz="1400" b="1" dirty="0">
                <a:latin typeface="Century Gothic" panose="020B0502020202020204" pitchFamily="34" charset="0"/>
              </a:rPr>
              <a:t> </a:t>
            </a:r>
            <a:r>
              <a:rPr lang="pt-BR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20%!!!</a:t>
            </a:r>
            <a:endParaRPr lang="pt-BR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B9E3F645-0351-B38C-67FB-08FEF9F02BCD}"/>
              </a:ext>
            </a:extLst>
          </p:cNvPr>
          <p:cNvSpPr txBox="1"/>
          <p:nvPr/>
        </p:nvSpPr>
        <p:spPr>
          <a:xfrm>
            <a:off x="6773605" y="1884817"/>
            <a:ext cx="17363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Diferença de alíquota de IBS e CBS </a:t>
            </a:r>
            <a:endParaRPr lang="pt-BR" sz="1400" dirty="0">
              <a:latin typeface="Century Gothic" panose="020B0502020202020204" pitchFamily="34" charset="0"/>
            </a:endParaRPr>
          </a:p>
        </p:txBody>
      </p:sp>
      <p:sp>
        <p:nvSpPr>
          <p:cNvPr id="43" name="Sinal de Adição 42">
            <a:extLst>
              <a:ext uri="{FF2B5EF4-FFF2-40B4-BE49-F238E27FC236}">
                <a16:creationId xmlns:a16="http://schemas.microsoft.com/office/drawing/2014/main" id="{D88EFEA7-0E80-DDBD-2925-C298870C2D9C}"/>
              </a:ext>
            </a:extLst>
          </p:cNvPr>
          <p:cNvSpPr/>
          <p:nvPr/>
        </p:nvSpPr>
        <p:spPr>
          <a:xfrm>
            <a:off x="8703145" y="2695573"/>
            <a:ext cx="765432" cy="733427"/>
          </a:xfrm>
          <a:prstGeom prst="mathPlus">
            <a:avLst>
              <a:gd name="adj1" fmla="val 11455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7057A827-8B14-8F8A-BED4-CED3552E801A}"/>
              </a:ext>
            </a:extLst>
          </p:cNvPr>
          <p:cNvSpPr txBox="1"/>
          <p:nvPr/>
        </p:nvSpPr>
        <p:spPr>
          <a:xfrm>
            <a:off x="9613533" y="1884817"/>
            <a:ext cx="173633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Diferenças de tributação de: </a:t>
            </a:r>
          </a:p>
          <a:p>
            <a:pPr algn="ctr"/>
            <a:endParaRPr lang="pt-BR" sz="1400" b="1" kern="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pt-BR" sz="1400" b="1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IRPJ e CSLL</a:t>
            </a:r>
          </a:p>
          <a:p>
            <a:pPr marL="285750" indent="-285750" algn="ctr">
              <a:buFontTx/>
              <a:buChar char="-"/>
            </a:pPr>
            <a:endParaRPr lang="pt-BR" sz="1400" b="1" kern="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pt-BR" sz="1400" b="1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Contribuições sobre a Folha</a:t>
            </a:r>
            <a:endParaRPr lang="pt-BR" sz="1400" dirty="0">
              <a:latin typeface="Century Gothic" panose="020B0502020202020204" pitchFamily="34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65A751D0-0AB2-877D-D207-A9BF5706BEE6}"/>
              </a:ext>
            </a:extLst>
          </p:cNvPr>
          <p:cNvSpPr txBox="1"/>
          <p:nvPr/>
        </p:nvSpPr>
        <p:spPr>
          <a:xfrm>
            <a:off x="390432" y="4245097"/>
            <a:ext cx="7747000" cy="494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Impossível concorrer com as empresas do Simples</a:t>
            </a:r>
          </a:p>
        </p:txBody>
      </p:sp>
    </p:spTree>
    <p:extLst>
      <p:ext uri="{BB962C8B-B14F-4D97-AF65-F5344CB8AC3E}">
        <p14:creationId xmlns:p14="http://schemas.microsoft.com/office/powerpoint/2010/main" val="29231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110A-F2FE-4E5C-BA61-1269B4483417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Elementos da Reforma Tributária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73BEAE-5431-4B61-9A2D-EF306165759B}"/>
              </a:ext>
            </a:extLst>
          </p:cNvPr>
          <p:cNvSpPr txBox="1"/>
          <p:nvPr/>
        </p:nvSpPr>
        <p:spPr>
          <a:xfrm>
            <a:off x="333867" y="966398"/>
            <a:ext cx="115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Solução Necessária – Redução de 60% na Alíquota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7311E87-F941-94AC-D130-5C4F2D36D3ED}"/>
              </a:ext>
            </a:extLst>
          </p:cNvPr>
          <p:cNvSpPr txBox="1"/>
          <p:nvPr/>
        </p:nvSpPr>
        <p:spPr>
          <a:xfrm>
            <a:off x="1136647" y="4754127"/>
            <a:ext cx="920053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1440"/>
              </a:spcAft>
            </a:pPr>
            <a:r>
              <a:rPr lang="pt-BR" sz="2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III - prestação de serviços de atividades de condicionamento físico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12D88AD-060B-606D-D450-52801D6C05AD}"/>
              </a:ext>
            </a:extLst>
          </p:cNvPr>
          <p:cNvSpPr txBox="1"/>
          <p:nvPr/>
        </p:nvSpPr>
        <p:spPr>
          <a:xfrm>
            <a:off x="333867" y="448173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Inserir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1E64D5-6E9B-9A66-D464-BBA65BBB73AE}"/>
              </a:ext>
            </a:extLst>
          </p:cNvPr>
          <p:cNvSpPr txBox="1"/>
          <p:nvPr/>
        </p:nvSpPr>
        <p:spPr>
          <a:xfrm>
            <a:off x="354980" y="1574258"/>
            <a:ext cx="1076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</a:rPr>
              <a:t>No PLP 68/2024, a 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</a:rPr>
              <a:t>ação necessária 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</a:rPr>
              <a:t>para resolver a situação é 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inserir um “inciso III” no Art. 136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276E593-A7F3-AAAB-1B8E-FB2D1D55C81C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F856A9-7D47-3D40-4FB3-D4E00F5DD5AC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Solução necessária para o país avançar nesta escolha estratégica para a Saúde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áfico 16" descr="Luzes acesas com preenchimento sólido">
            <a:extLst>
              <a:ext uri="{FF2B5EF4-FFF2-40B4-BE49-F238E27FC236}">
                <a16:creationId xmlns:a16="http://schemas.microsoft.com/office/drawing/2014/main" id="{BC1297A7-0519-0394-BF21-A69435DC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9957" y="1375807"/>
            <a:ext cx="687003" cy="687003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2D3C5FC5-CFB8-2386-176D-96F7D429502D}"/>
              </a:ext>
            </a:extLst>
          </p:cNvPr>
          <p:cNvSpPr/>
          <p:nvPr/>
        </p:nvSpPr>
        <p:spPr>
          <a:xfrm>
            <a:off x="133350" y="4706094"/>
            <a:ext cx="1297481" cy="53670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77DC25-3B98-A9EE-E4E6-0AA5B0A96DC6}"/>
              </a:ext>
            </a:extLst>
          </p:cNvPr>
          <p:cNvSpPr txBox="1"/>
          <p:nvPr/>
        </p:nvSpPr>
        <p:spPr>
          <a:xfrm>
            <a:off x="1400420" y="2570772"/>
            <a:ext cx="9391160" cy="215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algn="ctr">
              <a:lnSpc>
                <a:spcPct val="107000"/>
              </a:lnSpc>
              <a:spcAft>
                <a:spcPts val="600"/>
              </a:spcAft>
            </a:pPr>
            <a:r>
              <a:rPr lang="pt-BR" sz="1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Seção XIV Das Atividades Desportivas 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975" algn="just">
              <a:lnSpc>
                <a:spcPct val="107000"/>
              </a:lnSpc>
              <a:spcAft>
                <a:spcPts val="600"/>
              </a:spcAft>
            </a:pPr>
            <a:r>
              <a:rPr lang="pt-BR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136.  Ficam reduzidas em 60% (sessenta por cento) as alíquotas do IBS e da CBS incidentes sobre as seguintes operações relacionadas a atividades desportivas: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975" algn="just">
              <a:lnSpc>
                <a:spcPct val="107000"/>
              </a:lnSpc>
              <a:spcAft>
                <a:spcPts val="600"/>
              </a:spcAft>
            </a:pPr>
            <a:r>
              <a:rPr lang="pt-BR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- prestação de serviço de educação desportiva, classificado no código 1.2205.12.00 da NBS;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975" algn="just">
              <a:lnSpc>
                <a:spcPct val="107000"/>
              </a:lnSpc>
              <a:spcAft>
                <a:spcPts val="600"/>
              </a:spcAft>
            </a:pPr>
            <a:r>
              <a:rPr lang="pt-BR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 - gestão e exploração do desporto por associações e clubes esportivos filiados ao órgão estadual ou federal responsável pela coordenação dos desportos, inclusive por meio de venda de ingressos para eventos desportivos, fornecimento oneroso ou não de bens e serviços, inclusive ingressos, por meio de programas de </a:t>
            </a:r>
            <a:r>
              <a:rPr lang="pt-BR" sz="1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sócio-torcedor</a:t>
            </a:r>
            <a:r>
              <a:rPr lang="pt-BR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cessão dos direitos desportivos</a:t>
            </a:r>
            <a:r>
              <a:rPr lang="pt-B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dos atletas e transferência de atletas para outra entidade desportiva ou seu retorno à atividade em outra entidade desportiva.</a:t>
            </a:r>
          </a:p>
        </p:txBody>
      </p:sp>
    </p:spTree>
    <p:extLst>
      <p:ext uri="{BB962C8B-B14F-4D97-AF65-F5344CB8AC3E}">
        <p14:creationId xmlns:p14="http://schemas.microsoft.com/office/powerpoint/2010/main" val="139201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110A-F2FE-4E5C-BA61-1269B4483417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Academias na Reforma Tributária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73BEAE-5431-4B61-9A2D-EF306165759B}"/>
              </a:ext>
            </a:extLst>
          </p:cNvPr>
          <p:cNvSpPr txBox="1"/>
          <p:nvPr/>
        </p:nvSpPr>
        <p:spPr>
          <a:xfrm>
            <a:off x="333867" y="966398"/>
            <a:ext cx="115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Solução Necessária – Redução de 60% na Alíquota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507C84-6939-3B6E-D857-4615B545349D}"/>
              </a:ext>
            </a:extLst>
          </p:cNvPr>
          <p:cNvSpPr txBox="1"/>
          <p:nvPr/>
        </p:nvSpPr>
        <p:spPr>
          <a:xfrm>
            <a:off x="5087486" y="4209925"/>
            <a:ext cx="1593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accent2"/>
                </a:solidFill>
              </a:rPr>
              <a:t>0,01%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C8FE89-7448-2615-3C73-1525B9FE057B}"/>
              </a:ext>
            </a:extLst>
          </p:cNvPr>
          <p:cNvSpPr txBox="1"/>
          <p:nvPr/>
        </p:nvSpPr>
        <p:spPr>
          <a:xfrm>
            <a:off x="2114550" y="5314886"/>
            <a:ext cx="8299449" cy="87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8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Isso mostra a </a:t>
            </a:r>
            <a:r>
              <a:rPr lang="pt-BR" sz="18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viabilidade</a:t>
            </a:r>
            <a:r>
              <a:rPr lang="pt-BR" sz="18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e torna ainda mais clara a relevância e </a:t>
            </a:r>
            <a:r>
              <a:rPr lang="pt-BR" sz="18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pertinência</a:t>
            </a:r>
            <a:r>
              <a:rPr lang="pt-BR" sz="18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desta </a:t>
            </a:r>
            <a:r>
              <a:rPr lang="pt-BR" sz="18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escolha estratégica </a:t>
            </a:r>
            <a:r>
              <a:rPr lang="pt-BR" sz="18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para o país e para seus cidadãos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8437AE7-2A46-3394-78B6-A1E0C471A583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AF9411-C98B-7F01-9466-CE920671F53B}"/>
              </a:ext>
            </a:extLst>
          </p:cNvPr>
          <p:cNvSpPr txBox="1"/>
          <p:nvPr/>
        </p:nvSpPr>
        <p:spPr>
          <a:xfrm>
            <a:off x="333867" y="966398"/>
            <a:ext cx="990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O impacto da redução para academias sobre a alíquota padrão é praticamente nulo 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3E0720B-2A11-3283-9044-C7F0766310EC}"/>
              </a:ext>
            </a:extLst>
          </p:cNvPr>
          <p:cNvSpPr txBox="1"/>
          <p:nvPr/>
        </p:nvSpPr>
        <p:spPr>
          <a:xfrm>
            <a:off x="345210" y="1543114"/>
            <a:ext cx="10804572" cy="3198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Impacto da redução de 60% nas atividades físicas sobre a alíquota padrão do IBS e CBS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pt-BR" dirty="0">
              <a:solidFill>
                <a:srgbClr val="000000"/>
              </a:solidFill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	As academias têm dimensão econômica reduzida frente ao PIB 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		R$3,68 bi de Receita Bruta das Academias fora do Simples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	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	Diferentemente de muitos setores, se as atividades de condicionamento físico tiverem 	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tributação reduzida em 60%, 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o 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impacto na alíquota padrão 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do IBS e da CBS será 	quase 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NULO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1000"/>
              </a:spcAft>
            </a:pPr>
            <a:endParaRPr lang="pt-BR" dirty="0">
              <a:solidFill>
                <a:srgbClr val="000000"/>
              </a:solidFill>
              <a:latin typeface="Century Gothic" panose="020B0502020202020204" pitchFamily="34" charset="0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65004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9266E2-D6A2-4ED2-9DE3-2C7CF7435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oogle Shape;367;p27">
            <a:extLst>
              <a:ext uri="{FF2B5EF4-FFF2-40B4-BE49-F238E27FC236}">
                <a16:creationId xmlns:a16="http://schemas.microsoft.com/office/drawing/2014/main" id="{0B5862A5-3715-8EDA-7BF8-936A43A64EE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2088" y="6087925"/>
            <a:ext cx="1110865" cy="370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1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E0D6F8CA-278C-41EA-A226-CF0019C3BDF1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7C426DE-6AFF-4E87-AE88-A58602F924F0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A Visão de quem entende a importância da Prevenção em Saúde  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D76791-8A16-1D9F-1909-AFD8AD03C7EF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 é Esporte e Saúde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251;g1e974d016b9_0_84">
            <a:extLst>
              <a:ext uri="{FF2B5EF4-FFF2-40B4-BE49-F238E27FC236}">
                <a16:creationId xmlns:a16="http://schemas.microsoft.com/office/drawing/2014/main" id="{D5A109D6-7EC7-F0EA-C5B8-A799BF57ECDD}"/>
              </a:ext>
            </a:extLst>
          </p:cNvPr>
          <p:cNvSpPr txBox="1"/>
          <p:nvPr/>
        </p:nvSpPr>
        <p:spPr>
          <a:xfrm>
            <a:off x="2739411" y="1601615"/>
            <a:ext cx="6000086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000" b="1" u="sng" dirty="0">
                <a:solidFill>
                  <a:srgbClr val="434343"/>
                </a:solidFill>
                <a:latin typeface="Century Gothic"/>
                <a:sym typeface="Century Gothic"/>
              </a:rPr>
              <a:t>Ministério da Saúde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000" b="1" dirty="0">
                <a:solidFill>
                  <a:srgbClr val="434343"/>
                </a:solidFill>
                <a:latin typeface="Century Gothic"/>
                <a:sym typeface="Century Gothic"/>
              </a:rPr>
              <a:t>Defesa de “</a:t>
            </a:r>
            <a:r>
              <a:rPr lang="pt-BR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políticas tributárias</a:t>
            </a:r>
            <a:r>
              <a:rPr lang="pt-BR" sz="2000" b="1" dirty="0">
                <a:solidFill>
                  <a:srgbClr val="434343"/>
                </a:solidFill>
                <a:latin typeface="Century Gothic"/>
                <a:sym typeface="Century Gothic"/>
              </a:rPr>
              <a:t>” para estimular as atividades de condicionamento físico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5B0338-1351-3FE7-0DDD-3DC35FFDA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3" y="3095568"/>
            <a:ext cx="3194581" cy="220694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35EE4A-5BBF-CD53-7593-873A6E9A2173}"/>
              </a:ext>
            </a:extLst>
          </p:cNvPr>
          <p:cNvSpPr txBox="1"/>
          <p:nvPr/>
        </p:nvSpPr>
        <p:spPr>
          <a:xfrm>
            <a:off x="3013978" y="3003168"/>
            <a:ext cx="8934496" cy="350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</a:pPr>
            <a:r>
              <a:rPr lang="pt-BR" sz="1600" dirty="0">
                <a:latin typeface="Century Gothic" panose="020B0502020202020204" pitchFamily="34" charset="0"/>
                <a:ea typeface="Calibri" panose="020F0502020204030204" pitchFamily="34" charset="0"/>
              </a:rPr>
              <a:t>Conclusão da </a:t>
            </a:r>
            <a:r>
              <a:rPr lang="pt-BR" sz="1600" b="1" dirty="0">
                <a:latin typeface="Century Gothic" panose="020B0502020202020204" pitchFamily="34" charset="0"/>
                <a:ea typeface="Calibri" panose="020F0502020204030204" pitchFamily="34" charset="0"/>
              </a:rPr>
              <a:t>Nota Técnica </a:t>
            </a:r>
            <a:r>
              <a:rPr lang="pt-BR" sz="1600" dirty="0">
                <a:latin typeface="Century Gothic" panose="020B0502020202020204" pitchFamily="34" charset="0"/>
                <a:ea typeface="Calibri" panose="020F0502020204030204" pitchFamily="34" charset="0"/>
              </a:rPr>
              <a:t>Nº 70/2023-DEPPROS/SAPS/MS (em linha com a </a:t>
            </a:r>
            <a:r>
              <a:rPr lang="pt-BR" sz="1600" b="1" dirty="0">
                <a:latin typeface="Century Gothic" panose="020B0502020202020204" pitchFamily="34" charset="0"/>
                <a:ea typeface="Calibri" panose="020F0502020204030204" pitchFamily="34" charset="0"/>
              </a:rPr>
              <a:t>OMS</a:t>
            </a:r>
            <a:r>
              <a:rPr lang="pt-BR" sz="1600" dirty="0">
                <a:latin typeface="Century Gothic" panose="020B0502020202020204" pitchFamily="34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70B66B-FFE0-D4C8-5609-CEEC5B1F804E}"/>
              </a:ext>
            </a:extLst>
          </p:cNvPr>
          <p:cNvSpPr txBox="1"/>
          <p:nvPr/>
        </p:nvSpPr>
        <p:spPr>
          <a:xfrm>
            <a:off x="937968" y="5214367"/>
            <a:ext cx="1762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julho de 2023 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7FC5115-59D8-526E-8957-D5256498AE12}"/>
              </a:ext>
            </a:extLst>
          </p:cNvPr>
          <p:cNvSpPr/>
          <p:nvPr/>
        </p:nvSpPr>
        <p:spPr>
          <a:xfrm>
            <a:off x="3558619" y="3388026"/>
            <a:ext cx="8389855" cy="23755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216000" rtlCol="0" anchor="ctr"/>
          <a:lstStyle/>
          <a:p>
            <a:pPr marL="179388" algn="just">
              <a:lnSpc>
                <a:spcPct val="125000"/>
              </a:lnSpc>
              <a:spcBef>
                <a:spcPts val="900"/>
              </a:spcBef>
              <a:spcAft>
                <a:spcPts val="900"/>
              </a:spcAft>
              <a:tabLst>
                <a:tab pos="10944225" algn="l"/>
              </a:tabLst>
            </a:pPr>
            <a:r>
              <a:rPr lang="pt-BR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“Por fim, considerando a relevância do tema, a </a:t>
            </a:r>
            <a:r>
              <a:rPr lang="pt-BR" sz="16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inatividade física </a:t>
            </a:r>
            <a:r>
              <a:rPr lang="pt-BR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repercute diretamente no aumento de agravos que </a:t>
            </a:r>
            <a:r>
              <a:rPr lang="pt-BR" sz="16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impactam em </a:t>
            </a:r>
            <a:r>
              <a:rPr lang="pt-BR" sz="1600" b="1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custos elevados </a:t>
            </a:r>
            <a:r>
              <a:rPr lang="pt-BR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aos sistemas de saúde e geração de capital humano, </a:t>
            </a:r>
            <a:r>
              <a:rPr lang="pt-BR" sz="16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políticas fiscais voltadas para </a:t>
            </a:r>
            <a:r>
              <a:rPr lang="pt-BR" sz="1600" b="1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efetivar atividade física e academias</a:t>
            </a:r>
            <a:r>
              <a:rPr lang="pt-BR" sz="1600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é um importante marcador e </a:t>
            </a:r>
            <a:r>
              <a:rPr lang="pt-BR" sz="16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deve ser considerado na elaboração, aprimoramento e implementação de políticas públicas de saúde e </a:t>
            </a:r>
            <a:r>
              <a:rPr lang="pt-BR" sz="1600" b="1" i="1" u="sng" dirty="0">
                <a:solidFill>
                  <a:schemeClr val="accent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políticas públicas tributárias </a:t>
            </a:r>
            <a:r>
              <a:rPr lang="pt-BR" sz="16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no país</a:t>
            </a:r>
            <a:r>
              <a:rPr lang="pt-BR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72706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110A-F2FE-4E5C-BA61-1269B4483417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 é Esporte e Saúde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7C426DE-6AFF-4E87-AE88-A58602F924F0}"/>
              </a:ext>
            </a:extLst>
          </p:cNvPr>
          <p:cNvSpPr txBox="1"/>
          <p:nvPr/>
        </p:nvSpPr>
        <p:spPr>
          <a:xfrm>
            <a:off x="333867" y="966398"/>
            <a:ext cx="115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Expectativas dos próximos passos no </a:t>
            </a:r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Legislativo e no Executivo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8A0DC7D-EDF4-88BB-A0A7-9EF6874B0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918772"/>
            <a:ext cx="10368002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4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D76791-8A16-1D9F-1909-AFD8AD03C7EF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 é Esporte e Saúde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1FD77E3D-FA70-C2E9-BAA7-531EFE149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8" y="1614559"/>
            <a:ext cx="3663040" cy="2164422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71DE6706-46D6-5F67-CFAD-A9EFE20DF28E}"/>
              </a:ext>
            </a:extLst>
          </p:cNvPr>
          <p:cNvSpPr txBox="1"/>
          <p:nvPr/>
        </p:nvSpPr>
        <p:spPr>
          <a:xfrm>
            <a:off x="1339834" y="5861871"/>
            <a:ext cx="97358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Atividade de Condicionamento Físico </a:t>
            </a:r>
            <a:r>
              <a:rPr lang="pt-BR" sz="2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=&gt; </a:t>
            </a:r>
            <a:r>
              <a:rPr lang="pt-BR" sz="22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Atenção Primária à Saúde (PREVENÇÃO)</a:t>
            </a:r>
            <a:endParaRPr lang="pt-BR" sz="2200" dirty="0">
              <a:solidFill>
                <a:schemeClr val="accent5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D9ADCCF-B91B-1852-A354-CB119D164554}"/>
              </a:ext>
            </a:extLst>
          </p:cNvPr>
          <p:cNvSpPr txBox="1"/>
          <p:nvPr/>
        </p:nvSpPr>
        <p:spPr>
          <a:xfrm>
            <a:off x="4043516" y="1571692"/>
            <a:ext cx="3790799" cy="2508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Principais </a:t>
            </a:r>
            <a:r>
              <a:rPr lang="pt-BR" sz="1400" b="1" u="sng" dirty="0">
                <a:solidFill>
                  <a:schemeClr val="accent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benefícios</a:t>
            </a: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da reserva muscular:</a:t>
            </a:r>
            <a:endParaRPr lang="pt-BR" sz="14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Independência funcional;</a:t>
            </a:r>
            <a:endParaRPr lang="pt-BR" sz="1400" dirty="0"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Prevenção de quedas;</a:t>
            </a:r>
            <a:endParaRPr lang="pt-BR" sz="1400" dirty="0"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Metabolismo saudável;</a:t>
            </a:r>
            <a:endParaRPr lang="pt-BR" sz="1400" dirty="0"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Resiliência a doenças (Sistema imunológico mais forte);</a:t>
            </a:r>
            <a:endParaRPr lang="pt-BR" sz="1400" dirty="0"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Envelhecimento saudável;</a:t>
            </a:r>
            <a:endParaRPr lang="pt-BR" sz="1400" dirty="0"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Bem-estar emocional.</a:t>
            </a:r>
            <a:endParaRPr lang="pt-BR" sz="1400" dirty="0"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8C9F044-F873-49B3-EC0C-A8338EF4908D}"/>
              </a:ext>
            </a:extLst>
          </p:cNvPr>
          <p:cNvSpPr txBox="1"/>
          <p:nvPr/>
        </p:nvSpPr>
        <p:spPr>
          <a:xfrm>
            <a:off x="8104518" y="1571692"/>
            <a:ext cx="3723587" cy="25085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600"/>
              </a:spcAft>
              <a:defRPr sz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pt-BR" dirty="0"/>
              <a:t>Diversos outros </a:t>
            </a:r>
            <a:r>
              <a:rPr lang="pt-BR" b="1" u="sng" dirty="0">
                <a:solidFill>
                  <a:schemeClr val="accent5"/>
                </a:solidFill>
              </a:rPr>
              <a:t>ganhos diretos </a:t>
            </a:r>
            <a:r>
              <a:rPr lang="pt-BR" dirty="0"/>
              <a:t>como: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Melhora a postura corporal;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Diminui a quantidade de gordura;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Tonifica os músculos;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Aumenta a densidade óssea;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Diminui o risco de diabetes;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Melhora o condicionamento cardiorrespiratório.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FCF3BDA2-CE55-3103-D8C2-3CD559B38E84}"/>
              </a:ext>
            </a:extLst>
          </p:cNvPr>
          <p:cNvSpPr txBox="1"/>
          <p:nvPr/>
        </p:nvSpPr>
        <p:spPr>
          <a:xfrm>
            <a:off x="4939415" y="4281840"/>
            <a:ext cx="6136275" cy="1278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Pessoas que </a:t>
            </a:r>
            <a:r>
              <a:rPr lang="pt-BR" sz="1400" b="1" u="sng" dirty="0">
                <a:solidFill>
                  <a:schemeClr val="accent5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praticam</a:t>
            </a: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atividade física: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melhora na </a:t>
            </a:r>
            <a:r>
              <a:rPr lang="pt-BR" sz="1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função cognitiva </a:t>
            </a: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 na proteção contra demência;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maior habilidade em </a:t>
            </a:r>
            <a:r>
              <a:rPr lang="pt-BR" sz="1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desempenho acadêmico </a:t>
            </a: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 escolar;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pt-BR" sz="1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socialização</a:t>
            </a: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e na relação com outras pessoas.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C2B398A0-B518-312E-A3F8-ED04F7C7F322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633471E-D68C-1A97-5ECB-6019846DCAA6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Atividades de Condicionamento Físico são fundamentais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Gráfico 3" descr="Luzes acesas com preenchimento sólido">
            <a:extLst>
              <a:ext uri="{FF2B5EF4-FFF2-40B4-BE49-F238E27FC236}">
                <a16:creationId xmlns:a16="http://schemas.microsoft.com/office/drawing/2014/main" id="{C933944E-9EAF-10CC-E7D9-FEE1F7BF5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307" y="5733812"/>
            <a:ext cx="687003" cy="6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FC1AA9-7293-713B-509E-D2D14031E67B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 é Esporte e Saúde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309EDC7-42B9-BB48-E633-799BD7989CAA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E19362-A846-9581-0B73-461440F3D4BE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A inatividade tem impacto gigantesco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D65330-2646-6618-A31E-D5D23B14E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0"/>
          <a:stretch/>
        </p:blipFill>
        <p:spPr>
          <a:xfrm>
            <a:off x="1" y="1381733"/>
            <a:ext cx="8981768" cy="536904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2ABD5A1-C67C-8C85-6B22-4F4B231C058C}"/>
              </a:ext>
            </a:extLst>
          </p:cNvPr>
          <p:cNvSpPr txBox="1"/>
          <p:nvPr/>
        </p:nvSpPr>
        <p:spPr>
          <a:xfrm>
            <a:off x="9173498" y="1848254"/>
            <a:ext cx="2872398" cy="42829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>
              <a:lnSpc>
                <a:spcPct val="120000"/>
              </a:lnSpc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Dados do M.S. </a:t>
            </a:r>
            <a:r>
              <a:rPr lang="pt-BR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D</a:t>
            </a:r>
            <a:r>
              <a:rPr lang="pt-BR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oenças crônicas não transmissíveis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DCNT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</a:rPr>
              <a:t>) são a 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aior causa de adoecimento e mortes no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Brasil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(700 mil/ano)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no Mundo</a:t>
            </a:r>
          </a:p>
          <a:p>
            <a:pPr marL="88900">
              <a:lnSpc>
                <a:spcPct val="120000"/>
              </a:lnSpc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8900">
              <a:lnSpc>
                <a:spcPct val="120000"/>
              </a:lnSpc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8900">
              <a:lnSpc>
                <a:spcPct val="120000"/>
              </a:lnSpc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Artigo na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Lancet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Global Health - “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INATIVIDADE FÍSICA é um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</a:rPr>
              <a:t>importante </a:t>
            </a:r>
            <a:r>
              <a:rPr lang="pt-BR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FATOR DE RISCO MODIFICÁVEL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</a:rPr>
              <a:t>para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(DCNT) e problemas de saúde mental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7C426DE-6AFF-4E87-AE88-A58602F924F0}"/>
              </a:ext>
            </a:extLst>
          </p:cNvPr>
          <p:cNvSpPr txBox="1"/>
          <p:nvPr/>
        </p:nvSpPr>
        <p:spPr>
          <a:xfrm>
            <a:off x="333867" y="966398"/>
            <a:ext cx="115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Expectativas dos próximos passos no Legislativo e no Executivo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Google Shape;252;p5">
            <a:extLst>
              <a:ext uri="{FF2B5EF4-FFF2-40B4-BE49-F238E27FC236}">
                <a16:creationId xmlns:a16="http://schemas.microsoft.com/office/drawing/2014/main" id="{3D3942E2-6ABE-1589-A077-62F9681049D4}"/>
              </a:ext>
            </a:extLst>
          </p:cNvPr>
          <p:cNvSpPr txBox="1"/>
          <p:nvPr/>
        </p:nvSpPr>
        <p:spPr>
          <a:xfrm>
            <a:off x="7526126" y="1531592"/>
            <a:ext cx="120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Futuro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D76791-8A16-1D9F-1909-AFD8AD03C7EF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 é Esporte e Saúde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8B40041-91B8-92BE-90E2-C024638D6C3B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E006A0-478B-68AC-A70D-3FBC2B53CDA7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A Visão de quem entende a importância e sente os reflexos 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1D66F55-E005-FF89-63AE-82546E501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299"/>
            <a:ext cx="10368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D76791-8A16-1D9F-1909-AFD8AD03C7EF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Academias na Reforma Tributária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041FC9-20BF-EF92-4C91-EB13CD73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82" y="2118630"/>
            <a:ext cx="4480417" cy="363080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797C502-C2F5-EA0A-1E90-4BD43A1F439C}"/>
              </a:ext>
            </a:extLst>
          </p:cNvPr>
          <p:cNvSpPr txBox="1"/>
          <p:nvPr/>
        </p:nvSpPr>
        <p:spPr>
          <a:xfrm>
            <a:off x="5856781" y="2688767"/>
            <a:ext cx="559593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Grande massa de consumidores de academias tem uma forte </a:t>
            </a:r>
            <a:r>
              <a:rPr lang="pt-BR" sz="18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sensibilidade a preço</a:t>
            </a:r>
            <a:r>
              <a:rPr lang="pt-B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endParaRPr lang="pt-BR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Mensalidades de R$ 100,00 para R$ 110,00 é suficiente para: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evasão ou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mudança para um espaço menos estruturado e com maior informalidade, </a:t>
            </a:r>
            <a:r>
              <a:rPr lang="pt-BR" sz="18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sem orientação </a:t>
            </a:r>
            <a:endParaRPr lang="pt-BR" u="sng" dirty="0">
              <a:latin typeface="Century Gothic" panose="020B0502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2F46882-1A86-0B87-2A2C-2D8FCC7D23D6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BAA7D52-C8CF-CCA0-C2A6-D7AFBAC6360D}"/>
              </a:ext>
            </a:extLst>
          </p:cNvPr>
          <p:cNvSpPr txBox="1"/>
          <p:nvPr/>
        </p:nvSpPr>
        <p:spPr>
          <a:xfrm>
            <a:off x="333867" y="966398"/>
            <a:ext cx="9837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 preciso facilitar o acesso às academias – Público majoritário é das CLASSES C e D 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9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110A-F2FE-4E5C-BA61-1269B4483417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Academias na Reforma Tributária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7C426DE-6AFF-4E87-AE88-A58602F924F0}"/>
              </a:ext>
            </a:extLst>
          </p:cNvPr>
          <p:cNvSpPr txBox="1"/>
          <p:nvPr/>
        </p:nvSpPr>
        <p:spPr>
          <a:xfrm>
            <a:off x="333867" y="966398"/>
            <a:ext cx="115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Expectativas dos próximos passos no Legislativo e no Executivo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7EB624-DF56-7BB8-73CE-AEA718D7CDBE}"/>
              </a:ext>
            </a:extLst>
          </p:cNvPr>
          <p:cNvSpPr txBox="1"/>
          <p:nvPr/>
        </p:nvSpPr>
        <p:spPr>
          <a:xfrm>
            <a:off x="345209" y="1543114"/>
            <a:ext cx="11675341" cy="578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000"/>
              </a:spcAft>
            </a:pPr>
            <a:r>
              <a:rPr lang="pt-BR" sz="1800" b="1" dirty="0">
                <a:solidFill>
                  <a:schemeClr val="accent5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Reforma Tributária (EC nº 132/2023)</a:t>
            </a:r>
          </a:p>
          <a:p>
            <a:pPr lvl="0" algn="just">
              <a:spcAft>
                <a:spcPts val="1000"/>
              </a:spcAft>
            </a:pPr>
            <a:endParaRPr lang="pt-BR" sz="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48B0AE6-92CD-28DA-E138-4D034A2FDD4E}"/>
              </a:ext>
            </a:extLst>
          </p:cNvPr>
          <p:cNvSpPr/>
          <p:nvPr/>
        </p:nvSpPr>
        <p:spPr>
          <a:xfrm>
            <a:off x="-3175" y="918773"/>
            <a:ext cx="11123459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9C41D2-71E1-AB14-9E8C-032C2E7172CA}"/>
              </a:ext>
            </a:extLst>
          </p:cNvPr>
          <p:cNvSpPr txBox="1"/>
          <p:nvPr/>
        </p:nvSpPr>
        <p:spPr>
          <a:xfrm>
            <a:off x="333866" y="966398"/>
            <a:ext cx="1059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A EC 132/2023 reduziu para as “Atividades Desportivas”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BC3ECD8-C78E-0885-C339-6B1D50AB3285}"/>
              </a:ext>
            </a:extLst>
          </p:cNvPr>
          <p:cNvSpPr txBox="1"/>
          <p:nvPr/>
        </p:nvSpPr>
        <p:spPr>
          <a:xfrm>
            <a:off x="1622543" y="2934316"/>
            <a:ext cx="8147448" cy="675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600"/>
              </a:spcAft>
            </a:pPr>
            <a:r>
              <a:rPr lang="pt-BR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CNAE</a:t>
            </a: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- Grupo de “</a:t>
            </a:r>
            <a:r>
              <a:rPr lang="pt-BR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93.1 Atividades Esportivas</a:t>
            </a: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”:</a:t>
            </a:r>
            <a:endParaRPr lang="pt-BR" sz="16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	</a:t>
            </a:r>
            <a:endParaRPr lang="pt-BR" sz="12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5FCEE5F-0E43-3589-19BF-3E2880D1F1C1}"/>
              </a:ext>
            </a:extLst>
          </p:cNvPr>
          <p:cNvSpPr txBox="1"/>
          <p:nvPr/>
        </p:nvSpPr>
        <p:spPr>
          <a:xfrm>
            <a:off x="2084390" y="3940359"/>
            <a:ext cx="7460573" cy="598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000"/>
              </a:spcAft>
            </a:pPr>
            <a:r>
              <a:rPr lang="pt-BR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Lei Geral d</a:t>
            </a:r>
            <a:r>
              <a:rPr lang="pt-BR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</a:t>
            </a:r>
            <a:r>
              <a:rPr lang="pt-BR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Esporte </a:t>
            </a: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(Lei 14.597/2023) inclui 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entre as atividades esportivas (ou “desportivas") </a:t>
            </a: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as </a:t>
            </a:r>
            <a:r>
              <a:rPr lang="pt-BR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Atividades de Condicionamento Físico</a:t>
            </a:r>
            <a:endParaRPr lang="pt-BR" sz="16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8" name="Gráfico 17" descr="Lupa com preenchimento sólido">
            <a:extLst>
              <a:ext uri="{FF2B5EF4-FFF2-40B4-BE49-F238E27FC236}">
                <a16:creationId xmlns:a16="http://schemas.microsoft.com/office/drawing/2014/main" id="{7FA18484-6D53-3956-7E94-71F809A4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724" y="2853996"/>
            <a:ext cx="914400" cy="9144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A97331C-8CB5-07A8-6C51-AA8A34746DBC}"/>
              </a:ext>
            </a:extLst>
          </p:cNvPr>
          <p:cNvSpPr txBox="1"/>
          <p:nvPr/>
        </p:nvSpPr>
        <p:spPr>
          <a:xfrm>
            <a:off x="626773" y="2171868"/>
            <a:ext cx="11053950" cy="3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271463" algn="just">
              <a:lnSpc>
                <a:spcPct val="107000"/>
              </a:lnSpc>
              <a:spcAft>
                <a:spcPts val="100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“</a:t>
            </a:r>
            <a:r>
              <a:rPr lang="pt-BR" sz="17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Atividades Desportivas</a:t>
            </a:r>
            <a:r>
              <a:rPr lang="pt-BR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” - tributação reduzida em 60% da alíquota padrão. (art. 9º, § 1º, Inciso XII)  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930178-B3CF-BEEB-FF22-500640A19D56}"/>
              </a:ext>
            </a:extLst>
          </p:cNvPr>
          <p:cNvSpPr txBox="1"/>
          <p:nvPr/>
        </p:nvSpPr>
        <p:spPr>
          <a:xfrm>
            <a:off x="6495734" y="2639556"/>
            <a:ext cx="6098458" cy="1136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93.11-5 Gestão de instalações de esportes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93.12-3 Clubes sociais, esportivos e similares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93.13-1 Atividades de condicionamento físico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93.19-1 Atividades esportivas não especificadas anteriormente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ADF655-A923-F9F1-A0CA-5B9F9D1B070E}"/>
              </a:ext>
            </a:extLst>
          </p:cNvPr>
          <p:cNvSpPr txBox="1"/>
          <p:nvPr/>
        </p:nvSpPr>
        <p:spPr>
          <a:xfrm>
            <a:off x="591567" y="4924397"/>
            <a:ext cx="6297560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000"/>
              </a:spcAft>
            </a:pPr>
            <a:r>
              <a:rPr lang="pt-BR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Regulamentação da Reforma Tributária (PLP /2024)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9278472-E61E-DABD-5F5A-5FA7C9407E92}"/>
              </a:ext>
            </a:extLst>
          </p:cNvPr>
          <p:cNvSpPr txBox="1"/>
          <p:nvPr/>
        </p:nvSpPr>
        <p:spPr>
          <a:xfrm>
            <a:off x="966127" y="5465158"/>
            <a:ext cx="10581859" cy="630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100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As “</a:t>
            </a:r>
            <a:r>
              <a:rPr lang="pt-BR" sz="17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Atividades de Condicionamento Físico</a:t>
            </a:r>
            <a:r>
              <a:rPr lang="pt-BR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” </a:t>
            </a:r>
            <a:r>
              <a:rPr lang="pt-BR" sz="1700" b="1" dirty="0">
                <a:solidFill>
                  <a:schemeClr val="accent2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NÃO foram </a:t>
            </a:r>
            <a:r>
              <a:rPr lang="pt-BR" sz="1700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relacionadas pelo PLP 68/2024 para receberem os 60% de redução de alíquotas das  “</a:t>
            </a:r>
            <a:r>
              <a:rPr lang="pt-BR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Atividades Desportivas”.</a:t>
            </a:r>
          </a:p>
        </p:txBody>
      </p:sp>
      <p:pic>
        <p:nvPicPr>
          <p:cNvPr id="21" name="Gráfico 20" descr="Aviso com preenchimento sólido">
            <a:extLst>
              <a:ext uri="{FF2B5EF4-FFF2-40B4-BE49-F238E27FC236}">
                <a16:creationId xmlns:a16="http://schemas.microsoft.com/office/drawing/2014/main" id="{7D93C123-7F23-5D5E-1F51-16CAA5CE3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372" y="5428960"/>
            <a:ext cx="800752" cy="80075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55F800E-2FB3-75E4-42FF-66CE6142441F}"/>
              </a:ext>
            </a:extLst>
          </p:cNvPr>
          <p:cNvSpPr txBox="1"/>
          <p:nvPr/>
        </p:nvSpPr>
        <p:spPr>
          <a:xfrm>
            <a:off x="6703145" y="978870"/>
            <a:ext cx="4608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e o PLP 68/2024 retirou as Academias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42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110A-F2FE-4E5C-BA61-1269B4483417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Academias na Reforma Tributária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7C426DE-6AFF-4E87-AE88-A58602F924F0}"/>
              </a:ext>
            </a:extLst>
          </p:cNvPr>
          <p:cNvSpPr txBox="1"/>
          <p:nvPr/>
        </p:nvSpPr>
        <p:spPr>
          <a:xfrm>
            <a:off x="333867" y="966398"/>
            <a:ext cx="115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Expectativas dos próximos passos no Legislativo e no Executivo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293087C-B8E8-F6A5-6EFF-444D0911AABD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73200D-A553-C2E8-909A-80E6B9CB184E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O PLP 68/2024 criou situação descabida e que não resolve 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E3132B2-8B2A-C351-C01D-A8ED3792B76D}"/>
              </a:ext>
            </a:extLst>
          </p:cNvPr>
          <p:cNvSpPr txBox="1"/>
          <p:nvPr/>
        </p:nvSpPr>
        <p:spPr>
          <a:xfrm>
            <a:off x="345209" y="1543114"/>
            <a:ext cx="11451504" cy="2155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Reforma Tributária (EC 132/2023)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pt-BR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pt-BR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Prestação de serviços profissionais especializados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,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 submetidas a 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fiscalização por conselho profissional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 (como as Academias) - T</a:t>
            </a:r>
            <a:r>
              <a:rPr lang="pt-B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ributação reduzida em 30% (art. 9º, § 12)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pt-BR" dirty="0">
              <a:solidFill>
                <a:srgbClr val="000000"/>
              </a:solidFill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lvl="0" algn="just">
              <a:lnSpc>
                <a:spcPct val="107000"/>
              </a:lnSpc>
              <a:spcAft>
                <a:spcPts val="1000"/>
              </a:spcAft>
            </a:pPr>
            <a:endParaRPr lang="pt-BR" dirty="0">
              <a:solidFill>
                <a:srgbClr val="000000"/>
              </a:solidFill>
              <a:latin typeface="Century Gothic" panose="020B0502020202020204" pitchFamily="34" charset="0"/>
              <a:ea typeface="Noto Sans Symbols"/>
              <a:cs typeface="Noto Sans Symbol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37B52A-0A0F-D360-842A-28FEDFA99072}"/>
              </a:ext>
            </a:extLst>
          </p:cNvPr>
          <p:cNvSpPr txBox="1"/>
          <p:nvPr/>
        </p:nvSpPr>
        <p:spPr>
          <a:xfrm>
            <a:off x="2700523" y="5385461"/>
            <a:ext cx="696910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Fere o princípio da </a:t>
            </a:r>
            <a:r>
              <a:rPr lang="pt-BR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NEUTRALIDADE 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da EC 132/24</a:t>
            </a:r>
          </a:p>
          <a:p>
            <a:endParaRPr lang="pt-BR" sz="16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pt-BR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Contribuintes em </a:t>
            </a:r>
            <a:r>
              <a:rPr lang="pt-BR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situações semelhantes </a:t>
            </a:r>
            <a:r>
              <a:rPr lang="pt-BR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que realizam</a:t>
            </a:r>
            <a:r>
              <a:rPr lang="pt-BR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operações semelhantes </a:t>
            </a:r>
            <a:r>
              <a:rPr lang="pt-BR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devem estar sujeitos</a:t>
            </a:r>
            <a:r>
              <a:rPr lang="pt-BR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pt-BR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à</a:t>
            </a:r>
            <a:r>
              <a:rPr lang="pt-BR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tributação semelhante pelo IVA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pic>
        <p:nvPicPr>
          <p:cNvPr id="12" name="Gráfico 11" descr="Aviso com preenchimento sólido">
            <a:extLst>
              <a:ext uri="{FF2B5EF4-FFF2-40B4-BE49-F238E27FC236}">
                <a16:creationId xmlns:a16="http://schemas.microsoft.com/office/drawing/2014/main" id="{82F05B48-E36A-B66F-5AC7-323A2A345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0603" y="5491226"/>
            <a:ext cx="800752" cy="80075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F1CFE27-1A43-9F79-0719-77B27C34D721}"/>
              </a:ext>
            </a:extLst>
          </p:cNvPr>
          <p:cNvSpPr txBox="1"/>
          <p:nvPr/>
        </p:nvSpPr>
        <p:spPr>
          <a:xfrm>
            <a:off x="345208" y="3239085"/>
            <a:ext cx="11402291" cy="228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Regulamentação da Reforma Tributária (PLP /2024)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pt-BR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Limitação para pessoa jurídica que cumpra “requisitos”. </a:t>
            </a:r>
            <a:r>
              <a:rPr lang="pt-B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(Art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. 122, § 1º II)</a:t>
            </a:r>
            <a:endParaRPr lang="pt-BR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	Resquício do ISS – Contencioso histórico</a:t>
            </a:r>
          </a:p>
          <a:p>
            <a:pPr lvl="0" algn="just">
              <a:lnSpc>
                <a:spcPct val="107000"/>
              </a:lnSpc>
              <a:spcAft>
                <a:spcPts val="1000"/>
              </a:spcAft>
            </a:pPr>
            <a:endParaRPr lang="pt-BR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Arial" panose="020B0604020202020204" pitchFamily="34" charset="0"/>
              <a:buChar char="✔"/>
            </a:pPr>
            <a:endParaRPr lang="pt-BR" dirty="0">
              <a:solidFill>
                <a:srgbClr val="000000"/>
              </a:solidFill>
              <a:latin typeface="Century Gothic" panose="020B0502020202020204" pitchFamily="34" charset="0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114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1140</Words>
  <Application>Microsoft Office PowerPoint</Application>
  <PresentationFormat>Widescreen</PresentationFormat>
  <Paragraphs>129</Paragraphs>
  <Slides>13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Camilla</dc:creator>
  <cp:lastModifiedBy>emerson casali</cp:lastModifiedBy>
  <cp:revision>104</cp:revision>
  <cp:lastPrinted>2022-07-14T19:41:33Z</cp:lastPrinted>
  <dcterms:created xsi:type="dcterms:W3CDTF">2022-07-14T19:13:21Z</dcterms:created>
  <dcterms:modified xsi:type="dcterms:W3CDTF">2024-09-11T22:40:06Z</dcterms:modified>
</cp:coreProperties>
</file>