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jpeg" ContentType="image/jpeg"/>
  <Override PartName="/ppt/theme/theme6.xml" ContentType="application/vnd.openxmlformats-officedocument.them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61" r:id="rId1"/>
    <p:sldMasterId id="2147483667" r:id="rId2"/>
    <p:sldMasterId id="2147483669" r:id="rId3"/>
    <p:sldMasterId id="2147483671" r:id="rId4"/>
    <p:sldMasterId id="2147483673" r:id="rId5"/>
  </p:sldMasterIdLst>
  <p:notesMasterIdLst>
    <p:notesMasterId r:id="rId19"/>
  </p:notesMasterIdLst>
  <p:sldIdLst>
    <p:sldId id="356" r:id="rId6"/>
    <p:sldId id="362" r:id="rId7"/>
    <p:sldId id="364" r:id="rId8"/>
    <p:sldId id="368" r:id="rId9"/>
    <p:sldId id="370" r:id="rId10"/>
    <p:sldId id="375" r:id="rId11"/>
    <p:sldId id="371" r:id="rId12"/>
    <p:sldId id="376" r:id="rId13"/>
    <p:sldId id="379" r:id="rId14"/>
    <p:sldId id="378" r:id="rId15"/>
    <p:sldId id="380" r:id="rId16"/>
    <p:sldId id="377" r:id="rId17"/>
    <p:sldId id="363" r:id="rId18"/>
  </p:sldIdLst>
  <p:sldSz cx="13004800" cy="9753600"/>
  <p:notesSz cx="6819900" cy="9931400"/>
  <p:defaultTextStyle>
    <a:lvl1pPr algn="ctr" defTabSz="583662">
      <a:defRPr sz="3600">
        <a:latin typeface="+mn-lt"/>
        <a:ea typeface="+mn-ea"/>
        <a:cs typeface="+mn-cs"/>
        <a:sym typeface="Helvetica Light"/>
      </a:defRPr>
    </a:lvl1pPr>
    <a:lvl2pPr indent="228390" algn="ctr" defTabSz="583662">
      <a:defRPr sz="3600">
        <a:latin typeface="+mn-lt"/>
        <a:ea typeface="+mn-ea"/>
        <a:cs typeface="+mn-cs"/>
        <a:sym typeface="Helvetica Light"/>
      </a:defRPr>
    </a:lvl2pPr>
    <a:lvl3pPr indent="456775" algn="ctr" defTabSz="583662">
      <a:defRPr sz="3600">
        <a:latin typeface="+mn-lt"/>
        <a:ea typeface="+mn-ea"/>
        <a:cs typeface="+mn-cs"/>
        <a:sym typeface="Helvetica Light"/>
      </a:defRPr>
    </a:lvl3pPr>
    <a:lvl4pPr indent="685168" algn="ctr" defTabSz="583662">
      <a:defRPr sz="3600">
        <a:latin typeface="+mn-lt"/>
        <a:ea typeface="+mn-ea"/>
        <a:cs typeface="+mn-cs"/>
        <a:sym typeface="Helvetica Light"/>
      </a:defRPr>
    </a:lvl4pPr>
    <a:lvl5pPr indent="913556" algn="ctr" defTabSz="583662">
      <a:defRPr sz="3600">
        <a:latin typeface="+mn-lt"/>
        <a:ea typeface="+mn-ea"/>
        <a:cs typeface="+mn-cs"/>
        <a:sym typeface="Helvetica Light"/>
      </a:defRPr>
    </a:lvl5pPr>
    <a:lvl6pPr indent="1141950" algn="ctr" defTabSz="583662">
      <a:defRPr sz="3600">
        <a:latin typeface="+mn-lt"/>
        <a:ea typeface="+mn-ea"/>
        <a:cs typeface="+mn-cs"/>
        <a:sym typeface="Helvetica Light"/>
      </a:defRPr>
    </a:lvl6pPr>
    <a:lvl7pPr indent="1370332" algn="ctr" defTabSz="583662">
      <a:defRPr sz="3600">
        <a:latin typeface="+mn-lt"/>
        <a:ea typeface="+mn-ea"/>
        <a:cs typeface="+mn-cs"/>
        <a:sym typeface="Helvetica Light"/>
      </a:defRPr>
    </a:lvl7pPr>
    <a:lvl8pPr indent="1598723" algn="ctr" defTabSz="583662">
      <a:defRPr sz="3600">
        <a:latin typeface="+mn-lt"/>
        <a:ea typeface="+mn-ea"/>
        <a:cs typeface="+mn-cs"/>
        <a:sym typeface="Helvetica Light"/>
      </a:defRPr>
    </a:lvl8pPr>
    <a:lvl9pPr indent="1827115" algn="ctr" defTabSz="583662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Fernando Lourenço Nunes Neto" initials="FLNN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6C8A2D"/>
    <a:srgbClr val="40A35E"/>
    <a:srgbClr val="E12905"/>
    <a:srgbClr val="FFA732"/>
    <a:srgbClr val="FF7C45"/>
    <a:srgbClr val="FF5162"/>
    <a:srgbClr val="CC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5620"/>
    <p:restoredTop sz="85078" autoAdjust="0"/>
  </p:normalViewPr>
  <p:slideViewPr>
    <p:cSldViewPr snapToGrid="0" snapToObjects="1">
      <p:cViewPr varScale="1">
        <p:scale>
          <a:sx n="61" d="100"/>
          <a:sy n="61" d="100"/>
        </p:scale>
        <p:origin x="-968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FA09C-F2DA-4862-9E6A-DAE249E73800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 phldr="1"/>
      <dgm:spPr/>
    </dgm:pt>
    <dgm:pt modelId="{156C3C81-B539-454A-89CA-69D5745AC037}">
      <dgm:prSet phldrT="[Texto]" custT="1"/>
      <dgm:spPr>
        <a:solidFill>
          <a:srgbClr val="6C8A2D">
            <a:alpha val="30000"/>
          </a:srgbClr>
        </a:solidFill>
        <a:ln>
          <a:solidFill>
            <a:schemeClr val="bg1"/>
          </a:solidFill>
        </a:ln>
      </dgm:spPr>
      <dgm:t>
        <a:bodyPr/>
        <a:lstStyle/>
        <a:p>
          <a:endParaRPr lang="pt-BR" sz="2800" dirty="0" smtClean="0"/>
        </a:p>
      </dgm:t>
    </dgm:pt>
    <dgm:pt modelId="{9067ECDE-6224-4A38-A1FF-47AA9708A93D}" type="parTrans" cxnId="{57BCE175-E424-44EB-A42B-BF4333E0E019}">
      <dgm:prSet/>
      <dgm:spPr/>
      <dgm:t>
        <a:bodyPr/>
        <a:lstStyle/>
        <a:p>
          <a:endParaRPr lang="pt-BR"/>
        </a:p>
      </dgm:t>
    </dgm:pt>
    <dgm:pt modelId="{7A3B2BAF-2FB7-4C6E-A40A-317111F5A480}" type="sibTrans" cxnId="{57BCE175-E424-44EB-A42B-BF4333E0E019}">
      <dgm:prSet/>
      <dgm:spPr/>
      <dgm:t>
        <a:bodyPr/>
        <a:lstStyle/>
        <a:p>
          <a:endParaRPr lang="pt-BR"/>
        </a:p>
      </dgm:t>
    </dgm:pt>
    <dgm:pt modelId="{C641E664-C545-4C69-A97D-BCB83282BF64}">
      <dgm:prSet phldrT="[Texto]" custT="1"/>
      <dgm:spPr>
        <a:solidFill>
          <a:schemeClr val="accent5">
            <a:hueOff val="8007945"/>
            <a:satOff val="-25989"/>
            <a:lumOff val="1178"/>
            <a:alpha val="30000"/>
          </a:schemeClr>
        </a:solidFill>
      </dgm:spPr>
      <dgm:t>
        <a:bodyPr/>
        <a:lstStyle/>
        <a:p>
          <a:endParaRPr lang="pt-BR" sz="1600" dirty="0"/>
        </a:p>
      </dgm:t>
    </dgm:pt>
    <dgm:pt modelId="{4F781156-CA8E-44C2-9601-ADEA935B0083}" type="parTrans" cxnId="{1AC73682-03D6-40A4-8A63-C4BE3CB078E6}">
      <dgm:prSet/>
      <dgm:spPr/>
      <dgm:t>
        <a:bodyPr/>
        <a:lstStyle/>
        <a:p>
          <a:endParaRPr lang="pt-BR"/>
        </a:p>
      </dgm:t>
    </dgm:pt>
    <dgm:pt modelId="{AA25C2AB-3F48-4A31-8357-75BAA3D33E77}" type="sibTrans" cxnId="{1AC73682-03D6-40A4-8A63-C4BE3CB078E6}">
      <dgm:prSet/>
      <dgm:spPr/>
      <dgm:t>
        <a:bodyPr/>
        <a:lstStyle/>
        <a:p>
          <a:endParaRPr lang="pt-BR"/>
        </a:p>
      </dgm:t>
    </dgm:pt>
    <dgm:pt modelId="{951591D3-3D16-4C83-94CF-55EFE4962264}">
      <dgm:prSet phldrT="[Texto]" custT="1"/>
      <dgm:spPr>
        <a:solidFill>
          <a:schemeClr val="accent5">
            <a:hueOff val="16015889"/>
            <a:satOff val="-51978"/>
            <a:lumOff val="2355"/>
            <a:alpha val="30000"/>
          </a:schemeClr>
        </a:solidFill>
      </dgm:spPr>
      <dgm:t>
        <a:bodyPr/>
        <a:lstStyle/>
        <a:p>
          <a:endParaRPr lang="pt-BR" sz="2800" dirty="0" smtClean="0"/>
        </a:p>
      </dgm:t>
    </dgm:pt>
    <dgm:pt modelId="{226A3C98-187D-4E3F-A81B-009894E65BBE}" type="parTrans" cxnId="{07860DEC-0AE4-4C7F-ADC0-910B174D2D8F}">
      <dgm:prSet/>
      <dgm:spPr/>
      <dgm:t>
        <a:bodyPr/>
        <a:lstStyle/>
        <a:p>
          <a:endParaRPr lang="pt-BR"/>
        </a:p>
      </dgm:t>
    </dgm:pt>
    <dgm:pt modelId="{5E1043FD-AB19-40BC-AA75-A79107DD60F4}" type="sibTrans" cxnId="{07860DEC-0AE4-4C7F-ADC0-910B174D2D8F}">
      <dgm:prSet/>
      <dgm:spPr/>
      <dgm:t>
        <a:bodyPr/>
        <a:lstStyle/>
        <a:p>
          <a:endParaRPr lang="pt-BR"/>
        </a:p>
      </dgm:t>
    </dgm:pt>
    <dgm:pt modelId="{EE03AA65-C2CE-924B-9B49-EB3F28480C6F}">
      <dgm:prSet phldrT="[Texto]" custT="1"/>
      <dgm:spPr>
        <a:solidFill>
          <a:schemeClr val="accent5">
            <a:alpha val="30000"/>
          </a:schemeClr>
        </a:solidFill>
      </dgm:spPr>
      <dgm:t>
        <a:bodyPr/>
        <a:lstStyle/>
        <a:p>
          <a:endParaRPr lang="pt-BR" sz="2800" dirty="0" smtClean="0"/>
        </a:p>
      </dgm:t>
    </dgm:pt>
    <dgm:pt modelId="{A7065994-3989-D542-9744-7CE7198CE365}" type="parTrans" cxnId="{818FC8AF-4E0D-FB42-8F79-75DF5149D408}">
      <dgm:prSet/>
      <dgm:spPr/>
      <dgm:t>
        <a:bodyPr/>
        <a:lstStyle/>
        <a:p>
          <a:endParaRPr lang="en-US"/>
        </a:p>
      </dgm:t>
    </dgm:pt>
    <dgm:pt modelId="{6DC93EB1-28A7-E445-B235-0D3A2EC66E5A}" type="sibTrans" cxnId="{818FC8AF-4E0D-FB42-8F79-75DF5149D408}">
      <dgm:prSet/>
      <dgm:spPr/>
      <dgm:t>
        <a:bodyPr/>
        <a:lstStyle/>
        <a:p>
          <a:endParaRPr lang="en-US"/>
        </a:p>
      </dgm:t>
    </dgm:pt>
    <dgm:pt modelId="{D5962E02-BFD2-4119-A0FF-8D596308C4EC}" type="pres">
      <dgm:prSet presAssocID="{BC4FA09C-F2DA-4862-9E6A-DAE249E73800}" presName="compositeShape" presStyleCnt="0">
        <dgm:presLayoutVars>
          <dgm:chMax val="7"/>
          <dgm:dir/>
          <dgm:resizeHandles val="exact"/>
        </dgm:presLayoutVars>
      </dgm:prSet>
      <dgm:spPr/>
    </dgm:pt>
    <dgm:pt modelId="{4C2927F1-444A-47D8-9624-94BFC4BB0AC1}" type="pres">
      <dgm:prSet presAssocID="{156C3C81-B539-454A-89CA-69D5745AC037}" presName="circ1" presStyleLbl="vennNode1" presStyleIdx="0" presStyleCnt="4"/>
      <dgm:spPr/>
      <dgm:t>
        <a:bodyPr/>
        <a:lstStyle/>
        <a:p>
          <a:endParaRPr lang="en-US"/>
        </a:p>
      </dgm:t>
    </dgm:pt>
    <dgm:pt modelId="{B706115C-CEAA-4C36-90C1-88B88D8865D2}" type="pres">
      <dgm:prSet presAssocID="{156C3C81-B539-454A-89CA-69D5745AC03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C24CA-BC32-443C-AF5F-E19C9B4EA898}" type="pres">
      <dgm:prSet presAssocID="{C641E664-C545-4C69-A97D-BCB83282BF64}" presName="circ2" presStyleLbl="vennNode1" presStyleIdx="1" presStyleCnt="4"/>
      <dgm:spPr/>
      <dgm:t>
        <a:bodyPr/>
        <a:lstStyle/>
        <a:p>
          <a:endParaRPr lang="pt-BR"/>
        </a:p>
      </dgm:t>
    </dgm:pt>
    <dgm:pt modelId="{03F53611-6374-4C18-B34F-BD69AB7ACD05}" type="pres">
      <dgm:prSet presAssocID="{C641E664-C545-4C69-A97D-BCB83282BF6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2EC46A-A540-734D-9327-684E44DBCF3E}" type="pres">
      <dgm:prSet presAssocID="{EE03AA65-C2CE-924B-9B49-EB3F28480C6F}" presName="circ3" presStyleLbl="vennNode1" presStyleIdx="2" presStyleCnt="4"/>
      <dgm:spPr/>
      <dgm:t>
        <a:bodyPr/>
        <a:lstStyle/>
        <a:p>
          <a:endParaRPr lang="en-US"/>
        </a:p>
      </dgm:t>
    </dgm:pt>
    <dgm:pt modelId="{9B5DBD95-EF6F-4E43-BC27-0988CD38704F}" type="pres">
      <dgm:prSet presAssocID="{EE03AA65-C2CE-924B-9B49-EB3F28480C6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590D9-D17E-AE44-8F0C-B5BFBFAEF280}" type="pres">
      <dgm:prSet presAssocID="{951591D3-3D16-4C83-94CF-55EFE4962264}" presName="circ4" presStyleLbl="vennNode1" presStyleIdx="3" presStyleCnt="4"/>
      <dgm:spPr/>
      <dgm:t>
        <a:bodyPr/>
        <a:lstStyle/>
        <a:p>
          <a:endParaRPr lang="en-US"/>
        </a:p>
      </dgm:t>
    </dgm:pt>
    <dgm:pt modelId="{AA8EF6B6-DBFE-DB48-ACE6-2FE886A105AF}" type="pres">
      <dgm:prSet presAssocID="{951591D3-3D16-4C83-94CF-55EFE496226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C73682-03D6-40A4-8A63-C4BE3CB078E6}" srcId="{BC4FA09C-F2DA-4862-9E6A-DAE249E73800}" destId="{C641E664-C545-4C69-A97D-BCB83282BF64}" srcOrd="1" destOrd="0" parTransId="{4F781156-CA8E-44C2-9601-ADEA935B0083}" sibTransId="{AA25C2AB-3F48-4A31-8357-75BAA3D33E77}"/>
    <dgm:cxn modelId="{818FC8AF-4E0D-FB42-8F79-75DF5149D408}" srcId="{BC4FA09C-F2DA-4862-9E6A-DAE249E73800}" destId="{EE03AA65-C2CE-924B-9B49-EB3F28480C6F}" srcOrd="2" destOrd="0" parTransId="{A7065994-3989-D542-9744-7CE7198CE365}" sibTransId="{6DC93EB1-28A7-E445-B235-0D3A2EC66E5A}"/>
    <dgm:cxn modelId="{FA696354-B8BC-C149-9166-4EC3FE6AB44D}" type="presOf" srcId="{156C3C81-B539-454A-89CA-69D5745AC037}" destId="{B706115C-CEAA-4C36-90C1-88B88D8865D2}" srcOrd="1" destOrd="0" presId="urn:microsoft.com/office/officeart/2005/8/layout/venn1"/>
    <dgm:cxn modelId="{57BCE175-E424-44EB-A42B-BF4333E0E019}" srcId="{BC4FA09C-F2DA-4862-9E6A-DAE249E73800}" destId="{156C3C81-B539-454A-89CA-69D5745AC037}" srcOrd="0" destOrd="0" parTransId="{9067ECDE-6224-4A38-A1FF-47AA9708A93D}" sibTransId="{7A3B2BAF-2FB7-4C6E-A40A-317111F5A480}"/>
    <dgm:cxn modelId="{67C8E406-8BA2-3B4E-AEC1-44B6E6B8E4A2}" type="presOf" srcId="{EE03AA65-C2CE-924B-9B49-EB3F28480C6F}" destId="{9B5DBD95-EF6F-4E43-BC27-0988CD38704F}" srcOrd="1" destOrd="0" presId="urn:microsoft.com/office/officeart/2005/8/layout/venn1"/>
    <dgm:cxn modelId="{49DAC680-7C1C-AA43-AD72-E253D530D00A}" type="presOf" srcId="{156C3C81-B539-454A-89CA-69D5745AC037}" destId="{4C2927F1-444A-47D8-9624-94BFC4BB0AC1}" srcOrd="0" destOrd="0" presId="urn:microsoft.com/office/officeart/2005/8/layout/venn1"/>
    <dgm:cxn modelId="{07860DEC-0AE4-4C7F-ADC0-910B174D2D8F}" srcId="{BC4FA09C-F2DA-4862-9E6A-DAE249E73800}" destId="{951591D3-3D16-4C83-94CF-55EFE4962264}" srcOrd="3" destOrd="0" parTransId="{226A3C98-187D-4E3F-A81B-009894E65BBE}" sibTransId="{5E1043FD-AB19-40BC-AA75-A79107DD60F4}"/>
    <dgm:cxn modelId="{15AFD416-460D-C24B-B391-6978ACE8A3B5}" type="presOf" srcId="{C641E664-C545-4C69-A97D-BCB83282BF64}" destId="{03F53611-6374-4C18-B34F-BD69AB7ACD05}" srcOrd="1" destOrd="0" presId="urn:microsoft.com/office/officeart/2005/8/layout/venn1"/>
    <dgm:cxn modelId="{68AFD172-A7F7-7D4A-86A6-430C62573961}" type="presOf" srcId="{BC4FA09C-F2DA-4862-9E6A-DAE249E73800}" destId="{D5962E02-BFD2-4119-A0FF-8D596308C4EC}" srcOrd="0" destOrd="0" presId="urn:microsoft.com/office/officeart/2005/8/layout/venn1"/>
    <dgm:cxn modelId="{9AAB351B-AF94-A341-8451-1A3453990F57}" type="presOf" srcId="{951591D3-3D16-4C83-94CF-55EFE4962264}" destId="{AA8EF6B6-DBFE-DB48-ACE6-2FE886A105AF}" srcOrd="1" destOrd="0" presId="urn:microsoft.com/office/officeart/2005/8/layout/venn1"/>
    <dgm:cxn modelId="{3D6AF48A-F288-7D45-B926-C206BD82FF6A}" type="presOf" srcId="{C641E664-C545-4C69-A97D-BCB83282BF64}" destId="{49FC24CA-BC32-443C-AF5F-E19C9B4EA898}" srcOrd="0" destOrd="0" presId="urn:microsoft.com/office/officeart/2005/8/layout/venn1"/>
    <dgm:cxn modelId="{9D5D4870-22B1-B546-BCFB-AD19C63823B5}" type="presOf" srcId="{EE03AA65-C2CE-924B-9B49-EB3F28480C6F}" destId="{B02EC46A-A540-734D-9327-684E44DBCF3E}" srcOrd="0" destOrd="0" presId="urn:microsoft.com/office/officeart/2005/8/layout/venn1"/>
    <dgm:cxn modelId="{B9DE44A2-3334-DD4D-BED2-66CA808A656E}" type="presOf" srcId="{951591D3-3D16-4C83-94CF-55EFE4962264}" destId="{D5A590D9-D17E-AE44-8F0C-B5BFBFAEF280}" srcOrd="0" destOrd="0" presId="urn:microsoft.com/office/officeart/2005/8/layout/venn1"/>
    <dgm:cxn modelId="{51FDE364-1E35-9A49-858F-2B7C0D78749B}" type="presParOf" srcId="{D5962E02-BFD2-4119-A0FF-8D596308C4EC}" destId="{4C2927F1-444A-47D8-9624-94BFC4BB0AC1}" srcOrd="0" destOrd="0" presId="urn:microsoft.com/office/officeart/2005/8/layout/venn1"/>
    <dgm:cxn modelId="{08245F68-13EA-AE43-B2E4-BEB3C4F14B8C}" type="presParOf" srcId="{D5962E02-BFD2-4119-A0FF-8D596308C4EC}" destId="{B706115C-CEAA-4C36-90C1-88B88D8865D2}" srcOrd="1" destOrd="0" presId="urn:microsoft.com/office/officeart/2005/8/layout/venn1"/>
    <dgm:cxn modelId="{65E9C129-B7C5-D445-AA22-D62D00FCF491}" type="presParOf" srcId="{D5962E02-BFD2-4119-A0FF-8D596308C4EC}" destId="{49FC24CA-BC32-443C-AF5F-E19C9B4EA898}" srcOrd="2" destOrd="0" presId="urn:microsoft.com/office/officeart/2005/8/layout/venn1"/>
    <dgm:cxn modelId="{9769DE6C-3D24-F54C-AC16-D8D5857CD6E4}" type="presParOf" srcId="{D5962E02-BFD2-4119-A0FF-8D596308C4EC}" destId="{03F53611-6374-4C18-B34F-BD69AB7ACD05}" srcOrd="3" destOrd="0" presId="urn:microsoft.com/office/officeart/2005/8/layout/venn1"/>
    <dgm:cxn modelId="{97CC5C9A-D457-7547-928F-EC224D6433BD}" type="presParOf" srcId="{D5962E02-BFD2-4119-A0FF-8D596308C4EC}" destId="{B02EC46A-A540-734D-9327-684E44DBCF3E}" srcOrd="4" destOrd="0" presId="urn:microsoft.com/office/officeart/2005/8/layout/venn1"/>
    <dgm:cxn modelId="{4817A723-8DBC-9649-8D64-3059AF35B979}" type="presParOf" srcId="{D5962E02-BFD2-4119-A0FF-8D596308C4EC}" destId="{9B5DBD95-EF6F-4E43-BC27-0988CD38704F}" srcOrd="5" destOrd="0" presId="urn:microsoft.com/office/officeart/2005/8/layout/venn1"/>
    <dgm:cxn modelId="{F93E80E4-5926-C34F-BA10-B0866BFCF4DD}" type="presParOf" srcId="{D5962E02-BFD2-4119-A0FF-8D596308C4EC}" destId="{D5A590D9-D17E-AE44-8F0C-B5BFBFAEF280}" srcOrd="6" destOrd="0" presId="urn:microsoft.com/office/officeart/2005/8/layout/venn1"/>
    <dgm:cxn modelId="{8DE723E5-09DF-1F48-8599-5AE8BC2B80A1}" type="presParOf" srcId="{D5962E02-BFD2-4119-A0FF-8D596308C4EC}" destId="{AA8EF6B6-DBFE-DB48-ACE6-2FE886A105A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927F1-444A-47D8-9624-94BFC4BB0AC1}">
      <dsp:nvSpPr>
        <dsp:cNvPr id="0" name=""/>
        <dsp:cNvSpPr/>
      </dsp:nvSpPr>
      <dsp:spPr>
        <a:xfrm>
          <a:off x="2278135" y="42470"/>
          <a:ext cx="2208456" cy="2208456"/>
        </a:xfrm>
        <a:prstGeom prst="ellipse">
          <a:avLst/>
        </a:prstGeom>
        <a:solidFill>
          <a:srgbClr val="6C8A2D">
            <a:alpha val="30000"/>
          </a:srgb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/>
        </a:p>
      </dsp:txBody>
      <dsp:txXfrm>
        <a:off x="2532957" y="339762"/>
        <a:ext cx="1698812" cy="700760"/>
      </dsp:txXfrm>
    </dsp:sp>
    <dsp:sp modelId="{49FC24CA-BC32-443C-AF5F-E19C9B4EA898}">
      <dsp:nvSpPr>
        <dsp:cNvPr id="0" name=""/>
        <dsp:cNvSpPr/>
      </dsp:nvSpPr>
      <dsp:spPr>
        <a:xfrm>
          <a:off x="3254952" y="1019287"/>
          <a:ext cx="2208456" cy="2208456"/>
        </a:xfrm>
        <a:prstGeom prst="ellipse">
          <a:avLst/>
        </a:prstGeom>
        <a:solidFill>
          <a:schemeClr val="accent5">
            <a:hueOff val="8007945"/>
            <a:satOff val="-25989"/>
            <a:lumOff val="1178"/>
            <a:alpha val="3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>
        <a:off x="4444121" y="1274109"/>
        <a:ext cx="849406" cy="1698812"/>
      </dsp:txXfrm>
    </dsp:sp>
    <dsp:sp modelId="{B02EC46A-A540-734D-9327-684E44DBCF3E}">
      <dsp:nvSpPr>
        <dsp:cNvPr id="0" name=""/>
        <dsp:cNvSpPr/>
      </dsp:nvSpPr>
      <dsp:spPr>
        <a:xfrm>
          <a:off x="2278135" y="1996105"/>
          <a:ext cx="2208456" cy="2208456"/>
        </a:xfrm>
        <a:prstGeom prst="ellipse">
          <a:avLst/>
        </a:prstGeom>
        <a:solidFill>
          <a:schemeClr val="accent5">
            <a:alpha val="3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/>
        </a:p>
      </dsp:txBody>
      <dsp:txXfrm>
        <a:off x="2532957" y="3206509"/>
        <a:ext cx="1698812" cy="700760"/>
      </dsp:txXfrm>
    </dsp:sp>
    <dsp:sp modelId="{D5A590D9-D17E-AE44-8F0C-B5BFBFAEF280}">
      <dsp:nvSpPr>
        <dsp:cNvPr id="0" name=""/>
        <dsp:cNvSpPr/>
      </dsp:nvSpPr>
      <dsp:spPr>
        <a:xfrm>
          <a:off x="1301317" y="1019287"/>
          <a:ext cx="2208456" cy="2208456"/>
        </a:xfrm>
        <a:prstGeom prst="ellipse">
          <a:avLst/>
        </a:prstGeom>
        <a:solidFill>
          <a:schemeClr val="accent5">
            <a:hueOff val="16015889"/>
            <a:satOff val="-51978"/>
            <a:lumOff val="2355"/>
            <a:alpha val="3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/>
        </a:p>
      </dsp:txBody>
      <dsp:txXfrm>
        <a:off x="1471199" y="1274109"/>
        <a:ext cx="849406" cy="1698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9320" y="4717415"/>
            <a:ext cx="5001260" cy="446913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24483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390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6775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168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3556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1950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0332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598723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7115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5763" y="500063"/>
            <a:ext cx="3416300" cy="2562225"/>
          </a:xfrm>
        </p:spPr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542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5763" y="500063"/>
            <a:ext cx="3416300" cy="2562225"/>
          </a:xfrm>
        </p:spPr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542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5763" y="500063"/>
            <a:ext cx="3416300" cy="2562225"/>
          </a:xfrm>
        </p:spPr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542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5763" y="500063"/>
            <a:ext cx="3416300" cy="2562225"/>
          </a:xfrm>
        </p:spPr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542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5763" y="500063"/>
            <a:ext cx="3416300" cy="2562225"/>
          </a:xfrm>
        </p:spPr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542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5763" y="500063"/>
            <a:ext cx="3416300" cy="2562225"/>
          </a:xfrm>
        </p:spPr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542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5763" y="500063"/>
            <a:ext cx="3416300" cy="2562225"/>
          </a:xfrm>
        </p:spPr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542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5763" y="500063"/>
            <a:ext cx="3416300" cy="2562225"/>
          </a:xfrm>
        </p:spPr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5420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5763" y="500063"/>
            <a:ext cx="3416300" cy="2562225"/>
          </a:xfrm>
        </p:spPr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542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497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497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C8CA-ABA6-48A3-BA00-594A17BE6E21}" type="datetime1">
              <a:rPr lang="pt-BR" smtClean="0"/>
              <a:pPr>
                <a:defRPr/>
              </a:pPr>
              <a:t>6/30/15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6664-D2BE-48CB-8632-AEF3B2DFFD10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96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497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497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49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924" tIns="64963" rIns="129924" bIns="6496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66"/>
            <a:ext cx="11704320" cy="6436925"/>
          </a:xfrm>
          <a:prstGeom prst="rect">
            <a:avLst/>
          </a:prstGeom>
        </p:spPr>
        <p:txBody>
          <a:bodyPr vert="horz" lIns="129924" tIns="64963" rIns="129924" bIns="6496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68"/>
            <a:ext cx="3034453" cy="519289"/>
          </a:xfrm>
          <a:prstGeom prst="rect">
            <a:avLst/>
          </a:prstGeom>
        </p:spPr>
        <p:txBody>
          <a:bodyPr vert="horz" lIns="129924" tIns="64963" rIns="129924" bIns="64963" rtlCol="0" anchor="ctr"/>
          <a:lstStyle>
            <a:lvl1pPr algn="l" defTabSz="1299259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6/30/15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68"/>
            <a:ext cx="4118187" cy="519289"/>
          </a:xfrm>
          <a:prstGeom prst="rect">
            <a:avLst/>
          </a:prstGeom>
        </p:spPr>
        <p:txBody>
          <a:bodyPr vert="horz" lIns="129924" tIns="64963" rIns="129924" bIns="64963" rtlCol="0" anchor="ctr"/>
          <a:lstStyle>
            <a:lvl1pPr algn="ctr" defTabSz="1299259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68"/>
            <a:ext cx="3034453" cy="519289"/>
          </a:xfrm>
          <a:prstGeom prst="rect">
            <a:avLst/>
          </a:prstGeom>
        </p:spPr>
        <p:txBody>
          <a:bodyPr vert="horz" lIns="129924" tIns="64963" rIns="129924" bIns="64963" rtlCol="0" anchor="ctr"/>
          <a:lstStyle>
            <a:lvl1pPr algn="r" defTabSz="1299259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1299259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229" indent="-487229" algn="l" defTabSz="129925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651" indent="-406024" algn="l" defTabSz="129925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074" indent="-324812" algn="l" defTabSz="129925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3707" indent="-324812" algn="l" defTabSz="12992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3346" indent="-324812" algn="l" defTabSz="129925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2975" indent="-324812" algn="l" defTabSz="1299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2603" indent="-324812" algn="l" defTabSz="1299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2238" indent="-324812" algn="l" defTabSz="1299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1861" indent="-324812" algn="l" defTabSz="1299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625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259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898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526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154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7791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7415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052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965" tIns="64983" rIns="129965" bIns="6498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58"/>
            <a:ext cx="11704320" cy="6436925"/>
          </a:xfrm>
          <a:prstGeom prst="rect">
            <a:avLst/>
          </a:prstGeom>
        </p:spPr>
        <p:txBody>
          <a:bodyPr vert="horz" lIns="129965" tIns="64983" rIns="129965" bIns="6498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60"/>
            <a:ext cx="3034453" cy="519289"/>
          </a:xfrm>
          <a:prstGeom prst="rect">
            <a:avLst/>
          </a:prstGeom>
        </p:spPr>
        <p:txBody>
          <a:bodyPr vert="horz" lIns="129965" tIns="64983" rIns="129965" bIns="64983" rtlCol="0" anchor="ctr"/>
          <a:lstStyle>
            <a:lvl1pPr algn="l" defTabSz="1299658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6/30/15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60"/>
            <a:ext cx="4118187" cy="519289"/>
          </a:xfrm>
          <a:prstGeom prst="rect">
            <a:avLst/>
          </a:prstGeom>
        </p:spPr>
        <p:txBody>
          <a:bodyPr vert="horz" lIns="129965" tIns="64983" rIns="129965" bIns="64983" rtlCol="0" anchor="ctr"/>
          <a:lstStyle>
            <a:lvl1pPr algn="ctr" defTabSz="1299658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60"/>
            <a:ext cx="3034453" cy="519289"/>
          </a:xfrm>
          <a:prstGeom prst="rect">
            <a:avLst/>
          </a:prstGeom>
        </p:spPr>
        <p:txBody>
          <a:bodyPr vert="horz" lIns="129965" tIns="64983" rIns="129965" bIns="64983" rtlCol="0" anchor="ctr"/>
          <a:lstStyle>
            <a:lvl1pPr algn="r" defTabSz="1299658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</p:sldLayoutIdLst>
  <p:txStyles>
    <p:titleStyle>
      <a:lvl1pPr algn="ctr" defTabSz="1299658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377" indent="-487377" algn="l" defTabSz="129965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975" indent="-406145" algn="l" defTabSz="129965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571" indent="-324913" algn="l" defTabSz="129965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405" indent="-324913" algn="l" defTabSz="129965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242" indent="-324913" algn="l" defTabSz="1299658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4073" indent="-324913" algn="l" defTabSz="12996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3900" indent="-324913" algn="l" defTabSz="12996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3733" indent="-324913" algn="l" defTabSz="12996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3559" indent="-324913" algn="l" defTabSz="12996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827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658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495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324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152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987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810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8647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985" tIns="64993" rIns="129985" bIns="6499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54"/>
            <a:ext cx="11704320" cy="6436925"/>
          </a:xfrm>
          <a:prstGeom prst="rect">
            <a:avLst/>
          </a:prstGeom>
        </p:spPr>
        <p:txBody>
          <a:bodyPr vert="horz" lIns="129985" tIns="64993" rIns="129985" bIns="6499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6"/>
            <a:ext cx="3034453" cy="519289"/>
          </a:xfrm>
          <a:prstGeom prst="rect">
            <a:avLst/>
          </a:prstGeom>
        </p:spPr>
        <p:txBody>
          <a:bodyPr vert="horz" lIns="129985" tIns="64993" rIns="129985" bIns="64993" rtlCol="0" anchor="ctr"/>
          <a:lstStyle>
            <a:lvl1pPr algn="l" defTabSz="1299858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6/30/15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6"/>
            <a:ext cx="4118187" cy="519289"/>
          </a:xfrm>
          <a:prstGeom prst="rect">
            <a:avLst/>
          </a:prstGeom>
        </p:spPr>
        <p:txBody>
          <a:bodyPr vert="horz" lIns="129985" tIns="64993" rIns="129985" bIns="64993" rtlCol="0" anchor="ctr"/>
          <a:lstStyle>
            <a:lvl1pPr algn="ctr" defTabSz="1299858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6"/>
            <a:ext cx="3034453" cy="519289"/>
          </a:xfrm>
          <a:prstGeom prst="rect">
            <a:avLst/>
          </a:prstGeom>
        </p:spPr>
        <p:txBody>
          <a:bodyPr vert="horz" lIns="129985" tIns="64993" rIns="129985" bIns="64993" rtlCol="0" anchor="ctr"/>
          <a:lstStyle>
            <a:lvl1pPr algn="r" defTabSz="1299858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1299858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451" indent="-487451" algn="l" defTabSz="129985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137" indent="-406206" algn="l" defTabSz="129985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822" indent="-324963" algn="l" defTabSz="129985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755" indent="-324963" algn="l" defTabSz="129985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690" indent="-324963" algn="l" defTabSz="1299858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4621" indent="-324963" algn="l" defTabSz="12998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548" indent="-324963" algn="l" defTabSz="12998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481" indent="-324963" algn="l" defTabSz="12998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408" indent="-324963" algn="l" defTabSz="12998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28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858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794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723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652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586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510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445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05" tIns="65003" rIns="130005" bIns="6500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9"/>
            <a:ext cx="11704320" cy="6436925"/>
          </a:xfrm>
          <a:prstGeom prst="rect">
            <a:avLst/>
          </a:prstGeom>
        </p:spPr>
        <p:txBody>
          <a:bodyPr vert="horz" lIns="130005" tIns="65003" rIns="130005" bIns="6500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lvl1pPr algn="l" defTabSz="1300059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6/30/15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lvl1pPr algn="ctr" defTabSz="1300059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lvl1pPr algn="r" defTabSz="1300059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1300059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24" indent="-487524" algn="l" defTabSz="130005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defTabSz="130005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073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105" indent="-325014" algn="l" defTabSz="13000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138" indent="-325014" algn="l" defTabSz="130005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169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197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229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256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fld id="{F5EF05EF-6168-407F-8025-E41839E1250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300460" rtl="0"/>
              <a:t>6/30/15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fld id="{FA1C692C-4F2D-45F6-A9A8-8A3A8FE27806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30046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8199" y="1290779"/>
            <a:ext cx="13366539" cy="995716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Rectangle 5"/>
          <p:cNvSpPr/>
          <p:nvPr/>
        </p:nvSpPr>
        <p:spPr>
          <a:xfrm>
            <a:off x="5666360" y="1811245"/>
            <a:ext cx="6898676" cy="1124215"/>
          </a:xfrm>
          <a:prstGeom prst="rect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Shape 56"/>
          <p:cNvSpPr txBox="1">
            <a:spLocks/>
          </p:cNvSpPr>
          <p:nvPr/>
        </p:nvSpPr>
        <p:spPr>
          <a:xfrm>
            <a:off x="4987314" y="1165865"/>
            <a:ext cx="8163226" cy="2308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Lei </a:t>
            </a:r>
            <a:r>
              <a:rPr lang="en-US" sz="4800" dirty="0" err="1" smtClean="0">
                <a:solidFill>
                  <a:schemeClr val="bg1"/>
                </a:solidFill>
                <a:latin typeface="Arial"/>
                <a:cs typeface="Arial"/>
              </a:rPr>
              <a:t>da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/>
                <a:cs typeface="Arial"/>
              </a:rPr>
              <a:t>Biodiversidade</a:t>
            </a:r>
            <a:endParaRPr lang="en-US" sz="4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401481" y="8864036"/>
            <a:ext cx="3034453" cy="519289"/>
          </a:xfrm>
        </p:spPr>
        <p:txBody>
          <a:bodyPr/>
          <a:lstStyle/>
          <a:p>
            <a:pPr>
              <a:defRPr/>
            </a:pPr>
            <a:fld id="{59316664-D2BE-48CB-8632-AEF3B2DFFD10}" type="slidenum">
              <a:rPr lang="pt-BR" altLang="pt-BR" smtClean="0"/>
              <a:pPr>
                <a:defRPr/>
              </a:pPr>
              <a:t>10</a:t>
            </a:fld>
            <a:endParaRPr lang="pt-BR" alt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0" y="0"/>
            <a:ext cx="13004800" cy="119210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130" tIns="62065" rIns="124130" bIns="6206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318879" lvl="1" indent="-698230" defTabSz="1241298" rtl="0">
              <a:lnSpc>
                <a:spcPct val="110000"/>
              </a:lnSpc>
              <a:spcBef>
                <a:spcPts val="3258"/>
              </a:spcBef>
              <a:spcAft>
                <a:spcPts val="3258"/>
              </a:spcAft>
              <a:buClr>
                <a:schemeClr val="accent1">
                  <a:lumMod val="75000"/>
                </a:schemeClr>
              </a:buClr>
              <a:buSzPct val="130000"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sz="3800" b="1" dirty="0" smtClean="0">
                <a:solidFill>
                  <a:schemeClr val="bg1"/>
                </a:solidFill>
              </a:rPr>
              <a:t>Quem já se manifestou contra o conceito usado no PL 4961?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111" y="1517227"/>
            <a:ext cx="12504615" cy="8589199"/>
          </a:xfrm>
          <a:prstGeom prst="rect">
            <a:avLst/>
          </a:prstGeom>
          <a:noFill/>
        </p:spPr>
        <p:txBody>
          <a:bodyPr wrap="square" lIns="124130" tIns="62065" rIns="124130" bIns="62065" rtlCol="0">
            <a:spAutoFit/>
          </a:bodyPr>
          <a:lstStyle/>
          <a:p>
            <a:pPr marL="698230" indent="-698230"/>
            <a:r>
              <a:rPr lang="pt-BR" sz="3300" b="1" dirty="0" smtClean="0">
                <a:solidFill>
                  <a:srgbClr val="376092"/>
                </a:solidFill>
              </a:rPr>
              <a:t>Prof. James Watson:  </a:t>
            </a:r>
            <a:r>
              <a:rPr lang="pt-BR" sz="3300" dirty="0" smtClean="0">
                <a:solidFill>
                  <a:srgbClr val="376092"/>
                </a:solidFill>
              </a:rPr>
              <a:t>(um dos descobridores da estrutura do DNA):</a:t>
            </a:r>
          </a:p>
          <a:p>
            <a:pPr marL="698230" indent="-698230"/>
            <a:endParaRPr lang="pt-BR" sz="1100" dirty="0" smtClean="0">
              <a:solidFill>
                <a:srgbClr val="376092"/>
              </a:solidFill>
            </a:endParaRPr>
          </a:p>
          <a:p>
            <a:pPr marL="698230" indent="-698230"/>
            <a:r>
              <a:rPr lang="pt-BR" sz="3300" dirty="0" smtClean="0">
                <a:solidFill>
                  <a:srgbClr val="376092"/>
                </a:solidFill>
              </a:rPr>
              <a:t> ...“O patenteamento de genes isolados da natureza pode impedir o avanço da ciência.”...</a:t>
            </a:r>
          </a:p>
          <a:p>
            <a:pPr marL="698230" indent="-698230"/>
            <a:endParaRPr lang="pt-BR" sz="1100" b="1" dirty="0" smtClean="0">
              <a:solidFill>
                <a:srgbClr val="376092"/>
              </a:solidFill>
            </a:endParaRPr>
          </a:p>
          <a:p>
            <a:pPr marL="698230" indent="-698230"/>
            <a:r>
              <a:rPr lang="pt-BR" sz="3300" b="1" dirty="0" smtClean="0">
                <a:solidFill>
                  <a:srgbClr val="376092"/>
                </a:solidFill>
              </a:rPr>
              <a:t>Suprema Corte dos EUA:</a:t>
            </a:r>
            <a:r>
              <a:rPr lang="pt-BR" sz="3300" dirty="0" smtClean="0">
                <a:solidFill>
                  <a:srgbClr val="376092"/>
                </a:solidFill>
              </a:rPr>
              <a:t> (voto unânime dos seus 9 ministros)</a:t>
            </a:r>
          </a:p>
          <a:p>
            <a:pPr marL="698230" indent="-698230"/>
            <a:r>
              <a:rPr lang="pt-BR" sz="3300" dirty="0" smtClean="0">
                <a:solidFill>
                  <a:srgbClr val="376092"/>
                </a:solidFill>
              </a:rPr>
              <a:t>...“DNA2 produzido naturalmente é um produto da natureza e não é elegível para uma patente, simplesmente porque foi isolado.”...</a:t>
            </a:r>
          </a:p>
          <a:p>
            <a:pPr marL="698230" indent="-698230"/>
            <a:endParaRPr lang="pt-BR" sz="1100" b="1" dirty="0" smtClean="0">
              <a:solidFill>
                <a:srgbClr val="376092"/>
              </a:solidFill>
            </a:endParaRPr>
          </a:p>
          <a:p>
            <a:pPr marL="698230" indent="-698230"/>
            <a:r>
              <a:rPr lang="pt-BR" sz="3300" b="1" dirty="0" smtClean="0">
                <a:solidFill>
                  <a:srgbClr val="376092"/>
                </a:solidFill>
              </a:rPr>
              <a:t>Associação de Patologia Molecular:</a:t>
            </a:r>
            <a:r>
              <a:rPr lang="pt-BR" sz="3300" dirty="0" smtClean="0">
                <a:solidFill>
                  <a:srgbClr val="376092"/>
                </a:solidFill>
              </a:rPr>
              <a:t> “...essas patentes causam grandes riscos jurídicos para cientistas... ...e pode ter o efeito inverso ao pretendido pelo sistema de patentes.”</a:t>
            </a:r>
          </a:p>
          <a:p>
            <a:pPr marL="698230" indent="-698230"/>
            <a:endParaRPr lang="pt-BR" sz="1100" dirty="0" smtClean="0">
              <a:solidFill>
                <a:srgbClr val="376092"/>
              </a:solidFill>
            </a:endParaRPr>
          </a:p>
          <a:p>
            <a:pPr marL="698230" indent="-698230"/>
            <a:endParaRPr lang="pt-BR" sz="1100" dirty="0" smtClean="0">
              <a:solidFill>
                <a:srgbClr val="376092"/>
              </a:solidFill>
            </a:endParaRPr>
          </a:p>
          <a:p>
            <a:pPr marL="698230" indent="-698230"/>
            <a:r>
              <a:rPr lang="pt-BR" sz="3300" b="1" dirty="0" smtClean="0">
                <a:solidFill>
                  <a:srgbClr val="376092"/>
                </a:solidFill>
              </a:rPr>
              <a:t>GIPI:</a:t>
            </a:r>
            <a:r>
              <a:rPr lang="pt-BR" sz="3300" dirty="0" smtClean="0">
                <a:solidFill>
                  <a:srgbClr val="376092"/>
                </a:solidFill>
              </a:rPr>
              <a:t> (MAPA, MF, MCTI, </a:t>
            </a:r>
            <a:r>
              <a:rPr lang="pt-BR" sz="3300" dirty="0" err="1" smtClean="0">
                <a:solidFill>
                  <a:srgbClr val="376092"/>
                </a:solidFill>
              </a:rPr>
              <a:t>MinC</a:t>
            </a:r>
            <a:r>
              <a:rPr lang="pt-BR" sz="3300" dirty="0" smtClean="0">
                <a:solidFill>
                  <a:srgbClr val="376092"/>
                </a:solidFill>
              </a:rPr>
              <a:t>, MJ, MS, MDIC, MMA, C.C., MRE e presentes EMBRAPA, ANVISA e INPI)</a:t>
            </a:r>
          </a:p>
          <a:p>
            <a:pPr marL="698230" indent="-698230"/>
            <a:r>
              <a:rPr lang="pt-BR" sz="3300" dirty="0" smtClean="0">
                <a:solidFill>
                  <a:srgbClr val="376092"/>
                </a:solidFill>
              </a:rPr>
              <a:t>Já debateu o tema anteriormente e a Sec. Executiva do GIPI emitiu Nota Técnica contrária.</a:t>
            </a:r>
          </a:p>
          <a:p>
            <a:pPr marL="698230" indent="-698230"/>
            <a:endParaRPr lang="pt-BR" sz="3300" baseline="30000" dirty="0" smtClean="0">
              <a:solidFill>
                <a:srgbClr val="376092"/>
              </a:solidFill>
            </a:endParaRPr>
          </a:p>
          <a:p>
            <a:pPr marL="698230" indent="-698230"/>
            <a:endParaRPr lang="pt-BR" sz="3300" baseline="30000" dirty="0" smtClean="0">
              <a:solidFill>
                <a:srgbClr val="376092"/>
              </a:solidFill>
            </a:endParaRPr>
          </a:p>
          <a:p>
            <a:pPr marL="698230" indent="-698230"/>
            <a:endParaRPr lang="pt-BR" sz="3300" baseline="30000" dirty="0" smtClean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69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66987"/>
            <a:ext cx="13004800" cy="3793067"/>
          </a:xfrm>
        </p:spPr>
        <p:txBody>
          <a:bodyPr rtlCol="0">
            <a:noAutofit/>
          </a:bodyPr>
          <a:lstStyle/>
          <a:p>
            <a:pPr marL="1318879" lvl="1" indent="-698230" algn="ctr">
              <a:lnSpc>
                <a:spcPct val="110000"/>
              </a:lnSpc>
              <a:spcBef>
                <a:spcPts val="3258"/>
              </a:spcBef>
              <a:spcAft>
                <a:spcPts val="815"/>
              </a:spcAft>
              <a:buClr>
                <a:schemeClr val="accent1">
                  <a:lumMod val="75000"/>
                </a:schemeClr>
              </a:buClr>
              <a:buSzPct val="130000"/>
              <a:buNone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dirty="0" smtClean="0">
                <a:solidFill>
                  <a:srgbClr val="376092"/>
                </a:solidFill>
              </a:rPr>
              <a:t>Patente = Monopólio + Inovação</a:t>
            </a:r>
          </a:p>
          <a:p>
            <a:pPr marL="1318879" lvl="1" indent="-698230" algn="ctr">
              <a:lnSpc>
                <a:spcPct val="110000"/>
              </a:lnSpc>
              <a:spcBef>
                <a:spcPts val="3258"/>
              </a:spcBef>
              <a:buClr>
                <a:schemeClr val="accent1">
                  <a:lumMod val="75000"/>
                </a:schemeClr>
              </a:buClr>
              <a:buSzPct val="130000"/>
              <a:buNone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b="1" dirty="0" smtClean="0">
                <a:solidFill>
                  <a:srgbClr val="376092"/>
                </a:solidFill>
              </a:rPr>
              <a:t>PL 4961 = Monopólio sem Inovação = </a:t>
            </a:r>
            <a:r>
              <a:rPr lang="pt-BR" b="1" dirty="0" err="1" smtClean="0">
                <a:solidFill>
                  <a:srgbClr val="376092"/>
                </a:solidFill>
              </a:rPr>
              <a:t>Cercamento</a:t>
            </a:r>
            <a:r>
              <a:rPr lang="pt-BR" b="1" dirty="0" smtClean="0">
                <a:solidFill>
                  <a:srgbClr val="376092"/>
                </a:solidFill>
              </a:rPr>
              <a:t> de Mercado</a:t>
            </a:r>
          </a:p>
          <a:p>
            <a:pPr marL="1318879" lvl="1" indent="-698230" algn="ctr">
              <a:lnSpc>
                <a:spcPct val="110000"/>
              </a:lnSpc>
              <a:spcBef>
                <a:spcPts val="3258"/>
              </a:spcBef>
              <a:buClr>
                <a:schemeClr val="accent1">
                  <a:lumMod val="75000"/>
                </a:schemeClr>
              </a:buClr>
              <a:buSzPct val="130000"/>
              <a:buNone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sz="3500" dirty="0" smtClean="0">
                <a:solidFill>
                  <a:srgbClr val="376092"/>
                </a:solidFill>
              </a:rPr>
              <a:t>(Na prática, o PL 4961 retira a atividade inventiva do sistema de PI)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401481" y="8864036"/>
            <a:ext cx="3034453" cy="519289"/>
          </a:xfrm>
        </p:spPr>
        <p:txBody>
          <a:bodyPr/>
          <a:lstStyle/>
          <a:p>
            <a:pPr>
              <a:defRPr/>
            </a:pPr>
            <a:fld id="{59316664-D2BE-48CB-8632-AEF3B2DFFD10}" type="slidenum">
              <a:rPr lang="pt-BR" altLang="pt-BR" smtClean="0"/>
              <a:pPr>
                <a:defRPr/>
              </a:pPr>
              <a:t>11</a:t>
            </a:fld>
            <a:endParaRPr lang="pt-BR" alt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0" y="0"/>
            <a:ext cx="13004800" cy="108373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130" tIns="62065" rIns="124130" bIns="6206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318879" lvl="1" indent="-698230" defTabSz="1241298" rtl="0">
              <a:lnSpc>
                <a:spcPct val="110000"/>
              </a:lnSpc>
              <a:spcBef>
                <a:spcPts val="3258"/>
              </a:spcBef>
              <a:spcAft>
                <a:spcPts val="3258"/>
              </a:spcAft>
              <a:buClr>
                <a:schemeClr val="accent1">
                  <a:lumMod val="75000"/>
                </a:schemeClr>
              </a:buClr>
              <a:buSzPct val="130000"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sz="3800" b="1" dirty="0" smtClean="0">
                <a:solidFill>
                  <a:schemeClr val="bg1"/>
                </a:solidFill>
              </a:rPr>
              <a:t>O REAL OBJETIVO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0" y="3901440"/>
            <a:ext cx="13004800" cy="119210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130" tIns="62065" rIns="124130" bIns="6206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318879" lvl="1" indent="-698230" defTabSz="1241298" rtl="0">
              <a:lnSpc>
                <a:spcPct val="110000"/>
              </a:lnSpc>
              <a:spcBef>
                <a:spcPts val="3258"/>
              </a:spcBef>
              <a:spcAft>
                <a:spcPts val="3258"/>
              </a:spcAft>
              <a:buClr>
                <a:schemeClr val="accent1">
                  <a:lumMod val="75000"/>
                </a:schemeClr>
              </a:buClr>
              <a:buSzPct val="130000"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sz="3800" b="1" dirty="0" smtClean="0">
                <a:solidFill>
                  <a:schemeClr val="bg1"/>
                </a:solidFill>
              </a:rPr>
              <a:t>Quem ganha?                                               Quem perde?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68907"/>
            <a:ext cx="5001846" cy="2664499"/>
          </a:xfrm>
          <a:prstGeom prst="rect">
            <a:avLst/>
          </a:prstGeom>
          <a:noFill/>
        </p:spPr>
        <p:txBody>
          <a:bodyPr wrap="square" lIns="124130" tIns="62065" rIns="124130" bIns="62065" rtlCol="0">
            <a:spAutoFit/>
          </a:bodyPr>
          <a:lstStyle/>
          <a:p>
            <a:pPr marL="698230" indent="-698230"/>
            <a:r>
              <a:rPr lang="pt-BR" sz="3300" dirty="0" smtClean="0">
                <a:solidFill>
                  <a:srgbClr val="376092"/>
                </a:solidFill>
              </a:rPr>
              <a:t>1. Multinacionais de</a:t>
            </a:r>
            <a:r>
              <a:rPr lang="pt-BR" sz="3300" i="1" dirty="0" smtClean="0">
                <a:solidFill>
                  <a:srgbClr val="376092"/>
                </a:solidFill>
              </a:rPr>
              <a:t> </a:t>
            </a:r>
            <a:r>
              <a:rPr lang="pt-BR" sz="3300" i="1" dirty="0" err="1" smtClean="0">
                <a:solidFill>
                  <a:srgbClr val="376092"/>
                </a:solidFill>
              </a:rPr>
              <a:t>biotech</a:t>
            </a:r>
            <a:r>
              <a:rPr lang="pt-BR" sz="3300" dirty="0" smtClean="0">
                <a:solidFill>
                  <a:srgbClr val="376092"/>
                </a:solidFill>
              </a:rPr>
              <a:t>;</a:t>
            </a:r>
          </a:p>
          <a:p>
            <a:pPr marL="698230" indent="-698230"/>
            <a:r>
              <a:rPr lang="pt-BR" sz="3300" dirty="0" smtClean="0">
                <a:solidFill>
                  <a:srgbClr val="376092"/>
                </a:solidFill>
              </a:rPr>
              <a:t>2. </a:t>
            </a:r>
            <a:r>
              <a:rPr lang="pt-BR" sz="3300" b="1" dirty="0" smtClean="0">
                <a:solidFill>
                  <a:srgbClr val="376092"/>
                </a:solidFill>
              </a:rPr>
              <a:t>Em casos pontuais: </a:t>
            </a:r>
            <a:r>
              <a:rPr lang="pt-BR" sz="3300" dirty="0" smtClean="0">
                <a:solidFill>
                  <a:srgbClr val="376092"/>
                </a:solidFill>
              </a:rPr>
              <a:t>empresas brasileiras e ou pesquisadores;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217181" y="7259971"/>
            <a:ext cx="2167467" cy="2085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02142" y="5203359"/>
            <a:ext cx="6602437" cy="5203656"/>
          </a:xfrm>
          <a:prstGeom prst="rect">
            <a:avLst/>
          </a:prstGeom>
          <a:noFill/>
        </p:spPr>
        <p:txBody>
          <a:bodyPr wrap="square" lIns="124130" tIns="62065" rIns="124130" bIns="62065" rtlCol="0">
            <a:spAutoFit/>
          </a:bodyPr>
          <a:lstStyle/>
          <a:p>
            <a:pPr marL="698230" indent="-698230">
              <a:buFont typeface="+mj-lt"/>
              <a:buAutoNum type="arabicPeriod"/>
            </a:pPr>
            <a:r>
              <a:rPr lang="pt-BR" sz="3300" dirty="0" smtClean="0">
                <a:solidFill>
                  <a:srgbClr val="376092"/>
                </a:solidFill>
              </a:rPr>
              <a:t>Sistema de Inovação;</a:t>
            </a:r>
          </a:p>
          <a:p>
            <a:pPr marL="698230" indent="-698230">
              <a:buFont typeface="+mj-lt"/>
              <a:buAutoNum type="arabicPeriod"/>
            </a:pPr>
            <a:r>
              <a:rPr lang="pt-BR" sz="3300" dirty="0" smtClean="0">
                <a:solidFill>
                  <a:srgbClr val="376092"/>
                </a:solidFill>
              </a:rPr>
              <a:t>Capitalismo concorrencial;</a:t>
            </a:r>
          </a:p>
          <a:p>
            <a:pPr marL="698230" indent="-698230">
              <a:buFont typeface="+mj-lt"/>
              <a:buAutoNum type="arabicPeriod"/>
            </a:pPr>
            <a:r>
              <a:rPr lang="pt-BR" sz="3300" dirty="0" smtClean="0">
                <a:solidFill>
                  <a:srgbClr val="376092"/>
                </a:solidFill>
              </a:rPr>
              <a:t>Balanço de Pagamentos Brasileiro;</a:t>
            </a:r>
          </a:p>
          <a:p>
            <a:pPr marL="698230" indent="-698230">
              <a:buFont typeface="+mj-lt"/>
              <a:buAutoNum type="arabicPeriod"/>
            </a:pPr>
            <a:r>
              <a:rPr lang="pt-BR" sz="3300" dirty="0" smtClean="0">
                <a:solidFill>
                  <a:srgbClr val="376092"/>
                </a:solidFill>
              </a:rPr>
              <a:t>Déficit Público (SUS entre outros);</a:t>
            </a:r>
          </a:p>
          <a:p>
            <a:pPr marL="698230" indent="-698230">
              <a:buFont typeface="+mj-lt"/>
              <a:buAutoNum type="arabicPeriod"/>
            </a:pPr>
            <a:r>
              <a:rPr lang="pt-BR" sz="3300" dirty="0" smtClean="0">
                <a:solidFill>
                  <a:srgbClr val="376092"/>
                </a:solidFill>
              </a:rPr>
              <a:t>Agronegócio e </a:t>
            </a:r>
            <a:r>
              <a:rPr lang="pt-BR" sz="3300" dirty="0" err="1" smtClean="0">
                <a:solidFill>
                  <a:srgbClr val="376092"/>
                </a:solidFill>
              </a:rPr>
              <a:t>MPEs</a:t>
            </a:r>
            <a:r>
              <a:rPr lang="pt-BR" sz="3300" dirty="0" smtClean="0">
                <a:solidFill>
                  <a:srgbClr val="376092"/>
                </a:solidFill>
              </a:rPr>
              <a:t>;</a:t>
            </a:r>
          </a:p>
          <a:p>
            <a:pPr marL="698230" indent="-698230">
              <a:buFont typeface="+mj-lt"/>
              <a:buAutoNum type="arabicPeriod"/>
            </a:pPr>
            <a:r>
              <a:rPr lang="pt-BR" sz="3300" i="1" dirty="0" smtClean="0">
                <a:solidFill>
                  <a:srgbClr val="376092"/>
                </a:solidFill>
              </a:rPr>
              <a:t>Startups de </a:t>
            </a:r>
            <a:r>
              <a:rPr lang="pt-BR" sz="3300" i="1" dirty="0" err="1" smtClean="0">
                <a:solidFill>
                  <a:srgbClr val="376092"/>
                </a:solidFill>
              </a:rPr>
              <a:t>biotech</a:t>
            </a:r>
            <a:endParaRPr lang="pt-BR" sz="3300" i="1" dirty="0" smtClean="0">
              <a:solidFill>
                <a:srgbClr val="376092"/>
              </a:solidFill>
            </a:endParaRPr>
          </a:p>
          <a:p>
            <a:pPr marL="698230" indent="-698230">
              <a:buFont typeface="+mj-lt"/>
              <a:buAutoNum type="arabicPeriod"/>
            </a:pPr>
            <a:r>
              <a:rPr lang="pt-BR" sz="3300" dirty="0" smtClean="0">
                <a:solidFill>
                  <a:srgbClr val="376092"/>
                </a:solidFill>
              </a:rPr>
              <a:t>Consumidores em geral;</a:t>
            </a:r>
          </a:p>
          <a:p>
            <a:pPr marL="698230" indent="-698230">
              <a:buFont typeface="+mj-lt"/>
              <a:buAutoNum type="arabicPeriod"/>
            </a:pPr>
            <a:r>
              <a:rPr lang="pt-BR" sz="3300" i="1" dirty="0" err="1" smtClean="0">
                <a:solidFill>
                  <a:srgbClr val="376092"/>
                </a:solidFill>
              </a:rPr>
              <a:t>Backlog</a:t>
            </a:r>
            <a:r>
              <a:rPr lang="pt-BR" sz="3300" dirty="0" smtClean="0">
                <a:solidFill>
                  <a:srgbClr val="376092"/>
                </a:solidFill>
              </a:rPr>
              <a:t> do INPI;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69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1"/>
          <p:cNvSpPr>
            <a:spLocks noChangeArrowheads="1"/>
          </p:cNvSpPr>
          <p:nvPr/>
        </p:nvSpPr>
        <p:spPr bwMode="auto">
          <a:xfrm>
            <a:off x="1581539" y="7667413"/>
            <a:ext cx="250684" cy="57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130" tIns="62065" rIns="124130" bIns="6206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407"/>
              </a:spcBef>
              <a:spcAft>
                <a:spcPts val="407"/>
              </a:spcAft>
              <a:buNone/>
            </a:pPr>
            <a:endParaRPr lang="pt-BR" altLang="pt-BR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16664-D2BE-48CB-8632-AEF3B2DFFD10}" type="slidenum">
              <a:rPr lang="pt-BR" altLang="pt-BR" smtClean="0"/>
              <a:pPr>
                <a:defRPr/>
              </a:pPr>
              <a:t>12</a:t>
            </a:fld>
            <a:endParaRPr lang="pt-BR" alt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0" y="0"/>
            <a:ext cx="13004800" cy="216746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130" tIns="62065" rIns="124130" bIns="6206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318879" lvl="1" indent="-698230" defTabSz="1241298" rtl="0">
              <a:lnSpc>
                <a:spcPct val="110000"/>
              </a:lnSpc>
              <a:spcBef>
                <a:spcPts val="3258"/>
              </a:spcBef>
              <a:spcAft>
                <a:spcPts val="3258"/>
              </a:spcAft>
              <a:buClr>
                <a:schemeClr val="accent1">
                  <a:lumMod val="75000"/>
                </a:schemeClr>
              </a:buClr>
              <a:buSzPct val="130000"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sz="4300" b="1" dirty="0" smtClean="0">
                <a:solidFill>
                  <a:schemeClr val="bg1"/>
                </a:solidFill>
              </a:rPr>
              <a:t>Patente está na etapa final do Ecossistema de Inovação</a:t>
            </a: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 bwMode="auto">
          <a:xfrm>
            <a:off x="100037" y="2492587"/>
            <a:ext cx="12904763" cy="7261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130" tIns="62065" rIns="124130" bIns="6206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318879" lvl="1" indent="-698230" defTabSz="1241298" rtl="0">
              <a:lnSpc>
                <a:spcPct val="110000"/>
              </a:lnSpc>
              <a:spcBef>
                <a:spcPts val="3258"/>
              </a:spcBef>
              <a:buClr>
                <a:schemeClr val="accent1">
                  <a:lumMod val="75000"/>
                </a:schemeClr>
              </a:buClr>
              <a:buSzPct val="130000"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sz="4300" b="1" dirty="0" smtClean="0">
                <a:solidFill>
                  <a:schemeClr val="tx2"/>
                </a:solidFill>
              </a:rPr>
              <a:t>+ Cérebros (doutores, mestres, engenheiros...);</a:t>
            </a:r>
          </a:p>
          <a:p>
            <a:pPr marL="1318879" lvl="1" indent="-698230" defTabSz="1241298" rtl="0">
              <a:lnSpc>
                <a:spcPct val="110000"/>
              </a:lnSpc>
              <a:spcBef>
                <a:spcPts val="3258"/>
              </a:spcBef>
              <a:buClr>
                <a:schemeClr val="accent1">
                  <a:lumMod val="75000"/>
                </a:schemeClr>
              </a:buClr>
              <a:buSzPct val="130000"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sz="4300" b="1" dirty="0" smtClean="0">
                <a:solidFill>
                  <a:schemeClr val="tx2"/>
                </a:solidFill>
              </a:rPr>
              <a:t>+ Laboratórios e </a:t>
            </a:r>
            <a:r>
              <a:rPr lang="pt-BR" sz="4300" b="1" dirty="0" err="1" smtClean="0">
                <a:solidFill>
                  <a:schemeClr val="tx2"/>
                </a:solidFill>
              </a:rPr>
              <a:t>infraestrutura</a:t>
            </a:r>
            <a:r>
              <a:rPr lang="pt-BR" sz="4300" b="1" dirty="0" smtClean="0">
                <a:solidFill>
                  <a:schemeClr val="tx2"/>
                </a:solidFill>
              </a:rPr>
              <a:t> tecnológica;</a:t>
            </a:r>
          </a:p>
          <a:p>
            <a:pPr marL="1318879" lvl="1" indent="-698230" defTabSz="1241298" rtl="0">
              <a:lnSpc>
                <a:spcPct val="110000"/>
              </a:lnSpc>
              <a:spcBef>
                <a:spcPts val="3258"/>
              </a:spcBef>
              <a:buClr>
                <a:schemeClr val="accent1">
                  <a:lumMod val="75000"/>
                </a:schemeClr>
              </a:buClr>
              <a:buSzPct val="130000"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sz="4300" b="1" dirty="0" smtClean="0">
                <a:solidFill>
                  <a:schemeClr val="tx2"/>
                </a:solidFill>
              </a:rPr>
              <a:t>+ Fomento à inovação nas empresas (FINEP, BNDES);</a:t>
            </a:r>
          </a:p>
          <a:p>
            <a:pPr marL="1318879" lvl="1" indent="-698230" defTabSz="1241298" rtl="0">
              <a:lnSpc>
                <a:spcPct val="110000"/>
              </a:lnSpc>
              <a:spcBef>
                <a:spcPts val="3258"/>
              </a:spcBef>
              <a:buClr>
                <a:schemeClr val="accent1">
                  <a:lumMod val="75000"/>
                </a:schemeClr>
              </a:buClr>
              <a:buSzPct val="130000"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sz="4300" b="1" dirty="0" smtClean="0">
                <a:solidFill>
                  <a:schemeClr val="tx2"/>
                </a:solidFill>
              </a:rPr>
              <a:t>+ Integração entre Academia e Setor Produtivo;</a:t>
            </a:r>
          </a:p>
          <a:p>
            <a:pPr marL="1318879" lvl="1" indent="-698230" defTabSz="1241298" rtl="0">
              <a:lnSpc>
                <a:spcPct val="110000"/>
              </a:lnSpc>
              <a:spcBef>
                <a:spcPts val="3258"/>
              </a:spcBef>
              <a:buClr>
                <a:schemeClr val="accent1">
                  <a:lumMod val="75000"/>
                </a:schemeClr>
              </a:buClr>
              <a:buSzPct val="130000"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sz="4300" b="1" dirty="0" smtClean="0">
                <a:solidFill>
                  <a:schemeClr val="tx2"/>
                </a:solidFill>
              </a:rPr>
              <a:t>+ Regras claras e menos </a:t>
            </a:r>
            <a:r>
              <a:rPr lang="pt-BR" sz="4300" b="1" dirty="0" err="1" smtClean="0">
                <a:solidFill>
                  <a:schemeClr val="tx2"/>
                </a:solidFill>
              </a:rPr>
              <a:t>judicialização</a:t>
            </a:r>
            <a:r>
              <a:rPr lang="pt-BR" sz="4300" b="1" dirty="0" smtClean="0">
                <a:solidFill>
                  <a:schemeClr val="tx2"/>
                </a:solidFill>
              </a:rPr>
              <a:t> da pesquisa;</a:t>
            </a:r>
          </a:p>
          <a:p>
            <a:pPr marL="1318879" lvl="1" indent="-698230" defTabSz="1241298" rtl="0">
              <a:lnSpc>
                <a:spcPct val="110000"/>
              </a:lnSpc>
              <a:spcBef>
                <a:spcPts val="3258"/>
              </a:spcBef>
              <a:buClr>
                <a:schemeClr val="accent1">
                  <a:lumMod val="75000"/>
                </a:schemeClr>
              </a:buClr>
              <a:buSzPct val="130000"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sz="4300" b="1" dirty="0" smtClean="0">
                <a:solidFill>
                  <a:schemeClr val="tx2"/>
                </a:solidFill>
              </a:rPr>
              <a:t>   Não banalização da Atividade Inventiva;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0" y="975360"/>
            <a:ext cx="13004800" cy="9753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130" tIns="62065" rIns="124130" bIns="6206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318879" lvl="1" indent="-698230" defTabSz="1241298" rtl="0">
              <a:lnSpc>
                <a:spcPct val="110000"/>
              </a:lnSpc>
              <a:spcBef>
                <a:spcPts val="3258"/>
              </a:spcBef>
              <a:buClr>
                <a:schemeClr val="accent1">
                  <a:lumMod val="75000"/>
                </a:schemeClr>
              </a:buClr>
              <a:buSzPct val="130000"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sz="4100" b="1" dirty="0" smtClean="0">
                <a:solidFill>
                  <a:srgbClr val="FFFFFF"/>
                </a:solidFill>
              </a:rPr>
              <a:t>  Não é solução mágica! Esse mito dificulta o avanço real.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8199" y="1290779"/>
            <a:ext cx="13366539" cy="995716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Rectangle 7"/>
          <p:cNvSpPr/>
          <p:nvPr/>
        </p:nvSpPr>
        <p:spPr>
          <a:xfrm>
            <a:off x="3303208" y="6861898"/>
            <a:ext cx="6898676" cy="1007602"/>
          </a:xfrm>
          <a:prstGeom prst="rect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65" tIns="50765" rIns="50765" bIns="50765" numCol="1" spcCol="38075" rtlCol="0" anchor="ctr">
            <a:spAutoFit/>
          </a:bodyPr>
          <a:lstStyle/>
          <a:p>
            <a:pPr rtl="0" latinLnBrk="1" hangingPunct="0"/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9" name="Shape 56"/>
          <p:cNvSpPr txBox="1">
            <a:spLocks/>
          </p:cNvSpPr>
          <p:nvPr/>
        </p:nvSpPr>
        <p:spPr>
          <a:xfrm>
            <a:off x="2464261" y="6889151"/>
            <a:ext cx="8163226" cy="895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prstClr val="white"/>
                </a:solidFill>
                <a:latin typeface="Arial Black"/>
                <a:cs typeface="Arial Black"/>
              </a:rPr>
              <a:t>OBRIGADA</a:t>
            </a:r>
            <a:endParaRPr lang="en-US" sz="2000" dirty="0" smtClean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3208" y="3425661"/>
            <a:ext cx="6898676" cy="3185267"/>
          </a:xfrm>
          <a:prstGeom prst="rect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11" name="Shape 56"/>
          <p:cNvSpPr txBox="1">
            <a:spLocks/>
          </p:cNvSpPr>
          <p:nvPr/>
        </p:nvSpPr>
        <p:spPr>
          <a:xfrm>
            <a:off x="2624162" y="3821214"/>
            <a:ext cx="8163226" cy="2308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Lei </a:t>
            </a:r>
            <a:r>
              <a:rPr lang="en-US" sz="4800" dirty="0" err="1" smtClean="0">
                <a:solidFill>
                  <a:schemeClr val="bg1"/>
                </a:solidFill>
                <a:latin typeface="Arial"/>
                <a:cs typeface="Arial"/>
              </a:rPr>
              <a:t>da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/>
                <a:cs typeface="Arial"/>
              </a:rPr>
              <a:t>Biodiversidade</a:t>
            </a:r>
            <a:endParaRPr lang="en-US" sz="4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5"/>
          <p:cNvSpPr txBox="1">
            <a:spLocks/>
          </p:cNvSpPr>
          <p:nvPr/>
        </p:nvSpPr>
        <p:spPr>
          <a:xfrm>
            <a:off x="0" y="1318899"/>
            <a:ext cx="13004799" cy="138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chemeClr val="accent1"/>
                </a:solidFill>
                <a:latin typeface="Arial Black"/>
                <a:cs typeface="Arial Black"/>
              </a:rPr>
              <a:t>DESTRAVA A PESQUISA E A INOVAÇÃO</a:t>
            </a:r>
            <a:endParaRPr lang="en-US" sz="28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sp>
        <p:nvSpPr>
          <p:cNvPr id="9" name="Shape 35"/>
          <p:cNvSpPr txBox="1">
            <a:spLocks/>
          </p:cNvSpPr>
          <p:nvPr/>
        </p:nvSpPr>
        <p:spPr>
          <a:xfrm>
            <a:off x="145740" y="2755394"/>
            <a:ext cx="12859059" cy="4771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buFont typeface="Arial"/>
              <a:buChar char="•"/>
              <a:defRPr sz="1800"/>
            </a:pPr>
            <a:r>
              <a:rPr lang="pt-BR" sz="3000" b="1" dirty="0" smtClean="0">
                <a:solidFill>
                  <a:schemeClr val="accent1"/>
                </a:solidFill>
                <a:latin typeface="+mj-lt"/>
                <a:cs typeface="Arial Black"/>
              </a:rPr>
              <a:t>Descriminaliza pesquisadores, estudantes e instituições de pesquisa;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30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3000" b="1" dirty="0" smtClean="0">
                <a:solidFill>
                  <a:schemeClr val="accent1"/>
                </a:solidFill>
                <a:latin typeface="+mj-lt"/>
                <a:cs typeface="Arial Black"/>
              </a:rPr>
              <a:t> Autorização Prévia para pesquisar é substituída pelo Cadastro da pesquisa;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30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3000" b="1" dirty="0" smtClean="0">
                <a:solidFill>
                  <a:schemeClr val="accent1"/>
                </a:solidFill>
                <a:latin typeface="+mj-lt"/>
                <a:cs typeface="Arial Black"/>
              </a:rPr>
              <a:t> Facilita o depósito de patentes no INPI;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30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3000" b="1" dirty="0" smtClean="0">
                <a:solidFill>
                  <a:schemeClr val="accent1"/>
                </a:solidFill>
                <a:latin typeface="+mj-lt"/>
                <a:cs typeface="Arial Black"/>
              </a:rPr>
              <a:t> Segurança jurídica estimula o investimento privado em </a:t>
            </a:r>
            <a:r>
              <a:rPr lang="pt-BR" sz="3000" b="1" dirty="0" err="1" smtClean="0">
                <a:solidFill>
                  <a:schemeClr val="accent1"/>
                </a:solidFill>
                <a:latin typeface="+mj-lt"/>
                <a:cs typeface="Arial Black"/>
              </a:rPr>
              <a:t>PD&amp;I</a:t>
            </a:r>
            <a:r>
              <a:rPr lang="pt-BR" sz="3000" b="1" dirty="0" smtClean="0">
                <a:solidFill>
                  <a:schemeClr val="accent1"/>
                </a:solidFill>
                <a:latin typeface="+mj-lt"/>
                <a:cs typeface="Arial Black"/>
              </a:rPr>
              <a:t>.  </a:t>
            </a:r>
          </a:p>
          <a:p>
            <a:pPr>
              <a:defRPr sz="1800"/>
            </a:pPr>
            <a:endParaRPr lang="en-US" sz="2800" dirty="0">
              <a:solidFill>
                <a:schemeClr val="accent1"/>
              </a:solidFill>
              <a:latin typeface="+mj-lt"/>
              <a:cs typeface="Arial Blac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152" y="7616484"/>
            <a:ext cx="3492500" cy="2324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205" y="7616484"/>
            <a:ext cx="3517899" cy="2311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396" y="7616484"/>
            <a:ext cx="3492500" cy="2324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7869" y="7609848"/>
            <a:ext cx="3632201" cy="2235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8152" y="9753600"/>
            <a:ext cx="13044765" cy="186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35"/>
          <p:cNvSpPr txBox="1">
            <a:spLocks/>
          </p:cNvSpPr>
          <p:nvPr/>
        </p:nvSpPr>
        <p:spPr>
          <a:xfrm>
            <a:off x="8" y="1235630"/>
            <a:ext cx="13004799" cy="138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chemeClr val="accent1"/>
                </a:solidFill>
                <a:latin typeface="Arial Black"/>
                <a:cs typeface="Arial Black"/>
              </a:rPr>
              <a:t>VALORIZA AS EMPRESAS QUE RESPEITAM A LEI </a:t>
            </a:r>
            <a:endParaRPr lang="en-US" sz="28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sp>
        <p:nvSpPr>
          <p:cNvPr id="16" name="Shape 35"/>
          <p:cNvSpPr txBox="1">
            <a:spLocks/>
          </p:cNvSpPr>
          <p:nvPr/>
        </p:nvSpPr>
        <p:spPr>
          <a:xfrm>
            <a:off x="145741" y="2120014"/>
            <a:ext cx="12859059" cy="565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Reduz a burocracia e o tempo para o desenvolvimento de novos produtos;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Fato gerador da Repartição de Benefícios é claro, objetivo e só ocorre se houver exploração econômica;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Repartição tem um único ponto de incidência, sem “efeito cascata”;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Estimula a regularização e inclusão no sistema;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Acordo Setorial resguarda setores com menor capacidade contributiva.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152" y="7834394"/>
            <a:ext cx="13053772" cy="191920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049" y="7551535"/>
            <a:ext cx="35433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990" y="7551537"/>
            <a:ext cx="349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4804" y="7551542"/>
            <a:ext cx="3289300" cy="2463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8346" y="7551535"/>
            <a:ext cx="3708902" cy="2469069"/>
          </a:xfrm>
          <a:prstGeom prst="rect">
            <a:avLst/>
          </a:prstGeom>
        </p:spPr>
      </p:pic>
      <p:sp>
        <p:nvSpPr>
          <p:cNvPr id="6" name="Shape 35"/>
          <p:cNvSpPr txBox="1">
            <a:spLocks/>
          </p:cNvSpPr>
          <p:nvPr/>
        </p:nvSpPr>
        <p:spPr>
          <a:xfrm>
            <a:off x="145746" y="1707167"/>
            <a:ext cx="12859061" cy="6618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Cria o Programa Nacional de Repartição de Benefícios;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rgbClr val="4F81BD"/>
              </a:solidFill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Foco na conservação e proteção da biodiversidade brasileira;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rgbClr val="4F81BD"/>
              </a:solidFill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Promove a implementação dos Planos de Desenvolvimento Sustentável de Povos e ou Comunidades Tradicionais;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rgbClr val="4F81BD"/>
              </a:solidFill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Simplifica  e fortalece a fiscalização;</a:t>
            </a:r>
          </a:p>
        </p:txBody>
      </p:sp>
      <p:sp>
        <p:nvSpPr>
          <p:cNvPr id="7" name="Shape 35"/>
          <p:cNvSpPr txBox="1">
            <a:spLocks/>
          </p:cNvSpPr>
          <p:nvPr/>
        </p:nvSpPr>
        <p:spPr>
          <a:xfrm>
            <a:off x="0" y="1921983"/>
            <a:ext cx="13004800" cy="95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FAVORECE O USO SUSTENTÁVEL E A CONSERVAÇÃO</a:t>
            </a:r>
          </a:p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DA BIODIVERSIDADE</a:t>
            </a:r>
            <a:endParaRPr lang="en-US" sz="2800" dirty="0">
              <a:solidFill>
                <a:srgbClr val="4F81BD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"/>
          <p:cNvSpPr txBox="1">
            <a:spLocks/>
          </p:cNvSpPr>
          <p:nvPr/>
        </p:nvSpPr>
        <p:spPr>
          <a:xfrm>
            <a:off x="2" y="1360538"/>
            <a:ext cx="13004800" cy="138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ESTRATÉGIA NACIONAL DE PATRIMÔNIO GENÉTICO E CONHECIMENTO TRADICIONAL ASSOCIADO</a:t>
            </a:r>
            <a:endParaRPr lang="en-US" sz="2800" dirty="0">
              <a:solidFill>
                <a:srgbClr val="4F81BD"/>
              </a:solidFill>
              <a:latin typeface="Arial Black"/>
              <a:cs typeface="Arial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630" y="7676792"/>
            <a:ext cx="13072354" cy="2659743"/>
          </a:xfrm>
          <a:prstGeom prst="rect">
            <a:avLst/>
          </a:prstGeom>
        </p:spPr>
      </p:pic>
      <p:sp>
        <p:nvSpPr>
          <p:cNvPr id="4" name="Shape 35"/>
          <p:cNvSpPr txBox="1">
            <a:spLocks/>
          </p:cNvSpPr>
          <p:nvPr/>
        </p:nvSpPr>
        <p:spPr>
          <a:xfrm>
            <a:off x="145742" y="1999503"/>
            <a:ext cx="12859060" cy="565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“Fomento a Inovação” e “Adensamento das Cadeias Produtivas Típicas”;</a:t>
            </a:r>
          </a:p>
          <a:p>
            <a:pPr marL="513865" indent="-513865" algn="l"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       (fitoterápicos, fármacos, cosméticos, higiene pessoal, alimentos)</a:t>
            </a:r>
          </a:p>
          <a:p>
            <a:pPr marL="513865" indent="-513865" algn="l"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Fortalecimento de povos e comunidades, também, como setores produtivos;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Valorização e Proteção do Conhecimento Tradicional Associado;</a:t>
            </a:r>
          </a:p>
          <a:p>
            <a:pPr marL="513865" indent="-513865" algn="l"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Uso intensivo de TI e gestão da informação para garantir a </a:t>
            </a:r>
            <a:r>
              <a:rPr lang="pt-BR" sz="2800" b="1" dirty="0" err="1" smtClean="0">
                <a:solidFill>
                  <a:schemeClr val="accent1"/>
                </a:solidFill>
                <a:latin typeface="+mj-lt"/>
                <a:cs typeface="Arial Black"/>
              </a:rPr>
              <a:t>rastreabilidade</a:t>
            </a: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;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8152" y="9753600"/>
            <a:ext cx="13044765" cy="186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Shape 35"/>
          <p:cNvSpPr txBox="1">
            <a:spLocks/>
          </p:cNvSpPr>
          <p:nvPr/>
        </p:nvSpPr>
        <p:spPr>
          <a:xfrm>
            <a:off x="6944882" y="1463239"/>
            <a:ext cx="5163403" cy="936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chemeClr val="accent1"/>
                </a:solidFill>
                <a:latin typeface="Arial Black"/>
                <a:cs typeface="Arial Black"/>
              </a:rPr>
              <a:t>LEI DA BIODIVERSIDADE</a:t>
            </a:r>
            <a:endParaRPr lang="en-US" sz="28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sp>
        <p:nvSpPr>
          <p:cNvPr id="16" name="Shape 35"/>
          <p:cNvSpPr txBox="1">
            <a:spLocks/>
          </p:cNvSpPr>
          <p:nvPr/>
        </p:nvSpPr>
        <p:spPr>
          <a:xfrm>
            <a:off x="483831" y="1443147"/>
            <a:ext cx="4205675" cy="95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chemeClr val="accent1"/>
                </a:solidFill>
                <a:latin typeface="Arial Black"/>
                <a:cs typeface="Arial Black"/>
              </a:rPr>
              <a:t>MP 2186 de 2001</a:t>
            </a:r>
            <a:endParaRPr lang="en-US" sz="28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sp>
        <p:nvSpPr>
          <p:cNvPr id="17" name="Shape 35"/>
          <p:cNvSpPr txBox="1">
            <a:spLocks/>
          </p:cNvSpPr>
          <p:nvPr/>
        </p:nvSpPr>
        <p:spPr>
          <a:xfrm>
            <a:off x="172236" y="2438246"/>
            <a:ext cx="6407881" cy="701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 lnSpcReduction="10000"/>
          </a:bodyPr>
          <a:lstStyle>
            <a:lvl1pPr>
              <a:defRPr sz="5000"/>
            </a:lvl1pPr>
          </a:lstStyle>
          <a:p>
            <a:pPr marL="513865" indent="-513865" algn="l">
              <a:buFont typeface="+mj-lt"/>
              <a:buAutoNum type="arabicPeriod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Baixo </a:t>
            </a:r>
            <a:r>
              <a:rPr lang="pt-BR" sz="2800" b="1" dirty="0" err="1" smtClean="0">
                <a:solidFill>
                  <a:schemeClr val="accent1"/>
                </a:solidFill>
                <a:latin typeface="+mj-lt"/>
                <a:cs typeface="Arial Black"/>
              </a:rPr>
              <a:t>protagonismo</a:t>
            </a: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de povos e comunidades tradicionais;</a:t>
            </a:r>
          </a:p>
          <a:p>
            <a:pPr marL="513865" indent="-513865" algn="l"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2. Excesso de burocracia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 (exigências de difícil cumprimento);</a:t>
            </a:r>
          </a:p>
          <a:p>
            <a:pPr marL="513865" indent="-513865" algn="l"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3.  Criminaliza e desestimula a pesquisa;</a:t>
            </a:r>
          </a:p>
          <a:p>
            <a:pPr marL="513865" indent="-513865" algn="l">
              <a:buFont typeface="+mj-lt"/>
              <a:buAutoNum type="arabicPeriod"/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AutoNum type="arabicPeriod" startAt="4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Trava a inovação e a concessão das patentes, condicionadas à autorização do CGEN.</a:t>
            </a:r>
          </a:p>
          <a:p>
            <a:pPr marL="513865" indent="-513865" algn="l">
              <a:buAutoNum type="arabicPeriod" startAt="4"/>
              <a:defRPr sz="1800"/>
            </a:pPr>
            <a:endParaRPr lang="pt-BR" sz="1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(só 136 Contratos aprovados em 14 anos)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5. Repartição de benefícios é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pouca e não alcança a maioria dos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povos e comunidades.</a:t>
            </a:r>
          </a:p>
        </p:txBody>
      </p:sp>
      <p:sp>
        <p:nvSpPr>
          <p:cNvPr id="18" name="Shape 35"/>
          <p:cNvSpPr txBox="1">
            <a:spLocks/>
          </p:cNvSpPr>
          <p:nvPr/>
        </p:nvSpPr>
        <p:spPr>
          <a:xfrm>
            <a:off x="6716322" y="2592734"/>
            <a:ext cx="6288478" cy="7351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1. Povos e comunidades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tem voto e participação nas  decisões;</a:t>
            </a:r>
          </a:p>
          <a:p>
            <a:pPr marL="513865" indent="-513865" algn="l">
              <a:defRPr sz="1800"/>
            </a:pPr>
            <a:endParaRPr lang="pt-BR" sz="31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946" indent="-513946" algn="l">
              <a:buAutoNum type="arabicPeriod" startAt="2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Fácil, ágil e regras claras;</a:t>
            </a:r>
          </a:p>
          <a:p>
            <a:pPr marL="513865" indent="-513865" algn="l">
              <a:buFont typeface="+mj-lt"/>
              <a:buAutoNum type="arabicPeriod"/>
              <a:defRPr sz="1800"/>
            </a:pPr>
            <a:endParaRPr lang="pt-BR" sz="31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3.  Legaliza e Incentiva a pesquisa;</a:t>
            </a:r>
          </a:p>
          <a:p>
            <a:pPr marL="513865" indent="-513865" algn="l">
              <a:buFont typeface="+mj-lt"/>
              <a:buAutoNum type="arabicPeriod"/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4. Estimula a inovação, e o lançamento de novos produtos;</a:t>
            </a:r>
          </a:p>
          <a:p>
            <a:pPr marL="513865" indent="-513865" algn="l">
              <a:defRPr sz="1800"/>
            </a:pPr>
            <a:endParaRPr lang="pt-BR" sz="2800" b="1" dirty="0" smtClean="0">
              <a:solidFill>
                <a:schemeClr val="accent1"/>
              </a:solidFill>
              <a:cs typeface="Arial Black"/>
            </a:endParaRPr>
          </a:p>
          <a:p>
            <a:pPr marL="513865" indent="-513865" algn="l">
              <a:defRPr sz="1800"/>
            </a:pPr>
            <a:endParaRPr lang="pt-BR" sz="20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5. Repartição mais justa, com valores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 maiores e pode alcançar povos e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 comunidades em geral, por meio do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 Fundo Nacional.</a:t>
            </a:r>
            <a:endParaRPr lang="pt-BR" sz="30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endParaRPr lang="pt-BR" sz="3000" b="1" dirty="0" smtClean="0">
              <a:solidFill>
                <a:schemeClr val="accent1"/>
              </a:solidFill>
              <a:latin typeface="+mj-lt"/>
              <a:cs typeface="Arial Black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139532" y="5534402"/>
            <a:ext cx="6710502" cy="1589"/>
          </a:xfrm>
          <a:prstGeom prst="line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4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3261231"/>
              </p:ext>
            </p:extLst>
          </p:nvPr>
        </p:nvGraphicFramePr>
        <p:xfrm>
          <a:off x="2770914" y="3073884"/>
          <a:ext cx="6764727" cy="424703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hape 35"/>
          <p:cNvSpPr txBox="1">
            <a:spLocks/>
          </p:cNvSpPr>
          <p:nvPr/>
        </p:nvSpPr>
        <p:spPr>
          <a:xfrm>
            <a:off x="728997" y="4534847"/>
            <a:ext cx="5079934" cy="132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>
              <a:defRPr sz="1800"/>
            </a:pPr>
            <a:r>
              <a:rPr lang="pt-BR" sz="3600" b="1" dirty="0" smtClean="0">
                <a:solidFill>
                  <a:schemeClr val="accent1"/>
                </a:solidFill>
                <a:latin typeface="+mj-lt"/>
                <a:cs typeface="Arial Black"/>
              </a:rPr>
              <a:t>Desenvolvimento Econômico</a:t>
            </a:r>
            <a:endParaRPr lang="pt-BR" sz="2400" b="1" dirty="0" smtClean="0">
              <a:solidFill>
                <a:schemeClr val="accent1"/>
              </a:solidFill>
              <a:latin typeface="+mj-lt"/>
              <a:cs typeface="Arial Black"/>
            </a:endParaRPr>
          </a:p>
        </p:txBody>
      </p:sp>
      <p:sp>
        <p:nvSpPr>
          <p:cNvPr id="5" name="Shape 35"/>
          <p:cNvSpPr txBox="1">
            <a:spLocks/>
          </p:cNvSpPr>
          <p:nvPr/>
        </p:nvSpPr>
        <p:spPr>
          <a:xfrm>
            <a:off x="3393884" y="2511771"/>
            <a:ext cx="5079934" cy="132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>
              <a:defRPr sz="1800"/>
            </a:pPr>
            <a:r>
              <a:rPr lang="pt-BR" sz="3600" b="1" dirty="0" smtClean="0">
                <a:solidFill>
                  <a:schemeClr val="accent1"/>
                </a:solidFill>
                <a:latin typeface="+mj-lt"/>
                <a:cs typeface="Arial Black"/>
              </a:rPr>
              <a:t>   Conservação da Biodiversidade</a:t>
            </a:r>
            <a:endParaRPr lang="pt-BR" sz="2400" b="1" dirty="0" smtClean="0">
              <a:solidFill>
                <a:schemeClr val="accent1"/>
              </a:solidFill>
              <a:latin typeface="+mj-lt"/>
              <a:cs typeface="Arial Black"/>
            </a:endParaRPr>
          </a:p>
        </p:txBody>
      </p:sp>
      <p:sp>
        <p:nvSpPr>
          <p:cNvPr id="6" name="Shape 35"/>
          <p:cNvSpPr txBox="1">
            <a:spLocks/>
          </p:cNvSpPr>
          <p:nvPr/>
        </p:nvSpPr>
        <p:spPr>
          <a:xfrm>
            <a:off x="3594388" y="6151419"/>
            <a:ext cx="5079934" cy="132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>
              <a:defRPr sz="1800"/>
            </a:pPr>
            <a:r>
              <a:rPr lang="pt-BR" sz="3600" b="1" dirty="0" smtClean="0">
                <a:solidFill>
                  <a:schemeClr val="accent1"/>
                </a:solidFill>
                <a:latin typeface="+mj-lt"/>
                <a:cs typeface="Arial Black"/>
              </a:rPr>
              <a:t>Saúde Pública </a:t>
            </a:r>
            <a:endParaRPr lang="pt-BR" sz="2400" b="1" dirty="0" smtClean="0">
              <a:solidFill>
                <a:schemeClr val="accent1"/>
              </a:solidFill>
              <a:latin typeface="+mj-lt"/>
              <a:cs typeface="Arial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0630" y="7399024"/>
            <a:ext cx="13072354" cy="2992665"/>
          </a:xfrm>
          <a:prstGeom prst="rect">
            <a:avLst/>
          </a:prstGeom>
        </p:spPr>
      </p:pic>
      <p:sp>
        <p:nvSpPr>
          <p:cNvPr id="8" name="Shape 35"/>
          <p:cNvSpPr txBox="1">
            <a:spLocks/>
          </p:cNvSpPr>
          <p:nvPr/>
        </p:nvSpPr>
        <p:spPr>
          <a:xfrm>
            <a:off x="6433556" y="4607178"/>
            <a:ext cx="5079935" cy="132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>
              <a:defRPr sz="1800"/>
            </a:pPr>
            <a:r>
              <a:rPr lang="pt-BR" sz="3600" b="1" dirty="0" smtClean="0">
                <a:solidFill>
                  <a:schemeClr val="accent1"/>
                </a:solidFill>
                <a:latin typeface="+mj-lt"/>
                <a:cs typeface="Arial Black"/>
              </a:rPr>
              <a:t>Desenvolvimento</a:t>
            </a:r>
          </a:p>
          <a:p>
            <a:pPr marL="513865" indent="-513865">
              <a:defRPr sz="1800"/>
            </a:pPr>
            <a:r>
              <a:rPr lang="pt-BR" sz="3600" b="1" dirty="0" smtClean="0">
                <a:solidFill>
                  <a:schemeClr val="accent1"/>
                </a:solidFill>
                <a:latin typeface="+mj-lt"/>
                <a:cs typeface="Arial Black"/>
              </a:rPr>
              <a:t>Social </a:t>
            </a:r>
            <a:endParaRPr lang="pt-BR" sz="2400" b="1" dirty="0" smtClean="0">
              <a:solidFill>
                <a:schemeClr val="accent1"/>
              </a:solidFill>
              <a:latin typeface="+mj-lt"/>
              <a:cs typeface="Arial Black"/>
            </a:endParaRPr>
          </a:p>
        </p:txBody>
      </p:sp>
      <p:sp>
        <p:nvSpPr>
          <p:cNvPr id="9" name="Shape 35"/>
          <p:cNvSpPr txBox="1">
            <a:spLocks/>
          </p:cNvSpPr>
          <p:nvPr/>
        </p:nvSpPr>
        <p:spPr>
          <a:xfrm>
            <a:off x="2" y="1235624"/>
            <a:ext cx="13004800" cy="138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ESTRATÉGIA NACIONAL DE PATRIMÔNIO GENÉTICO E CONHECIMENTO TRADICIONAL ASSOCIADO</a:t>
            </a:r>
            <a:endParaRPr lang="en-US" sz="2800" dirty="0">
              <a:solidFill>
                <a:srgbClr val="4F81BD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8152" y="9753600"/>
            <a:ext cx="13044765" cy="186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solidFill>
                <a:prstClr val="white"/>
              </a:solidFill>
            </a:endParaRPr>
          </a:p>
        </p:txBody>
      </p:sp>
      <p:pic>
        <p:nvPicPr>
          <p:cNvPr id="10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16087" y="1436488"/>
            <a:ext cx="11305353" cy="831711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1"/>
          <p:cNvSpPr>
            <a:spLocks noChangeArrowheads="1"/>
          </p:cNvSpPr>
          <p:nvPr/>
        </p:nvSpPr>
        <p:spPr bwMode="auto">
          <a:xfrm>
            <a:off x="1581539" y="7667413"/>
            <a:ext cx="250684" cy="57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130" tIns="62065" rIns="124130" bIns="6206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407"/>
              </a:spcBef>
              <a:spcAft>
                <a:spcPts val="407"/>
              </a:spcAft>
              <a:buNone/>
            </a:pPr>
            <a:endParaRPr lang="pt-BR" altLang="pt-BR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16664-D2BE-48CB-8632-AEF3B2DFFD10}" type="slidenum">
              <a:rPr lang="pt-BR" altLang="pt-BR" smtClean="0"/>
              <a:pPr>
                <a:defRPr/>
              </a:pPr>
              <a:t>9</a:t>
            </a:fld>
            <a:endParaRPr lang="pt-BR" altLang="pt-BR" dirty="0"/>
          </a:p>
        </p:txBody>
      </p:sp>
      <p:sp>
        <p:nvSpPr>
          <p:cNvPr id="16" name="Right Arrow 15"/>
          <p:cNvSpPr/>
          <p:nvPr/>
        </p:nvSpPr>
        <p:spPr>
          <a:xfrm>
            <a:off x="4801772" y="2143954"/>
            <a:ext cx="3601329" cy="1950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4130" tIns="62065" rIns="124130" bIns="62065" rtlCol="0" anchor="ctr"/>
          <a:lstStyle/>
          <a:p>
            <a:pPr algn="ctr"/>
            <a:r>
              <a:rPr lang="pt-BR" dirty="0" smtClean="0"/>
              <a:t>INTELIGÊNCIA HUMANA</a:t>
            </a:r>
            <a:endParaRPr lang="pt-BR" dirty="0"/>
          </a:p>
        </p:txBody>
      </p:sp>
      <p:grpSp>
        <p:nvGrpSpPr>
          <p:cNvPr id="3" name="Group 9"/>
          <p:cNvGrpSpPr/>
          <p:nvPr/>
        </p:nvGrpSpPr>
        <p:grpSpPr>
          <a:xfrm>
            <a:off x="8686020" y="2143954"/>
            <a:ext cx="3718559" cy="1147012"/>
            <a:chOff x="6460998" y="1401433"/>
            <a:chExt cx="2832496" cy="806493"/>
          </a:xfrm>
        </p:grpSpPr>
        <p:sp>
          <p:nvSpPr>
            <p:cNvPr id="17" name="Rectangle 16"/>
            <p:cNvSpPr/>
            <p:nvPr/>
          </p:nvSpPr>
          <p:spPr>
            <a:xfrm>
              <a:off x="6460998" y="1401433"/>
              <a:ext cx="2832496" cy="80649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6460998" y="1401433"/>
              <a:ext cx="2832496" cy="806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defTabSz="10861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/>
                <a:t>NOVOS PRODUTOS OU PROCESSOS</a:t>
              </a:r>
              <a:endParaRPr lang="pt-BR" sz="2400" kern="1200" dirty="0"/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8686020" y="3290967"/>
            <a:ext cx="3718559" cy="2777940"/>
            <a:chOff x="6460998" y="2207927"/>
            <a:chExt cx="2832496" cy="1953239"/>
          </a:xfrm>
        </p:grpSpPr>
        <p:sp>
          <p:nvSpPr>
            <p:cNvPr id="14" name="Rectangle 13"/>
            <p:cNvSpPr/>
            <p:nvPr/>
          </p:nvSpPr>
          <p:spPr>
            <a:xfrm>
              <a:off x="6460998" y="2207927"/>
              <a:ext cx="2832496" cy="195323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6460998" y="2207927"/>
              <a:ext cx="2832496" cy="1953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232743" lvl="1" indent="-232743" algn="l" defTabSz="10861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Enzima criada</a:t>
              </a:r>
              <a:endParaRPr lang="pt-BR" sz="2400" kern="1200" dirty="0"/>
            </a:p>
            <a:p>
              <a:pPr marL="232743" lvl="1" indent="-232743" algn="l" defTabSz="10861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Proteína criada</a:t>
              </a:r>
              <a:endParaRPr lang="pt-BR" sz="2400" kern="1200" dirty="0"/>
            </a:p>
            <a:p>
              <a:pPr marL="232743" lvl="1" indent="-232743" algn="l" defTabSz="10861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Fármaco novo</a:t>
              </a:r>
            </a:p>
            <a:p>
              <a:pPr marL="232743" lvl="1" indent="-232743" algn="l" defTabSz="10861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Cosmético novo</a:t>
              </a:r>
            </a:p>
            <a:p>
              <a:pPr marL="232743" lvl="1" indent="-232743" algn="l" defTabSz="10861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Insumo agrícola novo</a:t>
              </a:r>
            </a:p>
            <a:p>
              <a:pPr marL="232743" lvl="1" indent="-232743" algn="l" defTabSz="10861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Biocombustível</a:t>
              </a:r>
              <a:endParaRPr lang="pt-BR" sz="2400" kern="1200" dirty="0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583029" y="2143954"/>
            <a:ext cx="3718559" cy="1147012"/>
            <a:chOff x="2905" y="1401433"/>
            <a:chExt cx="2832496" cy="806493"/>
          </a:xfrm>
        </p:grpSpPr>
        <p:sp>
          <p:nvSpPr>
            <p:cNvPr id="23" name="Rectangle 22"/>
            <p:cNvSpPr/>
            <p:nvPr/>
          </p:nvSpPr>
          <p:spPr>
            <a:xfrm>
              <a:off x="2905" y="1401433"/>
              <a:ext cx="2832496" cy="80649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905" y="1401433"/>
              <a:ext cx="2832496" cy="806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defTabSz="10861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/>
                <a:t>MATÉRIA BASE</a:t>
              </a:r>
              <a:endParaRPr lang="pt-BR" sz="2400" kern="1200" dirty="0"/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583029" y="3290967"/>
            <a:ext cx="3718559" cy="2777940"/>
            <a:chOff x="2905" y="2207927"/>
            <a:chExt cx="2832496" cy="1953239"/>
          </a:xfrm>
        </p:grpSpPr>
        <p:sp>
          <p:nvSpPr>
            <p:cNvPr id="21" name="Rectangle 20"/>
            <p:cNvSpPr/>
            <p:nvPr/>
          </p:nvSpPr>
          <p:spPr>
            <a:xfrm>
              <a:off x="2905" y="2207927"/>
              <a:ext cx="2832496" cy="195323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905" y="2207927"/>
              <a:ext cx="2832496" cy="1953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232743" lvl="1" indent="-232743" algn="l" defTabSz="10861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Biomolécula</a:t>
              </a:r>
              <a:endParaRPr lang="pt-BR" sz="2400" kern="1200" dirty="0"/>
            </a:p>
            <a:p>
              <a:pPr marL="232743" lvl="1" indent="-232743" algn="l" defTabSz="10861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Enzima</a:t>
              </a:r>
              <a:endParaRPr lang="pt-BR" sz="2400" kern="1200" dirty="0"/>
            </a:p>
            <a:p>
              <a:pPr marL="232743" lvl="1" indent="-232743" algn="l" defTabSz="10861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Proteínas</a:t>
              </a:r>
              <a:endParaRPr lang="pt-BR" sz="2400" kern="1200" dirty="0"/>
            </a:p>
            <a:p>
              <a:pPr marL="232743" lvl="1" indent="-232743" algn="l" defTabSz="10861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Sequências de DNA</a:t>
              </a:r>
              <a:endParaRPr lang="pt-BR" sz="2400" kern="1200" dirty="0"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4801772" y="4094674"/>
            <a:ext cx="3601329" cy="19507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4130" tIns="62065" rIns="124130" bIns="62065" rtlCol="0" anchor="ctr"/>
          <a:lstStyle/>
          <a:p>
            <a:pPr algn="ctr"/>
            <a:r>
              <a:rPr lang="pt-BR" dirty="0" smtClean="0"/>
              <a:t>ATIVIDADE INVENTIVA</a:t>
            </a:r>
            <a:endParaRPr lang="pt-BR" dirty="0"/>
          </a:p>
        </p:txBody>
      </p:sp>
      <p:sp>
        <p:nvSpPr>
          <p:cNvPr id="19" name="TextBox 18"/>
          <p:cNvSpPr txBox="1"/>
          <p:nvPr/>
        </p:nvSpPr>
        <p:spPr>
          <a:xfrm>
            <a:off x="500185" y="6285654"/>
            <a:ext cx="12504615" cy="3546792"/>
          </a:xfrm>
          <a:prstGeom prst="rect">
            <a:avLst/>
          </a:prstGeom>
          <a:noFill/>
        </p:spPr>
        <p:txBody>
          <a:bodyPr wrap="square" lIns="124130" tIns="62065" rIns="124130" bIns="62065" rtlCol="0">
            <a:spAutoFit/>
          </a:bodyPr>
          <a:lstStyle/>
          <a:p>
            <a:pPr marL="698230" indent="-698230" algn="just">
              <a:spcAft>
                <a:spcPts val="815"/>
              </a:spcAft>
              <a:buFontTx/>
              <a:buChar char="•"/>
            </a:pPr>
            <a:r>
              <a:rPr lang="pt-BR" sz="3300" dirty="0" smtClean="0">
                <a:solidFill>
                  <a:srgbClr val="376092"/>
                </a:solidFill>
              </a:rPr>
              <a:t>O patenteamento da “matéria base” encarece, dificulta e pode até impedir a atuação de empresas inovadoras e pesquisadores no desenvolvimento de novos produtos e processos que a utilizem.</a:t>
            </a:r>
            <a:endParaRPr lang="pt-BR" sz="3300" dirty="0" smtClean="0">
              <a:solidFill>
                <a:srgbClr val="376092"/>
              </a:solidFill>
            </a:endParaRPr>
          </a:p>
          <a:p>
            <a:pPr marL="698230" indent="-698230" algn="just">
              <a:spcAft>
                <a:spcPts val="815"/>
              </a:spcAft>
              <a:buFontTx/>
              <a:buChar char="•"/>
            </a:pPr>
            <a:endParaRPr lang="pt-BR" sz="1100" dirty="0" smtClean="0">
              <a:solidFill>
                <a:srgbClr val="376092"/>
              </a:solidFill>
            </a:endParaRPr>
          </a:p>
          <a:p>
            <a:pPr marL="698230" indent="-698230" algn="just">
              <a:spcAft>
                <a:spcPts val="815"/>
              </a:spcAft>
              <a:buFontTx/>
              <a:buChar char="•"/>
            </a:pPr>
            <a:r>
              <a:rPr lang="pt-BR" sz="3300" dirty="0" smtClean="0">
                <a:solidFill>
                  <a:srgbClr val="376092"/>
                </a:solidFill>
              </a:rPr>
              <a:t>O custo de produção de todos os setores usuários de insumos oriundos desses produtos e processos de inovação será aumentado.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 bwMode="auto">
          <a:xfrm>
            <a:off x="0" y="0"/>
            <a:ext cx="13004800" cy="119210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130" tIns="62065" rIns="124130" bIns="6206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318879" lvl="1" indent="-698230" defTabSz="1241298" rtl="0">
              <a:lnSpc>
                <a:spcPct val="110000"/>
              </a:lnSpc>
              <a:spcBef>
                <a:spcPts val="3258"/>
              </a:spcBef>
              <a:spcAft>
                <a:spcPts val="3258"/>
              </a:spcAft>
              <a:buClr>
                <a:schemeClr val="accent1">
                  <a:lumMod val="75000"/>
                </a:schemeClr>
              </a:buClr>
              <a:buSzPct val="130000"/>
              <a:tabLst>
                <a:tab pos="0" algn="l"/>
                <a:tab pos="142232" algn="l"/>
                <a:tab pos="752107" algn="l"/>
                <a:tab pos="1361980" algn="l"/>
                <a:tab pos="1971854" algn="l"/>
                <a:tab pos="2581727" algn="l"/>
                <a:tab pos="3191602" algn="l"/>
                <a:tab pos="3801475" algn="l"/>
                <a:tab pos="4411350" algn="l"/>
                <a:tab pos="5021223" algn="l"/>
                <a:tab pos="5631097" algn="l"/>
                <a:tab pos="6240971" algn="l"/>
                <a:tab pos="6850845" algn="l"/>
                <a:tab pos="7460718" algn="l"/>
                <a:tab pos="8070593" algn="l"/>
                <a:tab pos="8680466" algn="l"/>
                <a:tab pos="9290340" algn="l"/>
                <a:tab pos="9900214" algn="l"/>
                <a:tab pos="10510088" algn="l"/>
                <a:tab pos="11119961" algn="l"/>
                <a:tab pos="11729836" algn="l"/>
                <a:tab pos="11792331" algn="l"/>
                <a:tab pos="12775025" algn="l"/>
              </a:tabLst>
              <a:defRPr/>
            </a:pPr>
            <a:r>
              <a:rPr lang="pt-BR" sz="3800" b="1" dirty="0" smtClean="0">
                <a:solidFill>
                  <a:schemeClr val="bg1"/>
                </a:solidFill>
              </a:rPr>
              <a:t>PL 4961 Encarece e Dificulta a Verdadeira Inovação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9478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Animated_circle_draws_to_highlight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nimated_circle_draws_to_highlight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imated_circle_draws_to_highlight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nimated_circle_draws_to_highlight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Animated_circle_draws_to_highlight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18898</TotalTime>
  <Words>849</Words>
  <Application>Microsoft Macintosh PowerPoint</Application>
  <PresentationFormat>Custom</PresentationFormat>
  <Paragraphs>136</Paragraphs>
  <Slides>13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Animated_circle_draws_to_highlight_text</vt:lpstr>
      <vt:lpstr>3_Animated_circle_draws_to_highlight_text</vt:lpstr>
      <vt:lpstr>1_Animated_circle_draws_to_highlight_text</vt:lpstr>
      <vt:lpstr>4_Animated_circle_draws_to_highlight_text</vt:lpstr>
      <vt:lpstr>5_Animated_circle_draws_to_highlight_text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Chamado Para Ação</dc:title>
  <dc:creator>usermdic</dc:creator>
  <cp:lastModifiedBy>Rafael de Sá Marques</cp:lastModifiedBy>
  <cp:revision>358</cp:revision>
  <cp:lastPrinted>2015-03-04T14:25:53Z</cp:lastPrinted>
  <dcterms:created xsi:type="dcterms:W3CDTF">2015-06-30T11:20:02Z</dcterms:created>
  <dcterms:modified xsi:type="dcterms:W3CDTF">2015-06-30T12:37:03Z</dcterms:modified>
</cp:coreProperties>
</file>