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0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7" autoAdjust="0"/>
  </p:normalViewPr>
  <p:slideViewPr>
    <p:cSldViewPr>
      <p:cViewPr varScale="1">
        <p:scale>
          <a:sx n="64" d="100"/>
          <a:sy n="64" d="100"/>
        </p:scale>
        <p:origin x="4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3799" y="585091"/>
            <a:ext cx="6120681" cy="1490919"/>
          </a:xfrm>
        </p:spPr>
        <p:txBody>
          <a:bodyPr/>
          <a:lstStyle/>
          <a:p>
            <a:r>
              <a:rPr lang="pt-BR" sz="4800" b="1" dirty="0" smtClean="0">
                <a:solidFill>
                  <a:srgbClr val="C00000"/>
                </a:solidFill>
              </a:rPr>
              <a:t>NOTÍCIAS E DECISÕES</a:t>
            </a:r>
            <a:endParaRPr lang="pt-BR" sz="4800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André Pereira Nunes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/>
              <a:t>Advogado e especialista em concursos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226641" y="404664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123456" y="189136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320725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72882"/>
            <a:ext cx="7756263" cy="105425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 STJ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95172" y="183034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Jurisprudência</a:t>
            </a:r>
          </a:p>
          <a:p>
            <a:pPr algn="ctr"/>
            <a:endParaRPr lang="pt-BR" sz="2000" dirty="0"/>
          </a:p>
          <a:p>
            <a:pPr algn="just"/>
            <a:r>
              <a:rPr lang="pt-BR" sz="1900" dirty="0" smtClean="0"/>
              <a:t>	Inconformado</a:t>
            </a:r>
            <a:r>
              <a:rPr lang="pt-BR" sz="1900" dirty="0"/>
              <a:t>, o candidato recorreu ao STJ. O relator do caso na </a:t>
            </a:r>
            <a:r>
              <a:rPr lang="pt-BR" sz="1900" dirty="0" smtClean="0"/>
              <a:t> Segunda </a:t>
            </a:r>
            <a:r>
              <a:rPr lang="pt-BR" sz="1900" dirty="0"/>
              <a:t>Turma, ministro Humberto Martins, sublinhou que a jurisprudência nessa matéria está consolidada no sentido de que não é possível a revisão de questões de concurso público, mesmo as de caráter jurídico.</a:t>
            </a:r>
          </a:p>
          <a:p>
            <a:pPr algn="just"/>
            <a:r>
              <a:rPr lang="pt-BR" sz="1900" dirty="0" smtClean="0"/>
              <a:t>	Humberto </a:t>
            </a:r>
            <a:r>
              <a:rPr lang="pt-BR" sz="1900" dirty="0"/>
              <a:t>Martins citou, no voto, uma decisão do STF proferida em repercussão geral, de relatoria do ministro Gilmar Mendes: "(...) não compete ao Poder Judiciário, no controle de legalidade, substituir banca examinadora para avaliar respostas dadas pelos candidatos e notas a elas atribuídas (...)".</a:t>
            </a:r>
          </a:p>
          <a:p>
            <a:pPr algn="just"/>
            <a:r>
              <a:rPr lang="pt-BR" sz="1900" dirty="0" smtClean="0"/>
              <a:t>	“</a:t>
            </a:r>
            <a:r>
              <a:rPr lang="pt-BR" sz="1900" dirty="0"/>
              <a:t>No caso das questões jurídicas, deve se considerar que, de modo geral, não cabe ao Poder Judiciário rever as opções realizadas pelas bancas dos concursos públicos”, afirmou o relator, sendo acompanhado pelos demais ministros da Segunda Turma.</a:t>
            </a:r>
          </a:p>
        </p:txBody>
      </p:sp>
    </p:spTree>
    <p:extLst>
      <p:ext uri="{BB962C8B-B14F-4D97-AF65-F5344CB8AC3E}">
        <p14:creationId xmlns:p14="http://schemas.microsoft.com/office/powerpoint/2010/main" val="214238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72882"/>
            <a:ext cx="7756263" cy="105425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 STJ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1040" y="1510044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1" y="31087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43" t="29004" r="8404" b="13215"/>
          <a:stretch/>
        </p:blipFill>
        <p:spPr bwMode="auto">
          <a:xfrm>
            <a:off x="611560" y="1803069"/>
            <a:ext cx="7887612" cy="502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0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592732" y="2276872"/>
            <a:ext cx="82480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CABE AO CHEFE DO PODER EXECUTIVO DISCIPLINAR A ELABORAÇÃO DE CONCURSOS PÚBLICOS</a:t>
            </a:r>
          </a:p>
          <a:p>
            <a:pPr algn="ctr"/>
            <a:r>
              <a:rPr lang="pt-BR" sz="2200" b="1" dirty="0"/>
              <a:t/>
            </a:r>
            <a:br>
              <a:rPr lang="pt-BR" sz="2200" b="1" dirty="0"/>
            </a:br>
            <a:endParaRPr lang="pt-BR" sz="2200" b="1" dirty="0"/>
          </a:p>
          <a:p>
            <a:pPr algn="ctr"/>
            <a:r>
              <a:rPr lang="pt-BR" sz="2200" b="1" dirty="0"/>
              <a:t>ADI N 776, 2.806 e  2.856 STF</a:t>
            </a:r>
          </a:p>
          <a:p>
            <a:pPr algn="ctr"/>
            <a:r>
              <a:rPr lang="pt-BR" sz="2200" b="1" dirty="0"/>
              <a:t/>
            </a:r>
            <a:br>
              <a:rPr lang="pt-BR" sz="2200" b="1" dirty="0"/>
            </a:br>
            <a:endParaRPr lang="pt-BR" sz="2200" b="1" dirty="0"/>
          </a:p>
          <a:p>
            <a:pPr algn="ctr"/>
            <a:r>
              <a:rPr lang="pt-BR" sz="2200" b="1" dirty="0"/>
              <a:t>ADI 2015.00. 2. 011775-6  e 2007.00. 2.010211-4 TJD </a:t>
            </a:r>
          </a:p>
          <a:p>
            <a:pPr algn="ctr"/>
            <a:r>
              <a:rPr lang="pt-BR" sz="2200" b="1" dirty="0"/>
              <a:t/>
            </a:r>
            <a:br>
              <a:rPr lang="pt-BR" sz="2200" b="1" dirty="0"/>
            </a:br>
            <a:endParaRPr lang="pt-BR" sz="2200" b="1" dirty="0"/>
          </a:p>
          <a:p>
            <a:pPr algn="ctr"/>
            <a:r>
              <a:rPr lang="pt-BR" sz="2200" b="1" dirty="0" smtClean="0"/>
              <a:t/>
            </a:r>
            <a:br>
              <a:rPr lang="pt-BR" sz="2200" b="1" dirty="0" smtClean="0"/>
            </a:b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6742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72882"/>
            <a:ext cx="7756263" cy="105425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 STF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1812" y="1782644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pt-BR" sz="2000" dirty="0" smtClean="0"/>
              <a:t>Quarta-feira</a:t>
            </a:r>
            <a:r>
              <a:rPr lang="pt-BR" sz="2000" dirty="0"/>
              <a:t>, 10 de agosto de </a:t>
            </a:r>
            <a:r>
              <a:rPr lang="pt-BR" sz="2000" dirty="0" smtClean="0"/>
              <a:t>2011</a:t>
            </a:r>
          </a:p>
          <a:p>
            <a:pPr algn="just" fontAlgn="t"/>
            <a:endParaRPr lang="pt-BR" sz="2000" dirty="0" smtClean="0"/>
          </a:p>
          <a:p>
            <a:pPr algn="just" fontAlgn="t"/>
            <a:r>
              <a:rPr lang="pt-BR" sz="2000" b="1" dirty="0" smtClean="0"/>
              <a:t>Aprovado </a:t>
            </a:r>
            <a:r>
              <a:rPr lang="pt-BR" sz="2000" b="1" dirty="0"/>
              <a:t>em concurso dentro das vagas tem direito à </a:t>
            </a:r>
            <a:r>
              <a:rPr lang="pt-BR" sz="2000" b="1" dirty="0" smtClean="0"/>
              <a:t>nomeação</a:t>
            </a:r>
          </a:p>
          <a:p>
            <a:pPr algn="just" fontAlgn="t"/>
            <a:endParaRPr lang="pt-BR" sz="2000" dirty="0"/>
          </a:p>
          <a:p>
            <a:pPr algn="just" fontAlgn="t"/>
            <a:r>
              <a:rPr lang="pt-BR" sz="2000" dirty="0"/>
              <a:t>O Supremo Tribunal Federal (STF) negou provimento a um Recurso Extraordinário (RE) 598099 em que o Estado do Mato Grosso do Sul questiona a obrigação da administração pública em nomear candidatos aprovados dentro no número de vagas oferecidas no edital do concurso público. A decisão ocorreu por unanimidade dos votos</a:t>
            </a:r>
            <a:r>
              <a:rPr lang="pt-BR" sz="2000" dirty="0" smtClean="0"/>
              <a:t>.</a:t>
            </a:r>
          </a:p>
          <a:p>
            <a:pPr algn="just" fontAlgn="t"/>
            <a:endParaRPr lang="pt-BR" sz="2000" dirty="0"/>
          </a:p>
          <a:p>
            <a:pPr algn="just" fontAlgn="t"/>
            <a:r>
              <a:rPr lang="pt-BR" sz="2000" dirty="0"/>
              <a:t>O tema teve repercussão geral reconhecida tendo em vista que a relevância jurídica e econômica da matéria está relacionada ao aumento da despesa pública. No RE se discute se o candidato aprovado em concurso público possui direito subjetivo à nomeação ou apenas expectativa de direito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9596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72882"/>
            <a:ext cx="7756263" cy="105425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 STF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1812" y="220486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pt-BR" sz="2000" dirty="0" smtClean="0"/>
              <a:t>O estado sustentava violação aos artigos 5º, inciso LXIX, e 37, caput e inciso IV, da Constituição Federal, por entender que não há qualquer direito líquido e certo à nomeação dos aprovados, devido a uma equivocada interpretação sistemática constitucional. Alegava que tais normas têm o objetivo de preservar a autonomia da administração pública, “conferindo–lhe margem de discricionariedade para aferir a real necessidade de nomeação de candidatos aprovados em concurso público”.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3277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72882"/>
            <a:ext cx="7756263" cy="105425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 STF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1812" y="1913449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STF decide: Candidato aprovado em concurso fora do número de vagas tem direito subjetivo à nomeação</a:t>
            </a:r>
            <a:r>
              <a:rPr lang="pt-BR" sz="2000" b="1" dirty="0" smtClean="0"/>
              <a:t>!</a:t>
            </a:r>
          </a:p>
          <a:p>
            <a:endParaRPr lang="pt-BR" sz="2000" b="1" dirty="0"/>
          </a:p>
          <a:p>
            <a:pPr algn="just"/>
            <a:r>
              <a:rPr lang="pt-BR" sz="2000" dirty="0" smtClean="0"/>
              <a:t>	</a:t>
            </a:r>
            <a:r>
              <a:rPr lang="pt-BR" sz="1900" dirty="0" smtClean="0"/>
              <a:t>Por </a:t>
            </a:r>
            <a:r>
              <a:rPr lang="pt-BR" sz="1900" dirty="0"/>
              <a:t>maioria de votos, o Plenário do Supremo Tribunal Federal (STF) fixou nesta quarta-feira (9) a tese de repercussão geral no Recurso Extraordinário (RE) 837311, julgado em outubro, que discutiu a nomeação de candidatos classificados fora das vagas previstas em edital, antes da convocação dos aprovados em concurso posterior</a:t>
            </a:r>
            <a:r>
              <a:rPr lang="pt-BR" sz="1900" dirty="0" smtClean="0"/>
              <a:t>.</a:t>
            </a:r>
          </a:p>
          <a:p>
            <a:pPr algn="just"/>
            <a:endParaRPr lang="pt-BR" sz="1900" b="1" dirty="0"/>
          </a:p>
          <a:p>
            <a:pPr algn="just"/>
            <a:r>
              <a:rPr lang="pt-BR" sz="1900" dirty="0"/>
              <a:t>A tese estabelece que: “O surgimento de novas vagas ou a abertura de novo concurso para o mesmo cargo, durante o prazo de validade do certame anterior, não gera automaticamente o direito à nomeação dos candidatos </a:t>
            </a:r>
            <a:r>
              <a:rPr lang="pt-BR" sz="1900" dirty="0" smtClean="0"/>
              <a:t>aprovados fora das vagas previstas no  edital, ressalvadas as hipóteses de preterição arbitrária e imotivada por</a:t>
            </a:r>
            <a:endParaRPr lang="pt-BR" sz="1900" b="1" dirty="0"/>
          </a:p>
        </p:txBody>
      </p:sp>
    </p:spTree>
    <p:extLst>
      <p:ext uri="{BB962C8B-B14F-4D97-AF65-F5344CB8AC3E}">
        <p14:creationId xmlns:p14="http://schemas.microsoft.com/office/powerpoint/2010/main" val="270313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72882"/>
            <a:ext cx="7756263" cy="105425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 STF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1812" y="1913449"/>
            <a:ext cx="864096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 smtClean="0"/>
              <a:t>parte </a:t>
            </a:r>
            <a:r>
              <a:rPr lang="pt-BR" sz="1900" dirty="0"/>
              <a:t>da administração, caracterizada por comportamento tácito ou expresso do Poder Público capaz de revelar a inequívoca necessidade de nomeação do aprovado durante o período de validade do certame, a ser demonstrada de forma cabal pelo candidato. Assim, o direito subjetivo à nomeação do candidato aprovado em concurso público exsurge nas seguintes hipóteses</a:t>
            </a:r>
            <a:r>
              <a:rPr lang="pt-BR" sz="1900" dirty="0" smtClean="0"/>
              <a:t>: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1 – Quando a aprovação ocorrer dentro do número de vagas dentro do edital</a:t>
            </a:r>
            <a:r>
              <a:rPr lang="pt-BR" sz="1900" dirty="0" smtClean="0"/>
              <a:t>;</a:t>
            </a:r>
          </a:p>
          <a:p>
            <a:pPr algn="just"/>
            <a:r>
              <a:rPr lang="pt-BR" sz="1900" dirty="0" smtClean="0"/>
              <a:t>2 </a:t>
            </a:r>
            <a:r>
              <a:rPr lang="pt-BR" sz="1900" dirty="0"/>
              <a:t>– Quando houver preterição na nomeação por não observância da ordem de classificação</a:t>
            </a:r>
            <a:r>
              <a:rPr lang="pt-BR" sz="1900" dirty="0" smtClean="0"/>
              <a:t>;</a:t>
            </a:r>
          </a:p>
          <a:p>
            <a:pPr algn="just"/>
            <a:r>
              <a:rPr lang="pt-BR" sz="1900" dirty="0" smtClean="0"/>
              <a:t>3 </a:t>
            </a:r>
            <a:r>
              <a:rPr lang="pt-BR" sz="1900" dirty="0"/>
              <a:t>– Quando surgirem novas vagas, ou for aberto novo concurso durante a validade do certame anterior, e ocorrer a preterição de candidatos de forma arbitrária e imotivada por parte da administração nos termos acima.”</a:t>
            </a:r>
          </a:p>
        </p:txBody>
      </p:sp>
    </p:spTree>
    <p:extLst>
      <p:ext uri="{BB962C8B-B14F-4D97-AF65-F5344CB8AC3E}">
        <p14:creationId xmlns:p14="http://schemas.microsoft.com/office/powerpoint/2010/main" val="10295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72882"/>
            <a:ext cx="7756263" cy="105425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 STJ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1812" y="1653361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06/05/2016 </a:t>
            </a:r>
            <a:r>
              <a:rPr lang="pt-BR" sz="2000" dirty="0" smtClean="0"/>
              <a:t>	09:41</a:t>
            </a:r>
            <a:endParaRPr lang="pt-BR" sz="2000" dirty="0"/>
          </a:p>
          <a:p>
            <a:pPr algn="just"/>
            <a:r>
              <a:rPr lang="pt-BR" sz="2000" b="1" dirty="0"/>
              <a:t>Ao Judiciário, não cabe rever questões de concurso, decide Segunda </a:t>
            </a:r>
            <a:r>
              <a:rPr lang="pt-BR" sz="2000" b="1" dirty="0" smtClean="0"/>
              <a:t>Turma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 smtClean="0"/>
              <a:t>	A </a:t>
            </a:r>
            <a:r>
              <a:rPr lang="pt-BR" sz="2000" dirty="0"/>
              <a:t>Segunda Turma do Superior Tribunal de Justiça (STJ) manteve, por unanimidade, uma decisão colegiada do Tribunal de Justiça de Mato Grosso do Sul (TJMS), sob o argumento de que não é possível ao Poder Judiciário rever questões de concurso público.</a:t>
            </a:r>
          </a:p>
          <a:p>
            <a:pPr algn="just"/>
            <a:r>
              <a:rPr lang="pt-BR" sz="2000" dirty="0" smtClean="0"/>
              <a:t>	O </a:t>
            </a:r>
            <a:r>
              <a:rPr lang="pt-BR" sz="2000" dirty="0"/>
              <a:t>caso envolve um candidato que ingressou no Judiciário com um mandado de segurança pleiteando anular quatro questões de um concurso para o cargo de agente tributário promovido pela Fundação de Apoio à Pesquisa, ao Ensino e à Cultura (</a:t>
            </a:r>
            <a:r>
              <a:rPr lang="pt-BR" sz="2000" dirty="0" err="1"/>
              <a:t>Fapec</a:t>
            </a:r>
            <a:r>
              <a:rPr lang="pt-BR" sz="2000" dirty="0"/>
              <a:t>).</a:t>
            </a:r>
          </a:p>
          <a:p>
            <a:pPr algn="just"/>
            <a:r>
              <a:rPr lang="pt-BR" sz="2000" dirty="0" smtClean="0"/>
              <a:t>	O </a:t>
            </a:r>
            <a:r>
              <a:rPr lang="pt-BR" sz="2000" dirty="0"/>
              <a:t>candidato alegou que as questões do concurso conteriam erros grosseiros, sendo que duas delas nem sequer faziam parte da matéria prevista no edital do certame.</a:t>
            </a:r>
          </a:p>
        </p:txBody>
      </p:sp>
    </p:spTree>
    <p:extLst>
      <p:ext uri="{BB962C8B-B14F-4D97-AF65-F5344CB8AC3E}">
        <p14:creationId xmlns:p14="http://schemas.microsoft.com/office/powerpoint/2010/main" val="60219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72882"/>
            <a:ext cx="7756263" cy="105425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 STJ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1812" y="1653361"/>
            <a:ext cx="86409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06/05/2016 </a:t>
            </a:r>
            <a:r>
              <a:rPr lang="pt-BR" sz="2000" dirty="0" smtClean="0"/>
              <a:t>	09:41</a:t>
            </a:r>
            <a:endParaRPr lang="pt-BR" sz="2000" dirty="0"/>
          </a:p>
          <a:p>
            <a:pPr algn="just"/>
            <a:r>
              <a:rPr lang="pt-BR" sz="2000" b="1" dirty="0"/>
              <a:t>Ao Judiciário, não cabe rever questões de concurso, decide Segunda </a:t>
            </a:r>
            <a:r>
              <a:rPr lang="pt-BR" sz="2000" b="1" dirty="0" smtClean="0"/>
              <a:t>Turma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 smtClean="0"/>
              <a:t>	</a:t>
            </a:r>
            <a:r>
              <a:rPr lang="pt-BR" sz="1900" dirty="0" smtClean="0"/>
              <a:t>A </a:t>
            </a:r>
            <a:r>
              <a:rPr lang="pt-BR" sz="1900" dirty="0"/>
              <a:t>Segunda Turma do Superior Tribunal de Justiça (STJ) manteve, por unanimidade, uma decisão colegiada do Tribunal de Justiça de Mato Grosso do Sul (TJMS), sob o argumento de que não é possível ao Poder Judiciário rever questões de concurso público</a:t>
            </a:r>
            <a:r>
              <a:rPr lang="pt-BR" sz="1900" dirty="0" smtClean="0"/>
              <a:t>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 smtClean="0"/>
              <a:t>	O </a:t>
            </a:r>
            <a:r>
              <a:rPr lang="pt-BR" sz="1900" dirty="0"/>
              <a:t>caso envolve um candidato que ingressou no Judiciário com um mandado de segurança pleiteando anular quatro questões de um concurso para o cargo de agente tributário promovido pela Fundação de Apoio à Pesquisa, ao Ensino e à Cultura (</a:t>
            </a:r>
            <a:r>
              <a:rPr lang="pt-BR" sz="1900" dirty="0" err="1"/>
              <a:t>Fapec</a:t>
            </a:r>
            <a:r>
              <a:rPr lang="pt-BR" sz="1900" dirty="0" smtClean="0"/>
              <a:t>).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 smtClean="0"/>
              <a:t>	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59160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72882"/>
            <a:ext cx="7756263" cy="105425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 STJ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87462" y="1913449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 smtClean="0"/>
              <a:t>	O candidato alegou que as questões do concurso conteriam erros grosseiros, sendo que duas delas nem sequer faziam parte da matéria prevista no edital do certame.</a:t>
            </a:r>
          </a:p>
          <a:p>
            <a:pPr algn="just"/>
            <a:r>
              <a:rPr lang="pt-BR" sz="1900" dirty="0" smtClean="0"/>
              <a:t>	</a:t>
            </a:r>
          </a:p>
          <a:p>
            <a:pPr algn="just"/>
            <a:r>
              <a:rPr lang="pt-BR" sz="1900" dirty="0" smtClean="0"/>
              <a:t>	Em sua defesa, a organizadora do concurso argumentou que o entendimento do STJ “não acolheria a pretensão de revisão substantiva de questões de concurso público”. </a:t>
            </a:r>
          </a:p>
          <a:p>
            <a:pPr algn="just"/>
            <a:endParaRPr lang="pt-BR" sz="1900" dirty="0" smtClean="0"/>
          </a:p>
          <a:p>
            <a:pPr algn="just"/>
            <a:r>
              <a:rPr lang="pt-BR" sz="1900" dirty="0" smtClean="0"/>
              <a:t>	Ao analisar o caso, o TJMS negou o mandado de segurança alegando que não seria possível reapreciar as questões, uma vez que isso significaria adentrar o mérito administrativo, nos termos da pacífica jurisprudência do Supremo Tribunal Federal (STF) e do STJ.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450187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363</TotalTime>
  <Words>327</Words>
  <Application>Microsoft Office PowerPoint</Application>
  <PresentationFormat>Apresentação na tela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Century Gothic</vt:lpstr>
      <vt:lpstr>Wingdings</vt:lpstr>
      <vt:lpstr>Capa Dura</vt:lpstr>
      <vt:lpstr>NOTÍCIAS E DECISÕES</vt:lpstr>
      <vt:lpstr>Apresentação do PowerPoint</vt:lpstr>
      <vt:lpstr>Notícias STF</vt:lpstr>
      <vt:lpstr>Notícias STF</vt:lpstr>
      <vt:lpstr>Notícias STF</vt:lpstr>
      <vt:lpstr>Notícias STF</vt:lpstr>
      <vt:lpstr>Notícias STJ</vt:lpstr>
      <vt:lpstr>Notícias STJ</vt:lpstr>
      <vt:lpstr>Notícias STJ</vt:lpstr>
      <vt:lpstr>Notícias STJ</vt:lpstr>
      <vt:lpstr>Notícias STJ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CPD-ICA</dc:creator>
  <cp:lastModifiedBy>Lincoln Augusto Santana Telhado</cp:lastModifiedBy>
  <cp:revision>11</cp:revision>
  <dcterms:created xsi:type="dcterms:W3CDTF">2016-06-28T14:42:48Z</dcterms:created>
  <dcterms:modified xsi:type="dcterms:W3CDTF">2016-06-29T18:05:47Z</dcterms:modified>
</cp:coreProperties>
</file>