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5" r:id="rId3"/>
    <p:sldId id="305" r:id="rId4"/>
    <p:sldId id="307" r:id="rId5"/>
    <p:sldId id="309" r:id="rId6"/>
    <p:sldId id="310" r:id="rId7"/>
    <p:sldId id="313" r:id="rId8"/>
    <p:sldId id="314" r:id="rId9"/>
    <p:sldId id="315" r:id="rId10"/>
    <p:sldId id="316" r:id="rId11"/>
    <p:sldId id="317" r:id="rId12"/>
    <p:sldId id="320" r:id="rId13"/>
    <p:sldId id="319" r:id="rId14"/>
    <p:sldId id="321" r:id="rId15"/>
    <p:sldId id="344" r:id="rId16"/>
    <p:sldId id="345" r:id="rId17"/>
    <p:sldId id="329" r:id="rId18"/>
    <p:sldId id="346" r:id="rId19"/>
    <p:sldId id="334" r:id="rId20"/>
    <p:sldId id="338" r:id="rId21"/>
    <p:sldId id="304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  <a:srgbClr val="FF9900"/>
    <a:srgbClr val="0000FF"/>
    <a:srgbClr val="E8F84E"/>
    <a:srgbClr val="66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5" autoAdjust="0"/>
    <p:restoredTop sz="94684" autoAdjust="0"/>
  </p:normalViewPr>
  <p:slideViewPr>
    <p:cSldViewPr>
      <p:cViewPr>
        <p:scale>
          <a:sx n="75" d="100"/>
          <a:sy n="75" d="100"/>
        </p:scale>
        <p:origin x="-2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4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16BFBE-4CF8-4FE8-9E4D-93912ECA68AF}" type="doc">
      <dgm:prSet loTypeId="urn:microsoft.com/office/officeart/2005/8/layout/radial2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96BE7EC0-AB64-4B3C-8881-4F30BF46B87B}">
      <dgm:prSet custT="1"/>
      <dgm:spPr/>
      <dgm:t>
        <a:bodyPr/>
        <a:lstStyle/>
        <a:p>
          <a:pPr rtl="0"/>
          <a:r>
            <a:rPr lang="pt-BR" sz="1800" b="1" dirty="0" smtClean="0"/>
            <a:t>3.521</a:t>
          </a:r>
          <a:r>
            <a:rPr lang="pt-BR" sz="1800" dirty="0" smtClean="0"/>
            <a:t>  </a:t>
          </a:r>
          <a:r>
            <a:rPr lang="pt-BR" sz="1800" b="1" dirty="0" smtClean="0">
              <a:solidFill>
                <a:srgbClr val="FFFF00"/>
              </a:solidFill>
            </a:rPr>
            <a:t>Micro </a:t>
          </a:r>
          <a:r>
            <a:rPr lang="pt-BR" sz="1800" b="1" dirty="0" smtClean="0"/>
            <a:t>inferior a 10 mil t/ano (48,9% do total)</a:t>
          </a:r>
          <a:endParaRPr lang="pt-BR" sz="1800" b="1" dirty="0"/>
        </a:p>
      </dgm:t>
    </dgm:pt>
    <dgm:pt modelId="{E1C9F1A2-A92E-4405-9760-3C9757B0A0C0}" type="parTrans" cxnId="{BCD6F80A-E6DD-4536-84E7-B1DD2D71872F}">
      <dgm:prSet/>
      <dgm:spPr/>
      <dgm:t>
        <a:bodyPr/>
        <a:lstStyle/>
        <a:p>
          <a:endParaRPr lang="pt-BR" sz="2400" dirty="0"/>
        </a:p>
      </dgm:t>
    </dgm:pt>
    <dgm:pt modelId="{34BAC4EF-7594-4E58-9CB7-492312355B46}" type="sibTrans" cxnId="{BCD6F80A-E6DD-4536-84E7-B1DD2D71872F}">
      <dgm:prSet/>
      <dgm:spPr/>
      <dgm:t>
        <a:bodyPr/>
        <a:lstStyle/>
        <a:p>
          <a:endParaRPr lang="pt-BR" sz="2400"/>
        </a:p>
      </dgm:t>
    </dgm:pt>
    <dgm:pt modelId="{8C117BB6-2649-4635-AB45-1E74AC50D0B6}">
      <dgm:prSet custT="1"/>
      <dgm:spPr/>
      <dgm:t>
        <a:bodyPr/>
        <a:lstStyle/>
        <a:p>
          <a:pPr rtl="0"/>
          <a:r>
            <a:rPr lang="pt-BR" sz="1800" b="1" dirty="0" smtClean="0"/>
            <a:t>1056  </a:t>
          </a:r>
          <a:r>
            <a:rPr lang="pt-BR" sz="1800" b="1" dirty="0" smtClean="0">
              <a:solidFill>
                <a:srgbClr val="FFFF00"/>
              </a:solidFill>
            </a:rPr>
            <a:t>Médias</a:t>
          </a:r>
          <a:r>
            <a:rPr lang="pt-BR" sz="1800" b="1" dirty="0" smtClean="0"/>
            <a:t/>
          </a:r>
          <a:br>
            <a:rPr lang="pt-BR" sz="1800" b="1" dirty="0" smtClean="0"/>
          </a:br>
          <a:r>
            <a:rPr lang="pt-BR" sz="1800" b="1" dirty="0" smtClean="0"/>
            <a:t>abaixo de 1milhão de t/ano e acima de 100 mil t/ano</a:t>
          </a:r>
          <a:br>
            <a:rPr lang="pt-BR" sz="1800" b="1" dirty="0" smtClean="0"/>
          </a:br>
          <a:r>
            <a:rPr lang="pt-BR" sz="1800" b="1" dirty="0" smtClean="0"/>
            <a:t>(14,7% do total)</a:t>
          </a:r>
          <a:endParaRPr lang="pt-BR" sz="1800" b="1" dirty="0"/>
        </a:p>
      </dgm:t>
    </dgm:pt>
    <dgm:pt modelId="{7F0F310C-3B17-47A4-A1FA-D880AE940F8D}" type="parTrans" cxnId="{B4E7AA28-1AE7-4230-AF7F-0D78952F4B06}">
      <dgm:prSet/>
      <dgm:spPr/>
      <dgm:t>
        <a:bodyPr/>
        <a:lstStyle/>
        <a:p>
          <a:endParaRPr lang="pt-BR" sz="2400" dirty="0"/>
        </a:p>
      </dgm:t>
    </dgm:pt>
    <dgm:pt modelId="{0CDCFF2A-B9B8-40E0-9B49-72A01FDC4681}" type="sibTrans" cxnId="{B4E7AA28-1AE7-4230-AF7F-0D78952F4B06}">
      <dgm:prSet/>
      <dgm:spPr/>
      <dgm:t>
        <a:bodyPr/>
        <a:lstStyle/>
        <a:p>
          <a:endParaRPr lang="pt-BR" sz="2400"/>
        </a:p>
      </dgm:t>
    </dgm:pt>
    <dgm:pt modelId="{87955C06-3690-4810-BCAD-A3FBF4D28528}">
      <dgm:prSet custT="1"/>
      <dgm:spPr/>
      <dgm:t>
        <a:bodyPr/>
        <a:lstStyle/>
        <a:p>
          <a:pPr rtl="0"/>
          <a:r>
            <a:rPr lang="pt-BR" sz="1800" b="1" dirty="0" smtClean="0"/>
            <a:t>2.411 </a:t>
          </a:r>
          <a:r>
            <a:rPr lang="pt-BR" sz="1800" b="1" dirty="0" smtClean="0">
              <a:solidFill>
                <a:srgbClr val="FFFF00"/>
              </a:solidFill>
            </a:rPr>
            <a:t>Pequenas</a:t>
          </a:r>
        </a:p>
        <a:p>
          <a:pPr rtl="0"/>
          <a:r>
            <a:rPr lang="pt-BR" sz="1800" b="1" dirty="0" smtClean="0">
              <a:solidFill>
                <a:srgbClr val="FFFF00"/>
              </a:solidFill>
            </a:rPr>
            <a:t> </a:t>
          </a:r>
          <a:r>
            <a:rPr lang="pt-BR" sz="1800" b="1" dirty="0" smtClean="0"/>
            <a:t>abaixo de 100 mil t/ano e acima de 10 mil t/ano </a:t>
          </a:r>
          <a:br>
            <a:rPr lang="pt-BR" sz="1800" b="1" dirty="0" smtClean="0"/>
          </a:br>
          <a:r>
            <a:rPr lang="pt-BR" sz="1800" b="1" dirty="0" smtClean="0"/>
            <a:t>(33,5% do total</a:t>
          </a:r>
          <a:r>
            <a:rPr lang="pt-BR" sz="1800" b="1" i="1" dirty="0" smtClean="0"/>
            <a:t>) </a:t>
          </a:r>
          <a:endParaRPr lang="pt-BR" sz="1800" b="1" dirty="0"/>
        </a:p>
      </dgm:t>
    </dgm:pt>
    <dgm:pt modelId="{2929060F-5712-44F6-8383-7E06A9522DF7}" type="parTrans" cxnId="{A23D6F87-B94F-42E0-B678-1343C5F4D540}">
      <dgm:prSet/>
      <dgm:spPr/>
      <dgm:t>
        <a:bodyPr/>
        <a:lstStyle/>
        <a:p>
          <a:endParaRPr lang="pt-BR" sz="2400" dirty="0"/>
        </a:p>
      </dgm:t>
    </dgm:pt>
    <dgm:pt modelId="{43853C21-D3A2-4220-B293-4B73924F4C59}" type="sibTrans" cxnId="{A23D6F87-B94F-42E0-B678-1343C5F4D540}">
      <dgm:prSet/>
      <dgm:spPr/>
      <dgm:t>
        <a:bodyPr/>
        <a:lstStyle/>
        <a:p>
          <a:endParaRPr lang="pt-BR" sz="2400"/>
        </a:p>
      </dgm:t>
    </dgm:pt>
    <dgm:pt modelId="{ECBF6808-8203-4811-8BAE-AFA8AF70C2CE}">
      <dgm:prSet custT="1"/>
      <dgm:spPr/>
      <dgm:t>
        <a:bodyPr/>
        <a:lstStyle/>
        <a:p>
          <a:pPr rtl="0"/>
          <a:r>
            <a:rPr lang="pt-BR" sz="1800" dirty="0" smtClean="0"/>
            <a:t>207 </a:t>
          </a:r>
          <a:r>
            <a:rPr lang="pt-BR" sz="1800" b="1" dirty="0" smtClean="0">
              <a:solidFill>
                <a:srgbClr val="FFFF00"/>
              </a:solidFill>
            </a:rPr>
            <a:t>Grandes</a:t>
          </a:r>
          <a:br>
            <a:rPr lang="pt-BR" sz="1800" b="1" dirty="0" smtClean="0">
              <a:solidFill>
                <a:srgbClr val="FFFF00"/>
              </a:solidFill>
            </a:rPr>
          </a:br>
          <a:r>
            <a:rPr lang="pt-BR" sz="1800" b="1" dirty="0" smtClean="0"/>
            <a:t>acima de 1 milhão de t/ano</a:t>
          </a:r>
          <a:br>
            <a:rPr lang="pt-BR" sz="1800" b="1" dirty="0" smtClean="0"/>
          </a:br>
          <a:r>
            <a:rPr lang="pt-BR" sz="1800" b="1" dirty="0" smtClean="0"/>
            <a:t>(2,9% do total)</a:t>
          </a:r>
          <a:endParaRPr lang="pt-BR" sz="1800" b="1" dirty="0"/>
        </a:p>
      </dgm:t>
    </dgm:pt>
    <dgm:pt modelId="{3C005784-5148-4703-A845-57223DA90967}" type="parTrans" cxnId="{7C17EB67-999C-440E-A9BE-2FB0FDB6DDA6}">
      <dgm:prSet/>
      <dgm:spPr/>
      <dgm:t>
        <a:bodyPr/>
        <a:lstStyle/>
        <a:p>
          <a:endParaRPr lang="pt-BR" sz="2400" dirty="0"/>
        </a:p>
      </dgm:t>
    </dgm:pt>
    <dgm:pt modelId="{D70DDB24-AE76-4557-BAC1-1844155DCCF3}" type="sibTrans" cxnId="{7C17EB67-999C-440E-A9BE-2FB0FDB6DDA6}">
      <dgm:prSet/>
      <dgm:spPr/>
      <dgm:t>
        <a:bodyPr/>
        <a:lstStyle/>
        <a:p>
          <a:endParaRPr lang="pt-BR" sz="2400"/>
        </a:p>
      </dgm:t>
    </dgm:pt>
    <dgm:pt modelId="{ABCA7F22-1C10-4399-B6E6-ACAF1E3BDED4}" type="pres">
      <dgm:prSet presAssocID="{5416BFBE-4CF8-4FE8-9E4D-93912ECA68A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4CF5BF8-C528-459B-B96B-E193E2D3579B}" type="pres">
      <dgm:prSet presAssocID="{5416BFBE-4CF8-4FE8-9E4D-93912ECA68AF}" presName="cycle" presStyleCnt="0"/>
      <dgm:spPr/>
      <dgm:t>
        <a:bodyPr/>
        <a:lstStyle/>
        <a:p>
          <a:endParaRPr lang="pt-BR"/>
        </a:p>
      </dgm:t>
    </dgm:pt>
    <dgm:pt modelId="{467B1089-A47E-40D9-8C62-4A9ECE78CBCA}" type="pres">
      <dgm:prSet presAssocID="{5416BFBE-4CF8-4FE8-9E4D-93912ECA68AF}" presName="centerShape" presStyleCnt="0"/>
      <dgm:spPr/>
      <dgm:t>
        <a:bodyPr/>
        <a:lstStyle/>
        <a:p>
          <a:endParaRPr lang="pt-BR"/>
        </a:p>
      </dgm:t>
    </dgm:pt>
    <dgm:pt modelId="{2926BFFC-FEF5-4CD6-92C2-9A088CBCC03B}" type="pres">
      <dgm:prSet presAssocID="{5416BFBE-4CF8-4FE8-9E4D-93912ECA68AF}" presName="connSite" presStyleLbl="node1" presStyleIdx="0" presStyleCnt="5"/>
      <dgm:spPr/>
      <dgm:t>
        <a:bodyPr/>
        <a:lstStyle/>
        <a:p>
          <a:endParaRPr lang="pt-BR"/>
        </a:p>
      </dgm:t>
    </dgm:pt>
    <dgm:pt modelId="{7522C5F0-627A-4AD8-B9AF-EF5F245ADBA1}" type="pres">
      <dgm:prSet presAssocID="{5416BFBE-4CF8-4FE8-9E4D-93912ECA68AF}" presName="visible" presStyleLbl="node1" presStyleIdx="0" presStyleCnt="5" custScaleX="145057" custScaleY="140864" custLinFactNeighborX="19790" custLinFactNeighborY="-37047"/>
      <dgm:spPr>
        <a:prstGeom prst="flowChartAlternateProcess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17000" r="-17000"/>
          </a:stretch>
        </a:blipFill>
      </dgm:spPr>
      <dgm:t>
        <a:bodyPr/>
        <a:lstStyle/>
        <a:p>
          <a:endParaRPr lang="pt-BR"/>
        </a:p>
      </dgm:t>
    </dgm:pt>
    <dgm:pt modelId="{2A23749E-8572-488C-A16E-58283D9F7B59}" type="pres">
      <dgm:prSet presAssocID="{E1C9F1A2-A92E-4405-9760-3C9757B0A0C0}" presName="Name25" presStyleLbl="parChTrans1D1" presStyleIdx="0" presStyleCnt="4"/>
      <dgm:spPr/>
      <dgm:t>
        <a:bodyPr/>
        <a:lstStyle/>
        <a:p>
          <a:endParaRPr lang="pt-BR"/>
        </a:p>
      </dgm:t>
    </dgm:pt>
    <dgm:pt modelId="{A45F1C55-0D1E-4C19-B382-80A25E9DB28C}" type="pres">
      <dgm:prSet presAssocID="{96BE7EC0-AB64-4B3C-8881-4F30BF46B87B}" presName="node" presStyleCnt="0"/>
      <dgm:spPr/>
      <dgm:t>
        <a:bodyPr/>
        <a:lstStyle/>
        <a:p>
          <a:endParaRPr lang="pt-BR"/>
        </a:p>
      </dgm:t>
    </dgm:pt>
    <dgm:pt modelId="{0DE37EE7-F1D3-4B18-94B4-50F14DD8E7AE}" type="pres">
      <dgm:prSet presAssocID="{96BE7EC0-AB64-4B3C-8881-4F30BF46B87B}" presName="parentNode" presStyleLbl="node1" presStyleIdx="1" presStyleCnt="5" custScaleX="219180" custScaleY="153018" custLinFactY="137202" custLinFactNeighborX="-85972" custLinFactNeighborY="200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B6FE15-D44C-4BEC-B217-681B39299C3B}" type="pres">
      <dgm:prSet presAssocID="{96BE7EC0-AB64-4B3C-8881-4F30BF46B87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2D8FF5-F6FD-4B7C-97DD-E312D5C2B05A}" type="pres">
      <dgm:prSet presAssocID="{3C005784-5148-4703-A845-57223DA90967}" presName="Name25" presStyleLbl="parChTrans1D1" presStyleIdx="1" presStyleCnt="4"/>
      <dgm:spPr/>
      <dgm:t>
        <a:bodyPr/>
        <a:lstStyle/>
        <a:p>
          <a:endParaRPr lang="pt-BR"/>
        </a:p>
      </dgm:t>
    </dgm:pt>
    <dgm:pt modelId="{6A9F47E7-CFFA-4A88-9B73-F37E0D1D313D}" type="pres">
      <dgm:prSet presAssocID="{ECBF6808-8203-4811-8BAE-AFA8AF70C2CE}" presName="node" presStyleCnt="0"/>
      <dgm:spPr/>
    </dgm:pt>
    <dgm:pt modelId="{41DB36BE-16EA-49A7-9ADE-2B2760563F38}" type="pres">
      <dgm:prSet presAssocID="{ECBF6808-8203-4811-8BAE-AFA8AF70C2CE}" presName="parentNode" presStyleLbl="node1" presStyleIdx="2" presStyleCnt="5" custScaleX="284123" custScaleY="149993" custLinFactX="51338" custLinFactNeighborX="100000" custLinFactNeighborY="-8952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DEA291D-0BA5-49FD-9A5F-C5B352E69179}" type="pres">
      <dgm:prSet presAssocID="{ECBF6808-8203-4811-8BAE-AFA8AF70C2CE}" presName="childNode" presStyleLbl="revTx" presStyleIdx="0" presStyleCnt="0">
        <dgm:presLayoutVars>
          <dgm:bulletEnabled val="1"/>
        </dgm:presLayoutVars>
      </dgm:prSet>
      <dgm:spPr/>
    </dgm:pt>
    <dgm:pt modelId="{95F55EA3-6156-4C87-8B43-D9839BB11F39}" type="pres">
      <dgm:prSet presAssocID="{7F0F310C-3B17-47A4-A1FA-D880AE940F8D}" presName="Name25" presStyleLbl="parChTrans1D1" presStyleIdx="2" presStyleCnt="4"/>
      <dgm:spPr/>
      <dgm:t>
        <a:bodyPr/>
        <a:lstStyle/>
        <a:p>
          <a:endParaRPr lang="pt-BR"/>
        </a:p>
      </dgm:t>
    </dgm:pt>
    <dgm:pt modelId="{9E730AF7-59DA-4DB4-ABE9-7400DC995125}" type="pres">
      <dgm:prSet presAssocID="{8C117BB6-2649-4635-AB45-1E74AC50D0B6}" presName="node" presStyleCnt="0"/>
      <dgm:spPr/>
      <dgm:t>
        <a:bodyPr/>
        <a:lstStyle/>
        <a:p>
          <a:endParaRPr lang="pt-BR"/>
        </a:p>
      </dgm:t>
    </dgm:pt>
    <dgm:pt modelId="{0DBF8A0F-3FB9-4F8A-AB71-8A42DAD6F2EB}" type="pres">
      <dgm:prSet presAssocID="{8C117BB6-2649-4635-AB45-1E74AC50D0B6}" presName="parentNode" presStyleLbl="node1" presStyleIdx="3" presStyleCnt="5" custScaleX="279713" custScaleY="167971" custLinFactX="76886" custLinFactNeighborX="100000" custLinFactNeighborY="-6015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836B3C-1A59-4F8E-A030-58B86540587A}" type="pres">
      <dgm:prSet presAssocID="{8C117BB6-2649-4635-AB45-1E74AC50D0B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C2C954-0F9C-4FF6-BD6B-6283B0660B16}" type="pres">
      <dgm:prSet presAssocID="{2929060F-5712-44F6-8383-7E06A9522DF7}" presName="Name25" presStyleLbl="parChTrans1D1" presStyleIdx="3" presStyleCnt="4"/>
      <dgm:spPr/>
      <dgm:t>
        <a:bodyPr/>
        <a:lstStyle/>
        <a:p>
          <a:endParaRPr lang="pt-BR"/>
        </a:p>
      </dgm:t>
    </dgm:pt>
    <dgm:pt modelId="{9D443B25-E076-4C79-989C-DCCC18AC54B9}" type="pres">
      <dgm:prSet presAssocID="{87955C06-3690-4810-BCAD-A3FBF4D28528}" presName="node" presStyleCnt="0"/>
      <dgm:spPr/>
      <dgm:t>
        <a:bodyPr/>
        <a:lstStyle/>
        <a:p>
          <a:endParaRPr lang="pt-BR"/>
        </a:p>
      </dgm:t>
    </dgm:pt>
    <dgm:pt modelId="{66B24F3A-B2D1-4832-9AD9-2AC9860CC057}" type="pres">
      <dgm:prSet presAssocID="{87955C06-3690-4810-BCAD-A3FBF4D28528}" presName="parentNode" presStyleLbl="node1" presStyleIdx="4" presStyleCnt="5" custScaleX="276165" custScaleY="148082" custLinFactX="100000" custLinFactNeighborX="124570" custLinFactNeighborY="-599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2F1DFD-9C57-4B5D-9AC7-3FE44A3942EC}" type="pres">
      <dgm:prSet presAssocID="{87955C06-3690-4810-BCAD-A3FBF4D28528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D6F80A-E6DD-4536-84E7-B1DD2D71872F}" srcId="{5416BFBE-4CF8-4FE8-9E4D-93912ECA68AF}" destId="{96BE7EC0-AB64-4B3C-8881-4F30BF46B87B}" srcOrd="0" destOrd="0" parTransId="{E1C9F1A2-A92E-4405-9760-3C9757B0A0C0}" sibTransId="{34BAC4EF-7594-4E58-9CB7-492312355B46}"/>
    <dgm:cxn modelId="{B4E7AA28-1AE7-4230-AF7F-0D78952F4B06}" srcId="{5416BFBE-4CF8-4FE8-9E4D-93912ECA68AF}" destId="{8C117BB6-2649-4635-AB45-1E74AC50D0B6}" srcOrd="2" destOrd="0" parTransId="{7F0F310C-3B17-47A4-A1FA-D880AE940F8D}" sibTransId="{0CDCFF2A-B9B8-40E0-9B49-72A01FDC4681}"/>
    <dgm:cxn modelId="{9513EEE6-4231-4CA8-8013-9E86E5A775D8}" type="presOf" srcId="{E1C9F1A2-A92E-4405-9760-3C9757B0A0C0}" destId="{2A23749E-8572-488C-A16E-58283D9F7B59}" srcOrd="0" destOrd="0" presId="urn:microsoft.com/office/officeart/2005/8/layout/radial2"/>
    <dgm:cxn modelId="{50EA52D9-CEE3-484E-8225-D7728162D501}" type="presOf" srcId="{ECBF6808-8203-4811-8BAE-AFA8AF70C2CE}" destId="{41DB36BE-16EA-49A7-9ADE-2B2760563F38}" srcOrd="0" destOrd="0" presId="urn:microsoft.com/office/officeart/2005/8/layout/radial2"/>
    <dgm:cxn modelId="{7C17EB67-999C-440E-A9BE-2FB0FDB6DDA6}" srcId="{5416BFBE-4CF8-4FE8-9E4D-93912ECA68AF}" destId="{ECBF6808-8203-4811-8BAE-AFA8AF70C2CE}" srcOrd="1" destOrd="0" parTransId="{3C005784-5148-4703-A845-57223DA90967}" sibTransId="{D70DDB24-AE76-4557-BAC1-1844155DCCF3}"/>
    <dgm:cxn modelId="{F180C9F9-CB99-443D-BF06-C6E514B78A9F}" type="presOf" srcId="{96BE7EC0-AB64-4B3C-8881-4F30BF46B87B}" destId="{0DE37EE7-F1D3-4B18-94B4-50F14DD8E7AE}" srcOrd="0" destOrd="0" presId="urn:microsoft.com/office/officeart/2005/8/layout/radial2"/>
    <dgm:cxn modelId="{A23D6F87-B94F-42E0-B678-1343C5F4D540}" srcId="{5416BFBE-4CF8-4FE8-9E4D-93912ECA68AF}" destId="{87955C06-3690-4810-BCAD-A3FBF4D28528}" srcOrd="3" destOrd="0" parTransId="{2929060F-5712-44F6-8383-7E06A9522DF7}" sibTransId="{43853C21-D3A2-4220-B293-4B73924F4C59}"/>
    <dgm:cxn modelId="{F22A095E-39CC-4C53-9210-BB20763F6A73}" type="presOf" srcId="{3C005784-5148-4703-A845-57223DA90967}" destId="{E92D8FF5-F6FD-4B7C-97DD-E312D5C2B05A}" srcOrd="0" destOrd="0" presId="urn:microsoft.com/office/officeart/2005/8/layout/radial2"/>
    <dgm:cxn modelId="{9EE26005-D6CD-4413-A24F-AED6BDA6E511}" type="presOf" srcId="{2929060F-5712-44F6-8383-7E06A9522DF7}" destId="{36C2C954-0F9C-4FF6-BD6B-6283B0660B16}" srcOrd="0" destOrd="0" presId="urn:microsoft.com/office/officeart/2005/8/layout/radial2"/>
    <dgm:cxn modelId="{C3B7C504-8BC4-4B43-A4D7-71AD0C180BBB}" type="presOf" srcId="{8C117BB6-2649-4635-AB45-1E74AC50D0B6}" destId="{0DBF8A0F-3FB9-4F8A-AB71-8A42DAD6F2EB}" srcOrd="0" destOrd="0" presId="urn:microsoft.com/office/officeart/2005/8/layout/radial2"/>
    <dgm:cxn modelId="{61B61CF6-9EC8-44CA-B0DB-F952EE9D377B}" type="presOf" srcId="{7F0F310C-3B17-47A4-A1FA-D880AE940F8D}" destId="{95F55EA3-6156-4C87-8B43-D9839BB11F39}" srcOrd="0" destOrd="0" presId="urn:microsoft.com/office/officeart/2005/8/layout/radial2"/>
    <dgm:cxn modelId="{B9E1D406-6E0D-4B94-99E7-2560F07CAD66}" type="presOf" srcId="{5416BFBE-4CF8-4FE8-9E4D-93912ECA68AF}" destId="{ABCA7F22-1C10-4399-B6E6-ACAF1E3BDED4}" srcOrd="0" destOrd="0" presId="urn:microsoft.com/office/officeart/2005/8/layout/radial2"/>
    <dgm:cxn modelId="{94BFF728-2107-40F0-98A9-AB9528EF92CE}" type="presOf" srcId="{87955C06-3690-4810-BCAD-A3FBF4D28528}" destId="{66B24F3A-B2D1-4832-9AD9-2AC9860CC057}" srcOrd="0" destOrd="0" presId="urn:microsoft.com/office/officeart/2005/8/layout/radial2"/>
    <dgm:cxn modelId="{39A54933-54A9-423C-9937-2557CF464F46}" type="presParOf" srcId="{ABCA7F22-1C10-4399-B6E6-ACAF1E3BDED4}" destId="{D4CF5BF8-C528-459B-B96B-E193E2D3579B}" srcOrd="0" destOrd="0" presId="urn:microsoft.com/office/officeart/2005/8/layout/radial2"/>
    <dgm:cxn modelId="{C3CDC4A4-82B5-46AD-B108-81B3BC78DBE0}" type="presParOf" srcId="{D4CF5BF8-C528-459B-B96B-E193E2D3579B}" destId="{467B1089-A47E-40D9-8C62-4A9ECE78CBCA}" srcOrd="0" destOrd="0" presId="urn:microsoft.com/office/officeart/2005/8/layout/radial2"/>
    <dgm:cxn modelId="{4CA68431-4A73-4FA8-AE09-8942522BA39E}" type="presParOf" srcId="{467B1089-A47E-40D9-8C62-4A9ECE78CBCA}" destId="{2926BFFC-FEF5-4CD6-92C2-9A088CBCC03B}" srcOrd="0" destOrd="0" presId="urn:microsoft.com/office/officeart/2005/8/layout/radial2"/>
    <dgm:cxn modelId="{85CCB6EA-B920-4C83-B98C-101F9DA0AF54}" type="presParOf" srcId="{467B1089-A47E-40D9-8C62-4A9ECE78CBCA}" destId="{7522C5F0-627A-4AD8-B9AF-EF5F245ADBA1}" srcOrd="1" destOrd="0" presId="urn:microsoft.com/office/officeart/2005/8/layout/radial2"/>
    <dgm:cxn modelId="{2343D335-B903-4EF2-B250-C1EECE80FDA1}" type="presParOf" srcId="{D4CF5BF8-C528-459B-B96B-E193E2D3579B}" destId="{2A23749E-8572-488C-A16E-58283D9F7B59}" srcOrd="1" destOrd="0" presId="urn:microsoft.com/office/officeart/2005/8/layout/radial2"/>
    <dgm:cxn modelId="{70B02771-B646-45CB-8A91-C0D6CE2767A8}" type="presParOf" srcId="{D4CF5BF8-C528-459B-B96B-E193E2D3579B}" destId="{A45F1C55-0D1E-4C19-B382-80A25E9DB28C}" srcOrd="2" destOrd="0" presId="urn:microsoft.com/office/officeart/2005/8/layout/radial2"/>
    <dgm:cxn modelId="{D8629DC3-4E95-4966-9E8C-8762FC691E07}" type="presParOf" srcId="{A45F1C55-0D1E-4C19-B382-80A25E9DB28C}" destId="{0DE37EE7-F1D3-4B18-94B4-50F14DD8E7AE}" srcOrd="0" destOrd="0" presId="urn:microsoft.com/office/officeart/2005/8/layout/radial2"/>
    <dgm:cxn modelId="{526C8244-D030-4C89-896C-495DEB77DD0B}" type="presParOf" srcId="{A45F1C55-0D1E-4C19-B382-80A25E9DB28C}" destId="{54B6FE15-D44C-4BEC-B217-681B39299C3B}" srcOrd="1" destOrd="0" presId="urn:microsoft.com/office/officeart/2005/8/layout/radial2"/>
    <dgm:cxn modelId="{2AF9DF7E-DFE6-4B15-82E7-E0DFA7283087}" type="presParOf" srcId="{D4CF5BF8-C528-459B-B96B-E193E2D3579B}" destId="{E92D8FF5-F6FD-4B7C-97DD-E312D5C2B05A}" srcOrd="3" destOrd="0" presId="urn:microsoft.com/office/officeart/2005/8/layout/radial2"/>
    <dgm:cxn modelId="{6FAFCED3-1F0E-4FAC-95E9-9CE00A3A2F2F}" type="presParOf" srcId="{D4CF5BF8-C528-459B-B96B-E193E2D3579B}" destId="{6A9F47E7-CFFA-4A88-9B73-F37E0D1D313D}" srcOrd="4" destOrd="0" presId="urn:microsoft.com/office/officeart/2005/8/layout/radial2"/>
    <dgm:cxn modelId="{E46616BD-D598-4FA4-B53D-BE1D0374F7F4}" type="presParOf" srcId="{6A9F47E7-CFFA-4A88-9B73-F37E0D1D313D}" destId="{41DB36BE-16EA-49A7-9ADE-2B2760563F38}" srcOrd="0" destOrd="0" presId="urn:microsoft.com/office/officeart/2005/8/layout/radial2"/>
    <dgm:cxn modelId="{A3935CB8-D351-47C9-B6D9-52EC263E55D7}" type="presParOf" srcId="{6A9F47E7-CFFA-4A88-9B73-F37E0D1D313D}" destId="{EDEA291D-0BA5-49FD-9A5F-C5B352E69179}" srcOrd="1" destOrd="0" presId="urn:microsoft.com/office/officeart/2005/8/layout/radial2"/>
    <dgm:cxn modelId="{9F9B2F43-79C3-4449-A5D8-613415607A9A}" type="presParOf" srcId="{D4CF5BF8-C528-459B-B96B-E193E2D3579B}" destId="{95F55EA3-6156-4C87-8B43-D9839BB11F39}" srcOrd="5" destOrd="0" presId="urn:microsoft.com/office/officeart/2005/8/layout/radial2"/>
    <dgm:cxn modelId="{6C92A6F5-64B1-4EA8-B724-B86266CEA049}" type="presParOf" srcId="{D4CF5BF8-C528-459B-B96B-E193E2D3579B}" destId="{9E730AF7-59DA-4DB4-ABE9-7400DC995125}" srcOrd="6" destOrd="0" presId="urn:microsoft.com/office/officeart/2005/8/layout/radial2"/>
    <dgm:cxn modelId="{95D21F65-AE0B-450E-AF50-DFA8D7312949}" type="presParOf" srcId="{9E730AF7-59DA-4DB4-ABE9-7400DC995125}" destId="{0DBF8A0F-3FB9-4F8A-AB71-8A42DAD6F2EB}" srcOrd="0" destOrd="0" presId="urn:microsoft.com/office/officeart/2005/8/layout/radial2"/>
    <dgm:cxn modelId="{C7CC6331-51F5-4D34-80B9-7088ECDCF39F}" type="presParOf" srcId="{9E730AF7-59DA-4DB4-ABE9-7400DC995125}" destId="{77836B3C-1A59-4F8E-A030-58B86540587A}" srcOrd="1" destOrd="0" presId="urn:microsoft.com/office/officeart/2005/8/layout/radial2"/>
    <dgm:cxn modelId="{68DDB54C-B3BB-4308-B1A8-A6EC8E080C22}" type="presParOf" srcId="{D4CF5BF8-C528-459B-B96B-E193E2D3579B}" destId="{36C2C954-0F9C-4FF6-BD6B-6283B0660B16}" srcOrd="7" destOrd="0" presId="urn:microsoft.com/office/officeart/2005/8/layout/radial2"/>
    <dgm:cxn modelId="{82E1BF0E-16F5-4199-BB63-C48B3C4FAEBA}" type="presParOf" srcId="{D4CF5BF8-C528-459B-B96B-E193E2D3579B}" destId="{9D443B25-E076-4C79-989C-DCCC18AC54B9}" srcOrd="8" destOrd="0" presId="urn:microsoft.com/office/officeart/2005/8/layout/radial2"/>
    <dgm:cxn modelId="{773A9C80-0C6F-4E9F-8208-4035DBF96A80}" type="presParOf" srcId="{9D443B25-E076-4C79-989C-DCCC18AC54B9}" destId="{66B24F3A-B2D1-4832-9AD9-2AC9860CC057}" srcOrd="0" destOrd="0" presId="urn:microsoft.com/office/officeart/2005/8/layout/radial2"/>
    <dgm:cxn modelId="{3418DA2E-F606-4CC1-A45A-7BD7B09B2D1E}" type="presParOf" srcId="{9D443B25-E076-4C79-989C-DCCC18AC54B9}" destId="{902F1DFD-9C57-4B5D-9AC7-3FE44A3942EC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2B59A-D903-481C-881F-F75B011C8228}" type="datetimeFigureOut">
              <a:rPr lang="pt-BR" smtClean="0"/>
              <a:pPr/>
              <a:t>19/08/2013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B6387-D2C4-4989-BD18-C52E0957D22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14298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 smtClean="0">
              <a:ea typeface="ＭＳ Ｐゴシック" pitchFamily="34" charset="-128"/>
            </a:endParaRPr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F8FC9F8E-65FD-46D4-885E-F96200D09F1A}" type="slidenum">
              <a:rPr lang="pt-BR" smtClean="0">
                <a:latin typeface="Calibri" pitchFamily="34" charset="0"/>
              </a:rPr>
              <a:pPr eaLnBrk="1" hangingPunct="1"/>
              <a:t>10</a:t>
            </a:fld>
            <a:endParaRPr lang="pt-BR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7CC14F-CC8A-4552-93F6-ADE549B801D7}" type="datetimeFigureOut">
              <a:rPr lang="pt-BR" smtClean="0"/>
              <a:pPr/>
              <a:t>19/08/2013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606448-C6EB-4D75-A776-AF8BFEF9156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7CC14F-CC8A-4552-93F6-ADE549B801D7}" type="datetimeFigureOut">
              <a:rPr lang="pt-BR" smtClean="0"/>
              <a:pPr/>
              <a:t>19/08/2013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606448-C6EB-4D75-A776-AF8BFEF9156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7CC14F-CC8A-4552-93F6-ADE549B801D7}" type="datetimeFigureOut">
              <a:rPr lang="pt-BR" smtClean="0"/>
              <a:pPr/>
              <a:t>19/08/2013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606448-C6EB-4D75-A776-AF8BFEF9156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7CC14F-CC8A-4552-93F6-ADE549B801D7}" type="datetimeFigureOut">
              <a:rPr lang="pt-BR" smtClean="0"/>
              <a:pPr/>
              <a:t>19/08/2013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606448-C6EB-4D75-A776-AF8BFEF9156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7CC14F-CC8A-4552-93F6-ADE549B801D7}" type="datetimeFigureOut">
              <a:rPr lang="pt-BR" smtClean="0"/>
              <a:pPr/>
              <a:t>19/08/2013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606448-C6EB-4D75-A776-AF8BFEF9156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7CC14F-CC8A-4552-93F6-ADE549B801D7}" type="datetimeFigureOut">
              <a:rPr lang="pt-BR" smtClean="0"/>
              <a:pPr/>
              <a:t>19/08/2013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606448-C6EB-4D75-A776-AF8BFEF9156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7CC14F-CC8A-4552-93F6-ADE549B801D7}" type="datetimeFigureOut">
              <a:rPr lang="pt-BR" smtClean="0"/>
              <a:pPr/>
              <a:t>19/08/2013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606448-C6EB-4D75-A776-AF8BFEF9156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7CC14F-CC8A-4552-93F6-ADE549B801D7}" type="datetimeFigureOut">
              <a:rPr lang="pt-BR" smtClean="0"/>
              <a:pPr/>
              <a:t>19/08/2013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606448-C6EB-4D75-A776-AF8BFEF9156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7CC14F-CC8A-4552-93F6-ADE549B801D7}" type="datetimeFigureOut">
              <a:rPr lang="pt-BR" smtClean="0"/>
              <a:pPr/>
              <a:t>19/08/2013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606448-C6EB-4D75-A776-AF8BFEF9156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7CC14F-CC8A-4552-93F6-ADE549B801D7}" type="datetimeFigureOut">
              <a:rPr lang="pt-BR" smtClean="0"/>
              <a:pPr/>
              <a:t>19/08/2013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606448-C6EB-4D75-A776-AF8BFEF9156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7CC14F-CC8A-4552-93F6-ADE549B801D7}" type="datetimeFigureOut">
              <a:rPr lang="pt-BR" smtClean="0"/>
              <a:pPr/>
              <a:t>19/08/2013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606448-C6EB-4D75-A776-AF8BFEF9156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3"/>
          <p:cNvSpPr/>
          <p:nvPr userDrawn="1"/>
        </p:nvSpPr>
        <p:spPr>
          <a:xfrm>
            <a:off x="228600" y="332657"/>
            <a:ext cx="8696325" cy="1872207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" name="Group 15"/>
          <p:cNvGrpSpPr>
            <a:grpSpLocks noChangeAspect="1"/>
          </p:cNvGrpSpPr>
          <p:nvPr userDrawn="1"/>
        </p:nvGrpSpPr>
        <p:grpSpPr bwMode="auto">
          <a:xfrm>
            <a:off x="230059" y="1476401"/>
            <a:ext cx="8723312" cy="1232519"/>
            <a:chOff x="-3905251" y="4294188"/>
            <a:chExt cx="13027839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sp>
        <p:nvSpPr>
          <p:cNvPr id="16" name="Rectangle 13"/>
          <p:cNvSpPr>
            <a:spLocks noChangeArrowheads="1"/>
          </p:cNvSpPr>
          <p:nvPr userDrawn="1"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dirty="0"/>
          </a:p>
        </p:txBody>
      </p:sp>
      <p:pic>
        <p:nvPicPr>
          <p:cNvPr id="17" name="Imagem 16" descr="Marca Gov Federal - 04-2011 - Portugues - Cor - Plano - RGB - Bitmap - JPG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88834" y="501180"/>
            <a:ext cx="1307130" cy="43204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4" y="501180"/>
            <a:ext cx="2204727" cy="551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683568" y="1061864"/>
            <a:ext cx="7772400" cy="1143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pic>
        <p:nvPicPr>
          <p:cNvPr id="4" name="il_fi" descr="http://ipiauonline.com.br/wp-content/uploads/2011/06/mineracao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00" y="1557597"/>
            <a:ext cx="2354124" cy="15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 descr="http://mw2.google.com/mw-panoramio/photos/medium/6899817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543694"/>
            <a:ext cx="2285033" cy="15307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ângulo 6"/>
          <p:cNvSpPr/>
          <p:nvPr/>
        </p:nvSpPr>
        <p:spPr>
          <a:xfrm>
            <a:off x="637937" y="6265210"/>
            <a:ext cx="7834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cs typeface="Arial" pitchFamily="34" charset="0"/>
              </a:rPr>
              <a:t>AGOSTO 2013</a:t>
            </a:r>
            <a:endParaRPr lang="pt-BR" sz="2000" dirty="0">
              <a:cs typeface="Arial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29" y="1555263"/>
            <a:ext cx="2563466" cy="151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15" y="5301207"/>
            <a:ext cx="2160860" cy="127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05" y="5136541"/>
            <a:ext cx="2192239" cy="144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ço Reservado para Conteúdo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2000" b="1" dirty="0" smtClean="0"/>
              <a:t>PAINEL 4 - A MINERAÇÃO NO BRASIL</a:t>
            </a:r>
          </a:p>
          <a:p>
            <a:pPr marL="0" indent="0" algn="ctr">
              <a:buNone/>
            </a:pPr>
            <a:r>
              <a:rPr lang="pt-BR" altLang="ja-JP" sz="2000" i="1" dirty="0" smtClean="0">
                <a:ea typeface="ＭＳ Ｐゴシック" pitchFamily="34" charset="-128"/>
              </a:rPr>
              <a:t> </a:t>
            </a:r>
            <a:r>
              <a:rPr lang="pt-BR" altLang="ja-JP" sz="2000" b="1" dirty="0">
                <a:ea typeface="ＭＳ Ｐゴシック" pitchFamily="34" charset="-128"/>
              </a:rPr>
              <a:t>CRIAÇÃO DO CONSELHO DE POLÍTICA MINERAL E DA AGÊNCIA REGULADORA DE MINERAÇÃO</a:t>
            </a:r>
            <a:br>
              <a:rPr lang="pt-BR" altLang="ja-JP" sz="2000" b="1" dirty="0">
                <a:ea typeface="ＭＳ Ｐゴシック" pitchFamily="34" charset="-128"/>
              </a:rPr>
            </a:br>
            <a:r>
              <a:rPr lang="pt-BR" altLang="ja-JP" sz="2000" b="1" dirty="0">
                <a:ea typeface="ＭＳ Ｐゴシック" pitchFamily="34" charset="-128"/>
              </a:rPr>
              <a:t/>
            </a:r>
            <a:br>
              <a:rPr lang="pt-BR" altLang="ja-JP" sz="2000" b="1" dirty="0">
                <a:ea typeface="ＭＳ Ｐゴシック" pitchFamily="34" charset="-128"/>
              </a:rPr>
            </a:br>
            <a:r>
              <a:rPr lang="pt-BR" altLang="ja-JP" sz="2000" b="1" dirty="0">
                <a:ea typeface="ＭＳ Ｐゴシック" pitchFamily="34" charset="-128"/>
              </a:rPr>
              <a:t>Paulo Guilherme Tanus Galvão</a:t>
            </a:r>
            <a:br>
              <a:rPr lang="pt-BR" altLang="ja-JP" sz="2000" b="1" dirty="0">
                <a:ea typeface="ＭＳ Ｐゴシック" pitchFamily="34" charset="-128"/>
              </a:rPr>
            </a:br>
            <a:r>
              <a:rPr lang="pt-BR" altLang="ja-JP" sz="2000" b="1" dirty="0">
                <a:ea typeface="ＭＳ Ｐゴシック" pitchFamily="34" charset="-128"/>
              </a:rPr>
              <a:t>Diretoria de Planejamento e Desenvolvimento da Mineração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84213" y="1628775"/>
            <a:ext cx="8064500" cy="4808538"/>
          </a:xfrm>
        </p:spPr>
        <p:txBody>
          <a:bodyPr/>
          <a:lstStyle/>
          <a:p>
            <a:pPr>
              <a:defRPr/>
            </a:pPr>
            <a:endParaRPr lang="pt-BR" sz="2000" dirty="0" smtClean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defRPr/>
            </a:pPr>
            <a:endParaRPr lang="pt-BR" sz="2000" dirty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pt-BR" sz="2000" dirty="0" smtClean="0">
                <a:ea typeface="ＭＳ Ｐゴシック" pitchFamily="34" charset="-128"/>
              </a:rPr>
              <a:t>FUNDAÇÃO: 1934;</a:t>
            </a:r>
          </a:p>
          <a:p>
            <a:pPr>
              <a:lnSpc>
                <a:spcPct val="150000"/>
              </a:lnSpc>
              <a:defRPr/>
            </a:pPr>
            <a:r>
              <a:rPr lang="pt-BR" sz="2000" cap="all" dirty="0" smtClean="0">
                <a:ea typeface="ＭＳ Ｐゴシック" pitchFamily="34" charset="-128"/>
              </a:rPr>
              <a:t>Código de Mineração – Decreto-Lei</a:t>
            </a:r>
            <a:r>
              <a:rPr lang="pt-BR" sz="2000" dirty="0" smtClean="0">
                <a:ea typeface="ＭＳ Ｐゴシック" pitchFamily="34" charset="-128"/>
              </a:rPr>
              <a:t> Nº 227, 1967;</a:t>
            </a:r>
          </a:p>
          <a:p>
            <a:pPr>
              <a:lnSpc>
                <a:spcPct val="150000"/>
              </a:lnSpc>
              <a:defRPr/>
            </a:pPr>
            <a:r>
              <a:rPr lang="pt-BR" sz="2000" dirty="0" smtClean="0">
                <a:ea typeface="ＭＳ Ｐゴシック" pitchFamily="34" charset="-128"/>
              </a:rPr>
              <a:t>AUTARQUIA: Lei Nº 8876 de 1994;</a:t>
            </a:r>
          </a:p>
          <a:p>
            <a:pPr>
              <a:lnSpc>
                <a:spcPct val="150000"/>
              </a:lnSpc>
              <a:defRPr/>
            </a:pPr>
            <a:endParaRPr lang="pt-BR" sz="2000" dirty="0" smtClean="0">
              <a:ea typeface="ＭＳ Ｐゴシック" pitchFamily="34" charset="-128"/>
            </a:endParaRPr>
          </a:p>
          <a:p>
            <a:pPr>
              <a:lnSpc>
                <a:spcPct val="150000"/>
              </a:lnSpc>
              <a:defRPr/>
            </a:pPr>
            <a:r>
              <a:rPr lang="pt-BR" sz="2000" cap="all" dirty="0" smtClean="0">
                <a:ea typeface="ＭＳ Ｐゴシック" pitchFamily="34" charset="-128"/>
              </a:rPr>
              <a:t>Missão:  </a:t>
            </a:r>
            <a:r>
              <a:rPr lang="pt-BR" sz="2000" b="1" cap="all" dirty="0" smtClean="0">
                <a:ea typeface="ＭＳ Ｐゴシック" pitchFamily="34" charset="-128"/>
              </a:rPr>
              <a:t>Gerir o patrimônio mineral brasileiro, de forma social, ambiental e economicamente sustentável, utilizando instrumentos de regulação em benefício da sociedade. </a:t>
            </a:r>
          </a:p>
        </p:txBody>
      </p:sp>
      <p:sp>
        <p:nvSpPr>
          <p:cNvPr id="22532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1960430F-2416-4D71-BD5C-95E0B205A5E3}" type="slidenum">
              <a:rPr lang="en-US" sz="1200" smtClean="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10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102137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DEPARTAMENTO NACIONAL DE PRODUÇÃO MINERAL – 1934 A 2013</a:t>
            </a:r>
            <a:endParaRPr lang="pt-BR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71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ítulo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8153400" cy="990600"/>
          </a:xfrm>
        </p:spPr>
        <p:txBody>
          <a:bodyPr/>
          <a:lstStyle/>
          <a:p>
            <a:r>
              <a:rPr lang="pt-BR" sz="320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pt-BR" sz="32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pt-BR" sz="320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pt-BR" sz="32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pt-BR" sz="3200" dirty="0" smtClean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pt-BR" sz="3200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pt-BR" sz="2000" dirty="0" smtClean="0">
                <a:solidFill>
                  <a:schemeClr val="tx1"/>
                </a:solidFill>
                <a:ea typeface="ＭＳ Ｐゴシック" pitchFamily="34" charset="-128"/>
              </a:rPr>
              <a:t>(Em R$ Milhões) 2013* - até 30 de junho</a:t>
            </a:r>
            <a:endParaRPr lang="pt-BR" sz="2000" dirty="0" smtClean="0">
              <a:ea typeface="ＭＳ Ｐゴシック" pitchFamily="34" charset="-128"/>
            </a:endParaRPr>
          </a:p>
        </p:txBody>
      </p:sp>
      <p:graphicFrame>
        <p:nvGraphicFramePr>
          <p:cNvPr id="1026" name="Objeto 1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391937855"/>
              </p:ext>
            </p:extLst>
          </p:nvPr>
        </p:nvGraphicFramePr>
        <p:xfrm>
          <a:off x="1" y="2708920"/>
          <a:ext cx="9110370" cy="4123590"/>
        </p:xfrm>
        <a:graphic>
          <a:graphicData uri="http://schemas.openxmlformats.org/presentationml/2006/ole">
            <p:oleObj spid="_x0000_s2060" name="Gráfico" r:id="rId3" imgW="8543857" imgH="3648165" progId="Excel.Sheet.8">
              <p:embed followColorScheme="full"/>
            </p:oleObj>
          </a:graphicData>
        </a:graphic>
      </p:graphicFrame>
      <p:sp>
        <p:nvSpPr>
          <p:cNvPr id="102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891E4702-C794-4B5C-AA81-EDEB0E674DA6}" type="slidenum">
              <a:rPr lang="en-US" sz="1200" smtClean="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11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1021378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DNPM – EVOLUÇÃO DA ARRECADAÇÃO DA COMPENSAÇÃO FINANCEIRA PELA EXPLORAÇÃO DE RECURSOS MINERAIS – CFEM</a:t>
            </a: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9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endParaRPr lang="pt-BR" sz="2000" dirty="0" smtClean="0">
              <a:ea typeface="ＭＳ Ｐゴシック" pitchFamily="34" charset="-128"/>
            </a:endParaRPr>
          </a:p>
          <a:p>
            <a:r>
              <a:rPr lang="pt-BR" sz="2000" dirty="0" smtClean="0">
                <a:ea typeface="ＭＳ Ｐゴシック" pitchFamily="34" charset="-128"/>
              </a:rPr>
              <a:t>Legislação atual burocrática, focada no procedimento de outorga como instrumento de gestão; </a:t>
            </a:r>
          </a:p>
          <a:p>
            <a:r>
              <a:rPr lang="pt-BR" sz="2000" dirty="0" smtClean="0">
                <a:ea typeface="ＭＳ Ｐゴシック" pitchFamily="34" charset="-128"/>
              </a:rPr>
              <a:t>Poder concedente com poucos instrumentos de atuação e regulação; </a:t>
            </a:r>
          </a:p>
          <a:p>
            <a:r>
              <a:rPr lang="pt-BR" sz="2000" dirty="0" smtClean="0">
                <a:ea typeface="ＭＳ Ｐゴシック" pitchFamily="34" charset="-128"/>
              </a:rPr>
              <a:t>Acesso aos títulos sem observar qualificação técnica; </a:t>
            </a:r>
          </a:p>
          <a:p>
            <a:r>
              <a:rPr lang="pt-BR" sz="2000" dirty="0" smtClean="0">
                <a:ea typeface="ＭＳ Ｐゴシック" pitchFamily="34" charset="-128"/>
              </a:rPr>
              <a:t>Permite artifícios jurídicos para manter títulos inoperantes; </a:t>
            </a:r>
          </a:p>
          <a:p>
            <a:r>
              <a:rPr lang="pt-BR" sz="2000" dirty="0" smtClean="0">
                <a:ea typeface="ＭＳ Ｐゴシック" pitchFamily="34" charset="-128"/>
              </a:rPr>
              <a:t>Baixo custo financeiro para requerimento e manutenção (retenção) do título; </a:t>
            </a:r>
          </a:p>
          <a:p>
            <a:r>
              <a:rPr lang="pt-BR" sz="2000" dirty="0" smtClean="0">
                <a:ea typeface="ＭＳ Ｐゴシック" pitchFamily="34" charset="-128"/>
              </a:rPr>
              <a:t>Favorece especulação improdutiva e oportunista;</a:t>
            </a:r>
          </a:p>
          <a:p>
            <a:r>
              <a:rPr lang="pt-BR" sz="2000" dirty="0" smtClean="0">
                <a:ea typeface="ＭＳ Ｐゴシック" pitchFamily="34" charset="-128"/>
              </a:rPr>
              <a:t>Não oferece instrumentos para solucionar conflitos entre interesses públicos e privados. </a:t>
            </a:r>
          </a:p>
          <a:p>
            <a:endParaRPr lang="pt-BR" dirty="0" smtClean="0">
              <a:ea typeface="ＭＳ Ｐゴシック" pitchFamily="34" charset="-128"/>
            </a:endParaRPr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997BC01E-B13D-46F8-8A54-AF09B6DD6047}" type="slidenum">
              <a:rPr lang="en-US" sz="1200" smtClean="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12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102137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DIAGNÓSTICO DA LEGISLAÇÃO </a:t>
            </a: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ATUAL</a:t>
            </a: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5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5"/>
          <p:cNvGrpSpPr>
            <a:grpSpLocks/>
          </p:cNvGrpSpPr>
          <p:nvPr/>
        </p:nvGrpSpPr>
        <p:grpSpPr bwMode="auto">
          <a:xfrm>
            <a:off x="683568" y="2132856"/>
            <a:ext cx="7416824" cy="4104456"/>
            <a:chOff x="2188" y="1071"/>
            <a:chExt cx="3369" cy="2637"/>
          </a:xfrm>
        </p:grpSpPr>
        <p:grpSp>
          <p:nvGrpSpPr>
            <p:cNvPr id="24583" name="Group 6"/>
            <p:cNvGrpSpPr>
              <a:grpSpLocks/>
            </p:cNvGrpSpPr>
            <p:nvPr/>
          </p:nvGrpSpPr>
          <p:grpSpPr bwMode="auto">
            <a:xfrm>
              <a:off x="2290" y="1071"/>
              <a:ext cx="3267" cy="2449"/>
              <a:chOff x="2290" y="1071"/>
              <a:chExt cx="3267" cy="2449"/>
            </a:xfrm>
          </p:grpSpPr>
          <p:sp>
            <p:nvSpPr>
              <p:cNvPr id="24585" name="Oval 7"/>
              <p:cNvSpPr>
                <a:spLocks noChangeArrowheads="1"/>
              </p:cNvSpPr>
              <p:nvPr/>
            </p:nvSpPr>
            <p:spPr bwMode="gray">
              <a:xfrm>
                <a:off x="3450" y="1071"/>
                <a:ext cx="1032" cy="935"/>
              </a:xfrm>
              <a:prstGeom prst="ellipse">
                <a:avLst/>
              </a:prstGeom>
              <a:solidFill>
                <a:srgbClr val="003300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03300"/>
                </a:extrusionClr>
              </a:sp3d>
            </p:spPr>
            <p:txBody>
              <a:bodyPr wrap="none" lIns="45720" tIns="91440" rIns="45720" bIns="91440" anchor="ctr">
                <a:flatTx/>
              </a:bodyPr>
              <a:lstStyle/>
              <a:p>
                <a:endParaRPr lang="pt-BR" dirty="0"/>
              </a:p>
            </p:txBody>
          </p:sp>
          <p:sp>
            <p:nvSpPr>
              <p:cNvPr id="24586" name="Oval 8"/>
              <p:cNvSpPr>
                <a:spLocks noChangeArrowheads="1"/>
              </p:cNvSpPr>
              <p:nvPr/>
            </p:nvSpPr>
            <p:spPr bwMode="gray">
              <a:xfrm>
                <a:off x="4525" y="2577"/>
                <a:ext cx="1032" cy="935"/>
              </a:xfrm>
              <a:prstGeom prst="ellipse">
                <a:avLst/>
              </a:prstGeom>
              <a:solidFill>
                <a:srgbClr val="003300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03300"/>
                </a:extrusionClr>
              </a:sp3d>
            </p:spPr>
            <p:txBody>
              <a:bodyPr wrap="none" lIns="45720" tIns="91440" rIns="45720" bIns="91440" anchor="ctr">
                <a:flatTx/>
              </a:bodyPr>
              <a:lstStyle/>
              <a:p>
                <a:endParaRPr lang="pt-BR" dirty="0"/>
              </a:p>
            </p:txBody>
          </p:sp>
          <p:sp>
            <p:nvSpPr>
              <p:cNvPr id="24587" name="Oval 9"/>
              <p:cNvSpPr>
                <a:spLocks noChangeArrowheads="1"/>
              </p:cNvSpPr>
              <p:nvPr/>
            </p:nvSpPr>
            <p:spPr bwMode="gray">
              <a:xfrm>
                <a:off x="2290" y="2585"/>
                <a:ext cx="1032" cy="935"/>
              </a:xfrm>
              <a:prstGeom prst="ellipse">
                <a:avLst/>
              </a:prstGeom>
              <a:solidFill>
                <a:srgbClr val="003300"/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003300"/>
                </a:extrusionClr>
              </a:sp3d>
            </p:spPr>
            <p:txBody>
              <a:bodyPr wrap="none" lIns="45720" tIns="91440" rIns="45720" bIns="91440" anchor="ctr">
                <a:flatTx/>
              </a:bodyPr>
              <a:lstStyle/>
              <a:p>
                <a:endParaRPr lang="pt-BR" dirty="0"/>
              </a:p>
            </p:txBody>
          </p:sp>
          <p:sp>
            <p:nvSpPr>
              <p:cNvPr id="24588" name="Freeform 10"/>
              <p:cNvSpPr>
                <a:spLocks/>
              </p:cNvSpPr>
              <p:nvPr/>
            </p:nvSpPr>
            <p:spPr bwMode="gray">
              <a:xfrm>
                <a:off x="3150" y="1725"/>
                <a:ext cx="1547" cy="1350"/>
              </a:xfrm>
              <a:custGeom>
                <a:avLst/>
                <a:gdLst>
                  <a:gd name="T0" fmla="*/ 1 w 2650"/>
                  <a:gd name="T1" fmla="*/ 1 h 2256"/>
                  <a:gd name="T2" fmla="*/ 1 w 2650"/>
                  <a:gd name="T3" fmla="*/ 0 h 2256"/>
                  <a:gd name="T4" fmla="*/ 0 w 2650"/>
                  <a:gd name="T5" fmla="*/ 1 h 2256"/>
                  <a:gd name="T6" fmla="*/ 1 w 2650"/>
                  <a:gd name="T7" fmla="*/ 1 h 22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50"/>
                  <a:gd name="T13" fmla="*/ 0 h 2256"/>
                  <a:gd name="T14" fmla="*/ 2650 w 2650"/>
                  <a:gd name="T15" fmla="*/ 2256 h 22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50" h="2256">
                    <a:moveTo>
                      <a:pt x="2650" y="2256"/>
                    </a:moveTo>
                    <a:lnTo>
                      <a:pt x="1325" y="0"/>
                    </a:lnTo>
                    <a:lnTo>
                      <a:pt x="0" y="2256"/>
                    </a:lnTo>
                    <a:lnTo>
                      <a:pt x="2650" y="225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55533"/>
                  </a:gs>
                  <a:gs pos="50000">
                    <a:srgbClr val="FFFF99"/>
                  </a:gs>
                  <a:gs pos="100000">
                    <a:srgbClr val="555533"/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rgbClr val="FFFF99"/>
                </a:extrusionClr>
              </a:sp3d>
            </p:spPr>
            <p:txBody>
              <a:bodyPr wrap="none" lIns="45720" tIns="91440" rIns="45720" bIns="91440" anchor="ctr">
                <a:flatTx/>
              </a:bodyPr>
              <a:lstStyle/>
              <a:p>
                <a:endParaRPr lang="pt-BR" dirty="0"/>
              </a:p>
            </p:txBody>
          </p:sp>
          <p:sp>
            <p:nvSpPr>
              <p:cNvPr id="24589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3567" y="1175"/>
                <a:ext cx="958" cy="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pt-BR" b="1" dirty="0">
                    <a:solidFill>
                      <a:schemeClr val="bg1"/>
                    </a:solidFill>
                    <a:latin typeface="+mn-lt"/>
                  </a:rPr>
                  <a:t>Novo Marco da Mineração</a:t>
                </a:r>
              </a:p>
            </p:txBody>
          </p:sp>
          <p:sp>
            <p:nvSpPr>
              <p:cNvPr id="24590" name="Text Box 12"/>
              <p:cNvSpPr txBox="1">
                <a:spLocks noChangeAspect="1" noChangeArrowheads="1"/>
              </p:cNvSpPr>
              <p:nvPr/>
            </p:nvSpPr>
            <p:spPr bwMode="auto">
              <a:xfrm>
                <a:off x="4815" y="2880"/>
                <a:ext cx="452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pt-BR" b="1" dirty="0">
                    <a:solidFill>
                      <a:schemeClr val="bg1"/>
                    </a:solidFill>
                    <a:latin typeface="+mn-lt"/>
                  </a:rPr>
                  <a:t>CFEM</a:t>
                </a:r>
              </a:p>
            </p:txBody>
          </p:sp>
          <p:sp>
            <p:nvSpPr>
              <p:cNvPr id="24591" name="Text Box 13"/>
              <p:cNvSpPr txBox="1">
                <a:spLocks noChangeAspect="1" noChangeArrowheads="1"/>
              </p:cNvSpPr>
              <p:nvPr/>
            </p:nvSpPr>
            <p:spPr bwMode="auto">
              <a:xfrm>
                <a:off x="3878" y="2629"/>
                <a:ext cx="115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endParaRPr lang="pt-BR" b="1" dirty="0">
                  <a:latin typeface="+mn-lt"/>
                </a:endParaRPr>
              </a:p>
            </p:txBody>
          </p:sp>
        </p:grpSp>
        <p:sp>
          <p:nvSpPr>
            <p:cNvPr id="24584" name="Text Box 14"/>
            <p:cNvSpPr txBox="1">
              <a:spLocks noChangeAspect="1" noChangeArrowheads="1"/>
            </p:cNvSpPr>
            <p:nvPr/>
          </p:nvSpPr>
          <p:spPr bwMode="auto">
            <a:xfrm>
              <a:off x="2188" y="2729"/>
              <a:ext cx="1209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pt-BR" b="1" dirty="0">
                  <a:solidFill>
                    <a:schemeClr val="bg1"/>
                  </a:solidFill>
                  <a:latin typeface="+mn-lt"/>
                </a:rPr>
                <a:t>Agência </a:t>
              </a:r>
            </a:p>
            <a:p>
              <a:pPr algn="ctr" eaLnBrk="1" hangingPunct="1"/>
              <a:r>
                <a:rPr lang="pt-BR" b="1" dirty="0">
                  <a:solidFill>
                    <a:schemeClr val="bg1"/>
                  </a:solidFill>
                  <a:latin typeface="+mn-lt"/>
                </a:rPr>
                <a:t>Nacional </a:t>
              </a:r>
            </a:p>
            <a:p>
              <a:pPr algn="ctr" eaLnBrk="1" hangingPunct="1"/>
              <a:r>
                <a:rPr lang="pt-BR" b="1" dirty="0">
                  <a:solidFill>
                    <a:schemeClr val="bg1"/>
                  </a:solidFill>
                  <a:latin typeface="+mn-lt"/>
                </a:rPr>
                <a:t>de Mineração</a:t>
              </a:r>
            </a:p>
            <a:p>
              <a:pPr algn="ctr" eaLnBrk="1" hangingPunct="1"/>
              <a:endParaRPr lang="pt-BR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458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7886E1D9-E344-432A-8C12-93F8A5981443}" type="slidenum">
              <a:rPr lang="en-US" sz="1200" smtClean="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13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5536" y="102137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PL 5.807 (DE 18.06.2013)</a:t>
            </a: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21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95536" y="2132856"/>
            <a:ext cx="8153400" cy="5085184"/>
          </a:xfrm>
        </p:spPr>
        <p:txBody>
          <a:bodyPr/>
          <a:lstStyle/>
          <a:p>
            <a:r>
              <a:rPr lang="pt-BR" sz="2000" dirty="0">
                <a:ea typeface="ＭＳ Ｐゴシック" pitchFamily="34" charset="-128"/>
              </a:rPr>
              <a:t>Fortalecer a eficiência do Estado no processo regulatório (aperfeiçoamento das funções de controle, fiscalização, arrecadação e planejamento) e modernizar o código de mineração </a:t>
            </a:r>
            <a:r>
              <a:rPr lang="pt-BR" sz="2000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pt-BR" sz="2000" dirty="0" smtClean="0">
                <a:ea typeface="ＭＳ Ｐゴシック" pitchFamily="34" charset="-128"/>
              </a:rPr>
              <a:t> </a:t>
            </a:r>
            <a:r>
              <a:rPr lang="pt-BR" sz="2000" dirty="0">
                <a:ea typeface="ＭＳ Ｐゴシック" pitchFamily="34" charset="-128"/>
              </a:rPr>
              <a:t>promoção da competitividade e sustentabilidade; </a:t>
            </a:r>
          </a:p>
          <a:p>
            <a:r>
              <a:rPr lang="pt-BR" sz="2000" dirty="0">
                <a:ea typeface="ＭＳ Ｐゴシック" pitchFamily="34" charset="-128"/>
              </a:rPr>
              <a:t>Criar oportunidades de investimento (atendendo o interesse público) fomentando a produção mineral e a racionalização do aproveitamento das jazidas; </a:t>
            </a:r>
          </a:p>
          <a:p>
            <a:r>
              <a:rPr lang="pt-BR" sz="2000" dirty="0">
                <a:ea typeface="ＭＳ Ｐゴシック" pitchFamily="34" charset="-128"/>
              </a:rPr>
              <a:t>Promover a exploração racional dos recursos minerais;</a:t>
            </a:r>
          </a:p>
          <a:p>
            <a:r>
              <a:rPr lang="pt-BR" sz="2000" dirty="0">
                <a:ea typeface="ＭＳ Ｐゴシック" pitchFamily="34" charset="-128"/>
              </a:rPr>
              <a:t>agregação de valor na cadeia produtiva mineral; </a:t>
            </a:r>
          </a:p>
          <a:p>
            <a:r>
              <a:rPr lang="pt-BR" sz="2000" dirty="0">
                <a:ea typeface="ＭＳ Ｐゴシック" pitchFamily="34" charset="-128"/>
              </a:rPr>
              <a:t>Reduzir a especulação improdutiva e oportunista;</a:t>
            </a:r>
          </a:p>
          <a:p>
            <a:r>
              <a:rPr lang="pt-BR" sz="2000" dirty="0">
                <a:ea typeface="ＭＳ Ｐゴシック" pitchFamily="34" charset="-128"/>
              </a:rPr>
              <a:t>Prover segurança jurídica e acesso aos recursos minerais;</a:t>
            </a:r>
          </a:p>
          <a:p>
            <a:r>
              <a:rPr lang="pt-BR" sz="2000" dirty="0">
                <a:ea typeface="ＭＳ Ｐゴシック" pitchFamily="34" charset="-128"/>
              </a:rPr>
              <a:t>Estimular a modernização do setor mineral (P,D&amp;I);</a:t>
            </a:r>
          </a:p>
          <a:p>
            <a:r>
              <a:rPr lang="pt-BR" sz="2000" dirty="0">
                <a:ea typeface="ＭＳ Ｐゴシック" pitchFamily="34" charset="-128"/>
              </a:rPr>
              <a:t>Contribuir para o desenvolvimento sustentável; </a:t>
            </a:r>
          </a:p>
          <a:p>
            <a:endParaRPr lang="pt-BR" sz="2000" dirty="0" smtClean="0">
              <a:ea typeface="ＭＳ Ｐゴシック" pitchFamily="34" charset="-128"/>
            </a:endParaRP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75109FD4-143D-4CA5-90EC-617DA7AD7F74}" type="slidenum">
              <a:rPr lang="en-US" sz="1200" smtClean="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14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102137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OBJETIVOS DO NOVO MARCO REGULATÓRIO</a:t>
            </a: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634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2132856"/>
            <a:ext cx="82804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algn="just" eaLnBrk="0" fontAlgn="auto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tabLst>
                <a:tab pos="449263" algn="l"/>
                <a:tab pos="1260475" algn="l"/>
              </a:tabLst>
              <a:defRPr/>
            </a:pPr>
            <a:r>
              <a:rPr lang="pt-BR" sz="2000" dirty="0" smtClean="0">
                <a:cs typeface="+mn-cs"/>
              </a:rPr>
              <a:t>Órgão </a:t>
            </a:r>
            <a:r>
              <a:rPr lang="pt-BR" sz="2000" dirty="0">
                <a:cs typeface="+mn-cs"/>
              </a:rPr>
              <a:t>de assessoramento da Presidência da República para a formulação da política mineral</a:t>
            </a:r>
          </a:p>
          <a:p>
            <a:pPr marL="342900" lvl="1" indent="-342900" algn="just" eaLnBrk="0" fontAlgn="auto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tabLst>
                <a:tab pos="449263" algn="l"/>
                <a:tab pos="1260475" algn="l"/>
              </a:tabLst>
              <a:defRPr/>
            </a:pPr>
            <a:r>
              <a:rPr lang="pt-BR" sz="2000" dirty="0" smtClean="0">
                <a:cs typeface="+mn-cs"/>
              </a:rPr>
              <a:t>Principais </a:t>
            </a:r>
            <a:r>
              <a:rPr lang="pt-BR" sz="2000" dirty="0">
                <a:cs typeface="+mn-cs"/>
              </a:rPr>
              <a:t>atribuições:</a:t>
            </a:r>
          </a:p>
          <a:p>
            <a:pPr marL="800100" lvl="2" indent="-342900" algn="just" fontAlgn="auto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SzPct val="90000"/>
              <a:buFont typeface="Calibri" pitchFamily="34" charset="0"/>
              <a:buChar char="−"/>
              <a:tabLst>
                <a:tab pos="449263" algn="l"/>
                <a:tab pos="1260475" algn="l"/>
              </a:tabLst>
              <a:defRPr/>
            </a:pPr>
            <a:r>
              <a:rPr lang="pt-BR" sz="2000" dirty="0">
                <a:cs typeface="+mn-cs"/>
              </a:rPr>
              <a:t>Propor medidas para o planejamento da atividade de mineração e o aproveitamento ótimo dos recursos minerais</a:t>
            </a:r>
          </a:p>
          <a:p>
            <a:pPr marL="800100" lvl="2" indent="-342900" algn="just" fontAlgn="auto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SzPct val="90000"/>
              <a:buFont typeface="Calibri" pitchFamily="34" charset="0"/>
              <a:buChar char="−"/>
              <a:tabLst>
                <a:tab pos="449263" algn="l"/>
                <a:tab pos="1260475" algn="l"/>
              </a:tabLst>
              <a:defRPr/>
            </a:pPr>
            <a:r>
              <a:rPr lang="pt-BR" sz="2000" dirty="0">
                <a:cs typeface="+mn-cs"/>
              </a:rPr>
              <a:t>Propor diretrizes para o estímulo à pesquisa, inovação e agregação de valor na cadeia produtiva dos bens minerais</a:t>
            </a:r>
          </a:p>
          <a:p>
            <a:pPr marL="800100" lvl="2" indent="-342900" algn="just" fontAlgn="auto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SzPct val="90000"/>
              <a:buFont typeface="Calibri" pitchFamily="34" charset="0"/>
              <a:buChar char="−"/>
              <a:tabLst>
                <a:tab pos="449263" algn="l"/>
                <a:tab pos="1260475" algn="l"/>
              </a:tabLst>
              <a:defRPr/>
            </a:pPr>
            <a:r>
              <a:rPr lang="pt-BR" sz="2000" dirty="0">
                <a:cs typeface="+mn-cs"/>
              </a:rPr>
              <a:t>Propor as áreas sujeitas ao regime de concessão precedida de licitação</a:t>
            </a:r>
          </a:p>
          <a:p>
            <a:pPr marL="800100" lvl="2" indent="-342900" algn="just" fontAlgn="auto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SzPct val="90000"/>
              <a:buFont typeface="Calibri" pitchFamily="34" charset="0"/>
              <a:buChar char="−"/>
              <a:tabLst>
                <a:tab pos="449263" algn="l"/>
                <a:tab pos="1260475" algn="l"/>
              </a:tabLst>
              <a:defRPr/>
            </a:pPr>
            <a:r>
              <a:rPr lang="pt-BR" sz="2000" dirty="0">
                <a:cs typeface="+mn-cs"/>
              </a:rPr>
              <a:t>Propor as rodadas de licitações</a:t>
            </a:r>
          </a:p>
          <a:p>
            <a:pPr marL="800100" lvl="2" indent="-342900" algn="just" fontAlgn="auto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SzPct val="90000"/>
              <a:buFont typeface="Calibri" pitchFamily="34" charset="0"/>
              <a:buChar char="−"/>
              <a:tabLst>
                <a:tab pos="449263" algn="l"/>
                <a:tab pos="1260475" algn="l"/>
              </a:tabLst>
              <a:defRPr/>
            </a:pPr>
            <a:r>
              <a:rPr lang="pt-BR" sz="2000" dirty="0">
                <a:cs typeface="+mn-cs"/>
              </a:rPr>
              <a:t>Propor diretrizes, requisitos e critérios para a emissão de Autorização de Exploração de Recursos Minerais</a:t>
            </a:r>
          </a:p>
          <a:p>
            <a:pPr marL="800100" lvl="2" indent="-342900" algn="just" fontAlgn="auto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FontTx/>
              <a:buChar char="•"/>
              <a:tabLst>
                <a:tab pos="449263" algn="l"/>
                <a:tab pos="1260475" algn="l"/>
              </a:tabLst>
              <a:defRPr/>
            </a:pPr>
            <a:endParaRPr lang="pt-BR" sz="2000" dirty="0">
              <a:latin typeface="Arial Narrow" pitchFamily="34" charset="0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102137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CONSELHO NACIONAL DE POLITICA MINERAL (CNPM</a:t>
            </a: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)</a:t>
            </a: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44766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53628" y="1502688"/>
            <a:ext cx="8280400" cy="44935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 algn="just" eaLnBrk="0" fontAlgn="auto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tabLst>
                <a:tab pos="449263" algn="l"/>
                <a:tab pos="1260475" algn="l"/>
              </a:tabLst>
              <a:defRPr/>
            </a:pPr>
            <a:r>
              <a:rPr lang="pt-BR" sz="2000" dirty="0"/>
              <a:t>Regulação (Fiscalização, Outorga, Arrecadação, Planejamento) </a:t>
            </a:r>
            <a:r>
              <a:rPr lang="pt-BR" sz="2000" dirty="0" smtClean="0">
                <a:sym typeface="Wingdings" pitchFamily="2" charset="2"/>
              </a:rPr>
              <a:t></a:t>
            </a:r>
            <a:r>
              <a:rPr lang="pt-BR" sz="2000" dirty="0" smtClean="0"/>
              <a:t> </a:t>
            </a:r>
            <a:r>
              <a:rPr lang="pt-BR" sz="2000" dirty="0"/>
              <a:t>envolvem maior contexto estratégico e maior dinamicidade; </a:t>
            </a:r>
          </a:p>
          <a:p>
            <a:pPr marL="342900" lvl="1" indent="-342900" algn="just" eaLnBrk="0" fontAlgn="auto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tabLst>
                <a:tab pos="449263" algn="l"/>
                <a:tab pos="1260475" algn="l"/>
              </a:tabLst>
              <a:defRPr/>
            </a:pPr>
            <a:r>
              <a:rPr lang="pt-BR" sz="2000" dirty="0"/>
              <a:t>Realizar licitações e chamadas públicas para concessões;</a:t>
            </a:r>
          </a:p>
          <a:p>
            <a:pPr marL="342900" lvl="1" indent="-342900" algn="just" eaLnBrk="0" fontAlgn="auto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tabLst>
                <a:tab pos="449263" algn="l"/>
                <a:tab pos="1260475" algn="l"/>
              </a:tabLst>
              <a:defRPr/>
            </a:pPr>
            <a:r>
              <a:rPr lang="pt-BR" sz="2000" dirty="0"/>
              <a:t>Avaliar e classificar as propostas para as concessões e sua respectiva capacidade técnica e financeira;</a:t>
            </a:r>
          </a:p>
          <a:p>
            <a:pPr marL="342900" lvl="1" indent="-342900" algn="just" eaLnBrk="0" fontAlgn="auto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tabLst>
                <a:tab pos="449263" algn="l"/>
                <a:tab pos="1260475" algn="l"/>
              </a:tabLst>
              <a:defRPr/>
            </a:pPr>
            <a:r>
              <a:rPr lang="pt-BR" sz="2000" dirty="0"/>
              <a:t>Celebrar e gerenciar os contratos para as concessões;</a:t>
            </a:r>
          </a:p>
          <a:p>
            <a:pPr marL="342900" lvl="1" indent="-342900" algn="just" eaLnBrk="0" fontAlgn="auto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tabLst>
                <a:tab pos="449263" algn="l"/>
                <a:tab pos="1260475" algn="l"/>
              </a:tabLst>
              <a:defRPr/>
            </a:pPr>
            <a:r>
              <a:rPr lang="pt-BR" sz="2000" dirty="0"/>
              <a:t>Controlar todas as </a:t>
            </a:r>
            <a:r>
              <a:rPr lang="pt-BR" sz="2000" dirty="0" smtClean="0"/>
              <a:t>obrigações dos </a:t>
            </a:r>
            <a:r>
              <a:rPr lang="pt-BR" sz="2000" dirty="0"/>
              <a:t>mineradores com a </a:t>
            </a:r>
            <a:r>
              <a:rPr lang="pt-BR" sz="2000" dirty="0" smtClean="0"/>
              <a:t>ANM (informações, taxas, relatórios) ;</a:t>
            </a:r>
            <a:endParaRPr lang="pt-BR" sz="2000" dirty="0"/>
          </a:p>
          <a:p>
            <a:pPr marL="342900" lvl="1" indent="-342900" algn="just" eaLnBrk="0" fontAlgn="auto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tabLst>
                <a:tab pos="449263" algn="l"/>
                <a:tab pos="1260475" algn="l"/>
              </a:tabLst>
              <a:defRPr/>
            </a:pPr>
            <a:r>
              <a:rPr lang="pt-BR" sz="2000" dirty="0" smtClean="0"/>
              <a:t>Definir </a:t>
            </a:r>
            <a:r>
              <a:rPr lang="pt-BR" sz="2000" dirty="0"/>
              <a:t>preços de referência para cobrança da CFEM ;</a:t>
            </a:r>
          </a:p>
          <a:p>
            <a:pPr marL="342900" lvl="1" indent="-342900" algn="just" eaLnBrk="0" fontAlgn="auto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tabLst>
                <a:tab pos="449263" algn="l"/>
                <a:tab pos="1260475" algn="l"/>
              </a:tabLst>
              <a:defRPr/>
            </a:pPr>
            <a:r>
              <a:rPr lang="pt-BR" sz="2000" dirty="0"/>
              <a:t>Celebrar convênios e parcerias com entidades diversas ( compartilhamento de informações com Receita Estadual e Federal, Ibama,outros);</a:t>
            </a:r>
          </a:p>
          <a:p>
            <a:pPr marL="342900" lvl="1" indent="-342900" algn="just" eaLnBrk="0" fontAlgn="auto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pitchFamily="34" charset="0"/>
              <a:buChar char="•"/>
              <a:tabLst>
                <a:tab pos="449263" algn="l"/>
                <a:tab pos="1260475" algn="l"/>
              </a:tabLst>
              <a:defRPr/>
            </a:pPr>
            <a:r>
              <a:rPr lang="pt-BR" sz="2000" dirty="0"/>
              <a:t>Mediação de conflitos diversos</a:t>
            </a:r>
            <a:r>
              <a:rPr lang="pt-BR" sz="2000" dirty="0" smtClean="0"/>
              <a:t>;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395536" y="102137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AGÊNCIA </a:t>
            </a:r>
            <a:r>
              <a:rPr lang="pt-B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NACIONAL DE MINERAÇÃO (ANM)</a:t>
            </a:r>
          </a:p>
        </p:txBody>
      </p:sp>
    </p:spTree>
    <p:extLst>
      <p:ext uri="{BB962C8B-B14F-4D97-AF65-F5344CB8AC3E}">
        <p14:creationId xmlns="" xmlns:p14="http://schemas.microsoft.com/office/powerpoint/2010/main" val="41836743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95064" y="1628800"/>
            <a:ext cx="8153400" cy="4495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pt-BR" sz="2000" dirty="0" smtClean="0">
              <a:ea typeface="ＭＳ Ｐゴシック" pitchFamily="34" charset="-128"/>
            </a:endParaRPr>
          </a:p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pt-BR" sz="2000" b="1" dirty="0" smtClean="0">
                <a:ea typeface="ＭＳ Ｐゴシック" pitchFamily="34" charset="-128"/>
              </a:rPr>
              <a:t>A criação da Agência terá o propósito de fortalecer a eficiência da ação do Estado no desenvolvimento da indústria da mineração brasileira, por meio da instituição de regras e normas regulatórias que induzam ao melhor aproveitamento dos recursos naturais, de forma sustentável, estimulando a competitividade entre as empresas e promovendo o maior grau de agregação de valor ao produto mineral;</a:t>
            </a:r>
          </a:p>
          <a:p>
            <a:pPr marL="0" indent="0">
              <a:buFont typeface="Wingdings" pitchFamily="2" charset="2"/>
              <a:buNone/>
            </a:pPr>
            <a:endParaRPr lang="pt-BR" sz="1800" dirty="0" smtClean="0">
              <a:ea typeface="ＭＳ Ｐゴシック" pitchFamily="34" charset="-128"/>
            </a:endParaRPr>
          </a:p>
        </p:txBody>
      </p:sp>
      <p:sp>
        <p:nvSpPr>
          <p:cNvPr id="3482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2790A6BC-B909-44A0-AA37-FB22B55EB068}" type="slidenum">
              <a:rPr lang="en-US" sz="1200" smtClean="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17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5536" y="102137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POR QUE UMA AGÊNCIA DE MINERAÇÃO?</a:t>
            </a: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59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tângulo 2"/>
          <p:cNvSpPr>
            <a:spLocks noChangeArrowheads="1"/>
          </p:cNvSpPr>
          <p:nvPr/>
        </p:nvSpPr>
        <p:spPr bwMode="auto">
          <a:xfrm>
            <a:off x="395536" y="1484784"/>
            <a:ext cx="82804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lvl="1" indent="-342900"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charset="0"/>
              <a:buChar char="•"/>
              <a:tabLst>
                <a:tab pos="449263" algn="l"/>
                <a:tab pos="1260475" algn="l"/>
              </a:tabLst>
            </a:pPr>
            <a:r>
              <a:rPr lang="pt-BR" sz="2000" dirty="0" smtClean="0"/>
              <a:t>Integrar </a:t>
            </a:r>
            <a:r>
              <a:rPr lang="pt-BR" sz="2000" dirty="0"/>
              <a:t>com outros órgãos e agentes do setor mineral;</a:t>
            </a:r>
          </a:p>
          <a:p>
            <a:pPr marL="342900" lvl="1" indent="-342900"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charset="0"/>
              <a:buChar char="•"/>
              <a:tabLst>
                <a:tab pos="449263" algn="l"/>
                <a:tab pos="1260475" algn="l"/>
              </a:tabLst>
            </a:pPr>
            <a:r>
              <a:rPr lang="pt-BR" sz="2000" dirty="0" smtClean="0"/>
              <a:t>Modernizar e aperfeiçoar as funções de controle e fiscalização;</a:t>
            </a:r>
          </a:p>
          <a:p>
            <a:pPr marL="342900" lvl="1" indent="-342900"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charset="0"/>
              <a:buChar char="•"/>
              <a:tabLst>
                <a:tab pos="449263" algn="l"/>
                <a:tab pos="1260475" algn="l"/>
              </a:tabLst>
            </a:pPr>
            <a:r>
              <a:rPr lang="pt-BR" sz="2000" dirty="0" smtClean="0"/>
              <a:t>garantir ambientes regulatórios estáveis com vistas a atender às necessidades de investimento;</a:t>
            </a:r>
          </a:p>
          <a:p>
            <a:pPr marL="342900" lvl="1" indent="-342900"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charset="0"/>
              <a:buChar char="•"/>
              <a:tabLst>
                <a:tab pos="449263" algn="l"/>
                <a:tab pos="1260475" algn="l"/>
              </a:tabLst>
            </a:pPr>
            <a:r>
              <a:rPr lang="pt-BR" sz="2000" dirty="0" smtClean="0"/>
              <a:t>Assegurar independência decisória;</a:t>
            </a:r>
          </a:p>
          <a:p>
            <a:pPr marL="342900" lvl="1" indent="-342900"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charset="0"/>
              <a:buChar char="•"/>
              <a:tabLst>
                <a:tab pos="449263" algn="l"/>
                <a:tab pos="1260475" algn="l"/>
              </a:tabLst>
            </a:pPr>
            <a:r>
              <a:rPr lang="pt-BR" sz="2000" dirty="0" smtClean="0"/>
              <a:t>Continuidade administrativa e regulatória (Gestão do Legado):</a:t>
            </a:r>
          </a:p>
          <a:p>
            <a:pPr marL="342900" lvl="1" indent="-342900"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charset="0"/>
              <a:buChar char="•"/>
              <a:tabLst>
                <a:tab pos="449263" algn="l"/>
                <a:tab pos="1260475" algn="l"/>
              </a:tabLst>
            </a:pPr>
            <a:r>
              <a:rPr lang="pt-BR" sz="2000" dirty="0" smtClean="0"/>
              <a:t>Transferência integral de quadros de pessoal, acervo, competências e lides judiciais</a:t>
            </a:r>
          </a:p>
          <a:p>
            <a:pPr marL="342900" lvl="1" indent="-342900"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charset="0"/>
              <a:buChar char="•"/>
              <a:tabLst>
                <a:tab pos="449263" algn="l"/>
                <a:tab pos="1260475" algn="l"/>
              </a:tabLst>
            </a:pPr>
            <a:r>
              <a:rPr lang="pt-BR" sz="2000" dirty="0" smtClean="0"/>
              <a:t>Efeitos sobre DNPM somente quando for publicado o Decreto de instalação da ANM</a:t>
            </a:r>
          </a:p>
          <a:p>
            <a:pPr marL="342900" lvl="1" indent="-342900" algn="just"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 charset="0"/>
              <a:buChar char="•"/>
              <a:tabLst>
                <a:tab pos="449263" algn="l"/>
                <a:tab pos="1260475" algn="l"/>
              </a:tabLst>
            </a:pPr>
            <a:r>
              <a:rPr lang="pt-BR" sz="2000" dirty="0" smtClean="0"/>
              <a:t>Diretoria colegiada de acordo com as novas regras</a:t>
            </a:r>
            <a:endParaRPr lang="pt-BR" sz="2000" dirty="0"/>
          </a:p>
        </p:txBody>
      </p:sp>
      <p:sp>
        <p:nvSpPr>
          <p:cNvPr id="9220" name="Retângulo 6"/>
          <p:cNvSpPr>
            <a:spLocks noChangeArrowheads="1"/>
          </p:cNvSpPr>
          <p:nvPr/>
        </p:nvSpPr>
        <p:spPr bwMode="auto">
          <a:xfrm>
            <a:off x="146224" y="887374"/>
            <a:ext cx="8785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DESAFIOS PARA AGÊNCIA REGULADORA (ANM)</a:t>
            </a: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897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89" name="Text Box 93"/>
          <p:cNvSpPr txBox="1">
            <a:spLocks noChangeArrowheads="1"/>
          </p:cNvSpPr>
          <p:nvPr/>
        </p:nvSpPr>
        <p:spPr bwMode="auto">
          <a:xfrm>
            <a:off x="2824163" y="595313"/>
            <a:ext cx="17399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pt-BR" sz="1400" dirty="0"/>
          </a:p>
        </p:txBody>
      </p:sp>
      <p:grpSp>
        <p:nvGrpSpPr>
          <p:cNvPr id="24" name="Grupo 23"/>
          <p:cNvGrpSpPr/>
          <p:nvPr/>
        </p:nvGrpSpPr>
        <p:grpSpPr>
          <a:xfrm>
            <a:off x="1043608" y="1770063"/>
            <a:ext cx="7240587" cy="5087937"/>
            <a:chOff x="427038" y="1077913"/>
            <a:chExt cx="7240587" cy="5087937"/>
          </a:xfrm>
        </p:grpSpPr>
        <p:sp>
          <p:nvSpPr>
            <p:cNvPr id="25" name="Oval 95"/>
            <p:cNvSpPr>
              <a:spLocks noChangeArrowheads="1"/>
            </p:cNvSpPr>
            <p:nvPr/>
          </p:nvSpPr>
          <p:spPr bwMode="auto">
            <a:xfrm>
              <a:off x="2733675" y="2720181"/>
              <a:ext cx="2054225" cy="107235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pt-BR" dirty="0"/>
            </a:p>
          </p:txBody>
        </p:sp>
        <p:sp>
          <p:nvSpPr>
            <p:cNvPr id="26" name="Oval 96"/>
            <p:cNvSpPr>
              <a:spLocks noChangeArrowheads="1"/>
            </p:cNvSpPr>
            <p:nvPr/>
          </p:nvSpPr>
          <p:spPr bwMode="auto">
            <a:xfrm>
              <a:off x="2733675" y="4114800"/>
              <a:ext cx="2054225" cy="898525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pt-BR" dirty="0"/>
            </a:p>
          </p:txBody>
        </p:sp>
        <p:sp>
          <p:nvSpPr>
            <p:cNvPr id="27" name="Text Box 99"/>
            <p:cNvSpPr txBox="1">
              <a:spLocks noChangeArrowheads="1"/>
            </p:cNvSpPr>
            <p:nvPr/>
          </p:nvSpPr>
          <p:spPr bwMode="auto">
            <a:xfrm>
              <a:off x="2874962" y="3014663"/>
              <a:ext cx="1771650" cy="5254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pt-BR" sz="1400" b="1" dirty="0"/>
                <a:t>Mineração Competitiva e Sustentável</a:t>
              </a:r>
            </a:p>
          </p:txBody>
        </p:sp>
        <p:sp>
          <p:nvSpPr>
            <p:cNvPr id="28" name="Text Box 101"/>
            <p:cNvSpPr txBox="1">
              <a:spLocks noChangeArrowheads="1"/>
            </p:cNvSpPr>
            <p:nvPr/>
          </p:nvSpPr>
          <p:spPr bwMode="auto">
            <a:xfrm>
              <a:off x="2874963" y="4325938"/>
              <a:ext cx="1771650" cy="4572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pt-BR" sz="1400" b="1" dirty="0"/>
                <a:t>   Participação do setor privado e demais agentes</a:t>
              </a:r>
            </a:p>
          </p:txBody>
        </p:sp>
        <p:sp>
          <p:nvSpPr>
            <p:cNvPr id="29" name="Line 104"/>
            <p:cNvSpPr>
              <a:spLocks noChangeShapeType="1"/>
            </p:cNvSpPr>
            <p:nvPr/>
          </p:nvSpPr>
          <p:spPr bwMode="auto">
            <a:xfrm>
              <a:off x="3744913" y="2066925"/>
              <a:ext cx="0" cy="854075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0" name="Text Box 107"/>
            <p:cNvSpPr txBox="1">
              <a:spLocks noChangeArrowheads="1"/>
            </p:cNvSpPr>
            <p:nvPr/>
          </p:nvSpPr>
          <p:spPr bwMode="auto">
            <a:xfrm>
              <a:off x="611188" y="2435225"/>
              <a:ext cx="1554162" cy="56991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pt-BR" sz="1400" b="1" dirty="0"/>
                <a:t>Marco Regulatório</a:t>
              </a:r>
            </a:p>
          </p:txBody>
        </p:sp>
        <p:sp>
          <p:nvSpPr>
            <p:cNvPr id="31" name="Line 108"/>
            <p:cNvSpPr>
              <a:spLocks noChangeShapeType="1"/>
            </p:cNvSpPr>
            <p:nvPr/>
          </p:nvSpPr>
          <p:spPr bwMode="auto">
            <a:xfrm>
              <a:off x="2165350" y="2720975"/>
              <a:ext cx="568325" cy="555625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2" name="Text Box 109"/>
            <p:cNvSpPr txBox="1">
              <a:spLocks noChangeArrowheads="1"/>
            </p:cNvSpPr>
            <p:nvPr/>
          </p:nvSpPr>
          <p:spPr bwMode="auto">
            <a:xfrm>
              <a:off x="538163" y="4152900"/>
              <a:ext cx="1554162" cy="54451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pt-BR" sz="1100" b="1" dirty="0"/>
                <a:t>Governança eficaz (ANM, MME, SGB, CNPM)</a:t>
              </a:r>
            </a:p>
          </p:txBody>
        </p:sp>
        <p:sp>
          <p:nvSpPr>
            <p:cNvPr id="33" name="Text Box 112"/>
            <p:cNvSpPr txBox="1">
              <a:spLocks noChangeArrowheads="1"/>
            </p:cNvSpPr>
            <p:nvPr/>
          </p:nvSpPr>
          <p:spPr bwMode="auto">
            <a:xfrm>
              <a:off x="5294313" y="2454275"/>
              <a:ext cx="1941512" cy="111918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pt-BR" sz="1400" b="1" dirty="0"/>
                <a:t>Atração de investimentos /Ambiente de investimentos e baixo risco</a:t>
              </a:r>
            </a:p>
          </p:txBody>
        </p:sp>
        <p:sp>
          <p:nvSpPr>
            <p:cNvPr id="34" name="Line 113"/>
            <p:cNvSpPr>
              <a:spLocks noChangeShapeType="1"/>
            </p:cNvSpPr>
            <p:nvPr/>
          </p:nvSpPr>
          <p:spPr bwMode="auto">
            <a:xfrm flipH="1">
              <a:off x="4787900" y="2781300"/>
              <a:ext cx="523875" cy="43180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5" name="Text Box 114"/>
            <p:cNvSpPr txBox="1">
              <a:spLocks noChangeArrowheads="1"/>
            </p:cNvSpPr>
            <p:nvPr/>
          </p:nvSpPr>
          <p:spPr bwMode="auto">
            <a:xfrm>
              <a:off x="5384800" y="4152900"/>
              <a:ext cx="1833563" cy="544513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pt-BR" sz="1400" b="1" dirty="0"/>
                <a:t>Recursos humanos qualificados</a:t>
              </a:r>
            </a:p>
          </p:txBody>
        </p:sp>
        <p:sp>
          <p:nvSpPr>
            <p:cNvPr id="36" name="Line 117"/>
            <p:cNvSpPr>
              <a:spLocks noChangeShapeType="1"/>
            </p:cNvSpPr>
            <p:nvPr/>
          </p:nvSpPr>
          <p:spPr bwMode="auto">
            <a:xfrm flipV="1">
              <a:off x="2092325" y="3540125"/>
              <a:ext cx="731838" cy="85725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7" name="Line 118"/>
            <p:cNvSpPr>
              <a:spLocks noChangeShapeType="1"/>
            </p:cNvSpPr>
            <p:nvPr/>
          </p:nvSpPr>
          <p:spPr bwMode="auto">
            <a:xfrm flipH="1" flipV="1">
              <a:off x="4667250" y="3594100"/>
              <a:ext cx="730250" cy="74930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8" name="Line 119"/>
            <p:cNvSpPr>
              <a:spLocks noChangeShapeType="1"/>
            </p:cNvSpPr>
            <p:nvPr/>
          </p:nvSpPr>
          <p:spPr bwMode="auto">
            <a:xfrm flipH="1" flipV="1">
              <a:off x="3744913" y="3792538"/>
              <a:ext cx="0" cy="355600"/>
            </a:xfrm>
            <a:prstGeom prst="line">
              <a:avLst/>
            </a:prstGeom>
            <a:noFill/>
            <a:ln w="9525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39" name="Oval 96"/>
            <p:cNvSpPr>
              <a:spLocks noChangeArrowheads="1"/>
            </p:cNvSpPr>
            <p:nvPr/>
          </p:nvSpPr>
          <p:spPr bwMode="auto">
            <a:xfrm>
              <a:off x="2767013" y="1077913"/>
              <a:ext cx="1955800" cy="1004887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pt-BR" sz="1600" dirty="0"/>
                <a:t>Existência de Recursos Minerais</a:t>
              </a:r>
            </a:p>
          </p:txBody>
        </p:sp>
        <p:sp>
          <p:nvSpPr>
            <p:cNvPr id="41" name="Text Box 112"/>
            <p:cNvSpPr txBox="1">
              <a:spLocks noChangeArrowheads="1"/>
            </p:cNvSpPr>
            <p:nvPr/>
          </p:nvSpPr>
          <p:spPr bwMode="auto">
            <a:xfrm>
              <a:off x="427038" y="3189288"/>
              <a:ext cx="1924050" cy="685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pt-BR" sz="1400" b="1" dirty="0"/>
                <a:t>Políticas </a:t>
              </a:r>
            </a:p>
            <a:p>
              <a:pPr algn="ctr" eaLnBrk="1" hangingPunct="1"/>
              <a:r>
                <a:rPr lang="pt-BR" sz="1400" b="1" dirty="0"/>
                <a:t>Públicas para o setor mineral</a:t>
              </a:r>
            </a:p>
          </p:txBody>
        </p:sp>
        <p:sp>
          <p:nvSpPr>
            <p:cNvPr id="42" name="Line 104"/>
            <p:cNvSpPr>
              <a:spLocks noChangeShapeType="1"/>
            </p:cNvSpPr>
            <p:nvPr/>
          </p:nvSpPr>
          <p:spPr bwMode="auto">
            <a:xfrm flipH="1" flipV="1">
              <a:off x="1316038" y="3875088"/>
              <a:ext cx="11112" cy="27305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3" name="Line 104"/>
            <p:cNvSpPr>
              <a:spLocks noChangeShapeType="1"/>
            </p:cNvSpPr>
            <p:nvPr/>
          </p:nvSpPr>
          <p:spPr bwMode="auto">
            <a:xfrm>
              <a:off x="3776663" y="2066925"/>
              <a:ext cx="0" cy="854075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44" name="Text Box 112"/>
            <p:cNvSpPr txBox="1">
              <a:spLocks noChangeArrowheads="1"/>
            </p:cNvSpPr>
            <p:nvPr/>
          </p:nvSpPr>
          <p:spPr bwMode="auto">
            <a:xfrm>
              <a:off x="611188" y="5373688"/>
              <a:ext cx="7056437" cy="79216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pt-BR" b="1" u="sng" dirty="0"/>
                <a:t>Sociedade</a:t>
              </a:r>
              <a:r>
                <a:rPr lang="pt-BR" sz="1400" b="1" dirty="0"/>
                <a:t>: CFEM, geração de emprego e renda,  ações sociais e ambientais, desenvolvimento local, agregação de valor, formalização e regularização, melhoria da infra-estrutura,  ecoeficiência, uso futuro da área minerada</a:t>
              </a:r>
            </a:p>
          </p:txBody>
        </p:sp>
      </p:grpSp>
      <p:sp>
        <p:nvSpPr>
          <p:cNvPr id="45" name="Retângulo 44"/>
          <p:cNvSpPr/>
          <p:nvPr/>
        </p:nvSpPr>
        <p:spPr>
          <a:xfrm>
            <a:off x="395536" y="1021378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SETOR MINERAL - COMPETITIVIDADE E SUSTENTABILIDADE</a:t>
            </a:r>
            <a:endParaRPr lang="pt-BR" sz="20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6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539750" y="1844675"/>
            <a:ext cx="8154988" cy="43211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itchFamily="2" charset="2"/>
              <a:buNone/>
            </a:pP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altLang="en-US" sz="2000" b="1" dirty="0" smtClean="0">
                <a:solidFill>
                  <a:schemeClr val="tx1"/>
                </a:solidFill>
                <a:ea typeface="ＭＳ Ｐゴシック" pitchFamily="34" charset="-128"/>
              </a:rPr>
              <a:t>“</a:t>
            </a:r>
            <a:r>
              <a:rPr lang="en-US" sz="2000" b="1" dirty="0" smtClean="0">
                <a:solidFill>
                  <a:schemeClr val="tx1"/>
                </a:solidFill>
                <a:ea typeface="ＭＳ Ｐゴシック" pitchFamily="34" charset="-128"/>
              </a:rPr>
              <a:t> O MUNDO SERÁ CADA VEZ MAIS </a:t>
            </a:r>
            <a:r>
              <a:rPr lang="en-US" altLang="en-US" sz="2000" b="1" dirty="0" smtClean="0">
                <a:solidFill>
                  <a:schemeClr val="tx1"/>
                </a:solidFill>
                <a:ea typeface="ＭＳ Ｐゴシック" pitchFamily="34" charset="-128"/>
              </a:rPr>
              <a:t>“</a:t>
            </a:r>
            <a:r>
              <a:rPr lang="en-US" altLang="ja-JP" sz="2000" b="1" dirty="0" smtClean="0">
                <a:solidFill>
                  <a:schemeClr val="tx1"/>
                </a:solidFill>
                <a:ea typeface="ＭＳ Ｐゴシック" pitchFamily="34" charset="-128"/>
              </a:rPr>
              <a:t>MINERO-DEPENDENTE</a:t>
            </a:r>
            <a:r>
              <a:rPr lang="en-US" altLang="en-US" sz="2000" b="1" dirty="0" smtClean="0">
                <a:solidFill>
                  <a:schemeClr val="tx1"/>
                </a:solidFill>
                <a:ea typeface="ＭＳ Ｐゴシック" pitchFamily="34" charset="-128"/>
              </a:rPr>
              <a:t>”</a:t>
            </a:r>
            <a:r>
              <a:rPr lang="en-US" altLang="ja-JP" sz="2000" b="1" dirty="0" smtClean="0">
                <a:solidFill>
                  <a:schemeClr val="tx1"/>
                </a:solidFill>
                <a:ea typeface="ＭＳ Ｐゴシック" pitchFamily="34" charset="-128"/>
              </a:rPr>
              <a:t> E O BRASIL DEVE MAXIMIZAR O RETORNO DE TODOS OS BENEFÍCIOS DESTE SETOR PARA A SOCIEDADE. PARA ISTO, A ATIVIDADE MINERÁRIA TEM QUE SER CONTINUAMENTE REAVALIADA, BUSCANDO SUA COMPETITIVIDADE, SUSTENTABILIDADE E INSERÇÃO NO MERCADO MUNDIAL. AS AÇÕES DE GOVERNO E DEMAIS AGENTES DO SETOR MINERAL DEVERÃO SER CADA VEZ MAIS INTEGRADAS E CONVERGENTES </a:t>
            </a:r>
            <a:r>
              <a:rPr lang="en-US" altLang="en-US" sz="2000" b="1" dirty="0" smtClean="0">
                <a:solidFill>
                  <a:schemeClr val="tx1"/>
                </a:solidFill>
                <a:ea typeface="ＭＳ Ｐゴシック" pitchFamily="34" charset="-128"/>
              </a:rPr>
              <a:t>”.</a:t>
            </a:r>
            <a:r>
              <a:rPr lang="en-US" altLang="ja-JP" sz="2000" b="1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endParaRPr lang="en-US" sz="2000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260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pt-BR" altLang="en-US" sz="4000" dirty="0">
                <a:ea typeface="ＭＳ Ｐゴシック" pitchFamily="34" charset="-128"/>
              </a:rPr>
              <a:t>“O setor mineral deverá ser cada vez mais tratado como estratégico no Brasil, maximizando todas as potencialidades existentes, </a:t>
            </a:r>
            <a:r>
              <a:rPr lang="pt-BR" altLang="en-US" sz="4000" dirty="0" smtClean="0">
                <a:ea typeface="ＭＳ Ｐゴシック" pitchFamily="34" charset="-128"/>
              </a:rPr>
              <a:t>transformando-as </a:t>
            </a:r>
            <a:r>
              <a:rPr lang="pt-BR" altLang="en-US" sz="4000" dirty="0">
                <a:ea typeface="ＭＳ Ｐゴシック" pitchFamily="34" charset="-128"/>
              </a:rPr>
              <a:t>em realidade e desenvolvimento sustentado no Brasil</a:t>
            </a:r>
            <a:r>
              <a:rPr lang="pt-BR" altLang="en-US" sz="4000" dirty="0" smtClean="0">
                <a:ea typeface="ＭＳ Ｐゴシック" pitchFamily="34" charset="-128"/>
              </a:rPr>
              <a:t>.”</a:t>
            </a:r>
            <a:endParaRPr lang="pt-BR" altLang="en-US" sz="4000" dirty="0">
              <a:ea typeface="ＭＳ Ｐゴシック" pitchFamily="34" charset="-128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1B907F41-5210-42D8-B894-418CD40DCCFA}" type="slidenum">
              <a:rPr lang="en-US" sz="1200" smtClean="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20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75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sz="5400" dirty="0" smtClean="0"/>
          </a:p>
          <a:p>
            <a:pPr algn="ctr">
              <a:buNone/>
            </a:pPr>
            <a:r>
              <a:rPr lang="pt-BR" sz="5400" dirty="0" smtClean="0"/>
              <a:t>OBRIGADO!</a:t>
            </a:r>
          </a:p>
          <a:p>
            <a:pPr algn="ctr">
              <a:buNone/>
            </a:pPr>
            <a:endParaRPr lang="pt-BR" sz="5400" dirty="0" smtClean="0"/>
          </a:p>
          <a:p>
            <a:pPr algn="ctr">
              <a:buNone/>
            </a:pPr>
            <a:r>
              <a:rPr lang="pt-BR" sz="2000" dirty="0" smtClean="0"/>
              <a:t>paulo.guilherme@dnpm.gov.br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idx="1"/>
          </p:nvPr>
        </p:nvSpPr>
        <p:spPr bwMode="auto">
          <a:xfrm>
            <a:off x="528688" y="191683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/>
              </a:defRPr>
            </a:lvl9pPr>
          </a:lstStyle>
          <a:p>
            <a:pPr>
              <a:lnSpc>
                <a:spcPct val="160000"/>
              </a:lnSpc>
              <a:defRPr/>
            </a:pPr>
            <a:r>
              <a:rPr lang="pt-BR" sz="2000" dirty="0">
                <a:solidFill>
                  <a:schemeClr val="tx1"/>
                </a:solidFill>
              </a:rPr>
              <a:t>O país não desenvolveu sua potencialidade no segmento mineral </a:t>
            </a:r>
            <a:r>
              <a:rPr lang="pt-BR" sz="2000" dirty="0" smtClean="0">
                <a:solidFill>
                  <a:schemeClr val="tx1"/>
                </a:solidFill>
              </a:rPr>
              <a:t>devido a:</a:t>
            </a:r>
            <a:endParaRPr lang="pt-BR" sz="2000" dirty="0">
              <a:solidFill>
                <a:schemeClr val="tx1"/>
              </a:solidFill>
            </a:endParaRPr>
          </a:p>
          <a:p>
            <a:pPr lvl="1">
              <a:lnSpc>
                <a:spcPct val="160000"/>
              </a:lnSpc>
              <a:defRPr/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 Instabilidade político-econômica dos anos 80 </a:t>
            </a:r>
            <a:r>
              <a:rPr lang="pt-BR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 mercado interno </a:t>
            </a:r>
            <a:r>
              <a:rPr lang="pt-BR" sz="20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instável e </a:t>
            </a:r>
            <a:r>
              <a:rPr lang="pt-BR" sz="20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desemprego; </a:t>
            </a:r>
          </a:p>
          <a:p>
            <a:pPr lvl="1">
              <a:lnSpc>
                <a:spcPct val="160000"/>
              </a:lnSpc>
              <a:defRPr/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Restrições constitucionais ao capital estrangeiro; </a:t>
            </a:r>
          </a:p>
          <a:p>
            <a:pPr lvl="1">
              <a:lnSpc>
                <a:spcPct val="160000"/>
              </a:lnSpc>
              <a:defRPr/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Legislação mineral complexa e defasada; </a:t>
            </a:r>
          </a:p>
          <a:p>
            <a:pPr lvl="1">
              <a:lnSpc>
                <a:spcPct val="160000"/>
              </a:lnSpc>
              <a:defRPr/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Falta de levantamentos geológicos básicos e pouco investimento em pesquisa mineral; </a:t>
            </a:r>
          </a:p>
          <a:p>
            <a:pPr lvl="1">
              <a:lnSpc>
                <a:spcPct val="160000"/>
              </a:lnSpc>
              <a:defRPr/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Redução </a:t>
            </a:r>
            <a:r>
              <a:rPr lang="pt-BR" sz="2000" dirty="0" smtClean="0">
                <a:solidFill>
                  <a:schemeClr val="tx1"/>
                </a:solidFill>
                <a:latin typeface="+mj-lt"/>
              </a:rPr>
              <a:t>das cotações das </a:t>
            </a:r>
            <a:r>
              <a:rPr lang="pt-BR" sz="2000" dirty="0">
                <a:solidFill>
                  <a:schemeClr val="tx1"/>
                </a:solidFill>
                <a:latin typeface="+mj-lt"/>
              </a:rPr>
              <a:t>principais commodities; </a:t>
            </a:r>
          </a:p>
          <a:p>
            <a:pPr lvl="1">
              <a:lnSpc>
                <a:spcPct val="160000"/>
              </a:lnSpc>
              <a:defRPr/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Redução do nível de consumo - crise mundial; </a:t>
            </a:r>
          </a:p>
          <a:p>
            <a:pPr lvl="1">
              <a:lnSpc>
                <a:spcPct val="160000"/>
              </a:lnSpc>
              <a:defRPr/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Maior atratividade para inversões de capitais em outros países com regras mais definidas;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67544" y="1124744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MINERAÇÃO NO BRASIL – DÉCADAS DE 80/90</a:t>
            </a:r>
            <a:endParaRPr lang="pt-BR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27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pt-BR" sz="2000" dirty="0"/>
              <a:t>“Boom” da Mineração (2002 a 2008):</a:t>
            </a:r>
          </a:p>
          <a:p>
            <a:pPr lvl="1"/>
            <a:r>
              <a:rPr lang="pt-BR" sz="2000" dirty="0"/>
              <a:t>alta dos preços das principais </a:t>
            </a:r>
            <a:r>
              <a:rPr lang="pt-BR" sz="2000" dirty="0" smtClean="0"/>
              <a:t>commodities;</a:t>
            </a:r>
            <a:endParaRPr lang="pt-BR" sz="2000" dirty="0"/>
          </a:p>
          <a:p>
            <a:pPr lvl="1"/>
            <a:r>
              <a:rPr lang="pt-BR" sz="2000" dirty="0"/>
              <a:t>alta rentabilidade da atividade mineral levando a “explosão de projetos</a:t>
            </a:r>
            <a:r>
              <a:rPr lang="pt-BR" sz="2000" dirty="0" smtClean="0"/>
              <a:t>”;</a:t>
            </a:r>
          </a:p>
          <a:p>
            <a:pPr lvl="1"/>
            <a:r>
              <a:rPr lang="pt-BR" sz="2000" dirty="0"/>
              <a:t>Fusões e aquisições de empresas de mineração (Minério de Ferro: cerca de 30 bi US$ desde 2000 até os dias atuais</a:t>
            </a:r>
            <a:r>
              <a:rPr lang="pt-BR" sz="2000" dirty="0" smtClean="0"/>
              <a:t>);</a:t>
            </a:r>
            <a:endParaRPr lang="pt-BR" sz="2000" dirty="0"/>
          </a:p>
          <a:p>
            <a:endParaRPr lang="pt-BR" sz="2000" dirty="0"/>
          </a:p>
          <a:p>
            <a:r>
              <a:rPr lang="pt-BR" sz="2000" dirty="0"/>
              <a:t>Crise subprime (2008/2009) , crise </a:t>
            </a:r>
            <a:r>
              <a:rPr lang="pt-BR" sz="2000" dirty="0" smtClean="0"/>
              <a:t>europeia </a:t>
            </a:r>
            <a:r>
              <a:rPr lang="pt-BR" sz="2000" dirty="0"/>
              <a:t>e redução do ritmo de crescimento da China </a:t>
            </a:r>
            <a:r>
              <a:rPr lang="pt-BR" sz="2000" dirty="0" smtClean="0">
                <a:sym typeface="Wingdings" pitchFamily="2" charset="2"/>
              </a:rPr>
              <a:t></a:t>
            </a:r>
            <a:r>
              <a:rPr lang="pt-BR" sz="2000" dirty="0" smtClean="0"/>
              <a:t> </a:t>
            </a:r>
            <a:r>
              <a:rPr lang="pt-BR" sz="2000" dirty="0"/>
              <a:t>Ambiente de Incerteza e Aumento do Risco;</a:t>
            </a:r>
          </a:p>
          <a:p>
            <a:endParaRPr lang="pt-BR" sz="2000" dirty="0"/>
          </a:p>
          <a:p>
            <a:r>
              <a:rPr lang="pt-BR" sz="2000" dirty="0"/>
              <a:t>Recuperação do Setor Mineral em 2010 – 2011;</a:t>
            </a:r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1124744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MINERAÇÃO NO BRASIL – PERÍODO DE 2000 / 2013</a:t>
            </a:r>
            <a:endParaRPr lang="pt-BR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61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pt-BR" sz="2000" dirty="0" smtClean="0"/>
              <a:t>A </a:t>
            </a:r>
            <a:r>
              <a:rPr lang="pt-BR" sz="2000" dirty="0"/>
              <a:t>indústria global de mineração vive uma crise de confiança, que vem se refletindo na retração de investimentos, na troca de comando das grandes empresas, baixas contábeis  e nos baixos retornos de projetos em todo o </a:t>
            </a:r>
            <a:r>
              <a:rPr lang="pt-BR" sz="2000" dirty="0" smtClean="0"/>
              <a:t>mundo;</a:t>
            </a:r>
            <a:endParaRPr lang="pt-BR" sz="2000" dirty="0"/>
          </a:p>
          <a:p>
            <a:r>
              <a:rPr lang="pt-BR" sz="2000" dirty="0" smtClean="0"/>
              <a:t>Atrasos </a:t>
            </a:r>
            <a:r>
              <a:rPr lang="pt-BR" sz="2000" dirty="0"/>
              <a:t>e gastos maiores do que o esperado com projetos;</a:t>
            </a:r>
          </a:p>
          <a:p>
            <a:r>
              <a:rPr lang="pt-BR" sz="2000" dirty="0" smtClean="0"/>
              <a:t>Gestões </a:t>
            </a:r>
            <a:r>
              <a:rPr lang="pt-BR" sz="2000" dirty="0"/>
              <a:t>que decepcionaram os acionistas;</a:t>
            </a:r>
          </a:p>
          <a:p>
            <a:r>
              <a:rPr lang="pt-BR" sz="2000" dirty="0" smtClean="0"/>
              <a:t>Queda </a:t>
            </a:r>
            <a:r>
              <a:rPr lang="pt-BR" sz="2000" dirty="0"/>
              <a:t>de produtividade e uma alocação ruim do capital;</a:t>
            </a:r>
          </a:p>
          <a:p>
            <a:r>
              <a:rPr lang="pt-BR" sz="2000" dirty="0"/>
              <a:t>Maior volatilidade dos preços das commodities;</a:t>
            </a:r>
          </a:p>
          <a:p>
            <a:r>
              <a:rPr lang="pt-BR" sz="2000" dirty="0"/>
              <a:t>Aumento dos custos trabalhistas e operacionais;</a:t>
            </a:r>
          </a:p>
          <a:p>
            <a:r>
              <a:rPr lang="pt-BR" sz="2000" dirty="0" smtClean="0"/>
              <a:t>Nacionalização </a:t>
            </a:r>
            <a:r>
              <a:rPr lang="pt-BR" sz="2000" dirty="0"/>
              <a:t>de recursos naturais em alguns países;</a:t>
            </a:r>
          </a:p>
          <a:p>
            <a:endParaRPr lang="pt-BR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1124744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MINERAÇÃO NO BRASIL – MOMENTO ATUAL</a:t>
            </a:r>
            <a:endParaRPr lang="pt-BR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41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700808"/>
            <a:ext cx="8229600" cy="4525963"/>
          </a:xfrm>
        </p:spPr>
        <p:txBody>
          <a:bodyPr/>
          <a:lstStyle/>
          <a:p>
            <a:pPr marL="177800" indent="-177800">
              <a:tabLst>
                <a:tab pos="2870200" algn="l"/>
                <a:tab pos="3048000" algn="l"/>
              </a:tabLst>
            </a:pPr>
            <a:r>
              <a:rPr lang="pt-BR" sz="2000" dirty="0" smtClean="0"/>
              <a:t>O </a:t>
            </a:r>
            <a:r>
              <a:rPr lang="pt-BR" sz="2000" dirty="0"/>
              <a:t>Brasil produz cerca de </a:t>
            </a:r>
            <a:r>
              <a:rPr lang="pt-BR" sz="2000" dirty="0" smtClean="0"/>
              <a:t>80 </a:t>
            </a:r>
            <a:r>
              <a:rPr lang="pt-BR" sz="2000" dirty="0"/>
              <a:t>bens minerais;</a:t>
            </a:r>
          </a:p>
          <a:p>
            <a:pPr marL="177800" indent="-177800">
              <a:tabLst>
                <a:tab pos="2870200" algn="l"/>
                <a:tab pos="3048000" algn="l"/>
              </a:tabLst>
            </a:pPr>
            <a:r>
              <a:rPr lang="pt-BR" sz="2000" dirty="0" smtClean="0"/>
              <a:t>Valor </a:t>
            </a:r>
            <a:r>
              <a:rPr lang="pt-BR" sz="2000" dirty="0"/>
              <a:t>da Produção </a:t>
            </a:r>
            <a:r>
              <a:rPr lang="pt-BR" sz="2000" dirty="0" smtClean="0"/>
              <a:t>Mineral em 2012: </a:t>
            </a:r>
            <a:r>
              <a:rPr lang="pt-BR" sz="2000" b="1" dirty="0"/>
              <a:t>US$ 42.0 bilhões</a:t>
            </a:r>
            <a:r>
              <a:rPr lang="pt-BR" sz="2000" dirty="0"/>
              <a:t>;</a:t>
            </a:r>
          </a:p>
          <a:p>
            <a:pPr marL="177800" indent="-177800">
              <a:tabLst>
                <a:tab pos="2870200" algn="l"/>
                <a:tab pos="3048000" algn="l"/>
              </a:tabLst>
            </a:pPr>
            <a:r>
              <a:rPr lang="pt-BR" sz="2000" dirty="0" smtClean="0"/>
              <a:t>O Setor Mineral representa</a:t>
            </a:r>
          </a:p>
          <a:p>
            <a:pPr marL="177800" indent="-177800">
              <a:buNone/>
              <a:tabLst>
                <a:tab pos="2870200" algn="l"/>
                <a:tab pos="3048000" algn="l"/>
              </a:tabLst>
            </a:pPr>
            <a:r>
              <a:rPr lang="pt-BR" sz="2000" dirty="0" smtClean="0"/>
              <a:t>cerca </a:t>
            </a:r>
            <a:r>
              <a:rPr lang="pt-BR" sz="2000" dirty="0"/>
              <a:t>de 20% do valor das </a:t>
            </a:r>
            <a:endParaRPr lang="pt-BR" sz="2000" dirty="0" smtClean="0"/>
          </a:p>
          <a:p>
            <a:pPr marL="0" indent="0">
              <a:buNone/>
              <a:tabLst>
                <a:tab pos="2870200" algn="l"/>
                <a:tab pos="3048000" algn="l"/>
              </a:tabLst>
            </a:pPr>
            <a:r>
              <a:rPr lang="pt-BR" sz="2000" dirty="0" smtClean="0"/>
              <a:t>exportações </a:t>
            </a:r>
            <a:r>
              <a:rPr lang="pt-BR" sz="2000" dirty="0"/>
              <a:t>do Brasil em 2012;</a:t>
            </a:r>
          </a:p>
          <a:p>
            <a:pPr marL="177800" indent="-177800">
              <a:tabLst>
                <a:tab pos="2870200" algn="l"/>
                <a:tab pos="3048000" algn="l"/>
              </a:tabLst>
            </a:pPr>
            <a:r>
              <a:rPr lang="pt-BR" sz="2000" dirty="0" smtClean="0"/>
              <a:t>Investimentos </a:t>
            </a:r>
            <a:r>
              <a:rPr lang="pt-BR" sz="2000" dirty="0"/>
              <a:t>na Produção </a:t>
            </a:r>
            <a:endParaRPr lang="pt-BR" sz="2000" dirty="0" smtClean="0"/>
          </a:p>
          <a:p>
            <a:pPr marL="0" indent="0">
              <a:buNone/>
              <a:tabLst>
                <a:tab pos="2870200" algn="l"/>
                <a:tab pos="3048000" algn="l"/>
              </a:tabLst>
            </a:pPr>
            <a:r>
              <a:rPr lang="pt-BR" sz="2000" dirty="0" smtClean="0"/>
              <a:t>Mineral </a:t>
            </a:r>
            <a:r>
              <a:rPr lang="pt-BR" sz="2000" dirty="0"/>
              <a:t>no Brasil (2012 - 2016) </a:t>
            </a:r>
            <a:endParaRPr lang="pt-BR" sz="2000" dirty="0" smtClean="0"/>
          </a:p>
          <a:p>
            <a:pPr marL="0" indent="0">
              <a:buNone/>
              <a:tabLst>
                <a:tab pos="2870200" algn="l"/>
                <a:tab pos="3048000" algn="l"/>
              </a:tabLst>
            </a:pPr>
            <a:r>
              <a:rPr lang="pt-BR" sz="2000" dirty="0" smtClean="0"/>
              <a:t>na </a:t>
            </a:r>
            <a:r>
              <a:rPr lang="pt-BR" sz="2000" dirty="0"/>
              <a:t>ordem de </a:t>
            </a:r>
            <a:r>
              <a:rPr lang="pt-BR" sz="2000" dirty="0" smtClean="0"/>
              <a:t>US</a:t>
            </a:r>
            <a:r>
              <a:rPr lang="pt-BR" sz="2000" dirty="0"/>
              <a:t>$ 75,0 bilhões </a:t>
            </a:r>
            <a:endParaRPr lang="pt-BR" sz="2000" dirty="0" smtClean="0"/>
          </a:p>
          <a:p>
            <a:pPr marL="0" indent="0">
              <a:buNone/>
              <a:tabLst>
                <a:tab pos="2870200" algn="l"/>
                <a:tab pos="3048000" algn="l"/>
              </a:tabLst>
            </a:pPr>
            <a:r>
              <a:rPr lang="pt-BR" sz="2000" dirty="0" smtClean="0"/>
              <a:t>(</a:t>
            </a:r>
            <a:r>
              <a:rPr lang="pt-BR" sz="2000" dirty="0"/>
              <a:t>fonte: IBRAM);</a:t>
            </a:r>
          </a:p>
          <a:p>
            <a:pPr marL="177800" indent="-177800">
              <a:tabLst>
                <a:tab pos="2870200" algn="l"/>
                <a:tab pos="3048000" algn="l"/>
              </a:tabLst>
            </a:pPr>
            <a:endParaRPr lang="pt-BR" sz="2000" dirty="0"/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1124744"/>
            <a:ext cx="8229600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MINERAÇÃO NO BRASIL </a:t>
            </a:r>
            <a:r>
              <a:rPr lang="pt-B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Arial" pitchFamily="34" charset="0"/>
              </a:rPr>
              <a:t>– INDÚSTRIA MINERAL BRASILEIRA</a:t>
            </a:r>
            <a:endParaRPr lang="pt-BR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Arial" pitchFamily="34" charset="0"/>
            </a:endParaRPr>
          </a:p>
        </p:txBody>
      </p:sp>
      <p:graphicFrame>
        <p:nvGraphicFramePr>
          <p:cNvPr id="5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1752317"/>
              </p:ext>
            </p:extLst>
          </p:nvPr>
        </p:nvGraphicFramePr>
        <p:xfrm>
          <a:off x="3923928" y="1844824"/>
          <a:ext cx="5207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040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95064" y="1916832"/>
            <a:ext cx="8153400" cy="478155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r>
              <a:rPr lang="pt-BR" sz="2000" dirty="0" smtClean="0">
                <a:ea typeface="ＭＳ Ｐゴシック" pitchFamily="34" charset="-128"/>
              </a:rPr>
              <a:t>Geração de empregos diretos e indiretos;</a:t>
            </a:r>
          </a:p>
          <a:p>
            <a:pPr>
              <a:buFont typeface="Arial" charset="0"/>
              <a:buChar char="•"/>
              <a:defRPr/>
            </a:pPr>
            <a:r>
              <a:rPr lang="pt-BR" sz="2000" dirty="0" smtClean="0">
                <a:ea typeface="ＭＳ Ｐゴシック" pitchFamily="34" charset="-128"/>
              </a:rPr>
              <a:t>Melhoria da qualidade do emprego (formal, maior renda, benefícios);</a:t>
            </a:r>
          </a:p>
          <a:p>
            <a:pPr>
              <a:buFont typeface="Arial" charset="0"/>
              <a:buChar char="•"/>
              <a:defRPr/>
            </a:pPr>
            <a:r>
              <a:rPr lang="pt-BR" sz="2000" dirty="0" smtClean="0">
                <a:ea typeface="ＭＳ Ｐゴシック" pitchFamily="34" charset="-128"/>
              </a:rPr>
              <a:t>Aumento da renda local </a:t>
            </a:r>
            <a:r>
              <a:rPr lang="pt-BR" sz="2000" dirty="0" smtClean="0">
                <a:ea typeface="ＭＳ Ｐゴシック" pitchFamily="34" charset="-128"/>
                <a:sym typeface="Wingdings" pitchFamily="2" charset="2"/>
              </a:rPr>
              <a:t> ativação da economia e comércio local;</a:t>
            </a:r>
            <a:endParaRPr lang="pt-BR" sz="2000" dirty="0" smtClean="0">
              <a:ea typeface="ＭＳ Ｐゴシック" pitchFamily="34" charset="-128"/>
            </a:endParaRPr>
          </a:p>
          <a:p>
            <a:pPr>
              <a:buFont typeface="Arial" charset="0"/>
              <a:buChar char="•"/>
              <a:defRPr/>
            </a:pPr>
            <a:r>
              <a:rPr lang="pt-BR" sz="2000" dirty="0" smtClean="0">
                <a:ea typeface="ＭＳ Ｐゴシック" pitchFamily="34" charset="-128"/>
              </a:rPr>
              <a:t>Aumento da arrecadação direta e indireta de impostos (CFEM, ICM, ISS, outros) </a:t>
            </a:r>
            <a:r>
              <a:rPr lang="pt-BR" sz="2000" dirty="0" smtClean="0">
                <a:ea typeface="ＭＳ Ｐゴシック" pitchFamily="34" charset="-128"/>
                <a:sym typeface="Wingdings" pitchFamily="2" charset="2"/>
              </a:rPr>
              <a:t> Melhoria da Qualidade de Vida da População;</a:t>
            </a:r>
            <a:endParaRPr lang="pt-BR" sz="2000" dirty="0" smtClean="0">
              <a:ea typeface="ＭＳ Ｐゴシック" pitchFamily="34" charset="-128"/>
            </a:endParaRPr>
          </a:p>
          <a:p>
            <a:pPr>
              <a:buFont typeface="Arial" charset="0"/>
              <a:buChar char="•"/>
              <a:defRPr/>
            </a:pPr>
            <a:r>
              <a:rPr lang="pt-BR" sz="2000" dirty="0" smtClean="0">
                <a:ea typeface="ＭＳ Ｐゴシック" pitchFamily="34" charset="-128"/>
              </a:rPr>
              <a:t>Melhoria do IDH local e regional;</a:t>
            </a:r>
          </a:p>
          <a:p>
            <a:pPr>
              <a:buFont typeface="Arial" charset="0"/>
              <a:buChar char="•"/>
              <a:defRPr/>
            </a:pPr>
            <a:r>
              <a:rPr lang="pt-BR" sz="2000" dirty="0" smtClean="0">
                <a:ea typeface="ＭＳ Ｐゴシック" pitchFamily="34" charset="-128"/>
              </a:rPr>
              <a:t>Atração de investimentos;</a:t>
            </a:r>
          </a:p>
          <a:p>
            <a:pPr>
              <a:defRPr/>
            </a:pPr>
            <a:r>
              <a:rPr lang="pt-BR" sz="2000" dirty="0" smtClean="0">
                <a:ea typeface="ＭＳ Ｐゴシック" pitchFamily="34" charset="-128"/>
              </a:rPr>
              <a:t>Base </a:t>
            </a:r>
            <a:r>
              <a:rPr lang="pt-BR" sz="2000" dirty="0">
                <a:ea typeface="ＭＳ Ｐゴシック" pitchFamily="34" charset="-128"/>
              </a:rPr>
              <a:t>para Fortalecimento/Competitividade de diversas cadeias produtivas e agregação de valor (Ex.: Aço, Cimento, Níquel, Cobre, Nióbio, Ouro, Gemas);</a:t>
            </a:r>
          </a:p>
          <a:p>
            <a:pPr>
              <a:defRPr/>
            </a:pPr>
            <a:endParaRPr lang="pt-BR" sz="2000" dirty="0" smtClean="0">
              <a:ea typeface="ＭＳ Ｐゴシック" pitchFamily="34" charset="-128"/>
            </a:endParaRPr>
          </a:p>
        </p:txBody>
      </p:sp>
      <p:sp>
        <p:nvSpPr>
          <p:cNvPr id="19460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75210892-8103-4A74-8AA8-AF784AB65DC0}" type="slidenum">
              <a:rPr lang="en-US" sz="1200" smtClean="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7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67544" y="1021378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MINERAÇÃO NO BRASIL – </a:t>
            </a: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IMPACTOS POSITIVOS DA MINERAÇÃO</a:t>
            </a:r>
            <a:endParaRPr lang="pt-BR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48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34" y="1844824"/>
            <a:ext cx="8455866" cy="48957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84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9C8B9509-2AA8-4CD8-94C5-20DCA1C5A2D7}" type="slidenum">
              <a:rPr lang="en-US" sz="1200" smtClean="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8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47080" y="1021378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MINERAÇÃO NO BRASIL – </a:t>
            </a:r>
            <a:r>
              <a:rPr lang="pt-BR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DESAFIOS DA MINERAÇÃO</a:t>
            </a:r>
            <a:endParaRPr lang="pt-BR" sz="1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853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Espaço Reservado para Número de Slid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fld id="{616CF285-C800-4FD8-88DE-D198096FADF0}" type="slidenum">
              <a:rPr lang="en-US" sz="1200" smtClean="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9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1021378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MINERAÇÃO NO BRASIL – </a:t>
            </a:r>
            <a:r>
              <a:rPr lang="pt-BR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DESAFIOS PARA O SETOR PRIVADO</a:t>
            </a:r>
            <a:endParaRPr lang="pt-BR" sz="12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9592" y="1863699"/>
            <a:ext cx="7416824" cy="499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648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Words>1355</Words>
  <Application>Microsoft Office PowerPoint</Application>
  <PresentationFormat>Apresentação na tela (4:3)</PresentationFormat>
  <Paragraphs>150</Paragraphs>
  <Slides>21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Tema do Office</vt:lpstr>
      <vt:lpstr>Gráfico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   (Em R$ Milhões) 2013* - até 30 de junho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alencar.barreto</dc:creator>
  <cp:lastModifiedBy>paulo.guilherme</cp:lastModifiedBy>
  <cp:revision>247</cp:revision>
  <dcterms:created xsi:type="dcterms:W3CDTF">2012-03-12T19:17:57Z</dcterms:created>
  <dcterms:modified xsi:type="dcterms:W3CDTF">2013-08-19T19:43:43Z</dcterms:modified>
</cp:coreProperties>
</file>