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369" y="-71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503496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A3DED23-58D8-4EF3-9CF1-3F7CC2D3F24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39025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8C722B5-905D-48A6-9D00-C1E27386D9F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8721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F5DE824-01AA-4FAB-ADF4-B68B84B5A2D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56672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516713A-2126-4EC4-A82B-4027023522E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7339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4D57E46-A5E9-45A8-807F-23814837384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94705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24A26C5-FD04-4EB9-8A72-B540BB88895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27164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C11C98A-C93D-4C7B-B553-ABF7BD91509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67709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E87B5E6-D42D-4DBE-94FA-7AFC6B5B36B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78600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4002D28-9F89-4464-B0B3-BE762870CCA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53302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280356E-2883-4569-9827-D0513A08E45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26379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8902DF2-04CA-4840-B68D-E8825403F6B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6469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0FBE3B4-8232-4CC3-B1E1-D827997D437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35345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70ABC50-1956-4B3F-B8E1-51E7152DD56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78897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41DB088-A5BB-4640-89B8-3BADE313015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635323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9455D2C-0B20-48AA-A914-2510AE3BA52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49925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6A89E95-4811-4D35-A5DB-9DF8E8E03F1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3003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556D8C0-5F81-496D-8E29-1027C0CA4F4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4740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BB2D86B-8317-4FDF-9E76-8EDC45087FB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48493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36E6045-D51B-469F-AC33-2F6034A393A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1585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BB42AF1-C9C7-4B39-B11D-F5187FBA6C3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53343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6D8B8DF-7F4B-4F4E-B627-813FC68E9C6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9109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0859A06-85D1-4089-ACD9-ED7A14F14C1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7767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cs typeface="Segoe UI" charset="0"/>
              </a:defRPr>
            </a:lvl1pPr>
          </a:lstStyle>
          <a:p>
            <a:endParaRPr lang="pt-BR" altLang="pt-BR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cs typeface="Segoe UI" charset="0"/>
              </a:defRPr>
            </a:lvl1pPr>
          </a:lstStyle>
          <a:p>
            <a:fld id="{D62D95BD-434D-4E4D-8EB2-B24DD5E325F1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5" y="6286500"/>
            <a:ext cx="2698750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306388" y="504825"/>
            <a:ext cx="8535987" cy="1588"/>
          </a:xfrm>
          <a:prstGeom prst="line">
            <a:avLst/>
          </a:prstGeom>
          <a:noFill/>
          <a:ln w="9360" cap="sq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068513" y="87313"/>
            <a:ext cx="43434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>
              <a:lnSpc>
                <a:spcPct val="118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pt-BR">
                <a:solidFill>
                  <a:srgbClr val="006600"/>
                </a:solidFill>
                <a:latin typeface="Arial Black" pitchFamily="32" charset="0"/>
              </a:rPr>
              <a:t>MINISTÉRIO DO PLANEJAMENTO</a:t>
            </a: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303213" y="6165850"/>
            <a:ext cx="8535987" cy="1588"/>
          </a:xfrm>
          <a:prstGeom prst="line">
            <a:avLst/>
          </a:prstGeom>
          <a:noFill/>
          <a:ln w="9360" cap="sq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>
                <a:solidFill>
                  <a:srgbClr val="898989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endParaRPr lang="pt-BR" altLang="pt-BR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>
                <a:solidFill>
                  <a:srgbClr val="898989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fld id="{39547FBE-E439-4E89-9B5E-8178558870CF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339975"/>
            <a:ext cx="867568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886200"/>
            <a:ext cx="18573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700213"/>
            <a:ext cx="2447925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468313" y="1285875"/>
            <a:ext cx="8135937" cy="243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284163" indent="-284163"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just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Font typeface="Arial" charset="0"/>
              <a:buChar char="•"/>
            </a:pPr>
            <a:r>
              <a:rPr lang="pt-BR" altLang="pt-BR" sz="2300" b="1"/>
              <a:t>REGULARIZAÇÃO FUNDIÁRIA PARA A GARANTIA DOS SETORES PRODUTIVOS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Font typeface="Arial" charset="0"/>
              <a:buChar char="•"/>
            </a:pPr>
            <a:r>
              <a:rPr lang="pt-BR" altLang="pt-BR" sz="2300" b="1"/>
              <a:t>RECONHECIMENTO DE DIREITOS E ACESSO À TERRA PARA AS POPULAÇÕES LOCAIS E TRADICIONAIS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Font typeface="Arial" charset="0"/>
              <a:buChar char="•"/>
            </a:pPr>
            <a:r>
              <a:rPr lang="pt-BR" altLang="pt-BR" sz="2300" b="1"/>
              <a:t>INTEGRAÇÃO DE POLÍTICAS PÚBLICAS DE PROTEÇÃO 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Font typeface="Arial" charset="0"/>
              <a:buChar char="•"/>
            </a:pPr>
            <a:r>
              <a:rPr lang="pt-BR" altLang="pt-BR" sz="2300" b="1"/>
              <a:t>MELHORIA DAS CONDIÇÕES DE TRABALHO E RENDA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Font typeface="Arial" charset="0"/>
              <a:buChar char="•"/>
            </a:pPr>
            <a:r>
              <a:rPr lang="pt-BR" altLang="pt-BR" sz="2300" b="1"/>
              <a:t>ACESSO AOS MECANISMOS DE FINANCIAMENTO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spcAft>
                <a:spcPts val="1288"/>
              </a:spcAft>
              <a:buFont typeface="Arial" charset="0"/>
              <a:buChar char="•"/>
            </a:pPr>
            <a:r>
              <a:rPr lang="pt-BR" altLang="pt-BR" sz="2300" b="1"/>
              <a:t>REDUÇÃO DO DESMATAMENTO</a:t>
            </a: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924300" y="620713"/>
            <a:ext cx="1895475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>
              <a:lnSpc>
                <a:spcPct val="93000"/>
              </a:lnSpc>
              <a:buClrTx/>
              <a:buFontTx/>
              <a:buNone/>
            </a:pPr>
            <a:r>
              <a:rPr lang="pt-BR" altLang="pt-BR" sz="4000"/>
              <a:t>Avanços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68313" y="1341438"/>
            <a:ext cx="8135937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284163" indent="-284163"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Font typeface="Arial" charset="0"/>
              <a:buChar char="•"/>
            </a:pPr>
            <a:r>
              <a:rPr lang="pt-BR" altLang="pt-BR" sz="2300" b="1"/>
              <a:t>PARCERIA MDA/MCIDADES/SPU COM ESTADOS E MUNICÍPIOS</a:t>
            </a:r>
          </a:p>
          <a:p>
            <a:pPr>
              <a:buFont typeface="Arial" charset="0"/>
              <a:buNone/>
            </a:pPr>
            <a:endParaRPr lang="pt-BR" altLang="pt-BR" sz="2300" b="1"/>
          </a:p>
          <a:p>
            <a:pPr>
              <a:buFont typeface="Arial" charset="0"/>
              <a:buChar char="•"/>
            </a:pPr>
            <a:r>
              <a:rPr lang="pt-BR" altLang="pt-BR" sz="2300" b="1"/>
              <a:t>SIMPLIFICAÇÃO DA IDENTIFICAÇÃO DAS ÁREAS DA SPU EM GLEBAS ARRECADADAS PELO INCRA</a:t>
            </a:r>
          </a:p>
          <a:p>
            <a:pPr>
              <a:buFont typeface="Arial" charset="0"/>
              <a:buNone/>
            </a:pPr>
            <a:endParaRPr lang="pt-BR" altLang="pt-BR" sz="2300" b="1"/>
          </a:p>
          <a:p>
            <a:pPr>
              <a:buFont typeface="Arial" charset="0"/>
              <a:buChar char="•"/>
            </a:pPr>
            <a:r>
              <a:rPr lang="pt-BR" altLang="pt-BR" sz="2300" b="1"/>
              <a:t>FACILITAÇÃO DA REGULARIZAÇÃO EM ÁREAS DE VÁRZEA EM GLEBAS ARRECADADAS PELO INCRA</a:t>
            </a:r>
          </a:p>
          <a:p>
            <a:pPr>
              <a:buFont typeface="Arial" charset="0"/>
              <a:buNone/>
            </a:pPr>
            <a:endParaRPr lang="pt-BR" altLang="pt-BR" sz="2300" b="1"/>
          </a:p>
          <a:p>
            <a:pPr>
              <a:buFont typeface="Arial" charset="0"/>
              <a:buChar char="•"/>
            </a:pPr>
            <a:r>
              <a:rPr lang="pt-BR" altLang="pt-BR" sz="2300" b="1"/>
              <a:t>DISPENSA DE LICITAÇÃO PARA CDRU ONEROSA DE ÁREAS DE ATÉ 15 MÓDULOS FISCAIS EM GLEBAS ARRECADADAS PELO INCRA</a:t>
            </a:r>
          </a:p>
          <a:p>
            <a:pPr>
              <a:buFont typeface="Arial" charset="0"/>
              <a:buNone/>
            </a:pPr>
            <a:endParaRPr lang="pt-BR" altLang="pt-BR" sz="2300" b="1"/>
          </a:p>
          <a:p>
            <a:pPr>
              <a:buFont typeface="Arial" charset="0"/>
              <a:buChar char="•"/>
            </a:pPr>
            <a:r>
              <a:rPr lang="pt-BR" altLang="pt-BR" sz="2300" b="1"/>
              <a:t>APLICAÇÃO SUBSIDIÁRIA  A OUTRAS ÁREAS DA UNIÃO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76250"/>
            <a:ext cx="229870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3348038" y="1628775"/>
            <a:ext cx="1763712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>
              <a:lnSpc>
                <a:spcPct val="93000"/>
              </a:lnSpc>
              <a:buClrTx/>
              <a:buFontTx/>
              <a:buNone/>
            </a:pPr>
            <a:r>
              <a:rPr lang="pt-BR" altLang="pt-BR" sz="3600" b="1"/>
              <a:t>Desafios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971550" y="2420938"/>
            <a:ext cx="7345363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endParaRPr lang="pt-BR" altLang="pt-BR" sz="1600">
              <a:solidFill>
                <a:srgbClr val="006600"/>
              </a:solidFill>
            </a:endParaRPr>
          </a:p>
          <a:p>
            <a:pPr>
              <a:lnSpc>
                <a:spcPct val="90000"/>
              </a:lnSpc>
              <a:buClrTx/>
              <a:buFontTx/>
              <a:buNone/>
            </a:pPr>
            <a:endParaRPr lang="pt-BR" altLang="pt-BR" sz="2400"/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pt-BR" altLang="pt-BR" sz="2400" b="1"/>
              <a:t>DAR ESCALA AOS PROCESSOS DE REGULARIZAÇÃO FUNDIÁRIA NA AMAZÔNIA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pt-BR" altLang="pt-BR" sz="2400" b="1"/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pt-BR" altLang="pt-BR" sz="2400" b="1"/>
              <a:t>MITIGAÇÃO DE CONFLITOS FUNDIÁRIOS NA REGIÃO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pt-BR" altLang="pt-BR" sz="2400" b="1"/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pt-BR" altLang="pt-BR" sz="2400" b="1"/>
              <a:t>GESTÃO COMPARTILHADA DOS IMÓVEIS DA UNIÃO COM ESTADOS E MUNICÍPIOS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pt-BR" altLang="pt-BR" sz="1600" b="1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pt-BR" altLang="pt-BR" sz="1600" b="1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pt-BR" altLang="pt-BR" sz="1600" b="1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pt-BR" altLang="pt-BR" sz="160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pt-BR" altLang="pt-BR" sz="160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pt-BR" altLang="pt-BR" sz="160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pt-BR" altLang="pt-BR" sz="1600"/>
          </a:p>
          <a:p>
            <a:pPr>
              <a:lnSpc>
                <a:spcPct val="90000"/>
              </a:lnSpc>
              <a:buClrTx/>
              <a:buFontTx/>
              <a:buNone/>
            </a:pPr>
            <a:endParaRPr lang="pt-BR" altLang="pt-BR" sz="16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23888" y="836613"/>
            <a:ext cx="7705725" cy="491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altLang="pt-BR" sz="2800" b="1"/>
              <a:t>REGIÃO DO ARAGUAIA</a:t>
            </a:r>
          </a:p>
          <a:p>
            <a:pPr>
              <a:buClrTx/>
              <a:buFontTx/>
              <a:buNone/>
            </a:pPr>
            <a:endParaRPr lang="pt-BR" altLang="pt-BR" sz="2400" b="1"/>
          </a:p>
          <a:p>
            <a:pPr>
              <a:buFont typeface="Arial" charset="0"/>
              <a:buChar char="•"/>
            </a:pPr>
            <a:r>
              <a:rPr lang="pt-BR" altLang="pt-BR" sz="2400" b="1"/>
              <a:t>PACTO FEDERATIVO</a:t>
            </a:r>
          </a:p>
          <a:p>
            <a:pPr>
              <a:buFont typeface="Arial" charset="0"/>
              <a:buNone/>
            </a:pPr>
            <a:endParaRPr lang="pt-BR" altLang="pt-BR" sz="2400" b="1"/>
          </a:p>
          <a:p>
            <a:pPr>
              <a:buFont typeface="Arial" charset="0"/>
              <a:buChar char="•"/>
            </a:pPr>
            <a:r>
              <a:rPr lang="pt-BR" altLang="pt-BR" sz="2400" b="1"/>
              <a:t>ARTICULAÇÃO COM DIFERENTES SETORES DA SOCIEDADE CIVIL</a:t>
            </a:r>
          </a:p>
          <a:p>
            <a:pPr>
              <a:buFont typeface="Arial" charset="0"/>
              <a:buNone/>
            </a:pPr>
            <a:endParaRPr lang="pt-BR" altLang="pt-BR" sz="2400" b="1"/>
          </a:p>
          <a:p>
            <a:pPr>
              <a:buFont typeface="Arial" charset="0"/>
              <a:buChar char="•"/>
            </a:pPr>
            <a:r>
              <a:rPr lang="pt-BR" altLang="pt-BR" sz="2400" b="1"/>
              <a:t>ANÁLISE DOS TÍTULOS EMITIDOS PELOS ESTADOS DE MT E TO</a:t>
            </a:r>
          </a:p>
          <a:p>
            <a:pPr>
              <a:buFont typeface="Arial" charset="0"/>
              <a:buNone/>
            </a:pPr>
            <a:endParaRPr lang="pt-BR" altLang="pt-BR" sz="2400" b="1"/>
          </a:p>
          <a:p>
            <a:pPr>
              <a:buFont typeface="Arial" charset="0"/>
              <a:buChar char="•"/>
            </a:pPr>
            <a:r>
              <a:rPr lang="pt-BR" altLang="pt-BR" sz="2400" b="1"/>
              <a:t>MITIGAÇÃO DO CONFLITOS FUNDIÁRIOS</a:t>
            </a:r>
          </a:p>
          <a:p>
            <a:pPr>
              <a:buFont typeface="Arial" charset="0"/>
              <a:buNone/>
            </a:pPr>
            <a:endParaRPr lang="pt-BR" altLang="pt-BR" sz="2400" b="1"/>
          </a:p>
          <a:p>
            <a:pPr>
              <a:buFont typeface="Arial" charset="0"/>
              <a:buChar char="•"/>
            </a:pPr>
            <a:r>
              <a:rPr lang="pt-BR" altLang="pt-BR" sz="2400" b="1"/>
              <a:t>REGULARIZAÇÃO FUNDIÁRIA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09613" y="2133600"/>
            <a:ext cx="7777162" cy="332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284163" indent="-284163"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4163" algn="l"/>
                <a:tab pos="1198563" algn="l"/>
                <a:tab pos="2112963" algn="l"/>
                <a:tab pos="3027363" algn="l"/>
                <a:tab pos="3941763" algn="l"/>
                <a:tab pos="4856163" algn="l"/>
                <a:tab pos="5770563" algn="l"/>
                <a:tab pos="6684963" algn="l"/>
                <a:tab pos="7599363" algn="l"/>
                <a:tab pos="8513763" algn="l"/>
                <a:tab pos="9428163" algn="l"/>
                <a:tab pos="103425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2400" b="1">
                <a:latin typeface="Arial" charset="0"/>
              </a:rPr>
              <a:t>DESTINAÇÃO DE TERRAS DA UNIÃO EM ÁREAS ALAGÁVEIS DE RIOS FEDERAIS</a:t>
            </a:r>
          </a:p>
          <a:p>
            <a:pPr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2400" b="1">
                <a:latin typeface="Arial" charset="0"/>
              </a:rPr>
              <a:t>REGULARIZAÇÃO DAS AREAS PARA O SETOR PRODUTIVO</a:t>
            </a:r>
          </a:p>
          <a:p>
            <a:pPr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2400" b="1">
                <a:latin typeface="Arial" charset="0"/>
              </a:rPr>
              <a:t>RECONHECIMENTO DOS TÍTULOS EXPEDIDOS PELOS ESTADOS</a:t>
            </a:r>
          </a:p>
          <a:p>
            <a:pPr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2400" b="1">
                <a:latin typeface="Arial" charset="0"/>
              </a:rPr>
              <a:t>APLICAÇÃO PARA AS COMUNIDADES TRADICIONAIS DE RETIREIROS DO ARAGUAIA 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900113" y="1125538"/>
            <a:ext cx="7772400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>
              <a:lnSpc>
                <a:spcPct val="93000"/>
              </a:lnSpc>
              <a:buClrTx/>
              <a:buFontTx/>
              <a:buNone/>
            </a:pPr>
            <a:r>
              <a:rPr lang="pt-BR" altLang="pt-BR" sz="2800" b="1"/>
              <a:t>RIO ARAGUAIA – MT/TO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516313" y="755650"/>
            <a:ext cx="11318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b="1">
                <a:latin typeface="Arial" charset="0"/>
              </a:rPr>
              <a:t>Desafios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1"/>
          <p:cNvGrpSpPr>
            <a:grpSpLocks/>
          </p:cNvGrpSpPr>
          <p:nvPr/>
        </p:nvGrpSpPr>
        <p:grpSpPr bwMode="auto">
          <a:xfrm>
            <a:off x="663575" y="1557338"/>
            <a:ext cx="7670800" cy="4579937"/>
            <a:chOff x="418" y="981"/>
            <a:chExt cx="4832" cy="2885"/>
          </a:xfrm>
        </p:grpSpPr>
        <p:sp>
          <p:nvSpPr>
            <p:cNvPr id="18434" name="Text Box 2"/>
            <p:cNvSpPr txBox="1">
              <a:spLocks noChangeArrowheads="1"/>
            </p:cNvSpPr>
            <p:nvPr/>
          </p:nvSpPr>
          <p:spPr bwMode="auto">
            <a:xfrm>
              <a:off x="904" y="3702"/>
              <a:ext cx="1703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pt-BR" altLang="pt-BR" sz="1100" u="sng">
                  <a:solidFill>
                    <a:srgbClr val="FFFFFF"/>
                  </a:solidFill>
                  <a:latin typeface="Times New Roman" pitchFamily="16" charset="0"/>
                </a:rPr>
                <a:t>Modelagem hidrológica</a:t>
              </a:r>
            </a:p>
          </p:txBody>
        </p:sp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27" t="7243" r="8405" b="5840"/>
            <a:stretch>
              <a:fillRect/>
            </a:stretch>
          </p:blipFill>
          <p:spPr bwMode="auto">
            <a:xfrm>
              <a:off x="418" y="981"/>
              <a:ext cx="4832" cy="2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8527" t="7243" r="8405" b="5840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8436" name="Oval 4"/>
            <p:cNvSpPr>
              <a:spLocks noChangeArrowheads="1"/>
            </p:cNvSpPr>
            <p:nvPr/>
          </p:nvSpPr>
          <p:spPr bwMode="auto">
            <a:xfrm>
              <a:off x="2699" y="1100"/>
              <a:ext cx="134" cy="135"/>
            </a:xfrm>
            <a:prstGeom prst="ellips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8437" name="Text Box 5"/>
            <p:cNvSpPr txBox="1">
              <a:spLocks noChangeArrowheads="1"/>
            </p:cNvSpPr>
            <p:nvPr/>
          </p:nvSpPr>
          <p:spPr bwMode="auto">
            <a:xfrm>
              <a:off x="3016" y="1071"/>
              <a:ext cx="906" cy="164"/>
            </a:xfrm>
            <a:prstGeom prst="rect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pt-BR" altLang="pt-BR" sz="1100" u="sng">
                  <a:solidFill>
                    <a:srgbClr val="FF0000"/>
                  </a:solidFill>
                  <a:latin typeface="Times New Roman" pitchFamily="16" charset="0"/>
                </a:rPr>
                <a:t>Cheias excepcionais</a:t>
              </a:r>
            </a:p>
          </p:txBody>
        </p:sp>
        <p:cxnSp>
          <p:nvCxnSpPr>
            <p:cNvPr id="18438" name="AutoShape 6"/>
            <p:cNvCxnSpPr>
              <a:cxnSpLocks noChangeShapeType="1"/>
            </p:cNvCxnSpPr>
            <p:nvPr/>
          </p:nvCxnSpPr>
          <p:spPr bwMode="auto">
            <a:xfrm>
              <a:off x="2834" y="1168"/>
              <a:ext cx="181" cy="0"/>
            </a:xfrm>
            <a:prstGeom prst="straightConnector1">
              <a:avLst/>
            </a:prstGeom>
            <a:noFill/>
            <a:ln w="19080" cap="sq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8439" name="Oval 7"/>
            <p:cNvSpPr>
              <a:spLocks noChangeArrowheads="1"/>
            </p:cNvSpPr>
            <p:nvPr/>
          </p:nvSpPr>
          <p:spPr bwMode="auto">
            <a:xfrm>
              <a:off x="2035" y="1344"/>
              <a:ext cx="134" cy="135"/>
            </a:xfrm>
            <a:prstGeom prst="ellips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771" y="1207"/>
              <a:ext cx="906" cy="164"/>
            </a:xfrm>
            <a:prstGeom prst="rect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pt-BR" altLang="pt-BR" sz="1100" u="sng">
                  <a:solidFill>
                    <a:srgbClr val="FF0000"/>
                  </a:solidFill>
                  <a:latin typeface="Times New Roman" pitchFamily="16" charset="0"/>
                </a:rPr>
                <a:t>Enchentes ordinárias</a:t>
              </a:r>
            </a:p>
          </p:txBody>
        </p:sp>
        <p:cxnSp>
          <p:nvCxnSpPr>
            <p:cNvPr id="18441" name="AutoShape 9"/>
            <p:cNvCxnSpPr>
              <a:cxnSpLocks noChangeShapeType="1"/>
              <a:stCxn id="18439" idx="1"/>
              <a:endCxn id="18440" idx="3"/>
            </p:cNvCxnSpPr>
            <p:nvPr/>
          </p:nvCxnSpPr>
          <p:spPr bwMode="auto">
            <a:xfrm flipH="1" flipV="1">
              <a:off x="1678" y="1289"/>
              <a:ext cx="376" cy="73"/>
            </a:xfrm>
            <a:prstGeom prst="straightConnector1">
              <a:avLst/>
            </a:prstGeom>
            <a:noFill/>
            <a:ln w="19080" cap="sq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663575" y="908050"/>
            <a:ext cx="65309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400" b="1"/>
              <a:t>COMPORTAMENTO HISTÓRICO DO RIO ARAGUAIA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1"/>
          <p:cNvGrpSpPr>
            <a:grpSpLocks/>
          </p:cNvGrpSpPr>
          <p:nvPr/>
        </p:nvGrpSpPr>
        <p:grpSpPr bwMode="auto">
          <a:xfrm>
            <a:off x="0" y="44450"/>
            <a:ext cx="9971088" cy="6767513"/>
            <a:chOff x="0" y="28"/>
            <a:chExt cx="6281" cy="4263"/>
          </a:xfrm>
        </p:grpSpPr>
        <p:pic>
          <p:nvPicPr>
            <p:cNvPr id="1945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8"/>
              <a:ext cx="6281" cy="4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9459" name="AutoShape 3"/>
            <p:cNvSpPr>
              <a:spLocks/>
            </p:cNvSpPr>
            <p:nvPr/>
          </p:nvSpPr>
          <p:spPr bwMode="auto">
            <a:xfrm>
              <a:off x="353" y="594"/>
              <a:ext cx="1269" cy="316"/>
            </a:xfrm>
            <a:prstGeom prst="borderCallout1">
              <a:avLst>
                <a:gd name="adj1" fmla="val 96097"/>
                <a:gd name="adj2" fmla="val 48528"/>
                <a:gd name="adj3" fmla="val 277176"/>
                <a:gd name="adj4" fmla="val 102185"/>
              </a:avLst>
            </a:prstGeom>
            <a:solidFill>
              <a:srgbClr val="FFFFFF"/>
            </a:solidFill>
            <a:ln w="25560" cap="sq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pt-BR" altLang="pt-BR" sz="1600">
                  <a:latin typeface="Arial" charset="0"/>
                </a:rPr>
                <a:t>Área de inundação periódica</a:t>
              </a:r>
            </a:p>
          </p:txBody>
        </p:sp>
        <p:sp>
          <p:nvSpPr>
            <p:cNvPr id="19460" name="AutoShape 4"/>
            <p:cNvSpPr>
              <a:spLocks/>
            </p:cNvSpPr>
            <p:nvPr/>
          </p:nvSpPr>
          <p:spPr bwMode="auto">
            <a:xfrm>
              <a:off x="1621" y="164"/>
              <a:ext cx="1269" cy="317"/>
            </a:xfrm>
            <a:prstGeom prst="borderCallout1">
              <a:avLst>
                <a:gd name="adj1" fmla="val 96097"/>
                <a:gd name="adj2" fmla="val 48528"/>
                <a:gd name="adj3" fmla="val 374046"/>
                <a:gd name="adj4" fmla="val 95579"/>
              </a:avLst>
            </a:prstGeom>
            <a:solidFill>
              <a:srgbClr val="FFFFFF"/>
            </a:solidFill>
            <a:ln w="25560" cap="sq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pt-BR" altLang="pt-BR" sz="1600">
                  <a:latin typeface="Arial" charset="0"/>
                </a:rPr>
                <a:t>Limite da área da PDISP</a:t>
              </a:r>
            </a:p>
          </p:txBody>
        </p:sp>
        <p:sp>
          <p:nvSpPr>
            <p:cNvPr id="19461" name="AutoShape 5"/>
            <p:cNvSpPr>
              <a:spLocks/>
            </p:cNvSpPr>
            <p:nvPr/>
          </p:nvSpPr>
          <p:spPr bwMode="auto">
            <a:xfrm>
              <a:off x="930" y="2840"/>
              <a:ext cx="1269" cy="770"/>
            </a:xfrm>
            <a:prstGeom prst="borderCallout1">
              <a:avLst>
                <a:gd name="adj1" fmla="val 2750"/>
                <a:gd name="adj2" fmla="val 99162"/>
                <a:gd name="adj3" fmla="val -97463"/>
                <a:gd name="adj4" fmla="val 162162"/>
              </a:avLst>
            </a:prstGeom>
            <a:solidFill>
              <a:srgbClr val="FFFFFF"/>
            </a:solidFill>
            <a:ln w="25560" cap="sq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pt-BR" altLang="pt-BR" sz="1600">
                  <a:latin typeface="Arial" charset="0"/>
                </a:rPr>
                <a:t>Áreas altas não alagáveis periodicamente (excluídas da PDISP)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886200"/>
            <a:ext cx="18573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50" y="2836863"/>
            <a:ext cx="2447925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55650" y="2690813"/>
            <a:ext cx="756126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just">
              <a:buClrTx/>
              <a:buFontTx/>
              <a:buNone/>
            </a:pPr>
            <a:r>
              <a:rPr lang="pt-BR" altLang="pt-BR" sz="2800" b="1"/>
              <a:t>"Conhecer, zelar e garantir que cada imóvel da União cumpra sua função socioambiental, em harmonia com a função arrecadadora, em apoio aos programas estratégicos para a Nação".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827338" y="1628775"/>
            <a:ext cx="3416300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3600" b="1"/>
              <a:t>Missão da SPU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Group 1"/>
          <p:cNvGrpSpPr>
            <a:grpSpLocks/>
          </p:cNvGrpSpPr>
          <p:nvPr/>
        </p:nvGrpSpPr>
        <p:grpSpPr bwMode="auto">
          <a:xfrm>
            <a:off x="479425" y="3856038"/>
            <a:ext cx="5530850" cy="1825625"/>
            <a:chOff x="302" y="2429"/>
            <a:chExt cx="3484" cy="1150"/>
          </a:xfrm>
        </p:grpSpPr>
        <p:sp>
          <p:nvSpPr>
            <p:cNvPr id="6146" name="Oval 2"/>
            <p:cNvSpPr>
              <a:spLocks noChangeArrowheads="1"/>
            </p:cNvSpPr>
            <p:nvPr/>
          </p:nvSpPr>
          <p:spPr bwMode="auto">
            <a:xfrm>
              <a:off x="302" y="2429"/>
              <a:ext cx="1243" cy="1143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ts val="500"/>
                </a:spcBef>
                <a:buClrTx/>
                <a:buFontTx/>
                <a:buNone/>
              </a:pPr>
              <a:r>
                <a:rPr lang="pt-BR" altLang="pt-BR">
                  <a:solidFill>
                    <a:srgbClr val="006600"/>
                  </a:solidFill>
                </a:rPr>
                <a:t>União</a:t>
              </a:r>
            </a:p>
          </p:txBody>
        </p:sp>
        <p:sp>
          <p:nvSpPr>
            <p:cNvPr id="6147" name="Oval 3"/>
            <p:cNvSpPr>
              <a:spLocks noChangeArrowheads="1"/>
            </p:cNvSpPr>
            <p:nvPr/>
          </p:nvSpPr>
          <p:spPr bwMode="auto">
            <a:xfrm>
              <a:off x="1285" y="2429"/>
              <a:ext cx="1367" cy="115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ts val="500"/>
                </a:spcBef>
                <a:buClrTx/>
                <a:buFontTx/>
                <a:buNone/>
              </a:pPr>
              <a:r>
                <a:rPr lang="pt-BR" altLang="pt-BR">
                  <a:solidFill>
                    <a:srgbClr val="006600"/>
                  </a:solidFill>
                </a:rPr>
                <a:t>Estados</a:t>
              </a:r>
            </a:p>
            <a:p>
              <a:pPr algn="ctr">
                <a:lnSpc>
                  <a:spcPct val="80000"/>
                </a:lnSpc>
                <a:spcBef>
                  <a:spcPts val="500"/>
                </a:spcBef>
                <a:buClrTx/>
                <a:buFontTx/>
                <a:buNone/>
              </a:pPr>
              <a:r>
                <a:rPr lang="pt-BR" altLang="pt-BR">
                  <a:solidFill>
                    <a:srgbClr val="006600"/>
                  </a:solidFill>
                </a:rPr>
                <a:t>Municípios</a:t>
              </a:r>
            </a:p>
            <a:p>
              <a:pPr algn="ctr">
                <a:lnSpc>
                  <a:spcPct val="80000"/>
                </a:lnSpc>
                <a:spcBef>
                  <a:spcPts val="500"/>
                </a:spcBef>
                <a:buClrTx/>
                <a:buFontTx/>
                <a:buNone/>
              </a:pPr>
              <a:r>
                <a:rPr lang="pt-BR" altLang="pt-BR">
                  <a:solidFill>
                    <a:srgbClr val="006600"/>
                  </a:solidFill>
                </a:rPr>
                <a:t>Famílias</a:t>
              </a:r>
            </a:p>
            <a:p>
              <a:pPr algn="ctr">
                <a:lnSpc>
                  <a:spcPct val="80000"/>
                </a:lnSpc>
                <a:spcBef>
                  <a:spcPts val="500"/>
                </a:spcBef>
                <a:buClrTx/>
                <a:buFontTx/>
                <a:buNone/>
              </a:pPr>
              <a:r>
                <a:rPr lang="pt-BR" altLang="pt-BR">
                  <a:solidFill>
                    <a:srgbClr val="006600"/>
                  </a:solidFill>
                </a:rPr>
                <a:t>Comunidades</a:t>
              </a:r>
            </a:p>
          </p:txBody>
        </p:sp>
        <p:sp>
          <p:nvSpPr>
            <p:cNvPr id="6148" name="AutoShape 4"/>
            <p:cNvSpPr>
              <a:spLocks noChangeArrowheads="1"/>
            </p:cNvSpPr>
            <p:nvPr/>
          </p:nvSpPr>
          <p:spPr bwMode="auto">
            <a:xfrm>
              <a:off x="2761" y="2518"/>
              <a:ext cx="1025" cy="860"/>
            </a:xfrm>
            <a:prstGeom prst="rightArrow">
              <a:avLst>
                <a:gd name="adj1" fmla="val 46528"/>
                <a:gd name="adj2" fmla="val 52922"/>
              </a:avLst>
            </a:prstGeom>
            <a:solidFill>
              <a:srgbClr val="FF9900"/>
            </a:solidFill>
            <a:ln w="6480" cap="sq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87338" y="3003550"/>
            <a:ext cx="8567737" cy="452438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800"/>
              <a:t>Regularização Urbana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87338" y="2247900"/>
            <a:ext cx="8567737" cy="452438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800"/>
              <a:t>Regularização Rural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405563" y="4365625"/>
            <a:ext cx="2738437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spcBef>
                <a:spcPts val="2500"/>
              </a:spcBef>
              <a:buClrTx/>
              <a:buFontTx/>
              <a:buNone/>
            </a:pPr>
            <a:r>
              <a:rPr lang="pt-BR" altLang="pt-BR" sz="2800">
                <a:solidFill>
                  <a:srgbClr val="006600"/>
                </a:solidFill>
              </a:rPr>
              <a:t>Titulação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276475"/>
            <a:ext cx="8139113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31800" y="1276350"/>
            <a:ext cx="831850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lnSpc>
                <a:spcPct val="93000"/>
              </a:lnSpc>
              <a:spcAft>
                <a:spcPts val="1288"/>
              </a:spcAft>
              <a:buClrTx/>
              <a:buFontTx/>
              <a:buNone/>
            </a:pPr>
            <a:r>
              <a:rPr lang="pt-BR" altLang="pt-BR">
                <a:latin typeface="Arial" charset="0"/>
              </a:rPr>
              <a:t>Câmara Técnica de Regularização Fundiária</a:t>
            </a:r>
          </a:p>
          <a:p>
            <a:pPr>
              <a:lnSpc>
                <a:spcPct val="93000"/>
              </a:lnSpc>
              <a:spcAft>
                <a:spcPts val="1288"/>
              </a:spcAft>
              <a:buClrTx/>
              <a:buFontTx/>
              <a:buNone/>
            </a:pPr>
            <a:r>
              <a:rPr lang="pt-BR" altLang="pt-BR">
                <a:latin typeface="Arial" charset="0"/>
              </a:rPr>
              <a:t>Atos e Entregas – Glebas Públicas Federais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916238" y="692150"/>
            <a:ext cx="290195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400">
                <a:latin typeface="Arial" charset="0"/>
              </a:rPr>
              <a:t>Destinação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2541588"/>
            <a:ext cx="82407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539750" y="4221163"/>
            <a:ext cx="77041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/>
              <a:t>Glebas Urupadi e Parauari/AM para subscrição do MMA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148013" y="1484313"/>
            <a:ext cx="20605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800">
                <a:latin typeface="Arial" charset="0"/>
              </a:rPr>
              <a:t>Destinação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2109788"/>
            <a:ext cx="8351838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68313" y="4365625"/>
            <a:ext cx="8228012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1313" indent="-33655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just"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2000"/>
              <a:t>Aguardando as peças técnicas para a entrega das áreas aos órgãos.</a:t>
            </a:r>
          </a:p>
          <a:p>
            <a:pPr algn="just"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2000"/>
              <a:t>Parte das áreas já foi destinada.</a:t>
            </a:r>
          </a:p>
          <a:p>
            <a:pPr algn="just"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2000"/>
              <a:t>Previsão de 180 dias para Entrega.</a:t>
            </a:r>
          </a:p>
          <a:p>
            <a:pPr marL="342900">
              <a:lnSpc>
                <a:spcPct val="93000"/>
              </a:lnSpc>
              <a:spcAft>
                <a:spcPts val="1288"/>
              </a:spcAft>
              <a:buClrTx/>
              <a:buFontTx/>
              <a:buNone/>
            </a:pPr>
            <a:endParaRPr lang="pt-BR" altLang="pt-BR" sz="200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627313" y="1341438"/>
            <a:ext cx="3313112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800"/>
              <a:t>Destinação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2541588"/>
            <a:ext cx="821848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31800" y="4652963"/>
            <a:ext cx="8228013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1313" indent="-33655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just"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1400">
                <a:latin typeface="Arial" charset="0"/>
              </a:rPr>
              <a:t>Aguardando as peças técnicas para processos de entrega das áreas aos órgãos.</a:t>
            </a:r>
          </a:p>
          <a:p>
            <a:pPr algn="just"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1400">
                <a:latin typeface="Arial" charset="0"/>
              </a:rPr>
              <a:t>Parte das áreas já foi destinada.</a:t>
            </a:r>
          </a:p>
          <a:p>
            <a:pPr algn="just">
              <a:lnSpc>
                <a:spcPct val="93000"/>
              </a:lnSpc>
              <a:spcAft>
                <a:spcPts val="1288"/>
              </a:spcAft>
              <a:buFont typeface="Arial" charset="0"/>
              <a:buChar char="•"/>
            </a:pPr>
            <a:r>
              <a:rPr lang="pt-BR" altLang="pt-BR" sz="1400">
                <a:latin typeface="Arial" charset="0"/>
              </a:rPr>
              <a:t>Previsão é de 180 dias para o processo de Entrega.</a:t>
            </a:r>
          </a:p>
          <a:p>
            <a:pPr marL="342900">
              <a:lnSpc>
                <a:spcPct val="93000"/>
              </a:lnSpc>
              <a:spcAft>
                <a:spcPts val="1288"/>
              </a:spcAft>
              <a:buClrTx/>
              <a:buFontTx/>
              <a:buNone/>
            </a:pPr>
            <a:endParaRPr lang="pt-BR" altLang="pt-BR" sz="1400">
              <a:latin typeface="Arial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627313" y="1341438"/>
            <a:ext cx="273685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800"/>
              <a:t>Destinação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1189038"/>
            <a:ext cx="8088313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6" name="Oval 2"/>
          <p:cNvSpPr>
            <a:spLocks noChangeArrowheads="1"/>
          </p:cNvSpPr>
          <p:nvPr/>
        </p:nvSpPr>
        <p:spPr bwMode="auto">
          <a:xfrm>
            <a:off x="7019925" y="5246688"/>
            <a:ext cx="906463" cy="409575"/>
          </a:xfrm>
          <a:prstGeom prst="ellipse">
            <a:avLst/>
          </a:prstGeom>
          <a:noFill/>
          <a:ln w="1908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95288" y="549275"/>
            <a:ext cx="8208962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>
              <a:lnSpc>
                <a:spcPct val="93000"/>
              </a:lnSpc>
              <a:buClrTx/>
              <a:buFontTx/>
              <a:buNone/>
            </a:pPr>
            <a:r>
              <a:rPr lang="pt-BR" altLang="pt-BR" sz="2000"/>
              <a:t>Principais Resultados </a:t>
            </a:r>
          </a:p>
          <a:p>
            <a:pPr algn="ctr">
              <a:lnSpc>
                <a:spcPct val="93000"/>
              </a:lnSpc>
              <a:buClrTx/>
              <a:buFontTx/>
              <a:buNone/>
            </a:pPr>
            <a:r>
              <a:rPr lang="pt-BR" altLang="pt-BR" sz="2000"/>
              <a:t>Entrega de Termos de Autorização de Uso Sustentável - TAUS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463675"/>
            <a:ext cx="7718425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827088" y="5516563"/>
            <a:ext cx="43561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/>
              <a:t>Total Acumulado: 240.381 famílias atendidas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166938" y="836613"/>
            <a:ext cx="4351337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>
              <a:lnSpc>
                <a:spcPct val="93000"/>
              </a:lnSpc>
              <a:buClrTx/>
              <a:buFontTx/>
              <a:buNone/>
            </a:pPr>
            <a:r>
              <a:rPr lang="pt-BR" altLang="pt-BR"/>
              <a:t>Principais Resultados </a:t>
            </a:r>
          </a:p>
          <a:p>
            <a:pPr algn="ctr">
              <a:lnSpc>
                <a:spcPct val="93000"/>
              </a:lnSpc>
              <a:buClrTx/>
              <a:buFontTx/>
              <a:buNone/>
            </a:pPr>
            <a:r>
              <a:rPr lang="pt-BR" altLang="pt-BR"/>
              <a:t>Famílias Atendidas - Regularização Fundiária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371</Words>
  <Application>Microsoft Office PowerPoint</Application>
  <PresentationFormat>Apresentação na tela (4:3)</PresentationFormat>
  <Paragraphs>82</Paragraphs>
  <Slides>17</Slides>
  <Notes>17</Notes>
  <HiddenSlides>4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26" baseType="lpstr">
      <vt:lpstr>Times New Roman</vt:lpstr>
      <vt:lpstr>Calibri</vt:lpstr>
      <vt:lpstr>Microsoft YaHei</vt:lpstr>
      <vt:lpstr>Segoe UI</vt:lpstr>
      <vt:lpstr>Arial Black</vt:lpstr>
      <vt:lpstr>WenQuanYi Zen Hei</vt:lpstr>
      <vt:lpstr>Arial</vt:lpstr>
      <vt:lpstr>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Ricardo Azevedo Roda</dc:creator>
  <cp:lastModifiedBy>Heloisa Helena Vasconcelos de Aquino</cp:lastModifiedBy>
  <cp:revision>20</cp:revision>
  <cp:lastPrinted>1601-01-01T00:00:00Z</cp:lastPrinted>
  <dcterms:created xsi:type="dcterms:W3CDTF">2015-04-22T21:44:47Z</dcterms:created>
  <dcterms:modified xsi:type="dcterms:W3CDTF">2015-04-23T10:29:46Z</dcterms:modified>
</cp:coreProperties>
</file>