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69" y="-7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03496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3DED23-58D8-4EF3-9CF1-3F7CC2D3F2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902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C722B5-905D-48A6-9D00-C1E27386D9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72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5DE824-01AA-4FAB-ADF4-B68B84B5A2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67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16713A-2126-4EC4-A82B-4027023522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33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D57E46-A5E9-45A8-807F-2381483738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470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4A26C5-FD04-4EB9-8A72-B540BB8889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716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1C98A-C93D-4C7B-B553-ABF7BD9150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770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87B5E6-D42D-4DBE-94FA-7AFC6B5B36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60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002D28-9F89-4464-B0B3-BE762870CC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3302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80356E-2883-4569-9827-D0513A08E4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637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902DF2-04CA-4840-B68D-E8825403F6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46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FBE3B4-8232-4CC3-B1E1-D827997D43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534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0ABC50-1956-4B3F-B8E1-51E7152DD5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889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1DB088-A5BB-4640-89B8-3BADE31301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3532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455D2C-0B20-48AA-A914-2510AE3BA5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992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A89E95-4811-4D35-A5DB-9DF8E8E03F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003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56D8C0-5F81-496D-8E29-1027C0CA4F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740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B2D86B-8317-4FDF-9E76-8EDC45087F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849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6E6045-D51B-469F-AC33-2F6034A393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585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B42AF1-C9C7-4B39-B11D-F5187FBA6C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33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D8B8DF-7F4B-4F4E-B627-813FC68E9C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109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859A06-85D1-4089-ACD9-ED7A14F14C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6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pt-BR" altLang="pt-B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fld id="{D62D95BD-434D-4E4D-8EB2-B24DD5E325F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6286500"/>
            <a:ext cx="2698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306388" y="504825"/>
            <a:ext cx="8535987" cy="1588"/>
          </a:xfrm>
          <a:prstGeom prst="line">
            <a:avLst/>
          </a:prstGeom>
          <a:noFill/>
          <a:ln w="936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68513" y="87313"/>
            <a:ext cx="434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118000"/>
              </a:lnSpc>
              <a:spcBef>
                <a:spcPts val="1438"/>
              </a:spcBef>
              <a:buClrTx/>
              <a:buFontTx/>
              <a:buNone/>
            </a:pPr>
            <a:r>
              <a:rPr lang="en-GB" altLang="pt-BR">
                <a:solidFill>
                  <a:srgbClr val="006600"/>
                </a:solidFill>
                <a:latin typeface="Arial Black" pitchFamily="32" charset="0"/>
              </a:rPr>
              <a:t>MINISTÉRIO DO PLANEJAMENTO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03213" y="6165850"/>
            <a:ext cx="8535987" cy="1588"/>
          </a:xfrm>
          <a:prstGeom prst="line">
            <a:avLst/>
          </a:prstGeom>
          <a:noFill/>
          <a:ln w="936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 altLang="pt-B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39547FBE-E439-4E89-9B5E-8178558870C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39975"/>
            <a:ext cx="86756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857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447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68313" y="1285875"/>
            <a:ext cx="8135937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Font typeface="Arial" charset="0"/>
              <a:buChar char="•"/>
            </a:pPr>
            <a:r>
              <a:rPr lang="pt-BR" altLang="pt-BR" sz="2300" b="1"/>
              <a:t>REGULARIZAÇÃO FUNDIÁRIA PARA A GARANTIA DOS SETORES PRODUTIVOS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Font typeface="Arial" charset="0"/>
              <a:buChar char="•"/>
            </a:pPr>
            <a:r>
              <a:rPr lang="pt-BR" altLang="pt-BR" sz="2300" b="1"/>
              <a:t>RECONHECIMENTO DE DIREITOS E ACESSO À TERRA PARA AS POPULAÇÕES LOCAIS E TRADICIONAIS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Font typeface="Arial" charset="0"/>
              <a:buChar char="•"/>
            </a:pPr>
            <a:r>
              <a:rPr lang="pt-BR" altLang="pt-BR" sz="2300" b="1"/>
              <a:t>INTEGRAÇÃO DE POLÍTICAS PÚBLICAS DE PROTEÇÃO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Font typeface="Arial" charset="0"/>
              <a:buChar char="•"/>
            </a:pPr>
            <a:r>
              <a:rPr lang="pt-BR" altLang="pt-BR" sz="2300" b="1"/>
              <a:t>MELHORIA DAS CONDIÇÕES DE TRABALHO E RENDA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Font typeface="Arial" charset="0"/>
              <a:buChar char="•"/>
            </a:pPr>
            <a:r>
              <a:rPr lang="pt-BR" altLang="pt-BR" sz="2300" b="1"/>
              <a:t>ACESSO AOS MECANISMOS DE FINANCIAMENTO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Font typeface="Arial" charset="0"/>
              <a:buChar char="•"/>
            </a:pPr>
            <a:r>
              <a:rPr lang="pt-BR" altLang="pt-BR" sz="2300" b="1"/>
              <a:t>REDUÇÃO DO DESMATAMENTO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24300" y="620713"/>
            <a:ext cx="18954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altLang="pt-BR" sz="4000"/>
              <a:t>Avanços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8313" y="1341438"/>
            <a:ext cx="81359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Font typeface="Arial" charset="0"/>
              <a:buChar char="•"/>
            </a:pPr>
            <a:r>
              <a:rPr lang="pt-BR" altLang="pt-BR" sz="2300" b="1"/>
              <a:t>PARCERIA MDA/MCIDADES/SPU COM ESTADOS E MUNICÍPIOS</a:t>
            </a:r>
          </a:p>
          <a:p>
            <a:pPr>
              <a:buFont typeface="Arial" charset="0"/>
              <a:buNone/>
            </a:pPr>
            <a:endParaRPr lang="pt-BR" altLang="pt-BR" sz="2300" b="1"/>
          </a:p>
          <a:p>
            <a:pPr>
              <a:buFont typeface="Arial" charset="0"/>
              <a:buChar char="•"/>
            </a:pPr>
            <a:r>
              <a:rPr lang="pt-BR" altLang="pt-BR" sz="2300" b="1"/>
              <a:t>SIMPLIFICAÇÃO DA IDENTIFICAÇÃO DAS ÁREAS DA SPU EM GLEBAS ARRECADADAS PELO INCRA</a:t>
            </a:r>
          </a:p>
          <a:p>
            <a:pPr>
              <a:buFont typeface="Arial" charset="0"/>
              <a:buNone/>
            </a:pPr>
            <a:endParaRPr lang="pt-BR" altLang="pt-BR" sz="2300" b="1"/>
          </a:p>
          <a:p>
            <a:pPr>
              <a:buFont typeface="Arial" charset="0"/>
              <a:buChar char="•"/>
            </a:pPr>
            <a:r>
              <a:rPr lang="pt-BR" altLang="pt-BR" sz="2300" b="1"/>
              <a:t>FACILITAÇÃO DA REGULARIZAÇÃO EM ÁREAS DE VÁRZEA EM GLEBAS ARRECADADAS PELO INCRA</a:t>
            </a:r>
          </a:p>
          <a:p>
            <a:pPr>
              <a:buFont typeface="Arial" charset="0"/>
              <a:buNone/>
            </a:pPr>
            <a:endParaRPr lang="pt-BR" altLang="pt-BR" sz="2300" b="1"/>
          </a:p>
          <a:p>
            <a:pPr>
              <a:buFont typeface="Arial" charset="0"/>
              <a:buChar char="•"/>
            </a:pPr>
            <a:r>
              <a:rPr lang="pt-BR" altLang="pt-BR" sz="2300" b="1"/>
              <a:t>DISPENSA DE LICITAÇÃO PARA CDRU ONEROSA DE ÁREAS DE ATÉ 15 MÓDULOS FISCAIS EM GLEBAS ARRECADADAS PELO INCRA</a:t>
            </a:r>
          </a:p>
          <a:p>
            <a:pPr>
              <a:buFont typeface="Arial" charset="0"/>
              <a:buNone/>
            </a:pPr>
            <a:endParaRPr lang="pt-BR" altLang="pt-BR" sz="2300" b="1"/>
          </a:p>
          <a:p>
            <a:pPr>
              <a:buFont typeface="Arial" charset="0"/>
              <a:buChar char="•"/>
            </a:pPr>
            <a:r>
              <a:rPr lang="pt-BR" altLang="pt-BR" sz="2300" b="1"/>
              <a:t>APLICAÇÃO SUBSIDIÁRIA  A OUTRAS ÁREAS DA UNIÃO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6250"/>
            <a:ext cx="2298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348038" y="1628775"/>
            <a:ext cx="176371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altLang="pt-BR" sz="3600" b="1"/>
              <a:t>Desafios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71550" y="2420938"/>
            <a:ext cx="73453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pt-BR" altLang="pt-BR" sz="160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pt-BR" altLang="pt-BR" sz="240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pt-BR" altLang="pt-BR" sz="2400" b="1"/>
              <a:t>DAR ESCALA AOS PROCESSOS DE REGULARIZAÇÃO FUNDIÁRIA NA AMAZÔNIA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2400" b="1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pt-BR" altLang="pt-BR" sz="2400" b="1"/>
              <a:t>MITIGAÇÃO DE CONFLITOS FUNDIÁRIOS NA REGIÃO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2400" b="1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pt-BR" altLang="pt-BR" sz="2400" b="1"/>
              <a:t>GESTÃO COMPARTILHADA DOS IMÓVEIS DA UNIÃO COM ESTADOS E MUNICÍPIOS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1600" b="1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1600" b="1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1600" b="1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160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160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160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altLang="pt-BR" sz="1600"/>
          </a:p>
          <a:p>
            <a:pPr>
              <a:lnSpc>
                <a:spcPct val="90000"/>
              </a:lnSpc>
              <a:buClrTx/>
              <a:buFontTx/>
              <a:buNone/>
            </a:pPr>
            <a:endParaRPr lang="pt-BR" altLang="pt-BR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23888" y="836613"/>
            <a:ext cx="7705725" cy="49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800" b="1"/>
              <a:t>REGIÃO DO ARAGUAIA</a:t>
            </a:r>
          </a:p>
          <a:p>
            <a:pPr>
              <a:buClrTx/>
              <a:buFontTx/>
              <a:buNone/>
            </a:pPr>
            <a:endParaRPr lang="pt-BR" altLang="pt-BR" sz="2400" b="1"/>
          </a:p>
          <a:p>
            <a:pPr>
              <a:buFont typeface="Arial" charset="0"/>
              <a:buChar char="•"/>
            </a:pPr>
            <a:r>
              <a:rPr lang="pt-BR" altLang="pt-BR" sz="2400" b="1"/>
              <a:t>PACTO FEDERATIVO</a:t>
            </a:r>
          </a:p>
          <a:p>
            <a:pPr>
              <a:buFont typeface="Arial" charset="0"/>
              <a:buNone/>
            </a:pPr>
            <a:endParaRPr lang="pt-BR" altLang="pt-BR" sz="2400" b="1"/>
          </a:p>
          <a:p>
            <a:pPr>
              <a:buFont typeface="Arial" charset="0"/>
              <a:buChar char="•"/>
            </a:pPr>
            <a:r>
              <a:rPr lang="pt-BR" altLang="pt-BR" sz="2400" b="1"/>
              <a:t>ARTICULAÇÃO COM DIFERENTES SETORES DA SOCIEDADE CIVIL</a:t>
            </a:r>
          </a:p>
          <a:p>
            <a:pPr>
              <a:buFont typeface="Arial" charset="0"/>
              <a:buNone/>
            </a:pPr>
            <a:endParaRPr lang="pt-BR" altLang="pt-BR" sz="2400" b="1"/>
          </a:p>
          <a:p>
            <a:pPr>
              <a:buFont typeface="Arial" charset="0"/>
              <a:buChar char="•"/>
            </a:pPr>
            <a:r>
              <a:rPr lang="pt-BR" altLang="pt-BR" sz="2400" b="1"/>
              <a:t>ANÁLISE DOS TÍTULOS EMITIDOS PELOS ESTADOS DE MT E TO</a:t>
            </a:r>
          </a:p>
          <a:p>
            <a:pPr>
              <a:buFont typeface="Arial" charset="0"/>
              <a:buNone/>
            </a:pPr>
            <a:endParaRPr lang="pt-BR" altLang="pt-BR" sz="2400" b="1"/>
          </a:p>
          <a:p>
            <a:pPr>
              <a:buFont typeface="Arial" charset="0"/>
              <a:buChar char="•"/>
            </a:pPr>
            <a:r>
              <a:rPr lang="pt-BR" altLang="pt-BR" sz="2400" b="1"/>
              <a:t>MITIGAÇÃO DO CONFLITOS FUNDIÁRIOS</a:t>
            </a:r>
          </a:p>
          <a:p>
            <a:pPr>
              <a:buFont typeface="Arial" charset="0"/>
              <a:buNone/>
            </a:pPr>
            <a:endParaRPr lang="pt-BR" altLang="pt-BR" sz="2400" b="1"/>
          </a:p>
          <a:p>
            <a:pPr>
              <a:buFont typeface="Arial" charset="0"/>
              <a:buChar char="•"/>
            </a:pPr>
            <a:r>
              <a:rPr lang="pt-BR" altLang="pt-BR" sz="2400" b="1"/>
              <a:t>REGULARIZAÇÃO FUNDIÁRIA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09613" y="2133600"/>
            <a:ext cx="7777162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2400" b="1">
                <a:latin typeface="Arial" charset="0"/>
              </a:rPr>
              <a:t>DESTINAÇÃO DE TERRAS DA UNIÃO EM ÁREAS ALAGÁVEIS DE RIOS FEDERAIS</a:t>
            </a:r>
          </a:p>
          <a:p>
            <a:pPr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2400" b="1">
                <a:latin typeface="Arial" charset="0"/>
              </a:rPr>
              <a:t>REGULARIZAÇÃO DAS AREAS PARA O SETOR PRODUTIVO</a:t>
            </a:r>
          </a:p>
          <a:p>
            <a:pPr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2400" b="1">
                <a:latin typeface="Arial" charset="0"/>
              </a:rPr>
              <a:t>RECONHECIMENTO DOS TÍTULOS EXPEDIDOS PELOS ESTADOS</a:t>
            </a:r>
          </a:p>
          <a:p>
            <a:pPr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2400" b="1">
                <a:latin typeface="Arial" charset="0"/>
              </a:rPr>
              <a:t>APLICAÇÃO PARA AS COMUNIDADES TRADICIONAIS DE RETIREIROS DO ARAGUAIA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00113" y="1125538"/>
            <a:ext cx="7772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altLang="pt-BR" sz="2800" b="1"/>
              <a:t>RIO ARAGUAIA – MT/TO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16313" y="755650"/>
            <a:ext cx="1131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b="1">
                <a:latin typeface="Arial" charset="0"/>
              </a:rPr>
              <a:t>Desafios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663575" y="1557338"/>
            <a:ext cx="7670800" cy="4579937"/>
            <a:chOff x="418" y="981"/>
            <a:chExt cx="4832" cy="2885"/>
          </a:xfrm>
        </p:grpSpPr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904" y="3702"/>
              <a:ext cx="170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altLang="pt-BR" sz="1100" u="sng">
                  <a:solidFill>
                    <a:srgbClr val="FFFFFF"/>
                  </a:solidFill>
                  <a:latin typeface="Times New Roman" pitchFamily="16" charset="0"/>
                </a:rPr>
                <a:t>Modelagem hidrológica</a:t>
              </a:r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7" t="7243" r="8405" b="5840"/>
            <a:stretch>
              <a:fillRect/>
            </a:stretch>
          </p:blipFill>
          <p:spPr bwMode="auto">
            <a:xfrm>
              <a:off x="418" y="981"/>
              <a:ext cx="4832" cy="2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527" t="7243" r="8405" b="584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2699" y="1100"/>
              <a:ext cx="134" cy="135"/>
            </a:xfrm>
            <a:prstGeom prst="ellips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016" y="1071"/>
              <a:ext cx="906" cy="164"/>
            </a:xfrm>
            <a:prstGeom prst="rect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altLang="pt-BR" sz="1100" u="sng">
                  <a:solidFill>
                    <a:srgbClr val="FF0000"/>
                  </a:solidFill>
                  <a:latin typeface="Times New Roman" pitchFamily="16" charset="0"/>
                </a:rPr>
                <a:t>Cheias excepcionais</a:t>
              </a:r>
            </a:p>
          </p:txBody>
        </p:sp>
        <p:cxnSp>
          <p:nvCxnSpPr>
            <p:cNvPr id="18438" name="AutoShape 6"/>
            <p:cNvCxnSpPr>
              <a:cxnSpLocks noChangeShapeType="1"/>
            </p:cNvCxnSpPr>
            <p:nvPr/>
          </p:nvCxnSpPr>
          <p:spPr bwMode="auto">
            <a:xfrm>
              <a:off x="2834" y="1168"/>
              <a:ext cx="181" cy="0"/>
            </a:xfrm>
            <a:prstGeom prst="straightConnector1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035" y="1344"/>
              <a:ext cx="134" cy="135"/>
            </a:xfrm>
            <a:prstGeom prst="ellips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771" y="1207"/>
              <a:ext cx="906" cy="164"/>
            </a:xfrm>
            <a:prstGeom prst="rect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altLang="pt-BR" sz="1100" u="sng">
                  <a:solidFill>
                    <a:srgbClr val="FF0000"/>
                  </a:solidFill>
                  <a:latin typeface="Times New Roman" pitchFamily="16" charset="0"/>
                </a:rPr>
                <a:t>Enchentes ordinárias</a:t>
              </a:r>
            </a:p>
          </p:txBody>
        </p:sp>
        <p:cxnSp>
          <p:nvCxnSpPr>
            <p:cNvPr id="18441" name="AutoShape 9"/>
            <p:cNvCxnSpPr>
              <a:cxnSpLocks noChangeShapeType="1"/>
              <a:stCxn id="18439" idx="1"/>
              <a:endCxn id="18440" idx="3"/>
            </p:cNvCxnSpPr>
            <p:nvPr/>
          </p:nvCxnSpPr>
          <p:spPr bwMode="auto">
            <a:xfrm flipH="1" flipV="1">
              <a:off x="1678" y="1289"/>
              <a:ext cx="376" cy="73"/>
            </a:xfrm>
            <a:prstGeom prst="straightConnector1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63575" y="908050"/>
            <a:ext cx="653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400" b="1"/>
              <a:t>COMPORTAMENTO HISTÓRICO DO RIO ARAGUAIA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0" y="44450"/>
            <a:ext cx="9971088" cy="6767513"/>
            <a:chOff x="0" y="28"/>
            <a:chExt cx="6281" cy="4263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"/>
              <a:ext cx="6281" cy="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59" name="AutoShape 3"/>
            <p:cNvSpPr>
              <a:spLocks/>
            </p:cNvSpPr>
            <p:nvPr/>
          </p:nvSpPr>
          <p:spPr bwMode="auto">
            <a:xfrm>
              <a:off x="353" y="594"/>
              <a:ext cx="1269" cy="316"/>
            </a:xfrm>
            <a:prstGeom prst="borderCallout1">
              <a:avLst>
                <a:gd name="adj1" fmla="val 96097"/>
                <a:gd name="adj2" fmla="val 48528"/>
                <a:gd name="adj3" fmla="val 277176"/>
                <a:gd name="adj4" fmla="val 102185"/>
              </a:avLst>
            </a:prstGeom>
            <a:solidFill>
              <a:srgbClr val="FFFFFF"/>
            </a:solidFill>
            <a:ln w="25560" cap="sq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altLang="pt-BR" sz="1600">
                  <a:latin typeface="Arial" charset="0"/>
                </a:rPr>
                <a:t>Área de inundação periódica</a:t>
              </a:r>
            </a:p>
          </p:txBody>
        </p:sp>
        <p:sp>
          <p:nvSpPr>
            <p:cNvPr id="19460" name="AutoShape 4"/>
            <p:cNvSpPr>
              <a:spLocks/>
            </p:cNvSpPr>
            <p:nvPr/>
          </p:nvSpPr>
          <p:spPr bwMode="auto">
            <a:xfrm>
              <a:off x="1621" y="164"/>
              <a:ext cx="1269" cy="317"/>
            </a:xfrm>
            <a:prstGeom prst="borderCallout1">
              <a:avLst>
                <a:gd name="adj1" fmla="val 96097"/>
                <a:gd name="adj2" fmla="val 48528"/>
                <a:gd name="adj3" fmla="val 374046"/>
                <a:gd name="adj4" fmla="val 95579"/>
              </a:avLst>
            </a:prstGeom>
            <a:solidFill>
              <a:srgbClr val="FFFFFF"/>
            </a:solidFill>
            <a:ln w="25560" cap="sq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altLang="pt-BR" sz="1600">
                  <a:latin typeface="Arial" charset="0"/>
                </a:rPr>
                <a:t>Limite da área da PDISP</a:t>
              </a:r>
            </a:p>
          </p:txBody>
        </p:sp>
        <p:sp>
          <p:nvSpPr>
            <p:cNvPr id="19461" name="AutoShape 5"/>
            <p:cNvSpPr>
              <a:spLocks/>
            </p:cNvSpPr>
            <p:nvPr/>
          </p:nvSpPr>
          <p:spPr bwMode="auto">
            <a:xfrm>
              <a:off x="930" y="2840"/>
              <a:ext cx="1269" cy="770"/>
            </a:xfrm>
            <a:prstGeom prst="borderCallout1">
              <a:avLst>
                <a:gd name="adj1" fmla="val 2750"/>
                <a:gd name="adj2" fmla="val 99162"/>
                <a:gd name="adj3" fmla="val -97463"/>
                <a:gd name="adj4" fmla="val 162162"/>
              </a:avLst>
            </a:prstGeom>
            <a:solidFill>
              <a:srgbClr val="FFFFFF"/>
            </a:solidFill>
            <a:ln w="25560" cap="sq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altLang="pt-BR" sz="1600">
                  <a:latin typeface="Arial" charset="0"/>
                </a:rPr>
                <a:t>Áreas altas não alagáveis periodicamente (excluídas da PDISP)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857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836863"/>
            <a:ext cx="2447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650" y="2690813"/>
            <a:ext cx="75612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pt-BR" altLang="pt-BR" sz="2800" b="1"/>
              <a:t>"Conhecer, zelar e garantir que cada imóvel da União cumpra sua função socioambiental, em harmonia com a função arrecadadora, em apoio aos programas estratégicos para a Nação".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27338" y="1628775"/>
            <a:ext cx="34163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3600" b="1"/>
              <a:t>Missão da SPU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479425" y="3856038"/>
            <a:ext cx="5530850" cy="1825625"/>
            <a:chOff x="302" y="2429"/>
            <a:chExt cx="3484" cy="1150"/>
          </a:xfrm>
        </p:grpSpPr>
        <p:sp>
          <p:nvSpPr>
            <p:cNvPr id="6146" name="Oval 2"/>
            <p:cNvSpPr>
              <a:spLocks noChangeArrowheads="1"/>
            </p:cNvSpPr>
            <p:nvPr/>
          </p:nvSpPr>
          <p:spPr bwMode="auto">
            <a:xfrm>
              <a:off x="302" y="2429"/>
              <a:ext cx="1243" cy="114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ts val="500"/>
                </a:spcBef>
                <a:buClrTx/>
                <a:buFontTx/>
                <a:buNone/>
              </a:pPr>
              <a:r>
                <a:rPr lang="pt-BR" altLang="pt-BR">
                  <a:solidFill>
                    <a:srgbClr val="006600"/>
                  </a:solidFill>
                </a:rPr>
                <a:t>União</a:t>
              </a:r>
            </a:p>
          </p:txBody>
        </p:sp>
        <p:sp>
          <p:nvSpPr>
            <p:cNvPr id="6147" name="Oval 3"/>
            <p:cNvSpPr>
              <a:spLocks noChangeArrowheads="1"/>
            </p:cNvSpPr>
            <p:nvPr/>
          </p:nvSpPr>
          <p:spPr bwMode="auto">
            <a:xfrm>
              <a:off x="1285" y="2429"/>
              <a:ext cx="1367" cy="115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ts val="500"/>
                </a:spcBef>
                <a:buClrTx/>
                <a:buFontTx/>
                <a:buNone/>
              </a:pPr>
              <a:r>
                <a:rPr lang="pt-BR" altLang="pt-BR">
                  <a:solidFill>
                    <a:srgbClr val="006600"/>
                  </a:solidFill>
                </a:rPr>
                <a:t>Estados</a:t>
              </a:r>
            </a:p>
            <a:p>
              <a:pPr algn="ctr">
                <a:lnSpc>
                  <a:spcPct val="80000"/>
                </a:lnSpc>
                <a:spcBef>
                  <a:spcPts val="500"/>
                </a:spcBef>
                <a:buClrTx/>
                <a:buFontTx/>
                <a:buNone/>
              </a:pPr>
              <a:r>
                <a:rPr lang="pt-BR" altLang="pt-BR">
                  <a:solidFill>
                    <a:srgbClr val="006600"/>
                  </a:solidFill>
                </a:rPr>
                <a:t>Municípios</a:t>
              </a:r>
            </a:p>
            <a:p>
              <a:pPr algn="ctr">
                <a:lnSpc>
                  <a:spcPct val="80000"/>
                </a:lnSpc>
                <a:spcBef>
                  <a:spcPts val="500"/>
                </a:spcBef>
                <a:buClrTx/>
                <a:buFontTx/>
                <a:buNone/>
              </a:pPr>
              <a:r>
                <a:rPr lang="pt-BR" altLang="pt-BR">
                  <a:solidFill>
                    <a:srgbClr val="006600"/>
                  </a:solidFill>
                </a:rPr>
                <a:t>Famílias</a:t>
              </a:r>
            </a:p>
            <a:p>
              <a:pPr algn="ctr">
                <a:lnSpc>
                  <a:spcPct val="80000"/>
                </a:lnSpc>
                <a:spcBef>
                  <a:spcPts val="500"/>
                </a:spcBef>
                <a:buClrTx/>
                <a:buFontTx/>
                <a:buNone/>
              </a:pPr>
              <a:r>
                <a:rPr lang="pt-BR" altLang="pt-BR">
                  <a:solidFill>
                    <a:srgbClr val="006600"/>
                  </a:solidFill>
                </a:rPr>
                <a:t>Comunidades</a:t>
              </a: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761" y="2518"/>
              <a:ext cx="1025" cy="860"/>
            </a:xfrm>
            <a:prstGeom prst="rightArrow">
              <a:avLst>
                <a:gd name="adj1" fmla="val 46528"/>
                <a:gd name="adj2" fmla="val 52922"/>
              </a:avLst>
            </a:prstGeom>
            <a:solidFill>
              <a:srgbClr val="FF9900"/>
            </a:solidFill>
            <a:ln w="6480" cap="sq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7338" y="3003550"/>
            <a:ext cx="8567737" cy="452438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800"/>
              <a:t>Regularização Urbana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7338" y="2247900"/>
            <a:ext cx="8567737" cy="452438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800"/>
              <a:t>Regularização Rural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05563" y="4365625"/>
            <a:ext cx="27384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spcBef>
                <a:spcPts val="2500"/>
              </a:spcBef>
              <a:buClrTx/>
              <a:buFontTx/>
              <a:buNone/>
            </a:pPr>
            <a:r>
              <a:rPr lang="pt-BR" altLang="pt-BR" sz="2800">
                <a:solidFill>
                  <a:srgbClr val="006600"/>
                </a:solidFill>
              </a:rPr>
              <a:t>Titulação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76475"/>
            <a:ext cx="8139113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1800" y="1276350"/>
            <a:ext cx="83185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spcAft>
                <a:spcPts val="1288"/>
              </a:spcAft>
              <a:buClrTx/>
              <a:buFontTx/>
              <a:buNone/>
            </a:pPr>
            <a:r>
              <a:rPr lang="pt-BR" altLang="pt-BR">
                <a:latin typeface="Arial" charset="0"/>
              </a:rPr>
              <a:t>Câmara Técnica de Regularização Fundiária</a:t>
            </a:r>
          </a:p>
          <a:p>
            <a:pPr>
              <a:lnSpc>
                <a:spcPct val="93000"/>
              </a:lnSpc>
              <a:spcAft>
                <a:spcPts val="1288"/>
              </a:spcAft>
              <a:buClrTx/>
              <a:buFontTx/>
              <a:buNone/>
            </a:pPr>
            <a:r>
              <a:rPr lang="pt-BR" altLang="pt-BR">
                <a:latin typeface="Arial" charset="0"/>
              </a:rPr>
              <a:t>Atos e Entregas – Glebas Públicas Federais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916238" y="692150"/>
            <a:ext cx="2901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400">
                <a:latin typeface="Arial" charset="0"/>
              </a:rPr>
              <a:t>Destinação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541588"/>
            <a:ext cx="8240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750" y="4221163"/>
            <a:ext cx="77041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/>
              <a:t>Glebas Urupadi e Parauari/AM para subscrição do MMA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8013" y="1484313"/>
            <a:ext cx="20605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800">
                <a:latin typeface="Arial" charset="0"/>
              </a:rPr>
              <a:t>Destinação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09788"/>
            <a:ext cx="835183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4365625"/>
            <a:ext cx="822801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341313" indent="-33655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just"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2000"/>
              <a:t>Aguardando as peças técnicas para a entrega das áreas aos órgãos.</a:t>
            </a:r>
          </a:p>
          <a:p>
            <a:pPr algn="just"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2000"/>
              <a:t>Parte das áreas já foi destinada.</a:t>
            </a:r>
          </a:p>
          <a:p>
            <a:pPr algn="just"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2000"/>
              <a:t>Previsão de 180 dias para Entrega.</a:t>
            </a:r>
          </a:p>
          <a:p>
            <a:pPr marL="342900">
              <a:lnSpc>
                <a:spcPct val="93000"/>
              </a:lnSpc>
              <a:spcAft>
                <a:spcPts val="1288"/>
              </a:spcAft>
              <a:buClrTx/>
              <a:buFontTx/>
              <a:buNone/>
            </a:pPr>
            <a:endParaRPr lang="pt-BR" altLang="pt-BR" sz="20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27313" y="1341438"/>
            <a:ext cx="33131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800"/>
              <a:t>Destinação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541588"/>
            <a:ext cx="82184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31800" y="4652963"/>
            <a:ext cx="82280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341313" indent="-33655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just"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1400">
                <a:latin typeface="Arial" charset="0"/>
              </a:rPr>
              <a:t>Aguardando as peças técnicas para processos de entrega das áreas aos órgãos.</a:t>
            </a:r>
          </a:p>
          <a:p>
            <a:pPr algn="just"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1400">
                <a:latin typeface="Arial" charset="0"/>
              </a:rPr>
              <a:t>Parte das áreas já foi destinada.</a:t>
            </a:r>
          </a:p>
          <a:p>
            <a:pPr algn="just">
              <a:lnSpc>
                <a:spcPct val="93000"/>
              </a:lnSpc>
              <a:spcAft>
                <a:spcPts val="1288"/>
              </a:spcAft>
              <a:buFont typeface="Arial" charset="0"/>
              <a:buChar char="•"/>
            </a:pPr>
            <a:r>
              <a:rPr lang="pt-BR" altLang="pt-BR" sz="1400">
                <a:latin typeface="Arial" charset="0"/>
              </a:rPr>
              <a:t>Previsão é de 180 dias para o processo de Entrega.</a:t>
            </a:r>
          </a:p>
          <a:p>
            <a:pPr marL="342900">
              <a:lnSpc>
                <a:spcPct val="93000"/>
              </a:lnSpc>
              <a:spcAft>
                <a:spcPts val="1288"/>
              </a:spcAft>
              <a:buClrTx/>
              <a:buFontTx/>
              <a:buNone/>
            </a:pPr>
            <a:endParaRPr lang="pt-BR" altLang="pt-BR" sz="1400">
              <a:latin typeface="Arial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627313" y="1341438"/>
            <a:ext cx="27368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800"/>
              <a:t>Destinação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89038"/>
            <a:ext cx="8088313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7019925" y="5246688"/>
            <a:ext cx="906463" cy="40957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288" y="549275"/>
            <a:ext cx="820896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altLang="pt-BR" sz="2000"/>
              <a:t>Principais Resultados </a:t>
            </a:r>
          </a:p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altLang="pt-BR" sz="2000"/>
              <a:t>Entrega de Termos de Autorização de Uso Sustentável - TAUS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63675"/>
            <a:ext cx="7718425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27088" y="5516563"/>
            <a:ext cx="435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/>
              <a:t>Total Acumulado: 240.381 famílias atendidas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66938" y="836613"/>
            <a:ext cx="43513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altLang="pt-BR"/>
              <a:t>Principais Resultados </a:t>
            </a:r>
          </a:p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altLang="pt-BR"/>
              <a:t>Famílias Atendidas - Regularização Fundiária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371</Words>
  <Application>Microsoft Office PowerPoint</Application>
  <PresentationFormat>Apresentação na tela (4:3)</PresentationFormat>
  <Paragraphs>82</Paragraphs>
  <Slides>17</Slides>
  <Notes>17</Notes>
  <HiddenSlides>4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Times New Roman</vt:lpstr>
      <vt:lpstr>Calibri</vt:lpstr>
      <vt:lpstr>Microsoft YaHei</vt:lpstr>
      <vt:lpstr>Segoe UI</vt:lpstr>
      <vt:lpstr>Arial Black</vt:lpstr>
      <vt:lpstr>WenQuanYi Zen Hei</vt:lpstr>
      <vt:lpstr>Arial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Ricardo Azevedo Roda</dc:creator>
  <cp:lastModifiedBy>Heloisa Helena Vasconcelos de Aquino</cp:lastModifiedBy>
  <cp:revision>20</cp:revision>
  <cp:lastPrinted>1601-01-01T00:00:00Z</cp:lastPrinted>
  <dcterms:created xsi:type="dcterms:W3CDTF">2015-04-22T21:44:47Z</dcterms:created>
  <dcterms:modified xsi:type="dcterms:W3CDTF">2015-04-23T10:29:46Z</dcterms:modified>
</cp:coreProperties>
</file>