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64" r:id="rId2"/>
    <p:sldId id="415" r:id="rId3"/>
    <p:sldId id="349" r:id="rId4"/>
    <p:sldId id="417" r:id="rId5"/>
    <p:sldId id="419" r:id="rId6"/>
    <p:sldId id="421" r:id="rId7"/>
    <p:sldId id="404" r:id="rId8"/>
    <p:sldId id="416" r:id="rId9"/>
    <p:sldId id="420" r:id="rId10"/>
    <p:sldId id="426" r:id="rId11"/>
    <p:sldId id="422" r:id="rId12"/>
    <p:sldId id="423" r:id="rId13"/>
    <p:sldId id="424" r:id="rId14"/>
    <p:sldId id="425" r:id="rId15"/>
    <p:sldId id="406" r:id="rId16"/>
    <p:sldId id="407" r:id="rId17"/>
    <p:sldId id="408" r:id="rId18"/>
    <p:sldId id="26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ED7D31"/>
    <a:srgbClr val="6B7600"/>
    <a:srgbClr val="FF4B4B"/>
    <a:srgbClr val="001A0A"/>
    <a:srgbClr val="9BBB59"/>
    <a:srgbClr val="FFFFFF"/>
    <a:srgbClr val="00809E"/>
    <a:srgbClr val="004C62"/>
    <a:srgbClr val="9A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7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732" y="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23427-FD25-4236-87C7-BAE6C53413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60D5D7-3F24-4E11-924B-1305816BE142}">
      <dgm:prSet phldrT="[Texto]"/>
      <dgm:spPr/>
      <dgm:t>
        <a:bodyPr/>
        <a:lstStyle/>
        <a:p>
          <a:r>
            <a:rPr lang="pt-BR" dirty="0" smtClean="0"/>
            <a:t>Assembleia </a:t>
          </a:r>
          <a:r>
            <a:rPr lang="pt-BR" dirty="0" err="1" smtClean="0"/>
            <a:t>Eletrobras</a:t>
          </a:r>
          <a:endParaRPr lang="pt-BR" dirty="0" smtClean="0"/>
        </a:p>
        <a:p>
          <a:r>
            <a:rPr lang="pt-BR" dirty="0" smtClean="0"/>
            <a:t>Não prorroga concessões</a:t>
          </a:r>
          <a:endParaRPr lang="pt-BR" dirty="0"/>
        </a:p>
      </dgm:t>
    </dgm:pt>
    <dgm:pt modelId="{CB5415A1-ED4B-4237-83E6-2BF6139EAD68}" type="parTrans" cxnId="{73A618E5-F4DF-4E83-82E0-4666BC13D6AC}">
      <dgm:prSet/>
      <dgm:spPr/>
      <dgm:t>
        <a:bodyPr/>
        <a:lstStyle/>
        <a:p>
          <a:endParaRPr lang="pt-BR"/>
        </a:p>
      </dgm:t>
    </dgm:pt>
    <dgm:pt modelId="{5B7C44F0-5BA7-42E6-B811-162724EB0B66}" type="sibTrans" cxnId="{73A618E5-F4DF-4E83-82E0-4666BC13D6AC}">
      <dgm:prSet/>
      <dgm:spPr/>
      <dgm:t>
        <a:bodyPr/>
        <a:lstStyle/>
        <a:p>
          <a:endParaRPr lang="pt-BR"/>
        </a:p>
      </dgm:t>
    </dgm:pt>
    <dgm:pt modelId="{6F0C7B8C-823D-4F65-B7CB-AE292F0BD5A8}">
      <dgm:prSet phldrT="[Texto]"/>
      <dgm:spPr/>
      <dgm:t>
        <a:bodyPr/>
        <a:lstStyle/>
        <a:p>
          <a:r>
            <a:rPr lang="pt-BR" dirty="0" smtClean="0"/>
            <a:t>Constituição:</a:t>
          </a:r>
        </a:p>
        <a:p>
          <a:r>
            <a:rPr lang="pt-BR" dirty="0" smtClean="0"/>
            <a:t>1) Concessão</a:t>
          </a:r>
        </a:p>
        <a:p>
          <a:r>
            <a:rPr lang="pt-BR" dirty="0" smtClean="0"/>
            <a:t>2) Direto pela União</a:t>
          </a:r>
          <a:endParaRPr lang="pt-BR" dirty="0"/>
        </a:p>
      </dgm:t>
    </dgm:pt>
    <dgm:pt modelId="{0C6B23F1-71CF-41AC-BF14-72EFD75A2616}" type="parTrans" cxnId="{EBFA0024-4ADA-4489-A5CC-2DF510D86E14}">
      <dgm:prSet/>
      <dgm:spPr/>
      <dgm:t>
        <a:bodyPr/>
        <a:lstStyle/>
        <a:p>
          <a:endParaRPr lang="pt-BR"/>
        </a:p>
      </dgm:t>
    </dgm:pt>
    <dgm:pt modelId="{8B0FFB8F-322D-43E4-93F8-99C038CC219A}" type="sibTrans" cxnId="{EBFA0024-4ADA-4489-A5CC-2DF510D86E14}">
      <dgm:prSet/>
      <dgm:spPr/>
      <dgm:t>
        <a:bodyPr/>
        <a:lstStyle/>
        <a:p>
          <a:endParaRPr lang="pt-BR"/>
        </a:p>
      </dgm:t>
    </dgm:pt>
    <dgm:pt modelId="{16A9D7EF-BAB8-4777-BD60-E6767E1D8AE0}">
      <dgm:prSet phldrT="[Texto]"/>
      <dgm:spPr/>
      <dgm:t>
        <a:bodyPr/>
        <a:lstStyle/>
        <a:p>
          <a:r>
            <a:rPr lang="pt-BR" dirty="0" smtClean="0"/>
            <a:t>Lei 12.783:</a:t>
          </a:r>
        </a:p>
        <a:p>
          <a:r>
            <a:rPr lang="pt-BR" dirty="0" smtClean="0"/>
            <a:t>Designação até licitação</a:t>
          </a:r>
          <a:endParaRPr lang="pt-BR" dirty="0"/>
        </a:p>
      </dgm:t>
    </dgm:pt>
    <dgm:pt modelId="{B6E33425-062E-47EF-8585-6326B6ACF594}" type="parTrans" cxnId="{7ABCB8AC-D00F-4885-B67D-61FCCD74B8A6}">
      <dgm:prSet/>
      <dgm:spPr/>
      <dgm:t>
        <a:bodyPr/>
        <a:lstStyle/>
        <a:p>
          <a:endParaRPr lang="pt-BR"/>
        </a:p>
      </dgm:t>
    </dgm:pt>
    <dgm:pt modelId="{B7E093FC-B6A4-4565-B755-0D1926A02A13}" type="sibTrans" cxnId="{7ABCB8AC-D00F-4885-B67D-61FCCD74B8A6}">
      <dgm:prSet/>
      <dgm:spPr/>
      <dgm:t>
        <a:bodyPr/>
        <a:lstStyle/>
        <a:p>
          <a:endParaRPr lang="pt-BR"/>
        </a:p>
      </dgm:t>
    </dgm:pt>
    <dgm:pt modelId="{23428B71-B3CA-4497-A332-D03157F16FA8}">
      <dgm:prSet phldrT="[Texto]"/>
      <dgm:spPr/>
      <dgm:t>
        <a:bodyPr/>
        <a:lstStyle/>
        <a:p>
          <a:r>
            <a:rPr lang="pt-BR" dirty="0" smtClean="0"/>
            <a:t>Lei 13.360:</a:t>
          </a:r>
        </a:p>
        <a:p>
          <a:r>
            <a:rPr lang="pt-BR" dirty="0" smtClean="0"/>
            <a:t>Licitação da empresa + concessão</a:t>
          </a:r>
          <a:endParaRPr lang="pt-BR" dirty="0"/>
        </a:p>
      </dgm:t>
    </dgm:pt>
    <dgm:pt modelId="{9C569533-68D0-415B-ABC9-AE648B26AA90}" type="parTrans" cxnId="{3FEFFDB7-2F23-450A-A9FE-721CFC3D1CD8}">
      <dgm:prSet/>
      <dgm:spPr/>
      <dgm:t>
        <a:bodyPr/>
        <a:lstStyle/>
        <a:p>
          <a:endParaRPr lang="pt-BR"/>
        </a:p>
      </dgm:t>
    </dgm:pt>
    <dgm:pt modelId="{B42B6F03-3E68-46AB-A0D9-5380BA07EC63}" type="sibTrans" cxnId="{3FEFFDB7-2F23-450A-A9FE-721CFC3D1CD8}">
      <dgm:prSet/>
      <dgm:spPr/>
      <dgm:t>
        <a:bodyPr/>
        <a:lstStyle/>
        <a:p>
          <a:endParaRPr lang="pt-BR"/>
        </a:p>
      </dgm:t>
    </dgm:pt>
    <dgm:pt modelId="{ECCA7BD2-801B-479A-8FBE-B268CF268182}">
      <dgm:prSet phldrT="[Texto]"/>
      <dgm:spPr/>
      <dgm:t>
        <a:bodyPr/>
        <a:lstStyle/>
        <a:p>
          <a:r>
            <a:rPr lang="pt-BR" dirty="0" smtClean="0"/>
            <a:t>Portarias MME:</a:t>
          </a:r>
        </a:p>
        <a:p>
          <a:r>
            <a:rPr lang="pt-BR" dirty="0" smtClean="0"/>
            <a:t>Distribuidoras Designadas</a:t>
          </a:r>
          <a:endParaRPr lang="pt-BR" dirty="0"/>
        </a:p>
      </dgm:t>
    </dgm:pt>
    <dgm:pt modelId="{3CDF1775-C6B8-40FA-9AD7-66064E96B0AE}" type="parTrans" cxnId="{2DF916B9-3928-4D18-B56F-76F7541C6FCA}">
      <dgm:prSet/>
      <dgm:spPr/>
      <dgm:t>
        <a:bodyPr/>
        <a:lstStyle/>
        <a:p>
          <a:endParaRPr lang="pt-BR"/>
        </a:p>
      </dgm:t>
    </dgm:pt>
    <dgm:pt modelId="{A77EF11E-B289-4E0C-8F8B-42991A731E9F}" type="sibTrans" cxnId="{2DF916B9-3928-4D18-B56F-76F7541C6FCA}">
      <dgm:prSet/>
      <dgm:spPr/>
      <dgm:t>
        <a:bodyPr/>
        <a:lstStyle/>
        <a:p>
          <a:endParaRPr lang="pt-BR"/>
        </a:p>
      </dgm:t>
    </dgm:pt>
    <dgm:pt modelId="{00216CEC-2B05-4460-A136-329062A725BC}" type="pres">
      <dgm:prSet presAssocID="{7C023427-FD25-4236-87C7-BAE6C534133E}" presName="CompostProcess" presStyleCnt="0">
        <dgm:presLayoutVars>
          <dgm:dir/>
          <dgm:resizeHandles val="exact"/>
        </dgm:presLayoutVars>
      </dgm:prSet>
      <dgm:spPr/>
    </dgm:pt>
    <dgm:pt modelId="{2CBE4FFB-7202-4BC3-9BA4-21D4889000B2}" type="pres">
      <dgm:prSet presAssocID="{7C023427-FD25-4236-87C7-BAE6C534133E}" presName="arrow" presStyleLbl="bgShp" presStyleIdx="0" presStyleCnt="1"/>
      <dgm:spPr/>
    </dgm:pt>
    <dgm:pt modelId="{7EB498F9-7F2E-437A-96B5-C61AE33E68BB}" type="pres">
      <dgm:prSet presAssocID="{7C023427-FD25-4236-87C7-BAE6C534133E}" presName="linearProcess" presStyleCnt="0"/>
      <dgm:spPr/>
    </dgm:pt>
    <dgm:pt modelId="{D5AC7AE6-1BBE-437F-9B05-B907D15EAD1D}" type="pres">
      <dgm:prSet presAssocID="{DF60D5D7-3F24-4E11-924B-1305816BE14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F4A785-70EC-4085-988C-884D5FF3C0B1}" type="pres">
      <dgm:prSet presAssocID="{5B7C44F0-5BA7-42E6-B811-162724EB0B66}" presName="sibTrans" presStyleCnt="0"/>
      <dgm:spPr/>
    </dgm:pt>
    <dgm:pt modelId="{26B97DDB-4EFE-43E7-906D-B00AA232B173}" type="pres">
      <dgm:prSet presAssocID="{6F0C7B8C-823D-4F65-B7CB-AE292F0BD5A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33B76-4C10-4406-8900-D971F7229DE5}" type="pres">
      <dgm:prSet presAssocID="{8B0FFB8F-322D-43E4-93F8-99C038CC219A}" presName="sibTrans" presStyleCnt="0"/>
      <dgm:spPr/>
    </dgm:pt>
    <dgm:pt modelId="{7217230D-9725-4ADF-82E6-E73426240FB6}" type="pres">
      <dgm:prSet presAssocID="{16A9D7EF-BAB8-4777-BD60-E6767E1D8AE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7E6EAF-47DB-48D9-B21E-F0E458BB3375}" type="pres">
      <dgm:prSet presAssocID="{B7E093FC-B6A4-4565-B755-0D1926A02A13}" presName="sibTrans" presStyleCnt="0"/>
      <dgm:spPr/>
    </dgm:pt>
    <dgm:pt modelId="{4A34E920-5449-48A3-90CB-E8E90051B3ED}" type="pres">
      <dgm:prSet presAssocID="{ECCA7BD2-801B-479A-8FBE-B268CF26818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2E784-3E33-4463-970D-CE09649CCB82}" type="pres">
      <dgm:prSet presAssocID="{A77EF11E-B289-4E0C-8F8B-42991A731E9F}" presName="sibTrans" presStyleCnt="0"/>
      <dgm:spPr/>
    </dgm:pt>
    <dgm:pt modelId="{F8FC7003-D90E-438D-BF67-E0D8F04CB97B}" type="pres">
      <dgm:prSet presAssocID="{23428B71-B3CA-4497-A332-D03157F16FA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EFFDB7-2F23-450A-A9FE-721CFC3D1CD8}" srcId="{7C023427-FD25-4236-87C7-BAE6C534133E}" destId="{23428B71-B3CA-4497-A332-D03157F16FA8}" srcOrd="4" destOrd="0" parTransId="{9C569533-68D0-415B-ABC9-AE648B26AA90}" sibTransId="{B42B6F03-3E68-46AB-A0D9-5380BA07EC63}"/>
    <dgm:cxn modelId="{2DF916B9-3928-4D18-B56F-76F7541C6FCA}" srcId="{7C023427-FD25-4236-87C7-BAE6C534133E}" destId="{ECCA7BD2-801B-479A-8FBE-B268CF268182}" srcOrd="3" destOrd="0" parTransId="{3CDF1775-C6B8-40FA-9AD7-66064E96B0AE}" sibTransId="{A77EF11E-B289-4E0C-8F8B-42991A731E9F}"/>
    <dgm:cxn modelId="{76CC27D3-E3C1-4D33-88EF-61563C35A141}" type="presOf" srcId="{7C023427-FD25-4236-87C7-BAE6C534133E}" destId="{00216CEC-2B05-4460-A136-329062A725BC}" srcOrd="0" destOrd="0" presId="urn:microsoft.com/office/officeart/2005/8/layout/hProcess9"/>
    <dgm:cxn modelId="{7ABCB8AC-D00F-4885-B67D-61FCCD74B8A6}" srcId="{7C023427-FD25-4236-87C7-BAE6C534133E}" destId="{16A9D7EF-BAB8-4777-BD60-E6767E1D8AE0}" srcOrd="2" destOrd="0" parTransId="{B6E33425-062E-47EF-8585-6326B6ACF594}" sibTransId="{B7E093FC-B6A4-4565-B755-0D1926A02A13}"/>
    <dgm:cxn modelId="{73A618E5-F4DF-4E83-82E0-4666BC13D6AC}" srcId="{7C023427-FD25-4236-87C7-BAE6C534133E}" destId="{DF60D5D7-3F24-4E11-924B-1305816BE142}" srcOrd="0" destOrd="0" parTransId="{CB5415A1-ED4B-4237-83E6-2BF6139EAD68}" sibTransId="{5B7C44F0-5BA7-42E6-B811-162724EB0B66}"/>
    <dgm:cxn modelId="{5A9CBD3C-A8BB-43EF-902A-6DB06FF4A69C}" type="presOf" srcId="{6F0C7B8C-823D-4F65-B7CB-AE292F0BD5A8}" destId="{26B97DDB-4EFE-43E7-906D-B00AA232B173}" srcOrd="0" destOrd="0" presId="urn:microsoft.com/office/officeart/2005/8/layout/hProcess9"/>
    <dgm:cxn modelId="{EBFA0024-4ADA-4489-A5CC-2DF510D86E14}" srcId="{7C023427-FD25-4236-87C7-BAE6C534133E}" destId="{6F0C7B8C-823D-4F65-B7CB-AE292F0BD5A8}" srcOrd="1" destOrd="0" parTransId="{0C6B23F1-71CF-41AC-BF14-72EFD75A2616}" sibTransId="{8B0FFB8F-322D-43E4-93F8-99C038CC219A}"/>
    <dgm:cxn modelId="{4E71E42E-8BB7-4E98-9733-931DFD07F6FD}" type="presOf" srcId="{ECCA7BD2-801B-479A-8FBE-B268CF268182}" destId="{4A34E920-5449-48A3-90CB-E8E90051B3ED}" srcOrd="0" destOrd="0" presId="urn:microsoft.com/office/officeart/2005/8/layout/hProcess9"/>
    <dgm:cxn modelId="{EE06EB95-3462-489F-AD1B-DEF37DBAC4CE}" type="presOf" srcId="{23428B71-B3CA-4497-A332-D03157F16FA8}" destId="{F8FC7003-D90E-438D-BF67-E0D8F04CB97B}" srcOrd="0" destOrd="0" presId="urn:microsoft.com/office/officeart/2005/8/layout/hProcess9"/>
    <dgm:cxn modelId="{7E87DAD5-CD3B-4C84-B7A7-3C09D3A81060}" type="presOf" srcId="{16A9D7EF-BAB8-4777-BD60-E6767E1D8AE0}" destId="{7217230D-9725-4ADF-82E6-E73426240FB6}" srcOrd="0" destOrd="0" presId="urn:microsoft.com/office/officeart/2005/8/layout/hProcess9"/>
    <dgm:cxn modelId="{166F6466-2179-48E0-8754-134AEF85E045}" type="presOf" srcId="{DF60D5D7-3F24-4E11-924B-1305816BE142}" destId="{D5AC7AE6-1BBE-437F-9B05-B907D15EAD1D}" srcOrd="0" destOrd="0" presId="urn:microsoft.com/office/officeart/2005/8/layout/hProcess9"/>
    <dgm:cxn modelId="{4E32A5D9-51CC-469F-80BB-4E16644A33D2}" type="presParOf" srcId="{00216CEC-2B05-4460-A136-329062A725BC}" destId="{2CBE4FFB-7202-4BC3-9BA4-21D4889000B2}" srcOrd="0" destOrd="0" presId="urn:microsoft.com/office/officeart/2005/8/layout/hProcess9"/>
    <dgm:cxn modelId="{5CE0FA30-1186-48FC-9055-63B21061B3D0}" type="presParOf" srcId="{00216CEC-2B05-4460-A136-329062A725BC}" destId="{7EB498F9-7F2E-437A-96B5-C61AE33E68BB}" srcOrd="1" destOrd="0" presId="urn:microsoft.com/office/officeart/2005/8/layout/hProcess9"/>
    <dgm:cxn modelId="{93AE43B5-F425-457F-BC16-0AE9AED55512}" type="presParOf" srcId="{7EB498F9-7F2E-437A-96B5-C61AE33E68BB}" destId="{D5AC7AE6-1BBE-437F-9B05-B907D15EAD1D}" srcOrd="0" destOrd="0" presId="urn:microsoft.com/office/officeart/2005/8/layout/hProcess9"/>
    <dgm:cxn modelId="{D7B13656-4547-4968-A9F3-B2D13F53E701}" type="presParOf" srcId="{7EB498F9-7F2E-437A-96B5-C61AE33E68BB}" destId="{FDF4A785-70EC-4085-988C-884D5FF3C0B1}" srcOrd="1" destOrd="0" presId="urn:microsoft.com/office/officeart/2005/8/layout/hProcess9"/>
    <dgm:cxn modelId="{63B591D7-ABE9-455D-9E4D-CC0B9722C005}" type="presParOf" srcId="{7EB498F9-7F2E-437A-96B5-C61AE33E68BB}" destId="{26B97DDB-4EFE-43E7-906D-B00AA232B173}" srcOrd="2" destOrd="0" presId="urn:microsoft.com/office/officeart/2005/8/layout/hProcess9"/>
    <dgm:cxn modelId="{811FDF96-C01A-4123-ADF4-CAC6FD5A744F}" type="presParOf" srcId="{7EB498F9-7F2E-437A-96B5-C61AE33E68BB}" destId="{11E33B76-4C10-4406-8900-D971F7229DE5}" srcOrd="3" destOrd="0" presId="urn:microsoft.com/office/officeart/2005/8/layout/hProcess9"/>
    <dgm:cxn modelId="{6EDF07FE-A935-4E91-971D-6188C2BEE6DC}" type="presParOf" srcId="{7EB498F9-7F2E-437A-96B5-C61AE33E68BB}" destId="{7217230D-9725-4ADF-82E6-E73426240FB6}" srcOrd="4" destOrd="0" presId="urn:microsoft.com/office/officeart/2005/8/layout/hProcess9"/>
    <dgm:cxn modelId="{10709264-9495-49CC-9798-7E69C7BD17CB}" type="presParOf" srcId="{7EB498F9-7F2E-437A-96B5-C61AE33E68BB}" destId="{687E6EAF-47DB-48D9-B21E-F0E458BB3375}" srcOrd="5" destOrd="0" presId="urn:microsoft.com/office/officeart/2005/8/layout/hProcess9"/>
    <dgm:cxn modelId="{AF336C01-F1C1-4809-A7A6-A0905A0590A4}" type="presParOf" srcId="{7EB498F9-7F2E-437A-96B5-C61AE33E68BB}" destId="{4A34E920-5449-48A3-90CB-E8E90051B3ED}" srcOrd="6" destOrd="0" presId="urn:microsoft.com/office/officeart/2005/8/layout/hProcess9"/>
    <dgm:cxn modelId="{3CA0345B-124A-4DC7-AF91-4BA85DD4C0DB}" type="presParOf" srcId="{7EB498F9-7F2E-437A-96B5-C61AE33E68BB}" destId="{BE12E784-3E33-4463-970D-CE09649CCB82}" srcOrd="7" destOrd="0" presId="urn:microsoft.com/office/officeart/2005/8/layout/hProcess9"/>
    <dgm:cxn modelId="{92535A17-597B-430E-B252-469325C72999}" type="presParOf" srcId="{7EB498F9-7F2E-437A-96B5-C61AE33E68BB}" destId="{F8FC7003-D90E-438D-BF67-E0D8F04CB97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23748" y="3433009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NOME e Cargo 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" y="325676"/>
            <a:ext cx="8571155" cy="3107333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844716" y="6321258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809E"/>
                </a:solidFill>
              </a:rPr>
              <a:t>Cidade-UF</a:t>
            </a:r>
            <a:r>
              <a:rPr lang="pt-BR" baseline="0" dirty="0" smtClean="0">
                <a:solidFill>
                  <a:srgbClr val="00809E"/>
                </a:solidFill>
              </a:rPr>
              <a:t>, Data</a:t>
            </a:r>
            <a:endParaRPr lang="pt-BR" dirty="0">
              <a:solidFill>
                <a:srgbClr val="00809E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 smtClean="0"/>
          </a:p>
        </p:txBody>
      </p:sp>
      <p:sp>
        <p:nvSpPr>
          <p:cNvPr id="10" name="Subtítulo 2"/>
          <p:cNvSpPr txBox="1">
            <a:spLocks/>
          </p:cNvSpPr>
          <p:nvPr userDrawn="1"/>
        </p:nvSpPr>
        <p:spPr>
          <a:xfrm>
            <a:off x="112294" y="5309415"/>
            <a:ext cx="5406189" cy="901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0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TEXTO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12">
            <a:off x="556602" y="954751"/>
            <a:ext cx="1658843" cy="72521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 userDrawn="1"/>
        </p:nvSpPr>
        <p:spPr>
          <a:xfrm>
            <a:off x="587352" y="429700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dirty="0" smtClean="0">
                <a:solidFill>
                  <a:srgbClr val="9A9A00"/>
                </a:solidFill>
              </a:rPr>
              <a:t>Texto</a:t>
            </a:r>
            <a:endParaRPr lang="pt-BR" sz="2800" b="0" dirty="0">
              <a:solidFill>
                <a:srgbClr val="9A9A00"/>
              </a:solidFill>
            </a:endParaRPr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850776"/>
            <a:ext cx="9552790" cy="3041131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54251" y="2016370"/>
            <a:ext cx="10090672" cy="694557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 smtClean="0"/>
              <a:t>SUBTÍTULO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442718"/>
            <a:ext cx="9552790" cy="3449190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67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529387"/>
            <a:ext cx="8009245" cy="2903621"/>
          </a:xfrm>
          <a:prstGeom prst="rect">
            <a:avLst/>
          </a:prstGeom>
        </p:spPr>
      </p:pic>
      <p:sp>
        <p:nvSpPr>
          <p:cNvPr id="4" name="TextBox 13"/>
          <p:cNvSpPr txBox="1"/>
          <p:nvPr userDrawn="1"/>
        </p:nvSpPr>
        <p:spPr>
          <a:xfrm>
            <a:off x="818148" y="5941029"/>
            <a:ext cx="468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spc="300" dirty="0" smtClean="0">
                <a:solidFill>
                  <a:srgbClr val="ACAA00"/>
                </a:solidFill>
                <a:latin typeface="Trebuchet MS" panose="020B0603020202020204" pitchFamily="34" charset="0"/>
              </a:rPr>
              <a:t>WWW.ANEEL.GOV.BR</a:t>
            </a:r>
          </a:p>
          <a:p>
            <a:pPr algn="ctr"/>
            <a:r>
              <a:rPr lang="pt-BR" spc="300" dirty="0" smtClean="0">
                <a:solidFill>
                  <a:srgbClr val="ACAA00"/>
                </a:solidFill>
                <a:latin typeface="Trebuchet MS" panose="020B0603020202020204" pitchFamily="34" charset="0"/>
              </a:rPr>
              <a:t>www.facebook.com/aneelgovbr</a:t>
            </a:r>
            <a:endParaRPr lang="pt-BR" spc="300" dirty="0">
              <a:solidFill>
                <a:srgbClr val="ACAA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49" y="6203483"/>
            <a:ext cx="318402" cy="3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Conteúdo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3" r:id="rId3"/>
    <p:sldLayoutId id="2147483679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60720" y="4069080"/>
            <a:ext cx="6431280" cy="1840698"/>
          </a:xfrm>
        </p:spPr>
        <p:txBody>
          <a:bodyPr/>
          <a:lstStyle/>
          <a:p>
            <a:r>
              <a:rPr lang="pt-BR" dirty="0" smtClean="0"/>
              <a:t>Privatização da </a:t>
            </a:r>
            <a:r>
              <a:rPr lang="pt-BR" dirty="0" err="1" smtClean="0"/>
              <a:t>Eletrobras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98499" y="6163602"/>
            <a:ext cx="6882023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809E"/>
                </a:solidFill>
              </a:rPr>
              <a:t>Comissão Senado do Futuro</a:t>
            </a:r>
            <a:endParaRPr lang="pt-BR" sz="2800" dirty="0">
              <a:solidFill>
                <a:srgbClr val="00809E"/>
              </a:solidFill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270720" y="4935311"/>
            <a:ext cx="4255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Leandro Caixeta Moreira</a:t>
            </a:r>
          </a:p>
          <a:p>
            <a:pPr algn="ctr"/>
            <a:r>
              <a:rPr lang="pt-BR" sz="2000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Assessor do Diretor-Geral da ANEEL</a:t>
            </a:r>
            <a:endParaRPr lang="pt-BR" sz="2000" dirty="0">
              <a:solidFill>
                <a:srgbClr val="00809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36" y="275724"/>
            <a:ext cx="7696200" cy="705852"/>
          </a:xfrm>
        </p:spPr>
        <p:txBody>
          <a:bodyPr/>
          <a:lstStyle/>
          <a:p>
            <a:r>
              <a:rPr lang="pt-BR" dirty="0" smtClean="0"/>
              <a:t>Prejuízos Acumulados (</a:t>
            </a:r>
            <a:r>
              <a:rPr lang="pt-BR" dirty="0" err="1" smtClean="0"/>
              <a:t>R$.Bilhões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13545" y="5912835"/>
            <a:ext cx="292529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R$ 25 bilhões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24" y="1196339"/>
            <a:ext cx="9936895" cy="44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36" y="275724"/>
            <a:ext cx="7696200" cy="705852"/>
          </a:xfrm>
        </p:spPr>
        <p:txBody>
          <a:bodyPr/>
          <a:lstStyle/>
          <a:p>
            <a:r>
              <a:rPr lang="pt-BR" dirty="0" smtClean="0"/>
              <a:t>Empréstimos da RGR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09849" y="5844255"/>
            <a:ext cx="506073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R$ 202 milhões por mês</a:t>
            </a:r>
          </a:p>
          <a:p>
            <a:pPr algn="ctr"/>
            <a:r>
              <a:rPr lang="pt-BR" sz="2800" dirty="0" smtClean="0"/>
              <a:t>R$ 3,1 bilhões até outubro/17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981575"/>
            <a:ext cx="9071610" cy="48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04597" y="987801"/>
            <a:ext cx="8237220" cy="1985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Distribuição</a:t>
            </a:r>
          </a:p>
          <a:p>
            <a:pPr algn="r">
              <a:spcBef>
                <a:spcPts val="1800"/>
              </a:spcBef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Flexibilização Tarifária</a:t>
            </a:r>
          </a:p>
        </p:txBody>
      </p:sp>
    </p:spTree>
    <p:extLst>
      <p:ext uri="{BB962C8B-B14F-4D97-AF65-F5344CB8AC3E}">
        <p14:creationId xmlns:p14="http://schemas.microsoft.com/office/powerpoint/2010/main" val="29758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 smtClean="0"/>
              <a:t>Perda de Valor - Perdas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83" y="1205404"/>
            <a:ext cx="7968549" cy="49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 smtClean="0"/>
              <a:t>Perda de Valor – Custo Operacionais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14" y="1319746"/>
            <a:ext cx="9837682" cy="51000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9090" y="1004436"/>
            <a:ext cx="1100433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Perda de Receita Custos Operacionais / Remuneração do Capital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649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 smtClean="0"/>
              <a:t>Flexibilização das Tarifas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36" y="1140023"/>
            <a:ext cx="8583930" cy="396073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694236" y="5393999"/>
            <a:ext cx="858393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4C62"/>
                </a:solidFill>
              </a:rPr>
              <a:t>8,9% em média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4C62"/>
                </a:solidFill>
              </a:rPr>
              <a:t>Necessário reequilíbrio das concessões para a viabilidade da licitação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4C62"/>
                </a:solidFill>
              </a:rPr>
              <a:t>Reequilíbrio da concessão – consumidor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4C62"/>
                </a:solidFill>
              </a:rPr>
              <a:t>Reequilíbrio da empresa - </a:t>
            </a:r>
            <a:r>
              <a:rPr lang="pt-BR" sz="2000" dirty="0" err="1" smtClean="0">
                <a:solidFill>
                  <a:srgbClr val="004C62"/>
                </a:solidFill>
              </a:rPr>
              <a:t>Eletrobras</a:t>
            </a:r>
            <a:endParaRPr lang="pt-BR" sz="2000" dirty="0">
              <a:solidFill>
                <a:srgbClr val="004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 smtClean="0"/>
              <a:t>Licitar é a melhor alternativa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18" y="1134749"/>
            <a:ext cx="7574202" cy="493657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04594" y="6150114"/>
            <a:ext cx="858393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4C62"/>
                </a:solidFill>
              </a:rPr>
              <a:t>Impacto potencial sem licitação se valor emprestado pela RGR foi reconhecido nas tarifas</a:t>
            </a:r>
          </a:p>
        </p:txBody>
      </p:sp>
    </p:spTree>
    <p:extLst>
      <p:ext uri="{BB962C8B-B14F-4D97-AF65-F5344CB8AC3E}">
        <p14:creationId xmlns:p14="http://schemas.microsoft.com/office/powerpoint/2010/main" val="31183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 smtClean="0"/>
              <a:t>Licitar é a </a:t>
            </a:r>
            <a:r>
              <a:rPr lang="pt-BR" smtClean="0"/>
              <a:t>melhor alternativa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62" y="1694402"/>
            <a:ext cx="9385221" cy="39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6400799" y="5432959"/>
            <a:ext cx="549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ENDEREÇO: SGAN </a:t>
            </a:r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603 </a:t>
            </a:r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Módulos I e J - Brasília/DF</a:t>
            </a:r>
          </a:p>
          <a:p>
            <a:pPr algn="ctr"/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CEP</a:t>
            </a:r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: </a:t>
            </a:r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70830-110</a:t>
            </a:r>
          </a:p>
          <a:p>
            <a:pPr algn="ctr"/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TELEFONE GERAL: </a:t>
            </a:r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061 2192 0000</a:t>
            </a:r>
          </a:p>
          <a:p>
            <a:pPr algn="ctr"/>
            <a:r>
              <a:rPr lang="pt-BR" dirty="0" smtClean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  <a:endParaRPr lang="pt-BR" dirty="0">
              <a:solidFill>
                <a:srgbClr val="00809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8760"/>
            <a:ext cx="9281335" cy="705852"/>
          </a:xfrm>
        </p:spPr>
        <p:txBody>
          <a:bodyPr/>
          <a:lstStyle/>
          <a:p>
            <a:r>
              <a:rPr lang="pt-BR" dirty="0" smtClean="0"/>
              <a:t>Discussões Distintas – Agendas Independentes</a:t>
            </a:r>
            <a:endParaRPr lang="pt-BR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06" y="1163381"/>
            <a:ext cx="3971818" cy="258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06" y="3749864"/>
            <a:ext cx="3971818" cy="298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2520779"/>
            <a:ext cx="4357642" cy="28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301490" y="2046477"/>
            <a:ext cx="1804087" cy="4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Distribuição</a:t>
            </a:r>
            <a:endParaRPr lang="pt-BR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304420" y="669539"/>
            <a:ext cx="3297678" cy="4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Geração e Transmissão</a:t>
            </a:r>
            <a:endParaRPr lang="pt-BR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48281" y="5522845"/>
            <a:ext cx="4357642" cy="410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União obrigada a licitar</a:t>
            </a:r>
            <a:endParaRPr lang="pt-BR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863106" y="3628488"/>
            <a:ext cx="3971818" cy="410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União decide se quer privatizar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2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14956" y="1303111"/>
            <a:ext cx="8237220" cy="1985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Distribuição</a:t>
            </a:r>
          </a:p>
          <a:p>
            <a:pPr algn="r">
              <a:spcBef>
                <a:spcPts val="1800"/>
              </a:spcBef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Decisão possível</a:t>
            </a:r>
          </a:p>
        </p:txBody>
      </p:sp>
    </p:spTree>
    <p:extLst>
      <p:ext uri="{BB962C8B-B14F-4D97-AF65-F5344CB8AC3E}">
        <p14:creationId xmlns:p14="http://schemas.microsoft.com/office/powerpoint/2010/main" val="12715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129664"/>
            <a:ext cx="7696200" cy="705852"/>
          </a:xfrm>
        </p:spPr>
        <p:txBody>
          <a:bodyPr/>
          <a:lstStyle/>
          <a:p>
            <a:r>
              <a:rPr lang="pt-BR" dirty="0" smtClean="0"/>
              <a:t>Distribuidoras - Contexto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671223"/>
              </p:ext>
            </p:extLst>
          </p:nvPr>
        </p:nvGraphicFramePr>
        <p:xfrm>
          <a:off x="1327665" y="1230931"/>
          <a:ext cx="9435070" cy="424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129664"/>
            <a:ext cx="7696200" cy="705852"/>
          </a:xfrm>
        </p:spPr>
        <p:txBody>
          <a:bodyPr/>
          <a:lstStyle/>
          <a:p>
            <a:r>
              <a:rPr lang="pt-BR" dirty="0" smtClean="0"/>
              <a:t>Distribuidoras – Escolha possível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069382" y="1586181"/>
            <a:ext cx="9893491" cy="1188000"/>
            <a:chOff x="1069382" y="4704271"/>
            <a:chExt cx="9893491" cy="1188000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511" y="4816133"/>
              <a:ext cx="1559468" cy="964276"/>
            </a:xfrm>
            <a:prstGeom prst="rect">
              <a:avLst/>
            </a:prstGeom>
          </p:spPr>
        </p:pic>
        <p:sp>
          <p:nvSpPr>
            <p:cNvPr id="7" name="Mais 6"/>
            <p:cNvSpPr/>
            <p:nvPr/>
          </p:nvSpPr>
          <p:spPr>
            <a:xfrm>
              <a:off x="3153165" y="5067825"/>
              <a:ext cx="460892" cy="46089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0"/>
            <a:stretch/>
          </p:blipFill>
          <p:spPr>
            <a:xfrm>
              <a:off x="3769908" y="4804495"/>
              <a:ext cx="1238958" cy="987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tângulo 10"/>
            <p:cNvSpPr/>
            <p:nvPr/>
          </p:nvSpPr>
          <p:spPr>
            <a:xfrm>
              <a:off x="6425514" y="4777571"/>
              <a:ext cx="4537359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Permanece a Pessoa Jurídica</a:t>
              </a:r>
            </a:p>
            <a:p>
              <a:pPr algn="ctr"/>
              <a:r>
                <a:rPr lang="pt-BR" sz="14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Novo Concessionário</a:t>
              </a:r>
              <a:endParaRPr lang="pt-BR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Seta para a direita 11"/>
            <p:cNvSpPr/>
            <p:nvPr/>
          </p:nvSpPr>
          <p:spPr>
            <a:xfrm>
              <a:off x="5570621" y="5129570"/>
              <a:ext cx="460533" cy="337403"/>
            </a:xfrm>
            <a:prstGeom prst="rightArrow">
              <a:avLst>
                <a:gd name="adj1" fmla="val 3260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069382" y="2998730"/>
            <a:ext cx="9893491" cy="1187923"/>
            <a:chOff x="1069382" y="1421500"/>
            <a:chExt cx="9893491" cy="1187923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1069382" y="1421500"/>
              <a:ext cx="9893491" cy="11879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697362" y="1494761"/>
              <a:ext cx="4265511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Liquidação da Empresa Jurídica</a:t>
              </a:r>
            </a:p>
            <a:p>
              <a:pPr algn="ctr"/>
              <a:r>
                <a:rPr lang="pt-BR" sz="1400" dirty="0" smtClean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Novo Concessionário</a:t>
              </a:r>
              <a:endParaRPr lang="pt-BR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Seta para a direita 15"/>
            <p:cNvSpPr/>
            <p:nvPr/>
          </p:nvSpPr>
          <p:spPr>
            <a:xfrm>
              <a:off x="5570621" y="1846760"/>
              <a:ext cx="460533" cy="337403"/>
            </a:xfrm>
            <a:prstGeom prst="rightArrow">
              <a:avLst>
                <a:gd name="adj1" fmla="val 3260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0"/>
            <a:stretch/>
          </p:blipFill>
          <p:spPr>
            <a:xfrm>
              <a:off x="3769908" y="1521685"/>
              <a:ext cx="1238958" cy="987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etângulo de cantos arredondados 19"/>
          <p:cNvSpPr/>
          <p:nvPr/>
        </p:nvSpPr>
        <p:spPr>
          <a:xfrm>
            <a:off x="1084408" y="4386328"/>
            <a:ext cx="9893491" cy="11879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Não há possibilidade do antigo concessionário permanecer prestando o serviço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A Lei obriga a União a fazer a licitação para contratar novo concessionário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04597" y="987801"/>
            <a:ext cx="8237220" cy="19851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Distribuição</a:t>
            </a:r>
          </a:p>
          <a:p>
            <a:pPr algn="r">
              <a:spcBef>
                <a:spcPts val="1800"/>
              </a:spcBef>
            </a:pP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2324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36" y="275724"/>
            <a:ext cx="7696200" cy="705852"/>
          </a:xfrm>
        </p:spPr>
        <p:txBody>
          <a:bodyPr/>
          <a:lstStyle/>
          <a:p>
            <a:r>
              <a:rPr lang="pt-BR" dirty="0" smtClean="0"/>
              <a:t>Distribuidoras - Qualidade do Serviço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8" y="956861"/>
            <a:ext cx="11829915" cy="5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36" y="275724"/>
            <a:ext cx="7696200" cy="705852"/>
          </a:xfrm>
        </p:spPr>
        <p:txBody>
          <a:bodyPr/>
          <a:lstStyle/>
          <a:p>
            <a:r>
              <a:rPr lang="pt-BR" dirty="0" smtClean="0"/>
              <a:t>Eficiência nos Custos Operacionais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1105143"/>
            <a:ext cx="11451017" cy="563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36" y="275724"/>
            <a:ext cx="7696200" cy="705852"/>
          </a:xfrm>
        </p:spPr>
        <p:txBody>
          <a:bodyPr/>
          <a:lstStyle/>
          <a:p>
            <a:r>
              <a:rPr lang="pt-BR" dirty="0" smtClean="0"/>
              <a:t>Perdas não técnicas (% Mercado BT)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" y="981576"/>
            <a:ext cx="10846676" cy="57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33617</TotalTime>
  <Words>249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Trebuchet MS</vt:lpstr>
      <vt:lpstr>Wingdings</vt:lpstr>
      <vt:lpstr>Tema1</vt:lpstr>
      <vt:lpstr>Privatização da Eletrobras</vt:lpstr>
      <vt:lpstr>Discussões Distintas – Agendas Independentes</vt:lpstr>
      <vt:lpstr>Apresentação do PowerPoint</vt:lpstr>
      <vt:lpstr>Distribuidoras - Contexto</vt:lpstr>
      <vt:lpstr>Distribuidoras – Escolha possível</vt:lpstr>
      <vt:lpstr>Apresentação do PowerPoint</vt:lpstr>
      <vt:lpstr>Distribuidoras - Qualidade do Serviço</vt:lpstr>
      <vt:lpstr>Eficiência nos Custos Operacionais</vt:lpstr>
      <vt:lpstr>Perdas não técnicas (% Mercado BT)</vt:lpstr>
      <vt:lpstr>Prejuízos Acumulados (R$.Bilhões)</vt:lpstr>
      <vt:lpstr>Empréstimos da RGR</vt:lpstr>
      <vt:lpstr>Apresentação do PowerPoint</vt:lpstr>
      <vt:lpstr>Perda de Valor - Perdas</vt:lpstr>
      <vt:lpstr>Perda de Valor – Custo Operacionais</vt:lpstr>
      <vt:lpstr>Flexibilização das Tarifas</vt:lpstr>
      <vt:lpstr>Licitar é a melhor alternativa</vt:lpstr>
      <vt:lpstr>Licitar é a melhor alternativa</vt:lpstr>
      <vt:lpstr>Apresentação do PowerPoint</vt:lpstr>
    </vt:vector>
  </TitlesOfParts>
  <Company>ANEEL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Raymundo Franco Diniz</cp:lastModifiedBy>
  <cp:revision>413</cp:revision>
  <dcterms:created xsi:type="dcterms:W3CDTF">2017-02-10T11:17:19Z</dcterms:created>
  <dcterms:modified xsi:type="dcterms:W3CDTF">2017-10-24T12:01:37Z</dcterms:modified>
</cp:coreProperties>
</file>