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6" r:id="rId5"/>
    <p:sldId id="259" r:id="rId6"/>
    <p:sldId id="257" r:id="rId7"/>
    <p:sldId id="260" r:id="rId8"/>
    <p:sldId id="262" r:id="rId9"/>
    <p:sldId id="263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Pablo%20Valdivia\PABLO%20VALDIVIA%202016\Brasil\Seguros%20&amp;%20Programas%20de%20Asistencia\Programa%20Seguro%20Rural%20-%20MAPA\Brazil%20Agricultural%20Insurance%20market%20results%202005%20to%202015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ablo%20Valdivia\PABLO%20VALDIVIA%202016\Brasil\Seguros%20&amp;%20Programas%20de%20Asistencia\Programa%20Seguro%20Rural%20-%20MAPA\Brazil%20Agricultural%20Insurance%20market%20results%202005%20to%20201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err="1" smtClean="0"/>
              <a:t>Subvenção</a:t>
            </a:r>
            <a:r>
              <a:rPr lang="en-US" dirty="0" smtClean="0"/>
              <a:t> </a:t>
            </a:r>
            <a:r>
              <a:rPr lang="en-US" dirty="0"/>
              <a:t>(R$ </a:t>
            </a:r>
            <a:r>
              <a:rPr lang="en-US" dirty="0" err="1" smtClean="0"/>
              <a:t>Mi</a:t>
            </a:r>
            <a:r>
              <a:rPr lang="en-US" dirty="0" smtClean="0"/>
              <a:t>)</a:t>
            </a:r>
            <a:endParaRPr lang="en-US" dirty="0"/>
          </a:p>
        </c:rich>
      </c:tx>
      <c:overlay val="0"/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'[Brazil Agricultural Insurance market results 2005 to 2015.xlsx]Sheet1'!$AA$3</c:f>
              <c:strCache>
                <c:ptCount val="1"/>
                <c:pt idx="0">
                  <c:v>Subvencaio (R$ Mio)</c:v>
                </c:pt>
              </c:strCache>
            </c:strRef>
          </c:tx>
          <c:marker>
            <c:symbol val="none"/>
          </c:marker>
          <c:dLbls>
            <c:dLbl>
              <c:idx val="9"/>
              <c:layout>
                <c:manualLayout>
                  <c:x val="-4.6296296296295166E-3"/>
                  <c:y val="-3.9284457252522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-4.7233475814786756E-2"/>
                  <c:y val="4.1860449785588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'[Brazil Agricultural Insurance market results 2005 to 2015.xlsx]Sheet1'!$U$4:$U$14</c:f>
              <c:numCache>
                <c:formatCode>General</c:formatCod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numCache>
            </c:numRef>
          </c:xVal>
          <c:yVal>
            <c:numRef>
              <c:f>'[Brazil Agricultural Insurance market results 2005 to 2015.xlsx]Sheet1'!$AA$4:$AA$14</c:f>
              <c:numCache>
                <c:formatCode>#,##0.0</c:formatCode>
                <c:ptCount val="11"/>
                <c:pt idx="0">
                  <c:v>2.2999999999999998</c:v>
                </c:pt>
                <c:pt idx="1">
                  <c:v>31.3</c:v>
                </c:pt>
                <c:pt idx="2">
                  <c:v>61</c:v>
                </c:pt>
                <c:pt idx="3">
                  <c:v>157.5</c:v>
                </c:pt>
                <c:pt idx="4">
                  <c:v>259.60000000000002</c:v>
                </c:pt>
                <c:pt idx="5">
                  <c:v>198.3</c:v>
                </c:pt>
                <c:pt idx="6">
                  <c:v>235.5</c:v>
                </c:pt>
                <c:pt idx="7">
                  <c:v>318.2</c:v>
                </c:pt>
                <c:pt idx="8">
                  <c:v>557.85222799999997</c:v>
                </c:pt>
                <c:pt idx="9">
                  <c:v>693.52974500000005</c:v>
                </c:pt>
                <c:pt idx="10">
                  <c:v>282.28631100000001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3741272"/>
        <c:axId val="133736176"/>
      </c:scatterChart>
      <c:valAx>
        <c:axId val="1337412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3736176"/>
        <c:crosses val="autoZero"/>
        <c:crossBetween val="midCat"/>
      </c:valAx>
      <c:valAx>
        <c:axId val="133736176"/>
        <c:scaling>
          <c:orientation val="minMax"/>
        </c:scaling>
        <c:delete val="0"/>
        <c:axPos val="l"/>
        <c:majorGridlines/>
        <c:numFmt formatCode="#,##0.0" sourceLinked="1"/>
        <c:majorTickMark val="out"/>
        <c:minorTickMark val="none"/>
        <c:tickLblPos val="nextTo"/>
        <c:crossAx val="133741272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2400" dirty="0" smtClean="0"/>
              <a:t>BRASIL - Area </a:t>
            </a:r>
            <a:r>
              <a:rPr lang="en-US" sz="2400" dirty="0" err="1" smtClean="0"/>
              <a:t>assegurada</a:t>
            </a:r>
            <a:r>
              <a:rPr lang="en-US" sz="2400" dirty="0" smtClean="0"/>
              <a:t> </a:t>
            </a:r>
            <a:r>
              <a:rPr lang="en-US" sz="2400" dirty="0"/>
              <a:t>(</a:t>
            </a:r>
            <a:r>
              <a:rPr lang="en-US" sz="2400" dirty="0" err="1" smtClean="0"/>
              <a:t>Mi</a:t>
            </a:r>
            <a:r>
              <a:rPr lang="en-US" sz="2400" dirty="0" smtClean="0"/>
              <a:t> </a:t>
            </a:r>
            <a:r>
              <a:rPr lang="en-US" sz="2400" dirty="0"/>
              <a:t>h</a:t>
            </a:r>
            <a:r>
              <a:rPr lang="en-US" sz="2400" dirty="0" smtClean="0"/>
              <a:t>a</a:t>
            </a:r>
            <a:r>
              <a:rPr lang="en-US" sz="2400" dirty="0"/>
              <a:t>)</a:t>
            </a:r>
          </a:p>
        </c:rich>
      </c:tx>
      <c:overlay val="0"/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'[Brazil Agricultural Insurance market results 2005 to 2015.xlsx]Sheet1'!$X$3</c:f>
              <c:strCache>
                <c:ptCount val="1"/>
                <c:pt idx="0">
                  <c:v>Area Segurada (Mio Ha)</c:v>
                </c:pt>
              </c:strCache>
            </c:strRef>
          </c:tx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'[Brazil Agricultural Insurance market results 2005 to 2015.xlsx]Sheet1'!$U$4:$U$14</c:f>
              <c:numCache>
                <c:formatCode>General</c:formatCod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numCache>
            </c:numRef>
          </c:xVal>
          <c:yVal>
            <c:numRef>
              <c:f>'[Brazil Agricultural Insurance market results 2005 to 2015.xlsx]Sheet1'!$X$4:$X$14</c:f>
              <c:numCache>
                <c:formatCode>#,##0.00</c:formatCode>
                <c:ptCount val="11"/>
                <c:pt idx="0">
                  <c:v>7.0000000000000007E-2</c:v>
                </c:pt>
                <c:pt idx="1">
                  <c:v>1.56</c:v>
                </c:pt>
                <c:pt idx="2">
                  <c:v>2.2799999999999998</c:v>
                </c:pt>
                <c:pt idx="3">
                  <c:v>4.76</c:v>
                </c:pt>
                <c:pt idx="4">
                  <c:v>6.67</c:v>
                </c:pt>
                <c:pt idx="5">
                  <c:v>4.79</c:v>
                </c:pt>
                <c:pt idx="6">
                  <c:v>4.72</c:v>
                </c:pt>
                <c:pt idx="7">
                  <c:v>5.96</c:v>
                </c:pt>
                <c:pt idx="8">
                  <c:v>9.6034290000000002</c:v>
                </c:pt>
                <c:pt idx="9">
                  <c:v>9.9661410000000004</c:v>
                </c:pt>
                <c:pt idx="10">
                  <c:v>2.8793229999999999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95075552"/>
        <c:axId val="295075944"/>
      </c:scatterChart>
      <c:valAx>
        <c:axId val="295075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95075944"/>
        <c:crosses val="autoZero"/>
        <c:crossBetween val="midCat"/>
      </c:valAx>
      <c:valAx>
        <c:axId val="295075944"/>
        <c:scaling>
          <c:orientation val="minMax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crossAx val="295075552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0.89374</cdr:x>
      <cdr:y>0.54726</cdr:y>
    </cdr:from>
    <cdr:to>
      <cdr:x>0.96374</cdr:x>
      <cdr:y>0.64439</cdr:y>
    </cdr:to>
    <cdr:cxnSp macro="">
      <cdr:nvCxnSpPr>
        <cdr:cNvPr id="2" name="Conector de seta reta 1"/>
        <cdr:cNvCxnSpPr/>
      </cdr:nvCxnSpPr>
      <cdr:spPr>
        <a:xfrm xmlns:a="http://schemas.openxmlformats.org/drawingml/2006/main" flipV="1">
          <a:off x="7355160" y="2476872"/>
          <a:ext cx="576064" cy="43962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31E82-C864-4B3F-8B75-3A14084F7F8E}" type="datetimeFigureOut">
              <a:rPr lang="pt-BR" smtClean="0"/>
              <a:t>14/07/2016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E079C-0642-4D20-B81A-625D88DA88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9306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31E82-C864-4B3F-8B75-3A14084F7F8E}" type="datetimeFigureOut">
              <a:rPr lang="pt-BR" smtClean="0"/>
              <a:t>14/07/2016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E079C-0642-4D20-B81A-625D88DA88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0365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31E82-C864-4B3F-8B75-3A14084F7F8E}" type="datetimeFigureOut">
              <a:rPr lang="pt-BR" smtClean="0"/>
              <a:t>14/07/2016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E079C-0642-4D20-B81A-625D88DA88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9984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31E82-C864-4B3F-8B75-3A14084F7F8E}" type="datetimeFigureOut">
              <a:rPr lang="pt-BR" smtClean="0"/>
              <a:t>14/07/2016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E079C-0642-4D20-B81A-625D88DA88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269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31E82-C864-4B3F-8B75-3A14084F7F8E}" type="datetimeFigureOut">
              <a:rPr lang="pt-BR" smtClean="0"/>
              <a:t>14/07/2016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E079C-0642-4D20-B81A-625D88DA88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3585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31E82-C864-4B3F-8B75-3A14084F7F8E}" type="datetimeFigureOut">
              <a:rPr lang="pt-BR" smtClean="0"/>
              <a:t>14/07/2016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E079C-0642-4D20-B81A-625D88DA88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1316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31E82-C864-4B3F-8B75-3A14084F7F8E}" type="datetimeFigureOut">
              <a:rPr lang="pt-BR" smtClean="0"/>
              <a:t>14/07/2016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E079C-0642-4D20-B81A-625D88DA88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2815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31E82-C864-4B3F-8B75-3A14084F7F8E}" type="datetimeFigureOut">
              <a:rPr lang="pt-BR" smtClean="0"/>
              <a:t>14/07/2016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E079C-0642-4D20-B81A-625D88DA88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9592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31E82-C864-4B3F-8B75-3A14084F7F8E}" type="datetimeFigureOut">
              <a:rPr lang="pt-BR" smtClean="0"/>
              <a:t>14/07/2016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E079C-0642-4D20-B81A-625D88DA88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660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31E82-C864-4B3F-8B75-3A14084F7F8E}" type="datetimeFigureOut">
              <a:rPr lang="pt-BR" smtClean="0"/>
              <a:t>14/07/2016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E079C-0642-4D20-B81A-625D88DA88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1952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31E82-C864-4B3F-8B75-3A14084F7F8E}" type="datetimeFigureOut">
              <a:rPr lang="pt-BR" smtClean="0"/>
              <a:t>14/07/2016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E079C-0642-4D20-B81A-625D88DA88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2709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C31E82-C864-4B3F-8B75-3A14084F7F8E}" type="datetimeFigureOut">
              <a:rPr lang="pt-BR" smtClean="0"/>
              <a:t>14/07/2016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AE079C-0642-4D20-B81A-625D88DA88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4493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5576" y="692696"/>
            <a:ext cx="7772400" cy="1470025"/>
          </a:xfrm>
        </p:spPr>
        <p:txBody>
          <a:bodyPr>
            <a:noAutofit/>
          </a:bodyPr>
          <a:lstStyle/>
          <a:p>
            <a:r>
              <a:rPr lang="pt-BR" sz="6600" dirty="0" smtClean="0"/>
              <a:t>Avaliação das políticas de seguro rural</a:t>
            </a:r>
            <a:endParaRPr lang="pt-BR" sz="66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3568" y="4653136"/>
            <a:ext cx="7704856" cy="1752600"/>
          </a:xfrm>
        </p:spPr>
        <p:txBody>
          <a:bodyPr>
            <a:normAutofit fontScale="32500" lnSpcReduction="20000"/>
          </a:bodyPr>
          <a:lstStyle/>
          <a:p>
            <a:endParaRPr lang="pt-BR" sz="2800" dirty="0" smtClean="0">
              <a:solidFill>
                <a:schemeClr val="tx1"/>
              </a:solidFill>
            </a:endParaRPr>
          </a:p>
          <a:p>
            <a:endParaRPr lang="pt-BR" sz="2800" dirty="0">
              <a:solidFill>
                <a:schemeClr val="tx1"/>
              </a:solidFill>
            </a:endParaRPr>
          </a:p>
          <a:p>
            <a:endParaRPr lang="pt-BR" sz="2800" dirty="0" smtClean="0">
              <a:solidFill>
                <a:schemeClr val="tx1"/>
              </a:solidFill>
            </a:endParaRPr>
          </a:p>
          <a:p>
            <a:endParaRPr lang="pt-BR" sz="2800" dirty="0">
              <a:solidFill>
                <a:schemeClr val="tx1"/>
              </a:solidFill>
            </a:endParaRPr>
          </a:p>
          <a:p>
            <a:endParaRPr lang="pt-BR" sz="2800" dirty="0" smtClean="0">
              <a:solidFill>
                <a:schemeClr val="tx1"/>
              </a:solidFill>
            </a:endParaRPr>
          </a:p>
          <a:p>
            <a:endParaRPr lang="pt-BR" sz="2800" dirty="0">
              <a:solidFill>
                <a:schemeClr val="tx1"/>
              </a:solidFill>
            </a:endParaRPr>
          </a:p>
          <a:p>
            <a:r>
              <a:rPr lang="pt-BR" sz="5500" b="1" dirty="0" smtClean="0">
                <a:solidFill>
                  <a:schemeClr val="tx1"/>
                </a:solidFill>
              </a:rPr>
              <a:t>Pedro Loyola – Confederação Nacional da Agricultura e Pecuária do Brasil (CNA)</a:t>
            </a:r>
          </a:p>
          <a:p>
            <a:r>
              <a:rPr lang="pt-BR" sz="5500" dirty="0" smtClean="0"/>
              <a:t>14 de julho/16</a:t>
            </a:r>
            <a:endParaRPr lang="pt-BR" sz="5500" dirty="0"/>
          </a:p>
        </p:txBody>
      </p:sp>
      <p:pic>
        <p:nvPicPr>
          <p:cNvPr id="4098" name="Picture 2" descr="Resultado de imagem para confederação nacional da agricultura e pecuár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2780928"/>
            <a:ext cx="1838325" cy="2286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83867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4449467"/>
              </p:ext>
            </p:extLst>
          </p:nvPr>
        </p:nvGraphicFramePr>
        <p:xfrm>
          <a:off x="542110" y="953411"/>
          <a:ext cx="8352929" cy="53721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13666"/>
                <a:gridCol w="2448272"/>
                <a:gridCol w="1080120"/>
                <a:gridCol w="864096"/>
                <a:gridCol w="953612"/>
                <a:gridCol w="993163"/>
              </a:tblGrid>
              <a:tr h="7327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Modalidades</a:t>
                      </a:r>
                      <a:br>
                        <a:rPr lang="pt-BR" sz="1600" dirty="0">
                          <a:effectLst/>
                        </a:rPr>
                      </a:br>
                      <a:r>
                        <a:rPr lang="pt-BR" sz="1600" dirty="0">
                          <a:effectLst/>
                        </a:rPr>
                        <a:t>de Seguro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Grupos de atividades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Tipo de cobertura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Nível de cobertura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Subvenção (%)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Limites anuais</a:t>
                      </a:r>
                      <a:br>
                        <a:rPr lang="pt-BR" sz="1600">
                          <a:effectLst/>
                        </a:rPr>
                      </a:br>
                      <a:r>
                        <a:rPr lang="pt-BR" sz="1600">
                          <a:effectLst/>
                        </a:rPr>
                        <a:t>(R$)</a:t>
                      </a:r>
                      <a:endParaRPr lang="pt-B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6350" marB="0" anchor="ctr"/>
                </a:tc>
              </a:tr>
              <a:tr h="486681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Agrícola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Trigo, milho 2ªsafra, feijão e frutas 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Multirrisco</a:t>
                      </a:r>
                      <a:endParaRPr lang="pt-B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  ≥ 65%</a:t>
                      </a:r>
                      <a:endParaRPr lang="pt-B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60%</a:t>
                      </a:r>
                      <a:endParaRPr lang="pt-B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6350" marB="0" anchor="ctr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R$ 72 mil</a:t>
                      </a:r>
                      <a:endParaRPr lang="pt-B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6350" marB="0" anchor="ctr"/>
                </a:tc>
              </a:tr>
              <a:tr h="33527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Grãos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Multirrisco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  ≥ 65%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45%</a:t>
                      </a:r>
                      <a:endParaRPr lang="pt-B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6350" marB="0" anchor="ctr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73278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Riscos Nomeados</a:t>
                      </a:r>
                      <a:r>
                        <a:rPr lang="pt-BR" sz="1600" baseline="30000">
                          <a:effectLst/>
                        </a:rPr>
                        <a:t>*</a:t>
                      </a:r>
                      <a:endParaRPr lang="pt-B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 ----</a:t>
                      </a:r>
                      <a:endParaRPr lang="pt-B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45%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6350" marB="0" anchor="ctr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4057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Olerícolas, Café e Cana-de-açúcar</a:t>
                      </a:r>
                      <a:endParaRPr lang="pt-B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 ----</a:t>
                      </a:r>
                      <a:endParaRPr lang="pt-B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 ----</a:t>
                      </a:r>
                      <a:endParaRPr lang="pt-B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45%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6350" marB="0" anchor="ctr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183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Florestas</a:t>
                      </a:r>
                      <a:endParaRPr lang="pt-B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Silvicultura (Florestas plantadas)</a:t>
                      </a:r>
                      <a:endParaRPr lang="pt-B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6350" marB="0" anchor="ctr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 ----</a:t>
                      </a:r>
                      <a:endParaRPr lang="pt-B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6350" marB="0" anchor="ctr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 ----</a:t>
                      </a:r>
                      <a:endParaRPr lang="pt-B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635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45%</a:t>
                      </a:r>
                      <a:endParaRPr lang="pt-B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R$ 24 mil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6350" marB="0" anchor="ctr"/>
                </a:tc>
              </a:tr>
              <a:tr h="4866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Pecuário</a:t>
                      </a:r>
                      <a:endParaRPr lang="pt-B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Aves, bovinos, bubalinos, caprinos, equinos, ovinos e suínos</a:t>
                      </a:r>
                      <a:endParaRPr lang="pt-B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6350" marB="0" anchor="ctr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R$ 24 mil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6350" marB="0" anchor="ctr"/>
                </a:tc>
              </a:tr>
              <a:tr h="4866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Aquícola</a:t>
                      </a:r>
                      <a:endParaRPr lang="pt-B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Carcinicultura, maricultura e piscicultura</a:t>
                      </a:r>
                      <a:endParaRPr lang="pt-B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6350" marB="0" anchor="ctr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R$ 24 mil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6350" marB="0" anchor="ctr"/>
                </a:tc>
              </a:tr>
              <a:tr h="356673"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VALOR MÁXIMO SUBVENCIONÁVEL (CPF/ano)</a:t>
                      </a:r>
                      <a:endParaRPr lang="pt-B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R$ 144 mil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6350" marB="0" anchor="ctr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79512" y="366621"/>
            <a:ext cx="9078126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Alterar as regras do PSR de percentuais de subven</a:t>
            </a:r>
            <a:r>
              <a:rPr kumimoji="0" lang="pt-BR" altLang="pt-BR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ç</a:t>
            </a:r>
            <a:r>
              <a:rPr kumimoji="0" lang="pt-BR" altLang="pt-BR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ão conforme a tabela abaixo:</a:t>
            </a:r>
            <a:endParaRPr kumimoji="0" lang="pt-BR" altLang="pt-B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Propostas percentuais e limites de subven</a:t>
            </a:r>
            <a:r>
              <a:rPr kumimoji="0" lang="pt-BR" altLang="pt-BR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ç</a:t>
            </a:r>
            <a:r>
              <a:rPr kumimoji="0" lang="pt-BR" altLang="pt-BR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ão do </a:t>
            </a:r>
            <a:r>
              <a:rPr kumimoji="0" lang="pt-BR" altLang="pt-BR" sz="1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psr</a:t>
            </a:r>
            <a:r>
              <a:rPr kumimoji="0" lang="pt-BR" altLang="pt-BR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para 2017-2021</a:t>
            </a:r>
            <a:endParaRPr kumimoji="0" lang="pt-BR" altLang="pt-B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611560" y="6412890"/>
            <a:ext cx="33554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pt-BR" altLang="pt-B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* Inclusive trigo, milho 2</a:t>
            </a:r>
            <a:r>
              <a:rPr lang="pt-BR" altLang="pt-BR" dirty="0">
                <a:solidFill>
                  <a:srgbClr val="000000"/>
                </a:solidFill>
                <a:ea typeface="Calibri" pitchFamily="34" charset="0"/>
                <a:cs typeface="Arial" pitchFamily="34" charset="0"/>
              </a:rPr>
              <a:t>ª</a:t>
            </a:r>
            <a:r>
              <a:rPr kumimoji="0" lang="pt-BR" altLang="pt-B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safra</a:t>
            </a:r>
            <a:endParaRPr kumimoji="0" lang="pt-BR" altLang="pt-BR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29261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2103775"/>
              </p:ext>
            </p:extLst>
          </p:nvPr>
        </p:nvGraphicFramePr>
        <p:xfrm>
          <a:off x="467544" y="188640"/>
          <a:ext cx="8208914" cy="6859955"/>
        </p:xfrm>
        <a:graphic>
          <a:graphicData uri="http://schemas.openxmlformats.org/drawingml/2006/table">
            <a:tbl>
              <a:tblPr firstRow="1" firstCol="1" bandRow="1"/>
              <a:tblGrid>
                <a:gridCol w="2509106"/>
                <a:gridCol w="2509106"/>
                <a:gridCol w="1595351"/>
                <a:gridCol w="1595351"/>
              </a:tblGrid>
              <a:tr h="174075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CALENDÁRIO DISPONIBILIZAÇÃO SUBVENÇÃO DO SEGURO RURAL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901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Mês**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>
                          <a:effectLst/>
                          <a:latin typeface="Calibri"/>
                          <a:ea typeface="Calibri"/>
                          <a:cs typeface="Arial"/>
                        </a:rPr>
                        <a:t>Cultura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VALOR em milhões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>
                          <a:effectLst/>
                          <a:latin typeface="Calibri"/>
                          <a:ea typeface="Calibri"/>
                          <a:cs typeface="Arial"/>
                        </a:rPr>
                        <a:t>Liberação Sistema</a:t>
                      </a:r>
                      <a:r>
                        <a:rPr lang="pt-BR" sz="1400">
                          <a:effectLst/>
                          <a:latin typeface="Calibri"/>
                          <a:ea typeface="Calibri"/>
                          <a:cs typeface="Arial"/>
                        </a:rPr>
                        <a:t>**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1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err="1">
                          <a:effectLst/>
                          <a:latin typeface="Calibri"/>
                          <a:ea typeface="Calibri"/>
                          <a:cs typeface="Arial"/>
                        </a:rPr>
                        <a:t>Nov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Calibri"/>
                          <a:ea typeface="Calibri"/>
                          <a:cs typeface="Arial"/>
                        </a:rPr>
                        <a:t>Milho 2ª Safra, Trigo e Demais Grãos de Inverno¹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Calibri"/>
                          <a:ea typeface="Calibri"/>
                          <a:cs typeface="Arial"/>
                        </a:rPr>
                        <a:t>R$ 150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Calibri"/>
                          <a:ea typeface="Calibri"/>
                          <a:cs typeface="Arial"/>
                        </a:rPr>
                        <a:t>Mar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063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Calibri"/>
                          <a:ea typeface="Calibri"/>
                          <a:cs typeface="Arial"/>
                        </a:rPr>
                        <a:t>Fev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Calibri"/>
                          <a:ea typeface="Calibri"/>
                          <a:cs typeface="Arial"/>
                        </a:rPr>
                        <a:t>Soja e Trigo (Negociação coletiva)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Calibri"/>
                          <a:ea typeface="Calibri"/>
                          <a:cs typeface="Arial"/>
                        </a:rPr>
                        <a:t>R$ 150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Calibri"/>
                          <a:ea typeface="Calibri"/>
                          <a:cs typeface="Arial"/>
                        </a:rPr>
                        <a:t>Abr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06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Calibri"/>
                          <a:ea typeface="Calibri"/>
                          <a:cs typeface="Arial"/>
                        </a:rPr>
                        <a:t>Frutas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Calibri"/>
                          <a:ea typeface="Calibri"/>
                          <a:cs typeface="Arial"/>
                        </a:rPr>
                        <a:t>R$ 10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Calibri"/>
                          <a:ea typeface="Calibri"/>
                          <a:cs typeface="Arial"/>
                        </a:rPr>
                        <a:t>Abr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06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Calibri"/>
                          <a:ea typeface="Calibri"/>
                          <a:cs typeface="Arial"/>
                        </a:rPr>
                        <a:t>Outros³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Calibri"/>
                          <a:ea typeface="Calibri"/>
                          <a:cs typeface="Arial"/>
                        </a:rPr>
                        <a:t>R$ 8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Calibri"/>
                          <a:ea typeface="Calibri"/>
                          <a:cs typeface="Arial"/>
                        </a:rPr>
                        <a:t>Abr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1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Calibri"/>
                          <a:ea typeface="Calibri"/>
                          <a:cs typeface="Arial"/>
                        </a:rPr>
                        <a:t>Mar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Calibri"/>
                          <a:ea typeface="Calibri"/>
                          <a:cs typeface="Arial"/>
                        </a:rPr>
                        <a:t>Milho 2ª Safra, Trigo e Demais Grãos de Inverno¹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Calibri"/>
                          <a:ea typeface="Calibri"/>
                          <a:cs typeface="Arial"/>
                        </a:rPr>
                        <a:t>R$ 200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Calibri"/>
                          <a:ea typeface="Calibri"/>
                          <a:cs typeface="Arial"/>
                        </a:rPr>
                        <a:t>Mai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063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Calibri"/>
                          <a:ea typeface="Calibri"/>
                          <a:cs typeface="Arial"/>
                        </a:rPr>
                        <a:t>Abr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Calibri"/>
                          <a:ea typeface="Calibri"/>
                          <a:cs typeface="Arial"/>
                        </a:rPr>
                        <a:t>Grãos de Verão²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Calibri"/>
                          <a:ea typeface="Calibri"/>
                          <a:cs typeface="Arial"/>
                        </a:rPr>
                        <a:t>R$ 100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Calibri"/>
                          <a:ea typeface="Calibri"/>
                          <a:cs typeface="Arial"/>
                        </a:rPr>
                        <a:t>Jun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06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Calibri"/>
                          <a:ea typeface="Calibri"/>
                          <a:cs typeface="Arial"/>
                        </a:rPr>
                        <a:t>Frutas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Calibri"/>
                          <a:ea typeface="Calibri"/>
                          <a:cs typeface="Arial"/>
                        </a:rPr>
                        <a:t>R$ 10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Calibri"/>
                          <a:ea typeface="Calibri"/>
                          <a:cs typeface="Arial"/>
                        </a:rPr>
                        <a:t>Jun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06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Calibri"/>
                          <a:ea typeface="Calibri"/>
                          <a:cs typeface="Arial"/>
                        </a:rPr>
                        <a:t>Outros³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Calibri"/>
                          <a:ea typeface="Calibri"/>
                          <a:cs typeface="Arial"/>
                        </a:rPr>
                        <a:t>R$ 8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Calibri"/>
                          <a:ea typeface="Calibri"/>
                          <a:cs typeface="Arial"/>
                        </a:rPr>
                        <a:t>Jun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063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Calibri"/>
                          <a:ea typeface="Calibri"/>
                          <a:cs typeface="Arial"/>
                        </a:rPr>
                        <a:t>Jul 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Calibri"/>
                          <a:ea typeface="Calibri"/>
                          <a:cs typeface="Arial"/>
                        </a:rPr>
                        <a:t>Grãos de Verão²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Calibri"/>
                          <a:ea typeface="Calibri"/>
                          <a:cs typeface="Arial"/>
                        </a:rPr>
                        <a:t>R$ 100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Calibri"/>
                          <a:ea typeface="Calibri"/>
                          <a:cs typeface="Arial"/>
                        </a:rPr>
                        <a:t>Set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06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Calibri"/>
                          <a:ea typeface="Calibri"/>
                          <a:cs typeface="Arial"/>
                        </a:rPr>
                        <a:t>Frutas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Calibri"/>
                          <a:ea typeface="Calibri"/>
                          <a:cs typeface="Arial"/>
                        </a:rPr>
                        <a:t>R$ 20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Calibri"/>
                          <a:ea typeface="Calibri"/>
                          <a:cs typeface="Arial"/>
                        </a:rPr>
                        <a:t>Set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06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Calibri"/>
                          <a:ea typeface="Calibri"/>
                          <a:cs typeface="Arial"/>
                        </a:rPr>
                        <a:t>Outros³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Calibri"/>
                          <a:ea typeface="Calibri"/>
                          <a:cs typeface="Arial"/>
                        </a:rPr>
                        <a:t>R$ 8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Calibri"/>
                          <a:ea typeface="Calibri"/>
                          <a:cs typeface="Arial"/>
                        </a:rPr>
                        <a:t>Set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063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Calibri"/>
                          <a:ea typeface="Calibri"/>
                          <a:cs typeface="Arial"/>
                        </a:rPr>
                        <a:t>Set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Calibri"/>
                          <a:ea typeface="Calibri"/>
                          <a:cs typeface="Arial"/>
                        </a:rPr>
                        <a:t>Grãos de Verão²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Calibri"/>
                          <a:ea typeface="Calibri"/>
                          <a:cs typeface="Arial"/>
                        </a:rPr>
                        <a:t>R$ 100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Calibri"/>
                          <a:ea typeface="Calibri"/>
                          <a:cs typeface="Arial"/>
                        </a:rPr>
                        <a:t>Nov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06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Calibri"/>
                          <a:ea typeface="Calibri"/>
                          <a:cs typeface="Arial"/>
                        </a:rPr>
                        <a:t>Frutas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Calibri"/>
                          <a:ea typeface="Calibri"/>
                          <a:cs typeface="Arial"/>
                        </a:rPr>
                        <a:t>R$ 60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Calibri"/>
                          <a:ea typeface="Calibri"/>
                          <a:cs typeface="Arial"/>
                        </a:rPr>
                        <a:t>Nov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06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Calibri"/>
                          <a:ea typeface="Calibri"/>
                          <a:cs typeface="Arial"/>
                        </a:rPr>
                        <a:t>Outros³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Calibri"/>
                          <a:ea typeface="Calibri"/>
                          <a:cs typeface="Arial"/>
                        </a:rPr>
                        <a:t>R$ 8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err="1">
                          <a:effectLst/>
                          <a:latin typeface="Calibri"/>
                          <a:ea typeface="Calibri"/>
                          <a:cs typeface="Arial"/>
                        </a:rPr>
                        <a:t>Nov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063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Calibri"/>
                          <a:ea typeface="Calibri"/>
                          <a:cs typeface="Arial"/>
                        </a:rPr>
                        <a:t>Out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Calibri"/>
                          <a:ea typeface="Calibri"/>
                          <a:cs typeface="Arial"/>
                        </a:rPr>
                        <a:t>Grãos de Verão²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Calibri"/>
                          <a:ea typeface="Calibri"/>
                          <a:cs typeface="Arial"/>
                        </a:rPr>
                        <a:t>R$ 100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Calibri"/>
                          <a:ea typeface="Calibri"/>
                          <a:cs typeface="Arial"/>
                        </a:rPr>
                        <a:t>Dez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06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Calibri"/>
                          <a:ea typeface="Calibri"/>
                          <a:cs typeface="Arial"/>
                        </a:rPr>
                        <a:t>Frutas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Calibri"/>
                          <a:ea typeface="Calibri"/>
                          <a:cs typeface="Arial"/>
                        </a:rPr>
                        <a:t>R$ 60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Calibri"/>
                          <a:ea typeface="Calibri"/>
                          <a:cs typeface="Arial"/>
                        </a:rPr>
                        <a:t>Dez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06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Calibri"/>
                          <a:ea typeface="Calibri"/>
                          <a:cs typeface="Arial"/>
                        </a:rPr>
                        <a:t>Outros³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Calibri"/>
                          <a:ea typeface="Calibri"/>
                          <a:cs typeface="Arial"/>
                        </a:rPr>
                        <a:t>R$ 8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Calibri"/>
                          <a:ea typeface="Calibri"/>
                          <a:cs typeface="Arial"/>
                        </a:rPr>
                        <a:t>Dez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063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>
                          <a:effectLst/>
                          <a:latin typeface="Calibri"/>
                          <a:ea typeface="Calibri"/>
                          <a:cs typeface="Arial"/>
                        </a:rPr>
                        <a:t>Total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Calibri"/>
                          <a:ea typeface="Calibri"/>
                          <a:cs typeface="Arial"/>
                        </a:rPr>
                        <a:t>R$ 1,1 bi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0503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1">
                          <a:effectLst/>
                          <a:latin typeface="Calibri"/>
                          <a:ea typeface="Calibri"/>
                          <a:cs typeface="Arial"/>
                        </a:rPr>
                        <a:t>¹ </a:t>
                      </a:r>
                      <a:r>
                        <a:rPr lang="pt-BR" sz="1000">
                          <a:effectLst/>
                          <a:latin typeface="Calibri"/>
                          <a:ea typeface="Calibri"/>
                          <a:cs typeface="Arial"/>
                        </a:rPr>
                        <a:t>Demais Grãos de Inverno: aveia, canola, cevada, centeio, sorgo e triticale</a:t>
                      </a:r>
                      <a:endParaRPr lang="pt-BR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1">
                          <a:effectLst/>
                          <a:latin typeface="Calibri"/>
                          <a:ea typeface="Calibri"/>
                          <a:cs typeface="Arial"/>
                        </a:rPr>
                        <a:t>²</a:t>
                      </a:r>
                      <a:r>
                        <a:rPr lang="pt-BR" sz="1000">
                          <a:effectLst/>
                          <a:latin typeface="Calibri"/>
                          <a:ea typeface="Calibri"/>
                          <a:cs typeface="Arial"/>
                        </a:rPr>
                        <a:t> Grãos de Verão: algodão, amendoim, arroz, fava, feijão, girassol, milho 1ª safra e soja.</a:t>
                      </a:r>
                      <a:endParaRPr lang="pt-BR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1">
                          <a:effectLst/>
                          <a:latin typeface="Calibri"/>
                          <a:ea typeface="Calibri"/>
                          <a:cs typeface="Arial"/>
                        </a:rPr>
                        <a:t>³ </a:t>
                      </a:r>
                      <a:r>
                        <a:rPr lang="pt-BR" sz="1000">
                          <a:effectLst/>
                          <a:latin typeface="Calibri"/>
                          <a:ea typeface="Calibri"/>
                          <a:cs typeface="Arial"/>
                        </a:rPr>
                        <a:t>Outros: café, cana-de-açúcar, olerícolas, seguro pecuário, seguro de florestas e aquícola.</a:t>
                      </a:r>
                      <a:endParaRPr lang="pt-BR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  <a:latin typeface="Calibri"/>
                          <a:ea typeface="Calibri"/>
                          <a:cs typeface="Arial"/>
                        </a:rPr>
                        <a:t>** Todo primeiro dia útil destes meses comunicado ao mercado segurador e produtores disponibilizando os valores</a:t>
                      </a:r>
                      <a:endParaRPr lang="pt-BR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4340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Pedro </a:t>
            </a:r>
            <a:r>
              <a:rPr lang="pt-BR" dirty="0" err="1" smtClean="0"/>
              <a:t>loyola</a:t>
            </a:r>
            <a:r>
              <a:rPr lang="pt-BR" dirty="0" smtClean="0"/>
              <a:t> – </a:t>
            </a:r>
            <a:r>
              <a:rPr lang="pt-BR" dirty="0" err="1" smtClean="0"/>
              <a:t>faep</a:t>
            </a:r>
            <a:r>
              <a:rPr lang="pt-BR" dirty="0" smtClean="0"/>
              <a:t> / </a:t>
            </a:r>
            <a:r>
              <a:rPr lang="pt-BR" dirty="0" err="1" smtClean="0"/>
              <a:t>cna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sz="1600" dirty="0" smtClean="0"/>
              <a:t>PEDRO.LOYOLA@FAEP.COM.BR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obrigado</a:t>
            </a:r>
            <a:endParaRPr lang="pt-BR" dirty="0"/>
          </a:p>
        </p:txBody>
      </p:sp>
      <p:pic>
        <p:nvPicPr>
          <p:cNvPr id="4" name="Picture 2" descr="Resultado de imagem para confederação nacional da agricultura e pecuár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980728"/>
            <a:ext cx="1838325" cy="2286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5623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27856"/>
            <a:ext cx="8229600" cy="1143000"/>
          </a:xfrm>
        </p:spPr>
        <p:txBody>
          <a:bodyPr>
            <a:normAutofit/>
          </a:bodyPr>
          <a:lstStyle/>
          <a:p>
            <a:r>
              <a:rPr lang="pt-BR" sz="4000" b="1" u="sng" dirty="0" smtClean="0"/>
              <a:t>Visão equivocada</a:t>
            </a:r>
            <a:endParaRPr lang="pt-BR" sz="4000" b="1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112568"/>
          </a:xfrm>
        </p:spPr>
        <p:txBody>
          <a:bodyPr>
            <a:normAutofit fontScale="92500" lnSpcReduction="20000"/>
          </a:bodyPr>
          <a:lstStyle/>
          <a:p>
            <a:r>
              <a:rPr lang="pt-BR" b="1" dirty="0" smtClean="0"/>
              <a:t>Programa de subvenção é bom ou mal negócio para o Brasil?</a:t>
            </a:r>
          </a:p>
          <a:p>
            <a:endParaRPr lang="pt-BR" b="1" dirty="0"/>
          </a:p>
          <a:p>
            <a:r>
              <a:rPr lang="pt-BR" b="1" dirty="0" smtClean="0"/>
              <a:t>Países onde o seguro agrícola teve êxito o papel do Estado tem sido de apoio com Programa de Subvenção</a:t>
            </a:r>
          </a:p>
          <a:p>
            <a:endParaRPr lang="pt-BR" b="1" dirty="0"/>
          </a:p>
          <a:p>
            <a:r>
              <a:rPr lang="pt-BR" b="1" dirty="0" smtClean="0"/>
              <a:t>Custo do Programa de Seguro é mais caro do que as renegociações de dívidas rurais para a sociedade brasileira (TN)?</a:t>
            </a:r>
          </a:p>
          <a:p>
            <a:endParaRPr lang="pt-BR" b="1" dirty="0"/>
          </a:p>
          <a:p>
            <a:r>
              <a:rPr lang="pt-BR" b="1" dirty="0" smtClean="0"/>
              <a:t>Seguro beneficia somente produtor?</a:t>
            </a:r>
          </a:p>
          <a:p>
            <a:endParaRPr lang="pt-BR" b="1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16746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260648"/>
            <a:ext cx="8424936" cy="619268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t-BR" sz="3800" b="1" u="sng" dirty="0"/>
              <a:t>S</a:t>
            </a:r>
            <a:r>
              <a:rPr lang="pt-BR" sz="3800" b="1" u="sng" dirty="0" smtClean="0"/>
              <a:t>eguro agrícola não atende as necessidades do produtor?</a:t>
            </a:r>
          </a:p>
          <a:p>
            <a:endParaRPr lang="pt-BR" b="1" dirty="0"/>
          </a:p>
          <a:p>
            <a:r>
              <a:rPr lang="pt-BR" sz="3400" b="1" dirty="0" smtClean="0"/>
              <a:t>Antes: seguro de produção multirrisco com coberturas baixas e parâmetro de produtividade IBGE</a:t>
            </a:r>
          </a:p>
          <a:p>
            <a:endParaRPr lang="pt-BR" sz="3400" b="1" dirty="0"/>
          </a:p>
          <a:p>
            <a:r>
              <a:rPr lang="pt-BR" sz="3400" b="1" dirty="0" smtClean="0"/>
              <a:t>Hoje: seguro de faturamento ou renda ofertado para soja, milho, café</a:t>
            </a:r>
          </a:p>
          <a:p>
            <a:endParaRPr lang="pt-BR" sz="3400" b="1" dirty="0" smtClean="0"/>
          </a:p>
          <a:p>
            <a:r>
              <a:rPr lang="pt-BR" sz="3400" b="1" dirty="0" smtClean="0"/>
              <a:t>Diferentes modalidades de seguro: produção, riscos nomeados, multirrisco, seguro por talhão, faturamento...</a:t>
            </a:r>
          </a:p>
          <a:p>
            <a:endParaRPr lang="pt-BR" sz="3400" b="1" dirty="0"/>
          </a:p>
          <a:p>
            <a:r>
              <a:rPr lang="pt-BR" sz="3400" b="1" dirty="0" smtClean="0"/>
              <a:t>Melhores coberturas = prêmios mais “caros”</a:t>
            </a:r>
          </a:p>
          <a:p>
            <a:endParaRPr lang="pt-BR" sz="3400" b="1" dirty="0"/>
          </a:p>
          <a:p>
            <a:pPr marL="0" indent="0">
              <a:buNone/>
            </a:pPr>
            <a:endParaRPr lang="pt-BR" sz="3400" b="1" dirty="0"/>
          </a:p>
          <a:p>
            <a:endParaRPr lang="pt-BR" sz="3400" b="1" dirty="0"/>
          </a:p>
          <a:p>
            <a:endParaRPr lang="pt-BR" b="1" dirty="0" smtClean="0"/>
          </a:p>
          <a:p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876147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b="1" u="sng" dirty="0" smtClean="0"/>
              <a:t>Seguro no mundo e no Brasil</a:t>
            </a:r>
            <a:endParaRPr lang="pt-BR" sz="3600" b="1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 smtClean="0"/>
              <a:t>Em todos os países demorou décadas para desenvolver produtos de seguro agrícola mais adequados às necessidades do produtor </a:t>
            </a:r>
          </a:p>
          <a:p>
            <a:endParaRPr lang="pt-BR" b="1" dirty="0" smtClean="0"/>
          </a:p>
          <a:p>
            <a:r>
              <a:rPr lang="pt-BR" b="1" dirty="0" smtClean="0"/>
              <a:t>Brasil - Seguros em desenvolvimento com evolução rápida em 1 década, mas poderia a cobertura de área agrícola do país é pequena</a:t>
            </a:r>
          </a:p>
          <a:p>
            <a:endParaRPr lang="pt-BR" b="1" dirty="0" smtClean="0"/>
          </a:p>
          <a:p>
            <a:endParaRPr lang="pt-BR" b="1" dirty="0" smtClean="0"/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29086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257002"/>
            <a:ext cx="4644008" cy="1143000"/>
          </a:xfrm>
        </p:spPr>
        <p:txBody>
          <a:bodyPr>
            <a:normAutofit fontScale="90000"/>
          </a:bodyPr>
          <a:lstStyle/>
          <a:p>
            <a:r>
              <a:rPr lang="es-MX" b="1" dirty="0" smtClean="0"/>
              <a:t/>
            </a:r>
            <a:br>
              <a:rPr lang="es-MX" b="1" dirty="0" smtClean="0"/>
            </a:br>
            <a:r>
              <a:rPr lang="es-MX" sz="2700" b="1" dirty="0" err="1" smtClean="0"/>
              <a:t>S</a:t>
            </a:r>
            <a:r>
              <a:rPr lang="es-MX" sz="2700" b="1" dirty="0" err="1" smtClean="0">
                <a:solidFill>
                  <a:schemeClr val="tx1"/>
                </a:solidFill>
              </a:rPr>
              <a:t>ubvenção</a:t>
            </a:r>
            <a:r>
              <a:rPr lang="es-MX" sz="2700" b="1" dirty="0" smtClean="0">
                <a:solidFill>
                  <a:schemeClr val="tx1"/>
                </a:solidFill>
              </a:rPr>
              <a:t> do </a:t>
            </a:r>
            <a:r>
              <a:rPr lang="es-MX" sz="2700" b="1" dirty="0" err="1" smtClean="0">
                <a:solidFill>
                  <a:schemeClr val="tx1"/>
                </a:solidFill>
              </a:rPr>
              <a:t>prêmio</a:t>
            </a:r>
            <a:r>
              <a:rPr lang="es-MX" sz="2700" b="1" dirty="0" smtClean="0">
                <a:solidFill>
                  <a:schemeClr val="tx1"/>
                </a:solidFill>
              </a:rPr>
              <a:t> e o impacto </a:t>
            </a:r>
            <a:br>
              <a:rPr lang="es-MX" sz="2700" b="1" dirty="0" smtClean="0">
                <a:solidFill>
                  <a:schemeClr val="tx1"/>
                </a:solidFill>
              </a:rPr>
            </a:br>
            <a:r>
              <a:rPr lang="es-MX" sz="2700" b="1" dirty="0" smtClean="0">
                <a:solidFill>
                  <a:schemeClr val="tx1"/>
                </a:solidFill>
              </a:rPr>
              <a:t>no Programa de Seguro Rural</a:t>
            </a:r>
            <a:r>
              <a:rPr lang="en-US" b="1" dirty="0" smtClean="0">
                <a:solidFill>
                  <a:schemeClr val="tx1"/>
                </a:solidFill>
              </a:rPr>
              <a:t/>
            </a:r>
            <a:br>
              <a:rPr lang="en-US" b="1" dirty="0" smtClean="0">
                <a:solidFill>
                  <a:schemeClr val="tx1"/>
                </a:solidFill>
              </a:rPr>
            </a:br>
            <a:endParaRPr lang="pt-BR" dirty="0"/>
          </a:p>
        </p:txBody>
      </p:sp>
      <p:graphicFrame>
        <p:nvGraphicFramePr>
          <p:cNvPr id="4" name="Chart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796510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8388424" y="3933056"/>
            <a:ext cx="4972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 smtClean="0"/>
              <a:t>400</a:t>
            </a:r>
            <a:endParaRPr lang="pt-BR" dirty="0"/>
          </a:p>
        </p:txBody>
      </p:sp>
      <p:sp>
        <p:nvSpPr>
          <p:cNvPr id="6" name="CuadroTexto 5"/>
          <p:cNvSpPr txBox="1"/>
          <p:nvPr/>
        </p:nvSpPr>
        <p:spPr>
          <a:xfrm>
            <a:off x="6103394" y="476672"/>
            <a:ext cx="27822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s-MX" dirty="0" err="1" smtClean="0"/>
              <a:t>Redução</a:t>
            </a:r>
            <a:r>
              <a:rPr lang="es-MX" dirty="0" smtClean="0"/>
              <a:t> de 2/3 </a:t>
            </a:r>
            <a:r>
              <a:rPr lang="es-MX" dirty="0" err="1" smtClean="0"/>
              <a:t>nas</a:t>
            </a:r>
            <a:r>
              <a:rPr lang="es-MX" dirty="0" smtClean="0"/>
              <a:t> subvenções no </a:t>
            </a:r>
            <a:r>
              <a:rPr lang="es-MX" dirty="0" err="1" smtClean="0"/>
              <a:t>prêmio</a:t>
            </a:r>
            <a:r>
              <a:rPr lang="es-MX" dirty="0" smtClean="0"/>
              <a:t>  </a:t>
            </a:r>
            <a:r>
              <a:rPr lang="es-MX" dirty="0" err="1" smtClean="0"/>
              <a:t>em</a:t>
            </a:r>
            <a:r>
              <a:rPr lang="es-MX" dirty="0" smtClean="0"/>
              <a:t>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349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8199094"/>
              </p:ext>
            </p:extLst>
          </p:nvPr>
        </p:nvGraphicFramePr>
        <p:xfrm>
          <a:off x="395536" y="332656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uadroTexto 6"/>
          <p:cNvSpPr txBox="1"/>
          <p:nvPr/>
        </p:nvSpPr>
        <p:spPr>
          <a:xfrm>
            <a:off x="539552" y="5013176"/>
            <a:ext cx="254725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s-MX" dirty="0" smtClean="0"/>
              <a:t>Impacto grande sobre área </a:t>
            </a:r>
            <a:r>
              <a:rPr lang="es-MX" dirty="0" err="1" smtClean="0"/>
              <a:t>assegurada</a:t>
            </a:r>
            <a:r>
              <a:rPr lang="es-MX" dirty="0" smtClean="0"/>
              <a:t> </a:t>
            </a:r>
            <a:r>
              <a:rPr lang="es-MX" dirty="0" err="1" smtClean="0"/>
              <a:t>com</a:t>
            </a:r>
            <a:r>
              <a:rPr lang="es-MX" dirty="0" smtClean="0"/>
              <a:t> </a:t>
            </a:r>
            <a:r>
              <a:rPr lang="es-MX" dirty="0" err="1"/>
              <a:t>subvenções</a:t>
            </a:r>
            <a:r>
              <a:rPr lang="es-MX" dirty="0"/>
              <a:t> </a:t>
            </a:r>
            <a:r>
              <a:rPr lang="es-MX" dirty="0" err="1" smtClean="0"/>
              <a:t>em</a:t>
            </a:r>
            <a:r>
              <a:rPr lang="es-MX" dirty="0" smtClean="0"/>
              <a:t> 2015</a:t>
            </a:r>
          </a:p>
          <a:p>
            <a:r>
              <a:rPr lang="es-MX" dirty="0"/>
              <a:t> </a:t>
            </a:r>
            <a:r>
              <a:rPr lang="es-MX" dirty="0" smtClean="0"/>
              <a:t>    (</a:t>
            </a:r>
            <a:r>
              <a:rPr lang="es-MX" dirty="0" err="1" smtClean="0"/>
              <a:t>Reduziu</a:t>
            </a:r>
            <a:r>
              <a:rPr lang="es-MX" dirty="0" smtClean="0"/>
              <a:t> 70%)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s-MX" dirty="0"/>
          </a:p>
        </p:txBody>
      </p:sp>
      <p:sp>
        <p:nvSpPr>
          <p:cNvPr id="6" name="Retângulo 5"/>
          <p:cNvSpPr/>
          <p:nvPr/>
        </p:nvSpPr>
        <p:spPr>
          <a:xfrm>
            <a:off x="3779912" y="5105509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s-MX" dirty="0" smtClean="0"/>
              <a:t>Recurso de 2016 de R$ 400 mi cobre 10% da área </a:t>
            </a:r>
            <a:r>
              <a:rPr lang="en-US" dirty="0" smtClean="0"/>
              <a:t> </a:t>
            </a:r>
            <a:r>
              <a:rPr lang="en-US" dirty="0" err="1" smtClean="0"/>
              <a:t>agrícola</a:t>
            </a:r>
            <a:r>
              <a:rPr lang="en-US" dirty="0" smtClean="0"/>
              <a:t> do </a:t>
            </a:r>
            <a:r>
              <a:rPr lang="en-US" dirty="0" err="1" smtClean="0"/>
              <a:t>país</a:t>
            </a: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/>
              <a:t>90% à </a:t>
            </a:r>
            <a:r>
              <a:rPr lang="en-US" dirty="0" err="1" smtClean="0"/>
              <a:t>mercê</a:t>
            </a:r>
            <a:r>
              <a:rPr lang="en-US" dirty="0" smtClean="0"/>
              <a:t> do </a:t>
            </a:r>
            <a:r>
              <a:rPr lang="en-US" dirty="0" err="1" smtClean="0"/>
              <a:t>clima</a:t>
            </a:r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2592882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8608096"/>
              </p:ext>
            </p:extLst>
          </p:nvPr>
        </p:nvGraphicFramePr>
        <p:xfrm>
          <a:off x="251519" y="1988840"/>
          <a:ext cx="8712970" cy="25298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0680"/>
                <a:gridCol w="1139431"/>
                <a:gridCol w="1340152"/>
                <a:gridCol w="1556052"/>
                <a:gridCol w="1556052"/>
                <a:gridCol w="986466"/>
                <a:gridCol w="1224137"/>
              </a:tblGrid>
              <a:tr h="1800200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pt-BR" sz="1800" dirty="0" smtClean="0">
                        <a:effectLst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Plano </a:t>
                      </a:r>
                      <a:r>
                        <a:rPr lang="pt-BR" sz="1800" dirty="0">
                          <a:effectLst/>
                        </a:rPr>
                        <a:t>Trienal do </a:t>
                      </a:r>
                      <a:r>
                        <a:rPr lang="pt-BR" sz="1800" dirty="0" smtClean="0">
                          <a:effectLst/>
                        </a:rPr>
                        <a:t>PSR</a:t>
                      </a:r>
                      <a:endParaRPr lang="pt-BR" sz="3200" dirty="0" smtClean="0">
                        <a:effectLst/>
                        <a:latin typeface="Times New Roman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t-BR" sz="2800" dirty="0" smtClean="0">
                          <a:effectLst/>
                          <a:latin typeface="Times New Roman"/>
                        </a:rPr>
                        <a:t>2013</a:t>
                      </a:r>
                      <a:endParaRPr lang="pt-BR" sz="1600" dirty="0" smtClean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pt-BR" sz="1600" dirty="0" smtClean="0">
                        <a:effectLst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Prometido </a:t>
                      </a:r>
                      <a:r>
                        <a:rPr lang="pt-BR" sz="1800" dirty="0">
                          <a:effectLst/>
                        </a:rPr>
                        <a:t>no PAP </a:t>
                      </a:r>
                      <a:endParaRPr lang="pt-BR" sz="1800" dirty="0" smtClean="0">
                        <a:effectLst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pt-BR" sz="1800" dirty="0" smtClean="0">
                        <a:effectLst/>
                        <a:latin typeface="Times New Roman"/>
                        <a:ea typeface="Calibri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Times New Roman"/>
                          <a:ea typeface="Calibri"/>
                        </a:rPr>
                        <a:t>Julho/14</a:t>
                      </a:r>
                      <a:endParaRPr lang="pt-BR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pt-BR" sz="1800" dirty="0" smtClean="0">
                        <a:effectLst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Orçamento </a:t>
                      </a:r>
                      <a:r>
                        <a:rPr lang="pt-BR" sz="1800" dirty="0">
                          <a:effectLst/>
                        </a:rPr>
                        <a:t>aprovado </a:t>
                      </a:r>
                      <a:r>
                        <a:rPr lang="pt-BR" sz="1800" dirty="0" smtClean="0">
                          <a:effectLst/>
                        </a:rPr>
                        <a:t>LOA</a:t>
                      </a: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  <a:latin typeface="Times New Roman"/>
                          <a:ea typeface="Calibri"/>
                        </a:rPr>
                        <a:t>Novembro/14</a:t>
                      </a:r>
                      <a:endParaRPr lang="pt-BR" sz="1800" dirty="0" smtClean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pt-BR" sz="1800" dirty="0" smtClean="0">
                        <a:effectLst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Pagamento </a:t>
                      </a:r>
                      <a:r>
                        <a:rPr lang="pt-BR" sz="1800" dirty="0">
                          <a:effectLst/>
                        </a:rPr>
                        <a:t>de atraso 2014 (a</a:t>
                      </a:r>
                      <a:r>
                        <a:rPr lang="pt-BR" sz="1800" dirty="0" smtClean="0">
                          <a:effectLst/>
                        </a:rPr>
                        <a:t>)</a:t>
                      </a: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  <a:latin typeface="Times New Roman"/>
                          <a:ea typeface="Calibri"/>
                        </a:rPr>
                        <a:t>2015</a:t>
                      </a:r>
                      <a:endParaRPr lang="pt-BR" sz="16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pt-BR" sz="1800" dirty="0" smtClean="0">
                        <a:effectLst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Cortes </a:t>
                      </a:r>
                      <a:r>
                        <a:rPr lang="pt-BR" sz="1800" dirty="0">
                          <a:effectLst/>
                        </a:rPr>
                        <a:t>no orçamento (b</a:t>
                      </a:r>
                      <a:r>
                        <a:rPr lang="pt-BR" sz="1800" dirty="0" smtClean="0">
                          <a:effectLst/>
                        </a:rPr>
                        <a:t>)</a:t>
                      </a: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Times New Roman"/>
                          <a:ea typeface="Calibri"/>
                        </a:rPr>
                        <a:t>2015</a:t>
                      </a:r>
                      <a:endParaRPr lang="pt-BR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Redução total (a+b)</a:t>
                      </a:r>
                      <a:endParaRPr lang="pt-BR" sz="3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Orçamento final 2015 </a:t>
                      </a:r>
                      <a:endParaRPr lang="pt-BR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</a:tr>
              <a:tr h="568881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pt-BR" sz="1800" dirty="0" smtClean="0">
                        <a:effectLst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800.000</a:t>
                      </a:r>
                      <a:endParaRPr lang="pt-BR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pt-BR" sz="1800" dirty="0" smtClean="0">
                        <a:effectLst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700.000</a:t>
                      </a:r>
                      <a:endParaRPr lang="pt-BR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pt-BR" sz="1800" dirty="0" smtClean="0">
                        <a:effectLst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668.080</a:t>
                      </a:r>
                      <a:endParaRPr lang="pt-BR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pt-BR" sz="1800" dirty="0" smtClean="0">
                        <a:effectLst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300.000</a:t>
                      </a:r>
                      <a:endParaRPr lang="pt-BR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pt-BR" sz="1800" dirty="0" smtClean="0">
                        <a:effectLst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51.380</a:t>
                      </a:r>
                      <a:endParaRPr lang="pt-BR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pt-BR" sz="1800" dirty="0" smtClean="0">
                        <a:effectLst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351.380</a:t>
                      </a:r>
                      <a:endParaRPr lang="pt-BR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pt-BR" sz="1800" dirty="0" smtClean="0">
                        <a:effectLst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316.700</a:t>
                      </a:r>
                      <a:endParaRPr lang="pt-BR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95536" y="505801"/>
            <a:ext cx="828092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Evolução do orçamento de 2015 do Programa</a:t>
            </a:r>
            <a:r>
              <a:rPr kumimoji="0" lang="pt-BR" altLang="pt-BR" sz="24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de Seguro</a:t>
            </a:r>
            <a:r>
              <a:rPr kumimoji="0" lang="pt-BR" altLang="pt-B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em milhões de Reais</a:t>
            </a:r>
            <a:endParaRPr kumimoji="0" lang="pt-BR" alt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395536" y="6309320"/>
            <a:ext cx="37753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pt-BR" altLang="pt-BR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Fonte: MAPA; CGSR; LOA (2015)</a:t>
            </a:r>
            <a:endParaRPr kumimoji="0" lang="pt-BR" altLang="pt-BR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1403648" y="4987789"/>
            <a:ext cx="65693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 smtClean="0"/>
              <a:t>VALOR LIBERADO REAL – R$ 282,3 MILHÕES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3738025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Autofit/>
          </a:bodyPr>
          <a:lstStyle/>
          <a:p>
            <a:pPr lvl="0"/>
            <a:r>
              <a:rPr lang="pt-BR" sz="2800" b="1" dirty="0" smtClean="0"/>
              <a:t>Gestão de Risco Rural </a:t>
            </a:r>
            <a:br>
              <a:rPr lang="pt-BR" sz="2800" b="1" dirty="0" smtClean="0"/>
            </a:br>
            <a:r>
              <a:rPr lang="pt-BR" sz="2800" b="1" dirty="0" smtClean="0"/>
              <a:t>(Seguro Rural, </a:t>
            </a:r>
            <a:r>
              <a:rPr lang="pt-BR" sz="2800" b="1" dirty="0" err="1" smtClean="0"/>
              <a:t>Proagro</a:t>
            </a:r>
            <a:r>
              <a:rPr lang="pt-BR" sz="2800" b="1" dirty="0" smtClean="0"/>
              <a:t> e Zoneamento Agrícola)</a:t>
            </a:r>
            <a:r>
              <a:rPr lang="pt-BR" sz="2800" dirty="0" smtClean="0">
                <a:effectLst/>
              </a:rPr>
              <a:t/>
            </a:r>
            <a:br>
              <a:rPr lang="pt-BR" sz="2800" dirty="0" smtClean="0">
                <a:effectLst/>
              </a:rPr>
            </a:b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72816"/>
            <a:ext cx="8363272" cy="5184576"/>
          </a:xfrm>
        </p:spPr>
        <p:txBody>
          <a:bodyPr>
            <a:noAutofit/>
          </a:bodyPr>
          <a:lstStyle/>
          <a:p>
            <a:pPr lvl="0"/>
            <a:r>
              <a:rPr lang="pt-BR" sz="2800" b="1" dirty="0" smtClean="0"/>
              <a:t>Prever </a:t>
            </a:r>
            <a:r>
              <a:rPr lang="pt-BR" sz="2800" b="1" dirty="0"/>
              <a:t>recursos de R$ 1,1 bilhão para o Programa de Subvenção ao Prêmio do Seguro Rural (PSR</a:t>
            </a:r>
            <a:r>
              <a:rPr lang="pt-BR" sz="2800" b="1" dirty="0" smtClean="0"/>
              <a:t>);</a:t>
            </a:r>
            <a:endParaRPr lang="pt-BR" sz="2800" b="1" dirty="0"/>
          </a:p>
          <a:p>
            <a:pPr lvl="0"/>
            <a:endParaRPr lang="pt-BR" sz="2800" b="1" dirty="0" smtClean="0"/>
          </a:p>
          <a:p>
            <a:pPr lvl="0"/>
            <a:r>
              <a:rPr lang="pt-BR" sz="2800" b="1" dirty="0" smtClean="0"/>
              <a:t>Propiciar </a:t>
            </a:r>
            <a:r>
              <a:rPr lang="pt-BR" sz="2800" b="1" dirty="0"/>
              <a:t>a previsibilidade e estabilidade do programa de seguro </a:t>
            </a:r>
            <a:r>
              <a:rPr lang="pt-BR" sz="2800" b="1" dirty="0" smtClean="0"/>
              <a:t>agrícola;</a:t>
            </a:r>
            <a:endParaRPr lang="pt-BR" sz="2800" b="1" dirty="0"/>
          </a:p>
          <a:p>
            <a:pPr lvl="0"/>
            <a:endParaRPr lang="pt-BR" sz="2800" b="1" dirty="0" smtClean="0"/>
          </a:p>
          <a:p>
            <a:pPr lvl="0"/>
            <a:r>
              <a:rPr lang="pt-BR" sz="2800" b="1" dirty="0" smtClean="0"/>
              <a:t>Garantir </a:t>
            </a:r>
            <a:r>
              <a:rPr lang="pt-BR" sz="2800" b="1" dirty="0"/>
              <a:t>horizonte de longo prazo das ações da política agrícola e </a:t>
            </a:r>
            <a:r>
              <a:rPr lang="pt-BR" sz="2800" b="1" dirty="0" smtClean="0"/>
              <a:t>colocar </a:t>
            </a:r>
            <a:r>
              <a:rPr lang="pt-BR" sz="2800" b="1" dirty="0"/>
              <a:t>um fim nas indesejáveis </a:t>
            </a:r>
            <a:r>
              <a:rPr lang="pt-BR" sz="2800" b="1" dirty="0" smtClean="0"/>
              <a:t>improvisações;</a:t>
            </a:r>
          </a:p>
          <a:p>
            <a:pPr lvl="0"/>
            <a:endParaRPr lang="pt-BR" sz="2800" b="1" dirty="0"/>
          </a:p>
          <a:p>
            <a:endParaRPr lang="pt-BR" sz="1800" b="1" dirty="0"/>
          </a:p>
        </p:txBody>
      </p:sp>
    </p:spTree>
    <p:extLst>
      <p:ext uri="{BB962C8B-B14F-4D97-AF65-F5344CB8AC3E}">
        <p14:creationId xmlns:p14="http://schemas.microsoft.com/office/powerpoint/2010/main" val="12832054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25760"/>
            <a:ext cx="8229600" cy="1143000"/>
          </a:xfrm>
        </p:spPr>
        <p:txBody>
          <a:bodyPr>
            <a:noAutofit/>
          </a:bodyPr>
          <a:lstStyle/>
          <a:p>
            <a:pPr lvl="0"/>
            <a:r>
              <a:rPr lang="pt-BR" sz="2800" b="1" dirty="0" smtClean="0"/>
              <a:t>Gestão de Risco Rural </a:t>
            </a:r>
            <a:br>
              <a:rPr lang="pt-BR" sz="2800" b="1" dirty="0" smtClean="0"/>
            </a:br>
            <a:r>
              <a:rPr lang="pt-BR" sz="2800" b="1" dirty="0" smtClean="0"/>
              <a:t>(Seguro Rural, </a:t>
            </a:r>
            <a:r>
              <a:rPr lang="pt-BR" sz="2800" b="1" dirty="0" err="1" smtClean="0"/>
              <a:t>Proagro</a:t>
            </a:r>
            <a:r>
              <a:rPr lang="pt-BR" sz="2800" b="1" dirty="0" smtClean="0"/>
              <a:t> e Zoneamento Agrícola)</a:t>
            </a:r>
            <a:r>
              <a:rPr lang="pt-BR" sz="2800" dirty="0" smtClean="0">
                <a:effectLst/>
              </a:rPr>
              <a:t/>
            </a:r>
            <a:br>
              <a:rPr lang="pt-BR" sz="2800" dirty="0" smtClean="0">
                <a:effectLst/>
              </a:rPr>
            </a:b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96752"/>
            <a:ext cx="8363272" cy="5184576"/>
          </a:xfrm>
        </p:spPr>
        <p:txBody>
          <a:bodyPr>
            <a:noAutofit/>
          </a:bodyPr>
          <a:lstStyle/>
          <a:p>
            <a:r>
              <a:rPr lang="pt-BR" sz="2800" b="1" dirty="0" smtClean="0"/>
              <a:t>Alterar as regras do PSR de percentuais de subvenção;</a:t>
            </a:r>
          </a:p>
          <a:p>
            <a:pPr lvl="0"/>
            <a:endParaRPr lang="pt-BR" sz="1800" b="1" dirty="0" smtClean="0"/>
          </a:p>
          <a:p>
            <a:pPr lvl="0"/>
            <a:r>
              <a:rPr lang="pt-BR" sz="2800" b="1" dirty="0" smtClean="0"/>
              <a:t>Regulamentar e implementar o Fundo de Catástrofe;</a:t>
            </a:r>
          </a:p>
          <a:p>
            <a:pPr lvl="0"/>
            <a:endParaRPr lang="pt-BR" sz="2000" b="1" dirty="0" smtClean="0"/>
          </a:p>
          <a:p>
            <a:pPr lvl="0"/>
            <a:r>
              <a:rPr lang="pt-BR" sz="2800" b="1" dirty="0" smtClean="0"/>
              <a:t>Desburocratizar o </a:t>
            </a:r>
            <a:r>
              <a:rPr lang="pt-BR" sz="2800" b="1" dirty="0" err="1" smtClean="0"/>
              <a:t>Proagro</a:t>
            </a:r>
            <a:r>
              <a:rPr lang="pt-BR" sz="2800" b="1" dirty="0" smtClean="0"/>
              <a:t>, tornando-o mais acessível aos produtores;</a:t>
            </a:r>
          </a:p>
          <a:p>
            <a:pPr lvl="0"/>
            <a:endParaRPr lang="pt-BR" sz="2000" b="1" dirty="0" smtClean="0"/>
          </a:p>
          <a:p>
            <a:pPr lvl="0"/>
            <a:r>
              <a:rPr lang="pt-BR" sz="2800" b="1" dirty="0" smtClean="0"/>
              <a:t>Retomar estudos técnicos para adequar o zoneamento agrícola de Risco Climático (ZARC) de acordo com as novas cultivares, manejos e condições </a:t>
            </a:r>
            <a:r>
              <a:rPr lang="pt-BR" sz="2800" b="1" dirty="0" err="1" smtClean="0"/>
              <a:t>edafoclimáticas</a:t>
            </a:r>
            <a:r>
              <a:rPr lang="pt-BR" sz="2800" b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408440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791</Words>
  <Application>Microsoft Office PowerPoint</Application>
  <PresentationFormat>Apresentação na tela (4:3)</PresentationFormat>
  <Paragraphs>205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Wingdings</vt:lpstr>
      <vt:lpstr>Tema do Office</vt:lpstr>
      <vt:lpstr>Avaliação das políticas de seguro rural</vt:lpstr>
      <vt:lpstr>Visão equivocada</vt:lpstr>
      <vt:lpstr>Apresentação do PowerPoint</vt:lpstr>
      <vt:lpstr>Seguro no mundo e no Brasil</vt:lpstr>
      <vt:lpstr> Subvenção do prêmio e o impacto  no Programa de Seguro Rural </vt:lpstr>
      <vt:lpstr>Apresentação do PowerPoint</vt:lpstr>
      <vt:lpstr>Apresentação do PowerPoint</vt:lpstr>
      <vt:lpstr>Gestão de Risco Rural  (Seguro Rural, Proagro e Zoneamento Agrícola) </vt:lpstr>
      <vt:lpstr>Gestão de Risco Rural  (Seguro Rural, Proagro e Zoneamento Agrícola) </vt:lpstr>
      <vt:lpstr>Apresentação do PowerPoint</vt:lpstr>
      <vt:lpstr>Apresentação do PowerPoint</vt:lpstr>
      <vt:lpstr>Pedro loyola – faep / cna PEDRO.LOYOLA@FAEP.COM.BR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usuario</dc:creator>
  <cp:lastModifiedBy>Leomar Diniz</cp:lastModifiedBy>
  <cp:revision>12</cp:revision>
  <dcterms:created xsi:type="dcterms:W3CDTF">2016-07-14T08:52:42Z</dcterms:created>
  <dcterms:modified xsi:type="dcterms:W3CDTF">2016-07-14T10:53:30Z</dcterms:modified>
</cp:coreProperties>
</file>