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2" r:id="rId2"/>
    <p:sldMasterId id="2147483809" r:id="rId3"/>
    <p:sldMasterId id="2147483839" r:id="rId4"/>
    <p:sldMasterId id="2147483851" r:id="rId5"/>
    <p:sldMasterId id="2147483863" r:id="rId6"/>
    <p:sldMasterId id="2147483875" r:id="rId7"/>
    <p:sldMasterId id="2147483890" r:id="rId8"/>
    <p:sldMasterId id="2147483902" r:id="rId9"/>
    <p:sldMasterId id="2147483914" r:id="rId10"/>
    <p:sldMasterId id="2147483926" r:id="rId11"/>
  </p:sldMasterIdLst>
  <p:notesMasterIdLst>
    <p:notesMasterId r:id="rId57"/>
  </p:notesMasterIdLst>
  <p:sldIdLst>
    <p:sldId id="518" r:id="rId12"/>
    <p:sldId id="622" r:id="rId13"/>
    <p:sldId id="655" r:id="rId14"/>
    <p:sldId id="1257" r:id="rId15"/>
    <p:sldId id="946" r:id="rId16"/>
    <p:sldId id="1050" r:id="rId17"/>
    <p:sldId id="1052" r:id="rId18"/>
    <p:sldId id="1053" r:id="rId19"/>
    <p:sldId id="1056" r:id="rId20"/>
    <p:sldId id="1228" r:id="rId21"/>
    <p:sldId id="259" r:id="rId22"/>
    <p:sldId id="1278" r:id="rId23"/>
    <p:sldId id="1212" r:id="rId24"/>
    <p:sldId id="1279" r:id="rId25"/>
    <p:sldId id="1215" r:id="rId26"/>
    <p:sldId id="1034" r:id="rId27"/>
    <p:sldId id="1291" r:id="rId28"/>
    <p:sldId id="1146" r:id="rId29"/>
    <p:sldId id="1280" r:id="rId30"/>
    <p:sldId id="1042" r:id="rId31"/>
    <p:sldId id="1282" r:id="rId32"/>
    <p:sldId id="577" r:id="rId33"/>
    <p:sldId id="1281" r:id="rId34"/>
    <p:sldId id="1294" r:id="rId35"/>
    <p:sldId id="1289" r:id="rId36"/>
    <p:sldId id="1283" r:id="rId37"/>
    <p:sldId id="1285" r:id="rId38"/>
    <p:sldId id="1290" r:id="rId39"/>
    <p:sldId id="1284" r:id="rId40"/>
    <p:sldId id="1030" r:id="rId41"/>
    <p:sldId id="1107" r:id="rId42"/>
    <p:sldId id="1108" r:id="rId43"/>
    <p:sldId id="1288" r:id="rId44"/>
    <p:sldId id="1293" r:id="rId45"/>
    <p:sldId id="1296" r:id="rId46"/>
    <p:sldId id="1105" r:id="rId47"/>
    <p:sldId id="261" r:id="rId48"/>
    <p:sldId id="294" r:id="rId49"/>
    <p:sldId id="295" r:id="rId50"/>
    <p:sldId id="1087" r:id="rId51"/>
    <p:sldId id="1097" r:id="rId52"/>
    <p:sldId id="1122" r:id="rId53"/>
    <p:sldId id="1123" r:id="rId54"/>
    <p:sldId id="1295" r:id="rId55"/>
    <p:sldId id="614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o Basta" initials="PB" lastIdx="1" clrIdx="0">
    <p:extLst>
      <p:ext uri="{19B8F6BF-5375-455C-9EA6-DF929625EA0E}">
        <p15:presenceInfo xmlns:p15="http://schemas.microsoft.com/office/powerpoint/2012/main" userId="2b86e223f617cfd0" providerId="Windows Live"/>
      </p:ext>
    </p:extLst>
  </p:cmAuthor>
  <p:cmAuthor id="2" name="Ana Claudia Vasconcellos" initials="ACV" lastIdx="3" clrIdx="1">
    <p:extLst>
      <p:ext uri="{19B8F6BF-5375-455C-9EA6-DF929625EA0E}">
        <p15:presenceInfo xmlns:p15="http://schemas.microsoft.com/office/powerpoint/2012/main" userId="2fcbe7ba40f0ed5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B00"/>
    <a:srgbClr val="375722"/>
    <a:srgbClr val="0B1C31"/>
    <a:srgbClr val="C1C1C1"/>
    <a:srgbClr val="4E8F00"/>
    <a:srgbClr val="008F00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665" autoAdjust="0"/>
    <p:restoredTop sz="90812" autoAdjust="0"/>
  </p:normalViewPr>
  <p:slideViewPr>
    <p:cSldViewPr snapToGrid="0">
      <p:cViewPr varScale="1">
        <p:scale>
          <a:sx n="118" d="100"/>
          <a:sy n="118" d="100"/>
        </p:scale>
        <p:origin x="108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FC7D5-BE36-4AC3-B54D-C25CEDD25FDD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B5292-7EBA-4252-BBD8-AEA42140791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80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>
            <a:extLst>
              <a:ext uri="{FF2B5EF4-FFF2-40B4-BE49-F238E27FC236}">
                <a16:creationId xmlns:a16="http://schemas.microsoft.com/office/drawing/2014/main" id="{03E88EC5-5CB6-4F48-B598-CBE5DD190A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EDB966-844E-CF46-B530-040DCAD3B140}" type="slidenum">
              <a:rPr kumimoji="0" lang="pt-BR" alt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86370" name="Rectangle 2">
            <a:extLst>
              <a:ext uri="{FF2B5EF4-FFF2-40B4-BE49-F238E27FC236}">
                <a16:creationId xmlns:a16="http://schemas.microsoft.com/office/drawing/2014/main" id="{6E7B6A69-9D65-B14B-8654-BF165407C2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CFB80F62-EB87-6848-9620-3A6EA89F4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pt-B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6234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7DB15-86C7-F846-8222-8B4A4F1DB63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391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>
            <a:extLst>
              <a:ext uri="{FF2B5EF4-FFF2-40B4-BE49-F238E27FC236}">
                <a16:creationId xmlns:a16="http://schemas.microsoft.com/office/drawing/2014/main" id="{037999AB-DC45-6C46-82C0-1D71EE3CC9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D22D65-8A21-564B-A19A-F0EE99BA855B}" type="slidenum">
              <a:rPr kumimoji="0" lang="pt-BR" alt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BCE246E2-9E21-9B47-83D1-0BD70CA433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7DEE0EF5-9569-A64E-9D0D-598AA7C1DB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pt-B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8540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B5292-7EBA-4252-BBD8-AEA4214079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09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DB5292-7EBA-4252-BBD8-AEA421407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994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Essa publicação eh resultado do trabalho desenvolvido pela equipe do </a:t>
            </a:r>
            <a:r>
              <a:rPr lang="pt-BR" dirty="0" err="1"/>
              <a:t>Dr</a:t>
            </a:r>
            <a:r>
              <a:rPr lang="pt-BR" dirty="0"/>
              <a:t> Paulo Cesar Basta da Fiocruz.</a:t>
            </a:r>
          </a:p>
          <a:p>
            <a:r>
              <a:rPr lang="pt-BR" dirty="0"/>
              <a:t>Ele investigou a contaminação dos yanomami de Roraima de duas </a:t>
            </a:r>
            <a:r>
              <a:rPr lang="pt-BR" dirty="0" err="1"/>
              <a:t>regoies</a:t>
            </a:r>
            <a:r>
              <a:rPr lang="pt-BR" dirty="0"/>
              <a:t> Waikas e Paapiu</a:t>
            </a:r>
          </a:p>
          <a:p>
            <a:endParaRPr lang="pt-BR" dirty="0"/>
          </a:p>
          <a:p>
            <a:r>
              <a:rPr lang="pt-BR" dirty="0"/>
              <a:t>Os yanomami de Waikas vivem muito próximo aos garimpos do Rio </a:t>
            </a:r>
            <a:r>
              <a:rPr lang="pt-BR" dirty="0" err="1"/>
              <a:t>Uraricoera</a:t>
            </a:r>
            <a:r>
              <a:rPr lang="pt-BR" dirty="0"/>
              <a:t> e por isso apresentaram elevadas concentrações de mercúrio em cabelo com mediana de 15.5 mg/ kg e 92% dos </a:t>
            </a:r>
            <a:r>
              <a:rPr lang="pt-BR" dirty="0" err="1"/>
              <a:t>paryicipantes</a:t>
            </a:r>
            <a:r>
              <a:rPr lang="pt-BR" dirty="0"/>
              <a:t> do estudo </a:t>
            </a:r>
            <a:r>
              <a:rPr lang="pt-BR" dirty="0" err="1"/>
              <a:t>apresentram</a:t>
            </a:r>
            <a:r>
              <a:rPr lang="pt-BR" dirty="0"/>
              <a:t> níveis de mercúrio acima de 6,0 que eh o limite aceitável</a:t>
            </a:r>
          </a:p>
          <a:p>
            <a:endParaRPr lang="pt-BR" dirty="0"/>
          </a:p>
          <a:p>
            <a:r>
              <a:rPr lang="pt-BR" dirty="0"/>
              <a:t>Já os yanomami de Paapiu apresentaram níveis  mais baixos de mercúrio com mediana de 3,2. Essa </a:t>
            </a:r>
            <a:r>
              <a:rPr lang="pt-BR" dirty="0" err="1"/>
              <a:t>rregiao</a:t>
            </a:r>
            <a:r>
              <a:rPr lang="pt-BR" dirty="0"/>
              <a:t> foi área de garimpo na década de 1980. Os resultados apontam que desativar garimpos diminui a </a:t>
            </a:r>
            <a:r>
              <a:rPr lang="pt-BR" dirty="0" err="1"/>
              <a:t>expoiscao</a:t>
            </a:r>
            <a:r>
              <a:rPr lang="pt-BR" dirty="0"/>
              <a:t> humana ao metal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B5292-7EBA-4252-BBD8-AEA421407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065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resultados do nosso trabalho foram amplamente divulgados na </a:t>
            </a:r>
            <a:r>
              <a:rPr lang="pt-BR" dirty="0" err="1"/>
              <a:t>midia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B5292-7EBA-4252-BBD8-AEA421407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62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resultados do nosso trabalho foram amplamente divulgados na </a:t>
            </a:r>
            <a:r>
              <a:rPr lang="pt-BR" dirty="0" err="1"/>
              <a:t>midia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B5292-7EBA-4252-BBD8-AEA421407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544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resultados do nosso trabalho foram amplamente divulgados na </a:t>
            </a:r>
            <a:r>
              <a:rPr lang="pt-BR" dirty="0" err="1"/>
              <a:t>midia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B5292-7EBA-4252-BBD8-AEA421407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959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234E8-74A2-46ED-9A7B-E5EB10BBF77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356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B5292-7EBA-4252-BBD8-AEA42140791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92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68463-5B1D-4568-806C-19339D6F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6105F4B0-41C9-4D04-914C-352C6B24D5A6}" type="datetimeFigureOut">
              <a:rPr lang="en-US" altLang="pt-BR"/>
              <a:pPr>
                <a:defRPr/>
              </a:pPr>
              <a:t>11/24/21</a:t>
            </a:fld>
            <a:endParaRPr lang="en-US" alt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D443B-30A5-4E9C-8559-E8B09BE81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5485-AEEC-44DA-A185-A427F877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E3AF033F-4998-48D7-9065-99818191D1F0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534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F4B8B-A254-467C-9815-7475AD8FE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3A388AE5-4791-4AA6-BEA9-CF4F0640E1FF}" type="datetimeFigureOut">
              <a:rPr lang="en-US" altLang="pt-BR"/>
              <a:pPr>
                <a:defRPr/>
              </a:pPr>
              <a:t>11/24/21</a:t>
            </a:fld>
            <a:endParaRPr lang="en-US" alt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56073-4911-45D3-8D32-9C69FE7B0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97391-A41F-46B4-83B0-0846B69E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8A5B16D2-4CDC-4997-9CDD-A7E90B7F761A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9886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760A89-2340-1C4D-8D45-A792EDBCA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532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010DE08-F920-B74F-82A0-F1B4810126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532"/>
            </a:lvl1pPr>
            <a:lvl2pPr marL="361828" indent="0">
              <a:buNone/>
              <a:defRPr sz="2216"/>
            </a:lvl2pPr>
            <a:lvl3pPr marL="723656" indent="0">
              <a:buNone/>
              <a:defRPr sz="1899"/>
            </a:lvl3pPr>
            <a:lvl4pPr marL="1085484" indent="0">
              <a:buNone/>
              <a:defRPr sz="1583"/>
            </a:lvl4pPr>
            <a:lvl5pPr marL="1447312" indent="0">
              <a:buNone/>
              <a:defRPr sz="1583"/>
            </a:lvl5pPr>
            <a:lvl6pPr marL="1809140" indent="0">
              <a:buNone/>
              <a:defRPr sz="1583"/>
            </a:lvl6pPr>
            <a:lvl7pPr marL="2170968" indent="0">
              <a:buNone/>
              <a:defRPr sz="1583"/>
            </a:lvl7pPr>
            <a:lvl8pPr marL="2532797" indent="0">
              <a:buNone/>
              <a:defRPr sz="1583"/>
            </a:lvl8pPr>
            <a:lvl9pPr marL="2894625" indent="0">
              <a:buNone/>
              <a:defRPr sz="1583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B07CD70-6D40-C649-8E20-7C1D38BE1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7"/>
          </a:xfrm>
        </p:spPr>
        <p:txBody>
          <a:bodyPr/>
          <a:lstStyle>
            <a:lvl1pPr marL="0" indent="0">
              <a:buNone/>
              <a:defRPr sz="1266"/>
            </a:lvl1pPr>
            <a:lvl2pPr marL="361828" indent="0">
              <a:buNone/>
              <a:defRPr sz="1108"/>
            </a:lvl2pPr>
            <a:lvl3pPr marL="723656" indent="0">
              <a:buNone/>
              <a:defRPr sz="950"/>
            </a:lvl3pPr>
            <a:lvl4pPr marL="1085484" indent="0">
              <a:buNone/>
              <a:defRPr sz="791"/>
            </a:lvl4pPr>
            <a:lvl5pPr marL="1447312" indent="0">
              <a:buNone/>
              <a:defRPr sz="791"/>
            </a:lvl5pPr>
            <a:lvl6pPr marL="1809140" indent="0">
              <a:buNone/>
              <a:defRPr sz="791"/>
            </a:lvl6pPr>
            <a:lvl7pPr marL="2170968" indent="0">
              <a:buNone/>
              <a:defRPr sz="791"/>
            </a:lvl7pPr>
            <a:lvl8pPr marL="2532797" indent="0">
              <a:buNone/>
              <a:defRPr sz="791"/>
            </a:lvl8pPr>
            <a:lvl9pPr marL="2894625" indent="0">
              <a:buNone/>
              <a:defRPr sz="79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5D52F19-030A-5E4D-B46B-EF57B70A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BBCB38C-950A-7941-A4EF-DADA7A9F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0203393-D0E8-F746-851B-323D502F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671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2CC2E5-A245-F649-8E36-027818CA6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0345898-30EA-7243-BAC2-C46E1ED17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2FBAF4-6407-9147-AC36-290C69A5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347C65-7639-6A46-9F86-78129AD4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78AD0C-63E8-3E45-92F8-E10720929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413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A23EFA0-3F63-6146-B88A-5B8C1829EB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5A2FF54-2B32-784A-A577-02795021B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694131-D8E8-8840-A78F-5772F9DB7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5651B0-2C6C-C84B-B0B6-DEBF8FB64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5DE0C0-D13D-4848-A1F0-2A2C56932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292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93E141-9CC9-284C-BF1E-6B3CC81D73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338C45-0813-0D41-BEF2-6B2918B1B8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F4A955-958C-AE43-9CB5-A56BB60119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DE8572-5A51-F947-ACD4-3F487402471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11776930"/>
      </p:ext>
    </p:extLst>
  </p:cSld>
  <p:clrMapOvr>
    <a:masterClrMapping/>
  </p:clrMapOvr>
  <p:transition spd="slow" advClick="0" advTm="5000">
    <p:fade thruBlk="1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8990D0-2ACB-A145-8A73-64D68BAFFF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510C92-F246-1D41-A2F8-59A9751172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0F8CCD-CB83-534D-9150-4C01F219E7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FDBC2B-E2A9-4145-88BD-2981771738C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75756549"/>
      </p:ext>
    </p:extLst>
  </p:cSld>
  <p:clrMapOvr>
    <a:masterClrMapping/>
  </p:clrMapOvr>
  <p:transition spd="slow" advClick="0" advTm="5000">
    <p:fade thruBlk="1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75C031-5EF6-8F45-9BC3-49A5983A9E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6963BA-5ABB-A14C-A2D0-18C68A83FD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2D1352-2927-6845-A51E-BAEEBA59D8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B370C0-73A1-6043-808B-CD2D7C1771F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1860595"/>
      </p:ext>
    </p:extLst>
  </p:cSld>
  <p:clrMapOvr>
    <a:masterClrMapping/>
  </p:clrMapOvr>
  <p:transition spd="slow" advClick="0" advTm="5000">
    <p:fade thruBlk="1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AF2363-C9ED-1B49-897C-9F1EE526BB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0F63C5-F84B-DB4F-B2F5-898A1F50FF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F9CE74-BB7E-B34E-8F44-F94580D4AC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D883EA-DE65-7549-A1DA-79A8D49D0CD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59402289"/>
      </p:ext>
    </p:extLst>
  </p:cSld>
  <p:clrMapOvr>
    <a:masterClrMapping/>
  </p:clrMapOvr>
  <p:transition spd="slow" advClick="0" advTm="5000">
    <p:fade thruBlk="1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E65F01-5E3C-6E44-97B8-08A392A335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B61DF13-7EA0-4B48-AFDD-F4A01604A9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1D9B86E-8B50-3E4A-8127-E0C3F51816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0BF475-1C49-614C-B714-BC96257BBAF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8408772"/>
      </p:ext>
    </p:extLst>
  </p:cSld>
  <p:clrMapOvr>
    <a:masterClrMapping/>
  </p:clrMapOvr>
  <p:transition spd="slow" advClick="0" advTm="5000">
    <p:fade thruBlk="1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425F5B-A0AC-674B-ABB7-6395B7C22A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6197FE4-03A7-D84D-A692-1D3BD46CBB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968074C-A8C2-564F-B9F9-4D7CCA3984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213CA0-7117-8944-8CE7-106DF26B686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48902193"/>
      </p:ext>
    </p:extLst>
  </p:cSld>
  <p:clrMapOvr>
    <a:masterClrMapping/>
  </p:clrMapOvr>
  <p:transition spd="slow" advClick="0" advTm="5000">
    <p:fade thruBlk="1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B94CD6C-54D0-5A45-B217-8831C04031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37F5D11-2575-894C-A9EC-40592147D7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AF4AD36-7B6F-E240-AFBF-1C6402DC8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237649-39FD-9546-8036-F0CB40B6235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87886613"/>
      </p:ext>
    </p:extLst>
  </p:cSld>
  <p:clrMapOvr>
    <a:masterClrMapping/>
  </p:clrMapOvr>
  <p:transition spd="slow" advClick="0" advTm="5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A5291-A506-4403-9015-33ABB2588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65A7903D-DC53-492F-A341-FB2E4F9ECF26}" type="datetimeFigureOut">
              <a:rPr lang="en-US" altLang="pt-BR"/>
              <a:pPr>
                <a:defRPr/>
              </a:pPr>
              <a:t>11/24/21</a:t>
            </a:fld>
            <a:endParaRPr lang="en-US" alt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31B00-FEBA-40DB-A4C7-96DA953BB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19D34-46BE-43C9-9DB6-AA33670A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9DA736A3-EECC-41FD-8CAE-2F46A647D488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95431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C8324D-28D8-D44D-A6EF-A3AF14E2EB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48E83C-D25B-044C-A0C8-4488D64E55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919F4E-BE9D-684C-A261-A751BFCBEC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721CD4-67F4-9B4F-8BAB-025C9FBD4C4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2623050"/>
      </p:ext>
    </p:extLst>
  </p:cSld>
  <p:clrMapOvr>
    <a:masterClrMapping/>
  </p:clrMapOvr>
  <p:transition spd="slow" advClick="0" advTm="5000">
    <p:fade thruBlk="1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000BAB-A397-F042-B35D-1CDFC26AD5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141EF7-1BA3-454E-A519-CD3AD294E0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69ECFB-C66F-8A49-837E-77A12A97EB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3D7E9-C94C-744F-A427-BAA066E45AF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22502413"/>
      </p:ext>
    </p:extLst>
  </p:cSld>
  <p:clrMapOvr>
    <a:masterClrMapping/>
  </p:clrMapOvr>
  <p:transition spd="slow" advClick="0" advTm="5000">
    <p:fade thruBlk="1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5B0B67-3693-184B-B88B-A43FF3093C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D0D0B1-F327-6C47-89F3-87BEB8638B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3B4A58-C5C1-CE4E-B1FF-3B577104C9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F8789-E2A2-5146-974B-634824E514C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9361894"/>
      </p:ext>
    </p:extLst>
  </p:cSld>
  <p:clrMapOvr>
    <a:masterClrMapping/>
  </p:clrMapOvr>
  <p:transition spd="slow" advClick="0" advTm="5000">
    <p:fade thruBlk="1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4D5896-4648-F641-B5BB-4D4248EA37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B1F43F-E342-A742-A2CF-5CD009E85A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DC371E-D1CD-EE4F-8B0F-711EC7E53E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3DD0EA-E907-EE4A-8764-21518C9ED43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52305133"/>
      </p:ext>
    </p:extLst>
  </p:cSld>
  <p:clrMapOvr>
    <a:masterClrMapping/>
  </p:clrMapOvr>
  <p:transition spd="slow" advClick="0" advTm="5000">
    <p:fade thruBlk="1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65C4FF-91DF-AC46-9C93-708DDC844E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4E484F0-52E6-164F-96DB-6EECD89B43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3815DE6-D1F0-764E-A320-8BF20D07BF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9B4304-87A6-9A4B-89F6-6496B0A76D2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93206864"/>
      </p:ext>
    </p:extLst>
  </p:cSld>
  <p:clrMapOvr>
    <a:masterClrMapping/>
  </p:clrMapOvr>
  <p:transition spd="slow" advClick="0" advTm="5000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535A8B-F768-4609-A9E6-0DA63FE53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7E382-7ED6-4389-BD53-0BAD0B2565D6}" type="datetime1">
              <a:rPr lang="pt-BR" altLang="pt-BR"/>
              <a:pPr/>
              <a:t>24/11/21</a:t>
            </a:fld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EE8118-F681-435E-802C-7124FA3F0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A35356-5D6F-49F8-AEBE-9E4D01FED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D5E8B-518D-46BD-80CB-05343B13B44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5052938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46B68D-83F4-45B4-A763-B8B257533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1A4742-2227-4A6C-B281-C1B6137F429A}" type="datetime1">
              <a:rPr lang="pt-BR" altLang="pt-BR"/>
              <a:pPr/>
              <a:t>24/11/21</a:t>
            </a:fld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E4937F-08BE-4B69-BF66-056F40B69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AAB080-242A-4F02-BA0C-66E1E555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7D52A-3DB5-458F-8F09-6C6F9598031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3953448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55D7ED-B99D-438A-B98B-1013B0C58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642BD7-C29E-4C87-A607-3834FE17EB5D}" type="datetime1">
              <a:rPr lang="pt-BR" altLang="pt-BR"/>
              <a:pPr/>
              <a:t>24/11/21</a:t>
            </a:fld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11D8A0-1A4D-4555-BBBB-FAC1BA7F2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D83009-C84C-498A-ABD5-5671F1494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9E355-7786-422F-9FBE-98EBBC2D9CB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5477871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B64C6F-5CF7-4202-97A1-CD4F1C79F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F7CC67-975F-4561-BFCA-B6C75360E572}" type="datetime1">
              <a:rPr lang="pt-BR" altLang="pt-BR"/>
              <a:pPr/>
              <a:t>24/11/21</a:t>
            </a:fld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00E53C3-54E4-4797-B0F9-6A7C6FC05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E8582F9-CB31-44ED-B525-37700129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F47E4-0139-42CB-8BC0-FBAAD32682C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6518756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0351E71-7515-44B5-A977-9C3933A2B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D14451-B473-4092-81E4-6A76759AC0C7}" type="datetime1">
              <a:rPr lang="pt-BR" altLang="pt-BR"/>
              <a:pPr/>
              <a:t>24/11/21</a:t>
            </a:fld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3898D32-C717-439E-BE50-0611CB2EA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393F27A-6678-4DE2-9A44-CE4E6799D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C8503C-1B50-4E3F-A8BC-C55F7034BAA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568618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8E32D08-F0A3-48B2-B163-C05DCAEBA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41FA2F-EFCF-45CB-9483-66F658D52EDE}" type="datetime1">
              <a:rPr lang="pt-BR" altLang="pt-BR"/>
              <a:pPr/>
              <a:t>24/11/21</a:t>
            </a:fld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CC4AFDA-B2F6-4FCE-AB48-8DE65122C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4F28307-1C98-49E3-9735-B5807F49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E9048-E779-49E7-A098-C69545FE986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283615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806BD2F-4287-41CC-A30C-B0FEFF1EB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12AE21-E519-486B-BE1C-8B4BE381CA6D}" type="datetime1">
              <a:rPr lang="pt-BR" altLang="pt-BR"/>
              <a:pPr/>
              <a:t>24/11/21</a:t>
            </a:fld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3D5B45A-4747-4B74-9465-01EBBA89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B34DAF-4D53-4AF1-AE2F-A2B32AFB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E210A-1FBB-4E0E-9DC6-C08D265FD2B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4813887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42BBEC9-6E4A-4728-BA79-DACFA4039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978DFE-CF4B-4E29-96C6-272AAFEB4E6B}" type="datetime1">
              <a:rPr lang="pt-BR" altLang="pt-BR"/>
              <a:pPr/>
              <a:t>24/11/21</a:t>
            </a:fld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8A00BDB-4680-4240-9B1C-B25C41E21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D562320-7F5F-4476-92EC-D2AA772A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0EE14-49EA-4BD4-8CDD-A85F9A8BF77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3145061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D4F8C-6085-47B7-8A77-1B0D2822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8C8DEF80-F50B-4E3A-9E87-13AA6AF1B2D5}" type="datetimeFigureOut">
              <a:rPr lang="en-US" altLang="pt-BR"/>
              <a:pPr>
                <a:defRPr/>
              </a:pPr>
              <a:t>11/24/21</a:t>
            </a:fld>
            <a:endParaRPr lang="en-US" alt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EF958-80A9-415F-876F-6533B5796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73FA3-1E6E-4983-AE8D-FAFE8D1DD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579178F7-4AA0-4DD7-B85B-09FF9DF4DBC2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52578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3C0DD4-E2C2-4C33-AD19-D3C24431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0F897B-DFC2-41EB-866D-0555F4E5B995}" type="datetime1">
              <a:rPr lang="pt-BR" altLang="pt-BR"/>
              <a:pPr/>
              <a:t>24/11/21</a:t>
            </a:fld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C658605-3961-4EBB-81E6-60A22D20A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FD82352-3C3D-464C-AE2D-CBA9F594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B2330-9E64-4967-BB6C-DFEDBAF7882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6449698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23E54B-3251-4539-ABC3-04DA760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746CF6-017A-447F-AE8D-15E167B198EE}" type="datetime1">
              <a:rPr lang="pt-BR" altLang="pt-BR"/>
              <a:pPr/>
              <a:t>24/11/21</a:t>
            </a:fld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D8B9F7-C858-4BF2-A283-0F1ADAE73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15CB64-CAE1-4495-877C-59DBD3432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B8807-379B-4C37-9059-7DFF4924772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3038831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3AC8F6-D401-4761-8C86-7B7B8B831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A73587-78F2-4B73-972A-BDD8A64E2EF8}" type="datetime1">
              <a:rPr lang="pt-BR" altLang="pt-BR"/>
              <a:pPr/>
              <a:t>24/11/21</a:t>
            </a:fld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718287-A6B8-4C29-B69D-ADF058704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1E1FA5-CE39-4F83-9719-1FD067BA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120A8-DE22-4535-96FC-686866427B4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3743293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459108D0-8F88-0944-B524-74F0084B9C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080808"/>
              </a:gs>
              <a:gs pos="50000">
                <a:srgbClr val="080808">
                  <a:gamma/>
                  <a:tint val="0"/>
                  <a:invGamma/>
                  <a:alpha val="0"/>
                </a:srgbClr>
              </a:gs>
              <a:gs pos="100000">
                <a:srgbClr val="080808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1800">
              <a:latin typeface="Arial" charset="0"/>
              <a:ea typeface="+mn-ea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404813"/>
            <a:ext cx="10845800" cy="1973262"/>
          </a:xfrm>
        </p:spPr>
        <p:txBody>
          <a:bodyPr/>
          <a:lstStyle>
            <a:lvl1pPr>
              <a:defRPr sz="40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5317" y="2852739"/>
            <a:ext cx="9014883" cy="367188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315794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317A44A-3038-2441-94F5-BA30886F29B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/>
              <a:t>Raios X de Tórax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C28329-A331-284A-BFA3-B3D310543EE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84107C-A36E-424E-8E02-0E504207F4D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19807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EBB3698-9D54-FC4E-8500-B4D60D8BF6C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/>
              <a:t>Raios X de Tórax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A3A25A3-34F4-C740-8A00-FC93764C2F2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CD082D-6E26-F941-9ED7-328FFFC4BE3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81260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81AEFB-6D18-8140-89E8-081AE046A44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/>
              <a:t>Raios X de Tórax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00ED28-C9CD-2B45-862D-7D23857908A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9A7B0F-D6AD-A644-BB8A-0F573B28DA9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19828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C74B66F-1C22-744A-BEF2-E77B942441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/>
              <a:t>Raios X de Tórax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43AB2CC-91A4-CC4F-B41D-2CA750EBC50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C3222C-9167-ED49-8C5D-D3D3208535A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08528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2608CF7-7F14-354F-9D69-3DA5CB9856B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/>
              <a:t>Raios X de Tórax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475630E-DB47-C247-977A-BB50057B400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DACB4B-0059-D64E-BAE2-6D99C6B5B7B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89587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D96EA9C1-92B1-844F-8F1D-58CE221E789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/>
              <a:t>Raios X de Tórax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19797461-D580-3F42-ADE8-3693D41F105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190321-4051-9448-B09C-EF23EFE98DD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55020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A1559-2FA9-457A-89AC-C52315A3C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36E66235-7F80-42CE-B172-E5038D2F4564}" type="datetimeFigureOut">
              <a:rPr lang="en-US" altLang="pt-BR"/>
              <a:pPr>
                <a:defRPr/>
              </a:pPr>
              <a:t>11/24/21</a:t>
            </a:fld>
            <a:endParaRPr lang="en-US" alt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886BC-2DF4-4B59-8EB0-CBB264D0F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B6FBF-F1CF-4DC3-981B-C618F0C1E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A81D96B6-A9F5-47D2-A51F-BC0F60096692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01203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A233A7-E109-214F-8250-321AA13B362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/>
              <a:t>Raios X de Tórax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0B62A7-5A2F-BD4B-B71B-4639BAD2079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34F62D-5897-F443-9FB3-63DBB6CA629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96074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0AEA30-11BF-5F42-B350-E6D25AD28B1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/>
              <a:t>Raios X de Tórax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3EFAEE-4CE2-7F44-A952-14C6200693F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B29D1-AD70-BE47-8F22-716628446AE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87372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D9A47A-4B5A-4A46-A200-4CA22CBFED0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/>
              <a:t>Raios X de Tórax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E0EEF26-069D-EF4A-8A22-170C7A730A3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C60D3C-8B76-F449-80EA-8026E113D74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067638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BFA0F8E-1432-3C4F-9BDD-2F6A314BD94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/>
              <a:t>Raios X de Tórax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D82769-8D0D-7B4A-9D45-35C6C3E92D4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B7CDC5-8FA2-E844-BEA2-A857A59EB82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44265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169005-8559-334D-B74C-F0FD2452461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/>
              <a:t>Raios X de Tórax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C68776-B8B7-7A42-A1CA-D0E0BC1D712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843FF-A8DB-3541-952E-18BCEC1E7DD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047922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97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883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58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590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64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E90FF71-519B-4EFA-B521-BB7A4201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3B074F1B-4D19-4779-9B50-7DED1DEE070A}" type="datetimeFigureOut">
              <a:rPr lang="en-US" altLang="pt-BR"/>
              <a:pPr>
                <a:defRPr/>
              </a:pPr>
              <a:t>11/24/21</a:t>
            </a:fld>
            <a:endParaRPr lang="en-US" alt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AFDD40-BDA5-4799-B470-4CEBC1218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8EDC0C-A9C9-4EE2-8A6B-A4E14BC2F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07F307E3-B016-4376-927D-4ED35CC26D0C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490149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82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24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46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41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389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1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1" y="2130435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A7B648-7899-E64B-AE2D-EF7FBF6C9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5BC7C-75A3-1640-B104-8E6CDCA08D53}" type="datetimeFigureOut">
              <a:rPr lang="pt-BR"/>
              <a:pPr>
                <a:defRPr/>
              </a:pPr>
              <a:t>24/11/21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7D0E2A-8612-2840-9CB4-F7606DED5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CDF240-CD26-A644-983A-8C4DBC7A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B9C5E-AD2F-7547-A2A1-93503C88B1F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853048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0297FD-8358-0C45-B3A0-9664CC417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C08DB-387E-D746-ACD8-AB089D0AF677}" type="datetimeFigureOut">
              <a:rPr lang="pt-BR"/>
              <a:pPr>
                <a:defRPr/>
              </a:pPr>
              <a:t>24/11/21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5C939B8-6C05-5E44-9F39-623251743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E3688C-2468-D044-8FA9-225A35915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9762FE-8561-5D42-931E-DB5BC7A004B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83202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9538B4-C3D5-EF41-A068-20E7D51E5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08239-72D2-F046-94FC-2154BE2C3DED}" type="datetimeFigureOut">
              <a:rPr lang="pt-BR"/>
              <a:pPr>
                <a:defRPr/>
              </a:pPr>
              <a:t>24/11/21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B0B877-4C62-524E-9DBB-20D94A042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A34BB7-F8AD-C942-A8CC-A449E74E1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ED7D9C-BA79-0D46-AF0A-634259388B4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309128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DA7858FB-69A4-7945-98A0-3ED09BC68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F5D7E-A426-0B43-9274-5E27CF12E06F}" type="datetimeFigureOut">
              <a:rPr lang="pt-BR"/>
              <a:pPr>
                <a:defRPr/>
              </a:pPr>
              <a:t>24/11/21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45DF7BDD-5E59-8949-9C47-B9E67CB4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65FEA54B-0CE1-3A4A-BD14-9ACDFAD50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DF7EC-6635-C544-9090-3C32E06173D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41460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28F6E8D-3DCF-4A0B-8D40-E41044C03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1C03C6A8-F91F-4D1A-9D1F-B735FEBCDAEF}" type="datetimeFigureOut">
              <a:rPr lang="en-US" altLang="pt-BR"/>
              <a:pPr>
                <a:defRPr/>
              </a:pPr>
              <a:t>11/24/21</a:t>
            </a:fld>
            <a:endParaRPr lang="en-US" alt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12DD00A-40D9-4AFD-8D5B-077A1895E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277306-395E-4577-80B1-C724D7889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41474B7F-41EB-432D-B47C-F2A7D6575CF6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85729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81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74530E9C-BBFF-5C43-B53D-3CBA5245E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01A59-C49A-5A47-9B33-9D840666AA13}" type="datetimeFigureOut">
              <a:rPr lang="pt-BR"/>
              <a:pPr>
                <a:defRPr/>
              </a:pPr>
              <a:t>24/11/21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B1F7B81B-EFDD-BA4B-989A-B5D7649C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DDC2B250-F815-A044-A190-F6C203994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A83AF-302D-6948-9AF1-BACC1F0762F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290255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900C26D7-DBF3-DB4E-85DF-21448A09B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AFDAD-4E6F-B14F-9FBC-6A24C9DCC1E1}" type="datetimeFigureOut">
              <a:rPr lang="pt-BR"/>
              <a:pPr>
                <a:defRPr/>
              </a:pPr>
              <a:t>24/11/21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3F90F09C-279D-7746-A4C0-B3668E38A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449142DD-AF3B-794B-8DFB-0626F995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4A63F-10CB-BE46-A8D9-B6019E874D7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952904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166174D1-6CF0-1B41-A50F-5E7FF68AF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E9ECF-2B2D-594E-B78E-EE8167678A1C}" type="datetimeFigureOut">
              <a:rPr lang="pt-BR"/>
              <a:pPr>
                <a:defRPr/>
              </a:pPr>
              <a:t>24/11/21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5291D31C-6987-EE47-8C3F-ACF8387E9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C87A4875-1D75-6B40-A961-6B96366BF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8D29B4-CBDD-4E48-8985-08688CEF4EB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794990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13" y="273050"/>
            <a:ext cx="401108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5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13" y="1435104"/>
            <a:ext cx="401108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E70003B2-E3DB-664A-937F-E3E6C93D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F6936-93F0-B24B-9F89-59A3551CB94F}" type="datetimeFigureOut">
              <a:rPr lang="pt-BR"/>
              <a:pPr>
                <a:defRPr/>
              </a:pPr>
              <a:t>24/11/21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E5FAA07A-916C-744B-9E0A-ED7492EB3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5AFE1476-D2F5-2042-A0B5-D638E3C62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A2936A-BD91-A94C-97AF-97AA6315DA0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3507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E474E398-A282-874A-91D1-6AD4A9697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4F239-B2C1-FF43-AF96-69BA0CCE5D56}" type="datetimeFigureOut">
              <a:rPr lang="pt-BR"/>
              <a:pPr>
                <a:defRPr/>
              </a:pPr>
              <a:t>24/11/21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99F9F653-99B4-3245-8292-C613622EB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F58FC87A-CF37-ED45-86D6-82B326C4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DC4A1-73FA-3D4F-9C43-3E6A501DE4F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006693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531B4B2-DDDD-D840-A029-C4BB6ED39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59E02-449C-B246-B21D-0F071A2EB03F}" type="datetimeFigureOut">
              <a:rPr lang="pt-BR"/>
              <a:pPr>
                <a:defRPr/>
              </a:pPr>
              <a:t>24/11/21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A79002-E5B1-3E4F-AE0B-EE710B4EE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544ABD-F63E-404B-BA0C-CB282552D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CED87-1862-B148-8B90-F1F46403B53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435929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2" y="274641"/>
            <a:ext cx="2743201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2" y="274641"/>
            <a:ext cx="8026401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E3FCD6-D9E1-0444-A177-1BB5B7B77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7E753-BCC3-104F-A534-AC4DD2137C36}" type="datetimeFigureOut">
              <a:rPr lang="pt-BR"/>
              <a:pPr>
                <a:defRPr/>
              </a:pPr>
              <a:t>24/11/21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DB2C95-2A73-0243-83ED-D299D72FA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FFA9A5-F3C6-5F48-A93B-CDF0D892E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9E736E-B63B-0841-9FAA-08141D7CBFC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077172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2F2D4E-1328-D442-A637-617482FA9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37886C-C55C-2C4F-B7C6-538903D57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8C324D-B9E9-994E-985C-8828739AB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7E998E-1035-6849-BB21-9C710AE03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0C36E1-A082-2F47-A9F5-1B5826447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847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AC70F8-DB2C-6B48-BDA7-4EA27851A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F5F49D-110F-3140-B664-1CB387585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138248-9C32-1B46-A107-9F9092E4E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F1690E-327D-0D48-8DDC-EDD84BED6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C33E28-4BF5-2945-9335-E3ABD4E2A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829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E0260D-0EDD-2C46-84B4-997A49CE0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7CD5DD-BEBE-3346-BD5B-1E6AE622E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127594-0607-9744-BF22-BBEFD6DBB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78A2CB-9337-D04C-9EE3-DA79B7063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B878E2-08AE-3F42-8AEA-1C5ACF927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9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3AC648D-D36F-4348-A7FB-15EE6107C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E2DAB53F-83AC-4D65-B4D5-D560D1D2A478}" type="datetimeFigureOut">
              <a:rPr lang="en-US" altLang="pt-BR"/>
              <a:pPr>
                <a:defRPr/>
              </a:pPr>
              <a:t>11/24/21</a:t>
            </a:fld>
            <a:endParaRPr lang="en-US" alt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CC0D4C0-EBCD-4E0A-A187-E91D277D3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9DBF9AF-2EE8-4AD2-88F8-B02DE3DDA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FBEEA8EF-AAF0-4717-AF56-5FA0CD7548AB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954519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651E32-9E82-9B49-8D8E-CD0FF5F68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F46DC3-C752-774C-AA30-A80BB90E8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66213F4-509E-BB42-B8F3-AB84154F0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662A7DB-2BAC-AF41-A0D7-1C14755E7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B9B4BF5-DF53-A441-BF16-6D6191CF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75841DF-999E-7946-BD62-8BFBEFB62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736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D5EC06-0EE0-7C4D-A563-EA3CE654A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4BD9A2C-1E5A-8944-B7C5-C010FD41C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63048AA-75DD-F54B-84FB-7FBA06097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3AD019-6F81-8948-9619-6FC5E14AB5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63E832E-6EA9-D947-8F8B-04DCB19DFA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4D228F6-8054-4944-80C2-8E3209F91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4B6C9AD-EC35-3548-AA3E-9B1628E18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C0E02FB-8D83-5740-A727-877BBC435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448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C9810-5740-4F42-B60D-AC314AF48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10FD8C1-C2DE-B349-A0F4-568A6A52B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248B6EA-E9B0-BB43-8217-64096AECE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66C2270-FCDE-1442-B9ED-4F7642640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896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6F1B4D2-7FA1-5D4A-A5CD-23487936B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D83205C-22B9-9345-B169-3C0D1FFF8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147230A-89CD-FD42-8507-3F7BDA690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407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DDAB4B-F44A-FE49-8DE0-0451F0C19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332077-6AB3-A546-A0ED-141780EDC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E29A6F-923E-4440-9FE9-C5F91DF7E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24A41EF-98D0-C543-9F5D-D043CC4B0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E8AFA5D-4329-AA4E-8054-1FA231D08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70CEC3D-1DD2-004E-BF7C-A5D6E723C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910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760A89-2340-1C4D-8D45-A792EDBCA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010DE08-F920-B74F-82A0-F1B4810126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B07CD70-6D40-C649-8E20-7C1D38BE1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5D52F19-030A-5E4D-B46B-EF57B70A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BBCB38C-950A-7941-A4EF-DADA7A9F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0203393-D0E8-F746-851B-323D502F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296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2CC2E5-A245-F649-8E36-027818CA6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0345898-30EA-7243-BAC2-C46E1ED17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2FBAF4-6407-9147-AC36-290C69A5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347C65-7639-6A46-9F86-78129AD4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78AD0C-63E8-3E45-92F8-E10720929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923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A23EFA0-3F63-6146-B88A-5B8C1829EB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5A2FF54-2B32-784A-A577-02795021B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694131-D8E8-8840-A78F-5772F9DB7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5651B0-2C6C-C84B-B0B6-DEBF8FB64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5DE0C0-D13D-4848-A1F0-2A2C56932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670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18432F29-FA4D-554C-8073-39C2DBD23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348D4A3-6FCD-264D-9C3A-A8E41F1BD4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421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18432F29-FA4D-554C-8073-39C2DBD23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348D4A3-6FCD-264D-9C3A-A8E41F1BD4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41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FA122DA-F499-4BA2-9E5E-8211734BF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B8E378E9-12C7-4187-B8DD-81CDF32621EA}" type="datetimeFigureOut">
              <a:rPr lang="en-US" altLang="pt-BR"/>
              <a:pPr>
                <a:defRPr/>
              </a:pPr>
              <a:t>11/24/21</a:t>
            </a:fld>
            <a:endParaRPr lang="en-US" alt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0C6D7BD-F943-4AB7-8E6C-AE777C67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3D595F-68D5-4F62-AAE6-9828606C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F68CCB5D-607F-4BD5-8646-78CB677874F6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217714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75064-E490-4432-975D-16304517E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950A7A-834D-4B36-808A-9AA3F65F5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80F83-6348-40DC-9E51-1836FD1B6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5EAC-5372-47E1-AF22-685A632B6530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54548-BA7C-4107-9432-5C0B7BD3E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F2C11-CD1E-436A-ABA0-872B5C319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EF0-D5CB-4254-B6FD-713D6B141D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053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ADF8F-4888-41E0-BB06-D7E490B6A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D8339-62C6-4508-8074-E7A890AFD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76D39-211E-47AD-A168-752660162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5EAC-5372-47E1-AF22-685A632B6530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3F8B1-8988-41F3-9FCE-8EAAA535B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224C0-8B21-48E9-A291-275AAE5E2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EF0-D5CB-4254-B6FD-713D6B141D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880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1608E-F6DA-4C96-B78D-BCCE72B37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EB9E9-815C-46D8-8C74-14F0BA56E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18452-B306-4747-A255-F11DACDEF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5EAC-5372-47E1-AF22-685A632B6530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31A57-FAB3-4B40-9403-30628AF69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7AB11-C2A2-4ABA-A858-E18D0DFF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EF0-D5CB-4254-B6FD-713D6B141D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509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E1884-AE59-4950-A791-FAEBD2034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FD575-CE66-4E8A-862A-A9D9B2F4AB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17023-4669-4B7C-81B6-CD5FA61C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F1F1C-CC9E-4A9F-89D8-C0BC868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5EAC-5372-47E1-AF22-685A632B6530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4AA47-08A4-443A-AC56-FF21076DA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A0C98-D422-4469-ADC5-13E522092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EF0-D5CB-4254-B6FD-713D6B141D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939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6782A-1745-4266-9421-FE62ECF96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F4825-9062-4409-B36E-ABCB6E29A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FD911D-813D-4F07-9533-E07917FAE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91850-0423-4D47-94A7-6819F61980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4A4005-DC92-4538-8D02-F69546E92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B05AED-A66E-483C-82D1-AA31FF829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5EAC-5372-47E1-AF22-685A632B6530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B6B1F3-CC8D-431E-A70F-0592516E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044ED4-4519-4DE9-9377-E7442DB72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EF0-D5CB-4254-B6FD-713D6B141D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461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99221-4CAF-4F91-B079-0708D3A2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319EF3-D2A6-4EF4-88D2-DD5B908C1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5EAC-5372-47E1-AF22-685A632B6530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9A6E5A-44B2-485F-8C89-C7CC90869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C9319C-0D2D-4AF5-B8B7-96390890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EF0-D5CB-4254-B6FD-713D6B141D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078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EA0359-FDA7-4C87-AA3B-5BF561276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5EAC-5372-47E1-AF22-685A632B6530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5948EF-6566-45F3-BD8B-6F2382EF8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186C9-E30E-42A2-B476-5D190DA6E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EF0-D5CB-4254-B6FD-713D6B141D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278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F7C76-925F-4AB7-A3B7-E3AEF5368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A1F86-E50B-46B8-902E-04831AA5B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5B576-F944-4323-9F06-4472C7D8E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F54C3A-605D-4472-95F3-E716DB68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5EAC-5372-47E1-AF22-685A632B6530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2EB39-B65E-4ED3-993C-8FEFBDC7C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2919E-9F41-43EC-89B9-3169113C0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EF0-D5CB-4254-B6FD-713D6B141D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075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662A8-4C9A-4F4B-9EE1-34AFBAF5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D8F5C2-4294-4B86-AE7C-35CBFC7AA8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95A6C-D305-42F6-80EE-FA211C0D13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8DCB4-BF58-461B-BA3E-19AE25585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5EAC-5372-47E1-AF22-685A632B6530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49A40-0A9F-4E34-AAD2-BB7BC6B86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01FC0-A94F-498A-A598-3539044A2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EF0-D5CB-4254-B6FD-713D6B141D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613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C24FD-CBDC-4AC0-B128-20F633DA2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5B7104-A5EB-40D1-8921-C64C1C1DF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5BF85-FEC0-41E4-95FB-351E3360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5EAC-5372-47E1-AF22-685A632B6530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0F065-C452-4074-8960-44E505FB8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E7B07-D984-4FB0-A038-528CE8ECB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EF0-D5CB-4254-B6FD-713D6B141D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14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08085E-BDEB-40CC-909E-025410248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FC22E189-E8EB-4E1C-A104-DE8731BB77FD}" type="datetimeFigureOut">
              <a:rPr lang="en-US" altLang="pt-BR"/>
              <a:pPr>
                <a:defRPr/>
              </a:pPr>
              <a:t>11/24/21</a:t>
            </a:fld>
            <a:endParaRPr lang="en-US" alt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78C049-CBC5-42E8-9366-CD25131F2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631F5B-ACE9-4189-A885-59CF3A1C8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52A84FBE-5A61-4E2D-A4B2-6C91E780E5F7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4210984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ADB7A0-0395-40FC-A16B-6E044AB716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C3F23F-C93A-4A2F-A2AE-97BEED20C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83611-07E5-4977-A1B5-E25393BC8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5EAC-5372-47E1-AF22-685A632B6530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BEE89-8683-442B-872D-066B93300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6D75-0A16-4B53-8D4B-F8B2BE36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2EF0-D5CB-4254-B6FD-713D6B141D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456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03F011-6D00-4077-A97C-E290D1E52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97AC31-0E44-4FF1-A78F-CC6E663FE0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90DB01-B5FB-44CD-865B-D3520D8CC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CCCF-BB32-437C-BDB7-14729044AD4B}" type="datetimeFigureOut">
              <a:rPr lang="pt-BR" smtClean="0"/>
              <a:t>24/11/21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68ECD4-BED6-46D4-8AF1-16191298E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DE86E6-4EB6-4A1E-9BEF-C4A438C5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B547-3E82-4918-AB63-B0011785DD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12094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347A1-312A-4923-9B56-515F8C5D2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501C6D-5E5E-442E-A001-02BA2AD81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57D49C-42A7-4338-A4F9-C4303D658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CCCF-BB32-437C-BDB7-14729044AD4B}" type="datetimeFigureOut">
              <a:rPr lang="pt-BR" smtClean="0"/>
              <a:t>24/11/21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7A4743-F4F2-45FB-BA61-DC50A2C4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96A980-EBEA-4ACF-8A7F-9418B877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B547-3E82-4918-AB63-B0011785DD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24883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2F22DF-2841-4A41-8F16-955A3CB39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25F8CEB-4320-4646-8CB1-9A6231D3C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445686-215C-46E0-9E21-D0411994E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CCCF-BB32-437C-BDB7-14729044AD4B}" type="datetimeFigureOut">
              <a:rPr lang="pt-BR" smtClean="0"/>
              <a:t>24/11/21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7A2040-B188-4EEC-9D5A-19F9659D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82C973-8A3E-4BA3-A547-4A7BB4D9B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B547-3E82-4918-AB63-B0011785DD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9598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F31FD0-4128-4567-B26F-464FDE761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4A4618-B281-467F-9845-5B4A5668E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65D0478-7016-4BEE-B2C5-1E51EAE73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E0FBB48-0AF7-4EE2-B924-DBD8AF4CD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CCCF-BB32-437C-BDB7-14729044AD4B}" type="datetimeFigureOut">
              <a:rPr lang="pt-BR" smtClean="0"/>
              <a:t>24/11/21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FD1033-6327-40D1-A611-FE788BC23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9808C2D-4B18-4D2F-B8EA-6A804B6B0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B547-3E82-4918-AB63-B0011785DD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67843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A7AE59-37FE-456C-9E26-1066A2D86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C434DB-D1E8-4E31-8B24-239315336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1E76B0F-7862-4357-B01E-6B8CEC7C0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889C93F-FEB1-44A2-AD35-8B81367963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B0A2244-E715-48F8-B4A5-2BBAFDA946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9E8D279-4CF4-47BC-B6F1-E69780818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CCCF-BB32-437C-BDB7-14729044AD4B}" type="datetimeFigureOut">
              <a:rPr lang="pt-BR" smtClean="0"/>
              <a:t>24/11/21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25143D6-9F69-41FE-BC59-AA380D68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E74CE2D-9B98-4297-8E4E-9EFCFE0FD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B547-3E82-4918-AB63-B0011785DD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78172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D0134-78B1-44C5-B066-07991F233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421497A-A331-4BD4-87E0-579658345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CCCF-BB32-437C-BDB7-14729044AD4B}" type="datetimeFigureOut">
              <a:rPr lang="pt-BR" smtClean="0"/>
              <a:t>24/11/21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63B2126-EF5B-4248-8B3D-C8F43FAD4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D5D8B44-0BA5-4357-A081-029AB6CA7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B547-3E82-4918-AB63-B0011785DD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103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D78B586-70C4-4833-9E2C-609AC953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CCCF-BB32-437C-BDB7-14729044AD4B}" type="datetimeFigureOut">
              <a:rPr lang="pt-BR" smtClean="0"/>
              <a:t>24/11/21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7FD8D0F-E818-4EA8-8478-BD6EF892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C0E827-D639-4C9D-ADE3-F42ECA46F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B547-3E82-4918-AB63-B0011785DD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31351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B4E44E-648B-462D-B1C1-EE84E9FA8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29007E-8BC6-43F7-9258-5547A722D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7F75F8-8C4D-41E5-B832-FFC6A1EBD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0D05D05-F913-4482-B059-6FB915E91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CCCF-BB32-437C-BDB7-14729044AD4B}" type="datetimeFigureOut">
              <a:rPr lang="pt-BR" smtClean="0"/>
              <a:t>24/11/21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704BC99-4144-4E89-B188-7D583ABBC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56699E-ABA0-41AA-B36E-E0C15437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B547-3E82-4918-AB63-B0011785DD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98777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182ABA-9D9B-4150-B859-CC196D53C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D9D49AC-60CC-472F-AE45-4862AF505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C82AB07-181A-49A9-8F8F-D9A29F0E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E63534-4742-4D20-ADAB-12A172555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CCCF-BB32-437C-BDB7-14729044AD4B}" type="datetimeFigureOut">
              <a:rPr lang="pt-BR" smtClean="0"/>
              <a:t>24/11/21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CA68D33-A516-4A59-A1EB-0296D5EE6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205EE66-E7AD-4927-917E-C659B941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B547-3E82-4918-AB63-B0011785DD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5985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713FEF4-A445-4AB5-A54B-9452E1B94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58B18C7A-5E23-4AF8-9DDF-8542E688173F}" type="datetimeFigureOut">
              <a:rPr lang="en-US" altLang="pt-BR"/>
              <a:pPr>
                <a:defRPr/>
              </a:pPr>
              <a:t>11/24/21</a:t>
            </a:fld>
            <a:endParaRPr lang="en-US" alt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619D844-E9EC-4177-A038-C1234D08B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F14F05-DCA7-4F25-9731-5339FED8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526AE061-BF25-4581-92C3-D7E43268FD9C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829719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8541FA-4B07-498B-A47B-66EA8906A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FB59BD3-BA9C-492B-9E50-00A629D8D4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6C6B7D-C643-4C97-A20B-93F6171D3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CCCF-BB32-437C-BDB7-14729044AD4B}" type="datetimeFigureOut">
              <a:rPr lang="pt-BR" smtClean="0"/>
              <a:t>24/11/21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96105E-6CB9-47D4-B698-1B5F2E944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94E7A2-C795-4AEC-9927-7ABF41AA8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B547-3E82-4918-AB63-B0011785DD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60982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9398442-781B-4C0F-9981-57E902A95F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E48F455-4891-426D-A36D-E454414B4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0EA40C-9FD8-4DA1-A08C-724B1AB2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CCCF-BB32-437C-BDB7-14729044AD4B}" type="datetimeFigureOut">
              <a:rPr lang="pt-BR" smtClean="0"/>
              <a:t>24/11/21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AEA342-C2FD-43FA-B39E-3C9E2E2B8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E629D4-88DC-43A8-9B4C-6C2C37C73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B547-3E82-4918-AB63-B0011785DD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49341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2F2D4E-1328-D442-A637-617482FA9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4748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37886C-C55C-2C4F-B7C6-538903D57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99"/>
            </a:lvl1pPr>
            <a:lvl2pPr marL="361828" indent="0" algn="ctr">
              <a:buNone/>
              <a:defRPr sz="1583"/>
            </a:lvl2pPr>
            <a:lvl3pPr marL="723656" indent="0" algn="ctr">
              <a:buNone/>
              <a:defRPr sz="1425"/>
            </a:lvl3pPr>
            <a:lvl4pPr marL="1085484" indent="0" algn="ctr">
              <a:buNone/>
              <a:defRPr sz="1266"/>
            </a:lvl4pPr>
            <a:lvl5pPr marL="1447312" indent="0" algn="ctr">
              <a:buNone/>
              <a:defRPr sz="1266"/>
            </a:lvl5pPr>
            <a:lvl6pPr marL="1809140" indent="0" algn="ctr">
              <a:buNone/>
              <a:defRPr sz="1266"/>
            </a:lvl6pPr>
            <a:lvl7pPr marL="2170968" indent="0" algn="ctr">
              <a:buNone/>
              <a:defRPr sz="1266"/>
            </a:lvl7pPr>
            <a:lvl8pPr marL="2532797" indent="0" algn="ctr">
              <a:buNone/>
              <a:defRPr sz="1266"/>
            </a:lvl8pPr>
            <a:lvl9pPr marL="2894625" indent="0" algn="ctr">
              <a:buNone/>
              <a:defRPr sz="1266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8C324D-B9E9-994E-985C-8828739AB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7E998E-1035-6849-BB21-9C710AE03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0C36E1-A082-2F47-A9F5-1B5826447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978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AC70F8-DB2C-6B48-BDA7-4EA27851A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F5F49D-110F-3140-B664-1CB387585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138248-9C32-1B46-A107-9F9092E4E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F1690E-327D-0D48-8DDC-EDD84BED6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C33E28-4BF5-2945-9335-E3ABD4E2A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471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E0260D-0EDD-2C46-84B4-997A49CE0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748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7CD5DD-BEBE-3346-BD5B-1E6AE622E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1pPr>
            <a:lvl2pPr marL="361828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2pPr>
            <a:lvl3pPr marL="72365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85484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4pPr>
            <a:lvl5pPr marL="1447312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5pPr>
            <a:lvl6pPr marL="1809140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6pPr>
            <a:lvl7pPr marL="2170968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7pPr>
            <a:lvl8pPr marL="2532797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8pPr>
            <a:lvl9pPr marL="2894625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127594-0607-9744-BF22-BBEFD6DBB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78A2CB-9337-D04C-9EE3-DA79B7063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B878E2-08AE-3F42-8AEA-1C5ACF927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500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651E32-9E82-9B49-8D8E-CD0FF5F68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F46DC3-C752-774C-AA30-A80BB90E8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66213F4-509E-BB42-B8F3-AB84154F0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662A7DB-2BAC-AF41-A0D7-1C14755E7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B9B4BF5-DF53-A441-BF16-6D6191CF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75841DF-999E-7946-BD62-8BFBEFB62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885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D5EC06-0EE0-7C4D-A563-EA3CE654A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4BD9A2C-1E5A-8944-B7C5-C010FD41C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99" b="1"/>
            </a:lvl1pPr>
            <a:lvl2pPr marL="361828" indent="0">
              <a:buNone/>
              <a:defRPr sz="1583" b="1"/>
            </a:lvl2pPr>
            <a:lvl3pPr marL="723656" indent="0">
              <a:buNone/>
              <a:defRPr sz="1425" b="1"/>
            </a:lvl3pPr>
            <a:lvl4pPr marL="1085484" indent="0">
              <a:buNone/>
              <a:defRPr sz="1266" b="1"/>
            </a:lvl4pPr>
            <a:lvl5pPr marL="1447312" indent="0">
              <a:buNone/>
              <a:defRPr sz="1266" b="1"/>
            </a:lvl5pPr>
            <a:lvl6pPr marL="1809140" indent="0">
              <a:buNone/>
              <a:defRPr sz="1266" b="1"/>
            </a:lvl6pPr>
            <a:lvl7pPr marL="2170968" indent="0">
              <a:buNone/>
              <a:defRPr sz="1266" b="1"/>
            </a:lvl7pPr>
            <a:lvl8pPr marL="2532797" indent="0">
              <a:buNone/>
              <a:defRPr sz="1266" b="1"/>
            </a:lvl8pPr>
            <a:lvl9pPr marL="2894625" indent="0">
              <a:buNone/>
              <a:defRPr sz="1266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63048AA-75DD-F54B-84FB-7FBA06097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3AD019-6F81-8948-9619-6FC5E14AB5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99" b="1"/>
            </a:lvl1pPr>
            <a:lvl2pPr marL="361828" indent="0">
              <a:buNone/>
              <a:defRPr sz="1583" b="1"/>
            </a:lvl2pPr>
            <a:lvl3pPr marL="723656" indent="0">
              <a:buNone/>
              <a:defRPr sz="1425" b="1"/>
            </a:lvl3pPr>
            <a:lvl4pPr marL="1085484" indent="0">
              <a:buNone/>
              <a:defRPr sz="1266" b="1"/>
            </a:lvl4pPr>
            <a:lvl5pPr marL="1447312" indent="0">
              <a:buNone/>
              <a:defRPr sz="1266" b="1"/>
            </a:lvl5pPr>
            <a:lvl6pPr marL="1809140" indent="0">
              <a:buNone/>
              <a:defRPr sz="1266" b="1"/>
            </a:lvl6pPr>
            <a:lvl7pPr marL="2170968" indent="0">
              <a:buNone/>
              <a:defRPr sz="1266" b="1"/>
            </a:lvl7pPr>
            <a:lvl8pPr marL="2532797" indent="0">
              <a:buNone/>
              <a:defRPr sz="1266" b="1"/>
            </a:lvl8pPr>
            <a:lvl9pPr marL="2894625" indent="0">
              <a:buNone/>
              <a:defRPr sz="1266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63E832E-6EA9-D947-8F8B-04DCB19DFA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4D228F6-8054-4944-80C2-8E3209F91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4B6C9AD-EC35-3548-AA3E-9B1628E18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C0E02FB-8D83-5740-A727-877BBC435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23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C9810-5740-4F42-B60D-AC314AF48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10FD8C1-C2DE-B349-A0F4-568A6A52B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248B6EA-E9B0-BB43-8217-64096AECE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66C2270-FCDE-1442-B9ED-4F7642640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204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6F1B4D2-7FA1-5D4A-A5CD-23487936B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D83205C-22B9-9345-B169-3C0D1FFF8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147230A-89CD-FD42-8507-3F7BDA690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184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DDAB4B-F44A-FE49-8DE0-0451F0C19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532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332077-6AB3-A546-A0ED-141780EDC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532"/>
            </a:lvl1pPr>
            <a:lvl2pPr>
              <a:defRPr sz="2216"/>
            </a:lvl2pPr>
            <a:lvl3pPr>
              <a:defRPr sz="1899"/>
            </a:lvl3pPr>
            <a:lvl4pPr>
              <a:defRPr sz="1583"/>
            </a:lvl4pPr>
            <a:lvl5pPr>
              <a:defRPr sz="1583"/>
            </a:lvl5pPr>
            <a:lvl6pPr>
              <a:defRPr sz="1583"/>
            </a:lvl6pPr>
            <a:lvl7pPr>
              <a:defRPr sz="1583"/>
            </a:lvl7pPr>
            <a:lvl8pPr>
              <a:defRPr sz="1583"/>
            </a:lvl8pPr>
            <a:lvl9pPr>
              <a:defRPr sz="1583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E29A6F-923E-4440-9FE9-C5F91DF7E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7"/>
          </a:xfrm>
        </p:spPr>
        <p:txBody>
          <a:bodyPr/>
          <a:lstStyle>
            <a:lvl1pPr marL="0" indent="0">
              <a:buNone/>
              <a:defRPr sz="1266"/>
            </a:lvl1pPr>
            <a:lvl2pPr marL="361828" indent="0">
              <a:buNone/>
              <a:defRPr sz="1108"/>
            </a:lvl2pPr>
            <a:lvl3pPr marL="723656" indent="0">
              <a:buNone/>
              <a:defRPr sz="950"/>
            </a:lvl3pPr>
            <a:lvl4pPr marL="1085484" indent="0">
              <a:buNone/>
              <a:defRPr sz="791"/>
            </a:lvl4pPr>
            <a:lvl5pPr marL="1447312" indent="0">
              <a:buNone/>
              <a:defRPr sz="791"/>
            </a:lvl5pPr>
            <a:lvl6pPr marL="1809140" indent="0">
              <a:buNone/>
              <a:defRPr sz="791"/>
            </a:lvl6pPr>
            <a:lvl7pPr marL="2170968" indent="0">
              <a:buNone/>
              <a:defRPr sz="791"/>
            </a:lvl7pPr>
            <a:lvl8pPr marL="2532797" indent="0">
              <a:buNone/>
              <a:defRPr sz="791"/>
            </a:lvl8pPr>
            <a:lvl9pPr marL="2894625" indent="0">
              <a:buNone/>
              <a:defRPr sz="79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24A41EF-98D0-C543-9F5D-D043CC4B0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E8AFA5D-4329-AA4E-8054-1FA231D08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70CEC3D-1DD2-004E-BF7C-A5D6E723C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B5AA94A2-BBE3-4EC8-852F-4AC6610E36A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  <a:endParaRPr lang="en-US" altLang="pt-BR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EDFF519C-DAD9-48DA-A1F1-E79B9A85C1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196B7-1331-4DE0-94C6-59109310F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 smtClean="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7084EB-2DE2-40D6-8B2D-A4EFEFCB7F5E}" type="datetimeFigureOut">
              <a:rPr lang="en-US" altLang="pt-BR"/>
              <a:pPr>
                <a:defRPr/>
              </a:pPr>
              <a:t>11/24/21</a:t>
            </a:fld>
            <a:endParaRPr lang="en-US" alt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75D6C-1C02-4A56-A844-EC61A035B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1965-27B7-4CB8-B68B-AE1DDBCF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 smtClean="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268A13-4374-486A-9FF2-EC3319AF9795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3453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D7401D4-60A8-9A4C-B676-2BA31747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DE7A37-03A1-2746-B0BD-94742CD77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48EB0FF-722A-D74B-97B7-7AD130CCD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32A759-79B4-DC4B-B4F5-8FEDB78AA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701410-7C18-5B43-BB17-6A5CC5021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1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xStyles>
    <p:titleStyle>
      <a:lvl1pPr algn="l" defTabSz="723656" rtl="0" eaLnBrk="1" latinLnBrk="0" hangingPunct="1">
        <a:lnSpc>
          <a:spcPct val="90000"/>
        </a:lnSpc>
        <a:spcBef>
          <a:spcPct val="0"/>
        </a:spcBef>
        <a:buNone/>
        <a:defRPr sz="348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14" indent="-180914" algn="l" defTabSz="723656" rtl="0" eaLnBrk="1" latinLnBrk="0" hangingPunct="1">
        <a:lnSpc>
          <a:spcPct val="90000"/>
        </a:lnSpc>
        <a:spcBef>
          <a:spcPts val="791"/>
        </a:spcBef>
        <a:buFont typeface="Arial" panose="020B0604020202020204" pitchFamily="34" charset="0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42742" indent="-180914" algn="l" defTabSz="723656" rtl="0" eaLnBrk="1" latinLnBrk="0" hangingPunct="1">
        <a:lnSpc>
          <a:spcPct val="90000"/>
        </a:lnSpc>
        <a:spcBef>
          <a:spcPts val="396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2pPr>
      <a:lvl3pPr marL="904570" indent="-180914" algn="l" defTabSz="723656" rtl="0" eaLnBrk="1" latinLnBrk="0" hangingPunct="1">
        <a:lnSpc>
          <a:spcPct val="90000"/>
        </a:lnSpc>
        <a:spcBef>
          <a:spcPts val="396"/>
        </a:spcBef>
        <a:buFont typeface="Arial" panose="020B0604020202020204" pitchFamily="34" charset="0"/>
        <a:buChar char="•"/>
        <a:defRPr sz="1583" kern="1200">
          <a:solidFill>
            <a:schemeClr val="tx1"/>
          </a:solidFill>
          <a:latin typeface="+mn-lt"/>
          <a:ea typeface="+mn-ea"/>
          <a:cs typeface="+mn-cs"/>
        </a:defRPr>
      </a:lvl3pPr>
      <a:lvl4pPr marL="1266398" indent="-180914" algn="l" defTabSz="723656" rtl="0" eaLnBrk="1" latinLnBrk="0" hangingPunct="1">
        <a:lnSpc>
          <a:spcPct val="90000"/>
        </a:lnSpc>
        <a:spcBef>
          <a:spcPts val="396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628226" indent="-180914" algn="l" defTabSz="723656" rtl="0" eaLnBrk="1" latinLnBrk="0" hangingPunct="1">
        <a:lnSpc>
          <a:spcPct val="90000"/>
        </a:lnSpc>
        <a:spcBef>
          <a:spcPts val="396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990054" indent="-180914" algn="l" defTabSz="723656" rtl="0" eaLnBrk="1" latinLnBrk="0" hangingPunct="1">
        <a:lnSpc>
          <a:spcPct val="90000"/>
        </a:lnSpc>
        <a:spcBef>
          <a:spcPts val="396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351883" indent="-180914" algn="l" defTabSz="723656" rtl="0" eaLnBrk="1" latinLnBrk="0" hangingPunct="1">
        <a:lnSpc>
          <a:spcPct val="90000"/>
        </a:lnSpc>
        <a:spcBef>
          <a:spcPts val="396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713711" indent="-180914" algn="l" defTabSz="723656" rtl="0" eaLnBrk="1" latinLnBrk="0" hangingPunct="1">
        <a:lnSpc>
          <a:spcPct val="90000"/>
        </a:lnSpc>
        <a:spcBef>
          <a:spcPts val="396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3075539" indent="-180914" algn="l" defTabSz="723656" rtl="0" eaLnBrk="1" latinLnBrk="0" hangingPunct="1">
        <a:lnSpc>
          <a:spcPct val="90000"/>
        </a:lnSpc>
        <a:spcBef>
          <a:spcPts val="396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365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61828" algn="l" defTabSz="72365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723656" algn="l" defTabSz="72365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85484" algn="l" defTabSz="72365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447312" algn="l" defTabSz="72365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09140" algn="l" defTabSz="72365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170968" algn="l" defTabSz="72365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32797" algn="l" defTabSz="72365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894625" algn="l" defTabSz="72365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2E8042CE-B348-7C43-9BCB-BD447142EA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6F063C5-2487-054F-AF30-3CFA79030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7C0EFE5-C1BE-4C4F-BD38-C729317E93E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1CA1247-C09A-D34B-899F-FBBD037F92C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A559EBE-B859-1946-8AF9-3F15D807357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5F32795-70CC-2A4E-AA1D-815A0DFB3EA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012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</p:sldLayoutIdLst>
  <p:transition spd="slow" advClick="0" advTm="5000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0400E8C-02DB-493E-9AF2-D888297CB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3315" name="Espaço Reservado para Texto 2">
            <a:extLst>
              <a:ext uri="{FF2B5EF4-FFF2-40B4-BE49-F238E27FC236}">
                <a16:creationId xmlns:a16="http://schemas.microsoft.com/office/drawing/2014/main" id="{2C09FC7F-1401-430A-86EC-195C0754B7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459B153-3487-487E-B936-5B0BCA2D48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fld id="{BE2EF31C-127D-4F3C-86C8-A9E8C09C075F}" type="datetime1">
              <a:rPr lang="pt-BR" altLang="pt-BR"/>
              <a:pPr/>
              <a:t>24/11/21</a:t>
            </a:fld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09A8F3-3AC5-4670-A678-9056D11AA0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mbria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27C439-B5A2-445B-8E62-5D08F5320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fld id="{51A36E6E-44C9-444F-9E43-ACB34F671AD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266167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 Unicode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 Unicode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 Unicode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 Unicode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 Unicode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 Unicode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 Unicode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 Unicode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">
            <a:extLst>
              <a:ext uri="{FF2B5EF4-FFF2-40B4-BE49-F238E27FC236}">
                <a16:creationId xmlns:a16="http://schemas.microsoft.com/office/drawing/2014/main" id="{D1FB8527-1A3C-294E-B3C8-36BAA8F1A32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080808">
                  <a:gamma/>
                  <a:tint val="0"/>
                  <a:invGamma/>
                  <a:alpha val="0"/>
                </a:srgbClr>
              </a:gs>
              <a:gs pos="50000">
                <a:srgbClr val="080808"/>
              </a:gs>
              <a:gs pos="100000">
                <a:srgbClr val="080808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1800">
              <a:latin typeface="Arial" charset="0"/>
              <a:ea typeface="+mn-ea"/>
            </a:endParaRP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C6445AB8-3C6A-CE45-A3F7-FAFDDD207E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30" name="Rectangle 4">
            <a:extLst>
              <a:ext uri="{FF2B5EF4-FFF2-40B4-BE49-F238E27FC236}">
                <a16:creationId xmlns:a16="http://schemas.microsoft.com/office/drawing/2014/main" id="{957820EB-4222-FE40-A128-DFAEB6B93A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B744C78B-2227-9F4E-8BB5-B3E1D4DCEE9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418" y="6245225"/>
            <a:ext cx="97917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Eras Light ITC" panose="020B0402030504020804" pitchFamily="34" charset="77"/>
              </a:defRPr>
            </a:lvl1pPr>
          </a:lstStyle>
          <a:p>
            <a:r>
              <a:rPr lang="pt-BR" altLang="pt-BR"/>
              <a:t>Raios X de Tórax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4FFB355A-5AC2-414E-92C0-38751A07CE6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96600" y="6245225"/>
            <a:ext cx="685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Eras Light ITC" panose="020B0402030504020804" pitchFamily="34" charset="77"/>
              </a:defRPr>
            </a:lvl1pPr>
          </a:lstStyle>
          <a:p>
            <a:fld id="{37CAA819-BE51-1B4C-9FC4-1F9FE9F5644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625858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folHlink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folHlink"/>
          </a:solidFill>
          <a:latin typeface="Eras Demi ITC" pitchFamily="34" charset="0"/>
          <a:ea typeface="ＭＳ Ｐゴシック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folHlink"/>
          </a:solidFill>
          <a:latin typeface="Eras Demi ITC" pitchFamily="34" charset="0"/>
          <a:ea typeface="ＭＳ Ｐゴシック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folHlink"/>
          </a:solidFill>
          <a:latin typeface="Eras Demi ITC" pitchFamily="34" charset="0"/>
          <a:ea typeface="ＭＳ Ｐゴシック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folHlink"/>
          </a:solidFill>
          <a:latin typeface="Eras Demi ITC" pitchFamily="34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folHlink"/>
          </a:solidFill>
          <a:latin typeface="Eras Demi IT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folHlink"/>
          </a:solidFill>
          <a:latin typeface="Eras Demi IT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folHlink"/>
          </a:solidFill>
          <a:latin typeface="Eras Demi IT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folHlink"/>
          </a:solidFill>
          <a:latin typeface="Eras Demi IT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9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>
            <a:extLst>
              <a:ext uri="{FF2B5EF4-FFF2-40B4-BE49-F238E27FC236}">
                <a16:creationId xmlns:a16="http://schemas.microsoft.com/office/drawing/2014/main" id="{B93D9F89-ECD4-3C4D-9DD4-7ECAD738603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2051" name="Espaço Reservado para Texto 2">
            <a:extLst>
              <a:ext uri="{FF2B5EF4-FFF2-40B4-BE49-F238E27FC236}">
                <a16:creationId xmlns:a16="http://schemas.microsoft.com/office/drawing/2014/main" id="{F73DE07B-2C31-7944-80D2-3F81AD1FAF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937528-B8AE-194A-A2F1-564548DB2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8AF2EE-8E31-3346-BEA7-CD62FB95DD24}" type="datetimeFigureOut">
              <a:rPr lang="pt-BR"/>
              <a:pPr>
                <a:defRPr/>
              </a:pPr>
              <a:t>24/11/21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B602C10-43EB-9F4F-9936-CE79E9743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C47568-F5DB-4044-BA5F-E8ECBE175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4494385-ED48-6841-ACAC-7C41BBD96F5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1167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D7401D4-60A8-9A4C-B676-2BA31747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DE7A37-03A1-2746-B0BD-94742CD77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48EB0FF-722A-D74B-97B7-7AD130CCD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F5BDD-C32B-ED49-937E-6C6D03FCBFF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32A759-79B4-DC4B-B4F5-8FEDB78AA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701410-7C18-5B43-BB17-6A5CC5021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59EB0-BCAB-AE42-81F3-964149C580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7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32F29-FA4D-554C-8073-39C2DBD23A83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8D4A3-6FCD-264D-9C3A-A8E41F1BD48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4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6C2A82-5C1F-4B29-9FAE-DFCCE26C6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4D966-6705-4514-A142-60D64C8FF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4B9C0-BBF5-4405-828F-0D574DD68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95EAC-5372-47E1-AF22-685A632B6530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6D4BF-7E12-486E-98F9-01E575106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AF7EA-D017-4358-BF56-F09DFB0AD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12EF0-D5CB-4254-B6FD-713D6B141D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0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E960619-091B-437F-AB2D-927AB47BC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361016A-2ADB-4A25-9466-450674AEA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4CFE3F-4191-4EAB-B7AA-FEAB4A1B4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2CCCF-BB32-437C-BDB7-14729044AD4B}" type="datetimeFigureOut">
              <a:rPr lang="pt-BR" smtClean="0"/>
              <a:t>24/11/21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E6D2FF-84B5-43F8-B2AA-727F0CAAA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7BF4A1-9875-456B-8FAC-2876A086E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2B547-3E82-4918-AB63-B0011785DD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968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gp.cnpq.br/dgp/espelhogrupo/532438" TargetMode="External"/><Relationship Id="rId2" Type="http://schemas.openxmlformats.org/officeDocument/2006/relationships/hyperlink" Target="http://lattes.cnpq.br/8095789908940383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pf.mp.br/pgr/noticias-pgr/povo-yanomami-denuncia-a-onu-contaminacao-por-mercurio-durante-visita-ao-mpf" TargetMode="External"/><Relationship Id="rId3" Type="http://schemas.openxmlformats.org/officeDocument/2006/relationships/hyperlink" Target="http://globoplay.globo.com/v/4966402/" TargetMode="External"/><Relationship Id="rId7" Type="http://schemas.openxmlformats.org/officeDocument/2006/relationships/hyperlink" Target="http://www.iflscience.com/environment/amazonian-tribes-are-being-poisoned-illegal-miners" TargetMode="External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1.xml"/><Relationship Id="rId6" Type="http://schemas.openxmlformats.org/officeDocument/2006/relationships/hyperlink" Target="http://www.survivalinternational.org/ultimas-noticias/11194" TargetMode="External"/><Relationship Id="rId11" Type="http://schemas.openxmlformats.org/officeDocument/2006/relationships/hyperlink" Target="https://youtu.be/kGmmgv7Q7GI" TargetMode="External"/><Relationship Id="rId5" Type="http://schemas.openxmlformats.org/officeDocument/2006/relationships/hyperlink" Target="http://www.ensp.fiocruz.br/portal-ensp/informe/site/materia/detalhe/39388" TargetMode="External"/><Relationship Id="rId10" Type="http://schemas.openxmlformats.org/officeDocument/2006/relationships/hyperlink" Target="http://www.folhabv.com.br/noticia/Povo-Yanomami-denuncia-a-ONU-contaminacao-por-mercurio/14991" TargetMode="External"/><Relationship Id="rId4" Type="http://schemas.openxmlformats.org/officeDocument/2006/relationships/hyperlink" Target="https://medium.com/@socioambiental/o-povo-yanomami-est%C3%A1-contaminado-por-merc%C3%BArio-do-garimpo-fa0876819312#.efppj0t6z" TargetMode="External"/><Relationship Id="rId9" Type="http://schemas.openxmlformats.org/officeDocument/2006/relationships/hyperlink" Target="https://www.youtube.com/watch?v=yegxwmzoRr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hyperlink" Target="https://redetb.org.br/rede-tb-e-sbmt-repudiam-situacao-que-deixa-30-mil-indigenas-yanomami-vulneraveis-em-meio-a-doencas-rios-contaminados-e-garimpeiros-ilegais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7.xml"/><Relationship Id="rId6" Type="http://schemas.openxmlformats.org/officeDocument/2006/relationships/hyperlink" Target="https://g1.globo.com/fantastico/noticia/2021/11/22/yanomami-funai-proibe-equipe-da-fiocruz-de-prestar-assistencia-em-reserva-indigena.ghtml" TargetMode="External"/><Relationship Id="rId5" Type="http://schemas.openxmlformats.org/officeDocument/2006/relationships/hyperlink" Target="https://www1.folha.uol.com.br/equilibrioesaude/2021/11/funai-veta-pesquisa-sobre-contaminacao-de-mercurio-entre-yanomamis.shtml" TargetMode="External"/><Relationship Id="rId4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mergenciaindigena.apiboficial.org/dados_covid19/" TargetMode="External"/><Relationship Id="rId4" Type="http://schemas.openxmlformats.org/officeDocument/2006/relationships/hyperlink" Target="http://www.saudeindigena.net.br/coronavirus/mapaEp.php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udeindigena.net.br/coronavirus/mapaEp.php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saudeindigena.saude.gov.br/corona" TargetMode="External"/><Relationship Id="rId1" Type="http://schemas.openxmlformats.org/officeDocument/2006/relationships/slideLayout" Target="../slideLayouts/slideLayout5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D3AB490C-C919-4310-A5F4-1B454C5DB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80929"/>
            <a:ext cx="12192000" cy="1795565"/>
          </a:xfrm>
          <a:solidFill>
            <a:srgbClr val="006600"/>
          </a:solidFill>
        </p:spPr>
        <p:txBody>
          <a:bodyPr/>
          <a:lstStyle/>
          <a:p>
            <a:r>
              <a:rPr lang="pt-BR" sz="4000" dirty="0">
                <a:solidFill>
                  <a:schemeClr val="tx1">
                    <a:lumMod val="95000"/>
                  </a:schemeClr>
                </a:solidFill>
                <a:latin typeface="Palatino Linotype" panose="02040502050505030304" pitchFamily="18" charset="0"/>
              </a:rPr>
              <a:t>A Situação da Comunidade Indígena </a:t>
            </a:r>
            <a:r>
              <a:rPr lang="pt-BR" sz="4000" dirty="0" err="1">
                <a:solidFill>
                  <a:schemeClr val="tx1">
                    <a:lumMod val="95000"/>
                  </a:schemeClr>
                </a:solidFill>
                <a:latin typeface="Palatino Linotype" panose="02040502050505030304" pitchFamily="18" charset="0"/>
              </a:rPr>
              <a:t>Yanomami</a:t>
            </a:r>
            <a:endParaRPr lang="pt-BR" altLang="pt-BR" sz="4000" dirty="0">
              <a:solidFill>
                <a:schemeClr val="tx1">
                  <a:lumMod val="9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468B84E-30EC-BA49-B51A-04C407310409}"/>
              </a:ext>
            </a:extLst>
          </p:cNvPr>
          <p:cNvSpPr/>
          <p:nvPr/>
        </p:nvSpPr>
        <p:spPr>
          <a:xfrm>
            <a:off x="2027579" y="1543541"/>
            <a:ext cx="8379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Comissão</a:t>
            </a:r>
            <a:r>
              <a:rPr lang="pt-BR" sz="24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de Direitos Humanos e </a:t>
            </a:r>
            <a:r>
              <a:rPr lang="pt-BR" sz="24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Legislação</a:t>
            </a:r>
            <a:r>
              <a:rPr lang="pt-BR" sz="24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Participativa</a:t>
            </a:r>
          </a:p>
          <a:p>
            <a:pPr algn="ctr"/>
            <a:br>
              <a:rPr lang="pt-BR" sz="2400" b="1" dirty="0">
                <a:solidFill>
                  <a:schemeClr val="bg1"/>
                </a:solidFill>
                <a:latin typeface="Palatino Linotype" panose="02040502050505030304" pitchFamily="18" charset="0"/>
              </a:rPr>
            </a:br>
            <a:r>
              <a:rPr lang="pt-BR" sz="24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AUDIÊNCIA PÚBLICA REMOTA DIA 25/11/2021 </a:t>
            </a:r>
            <a:endParaRPr lang="pt-BR" sz="2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34E9C6D0-6D0C-514E-AFB9-4969BA35A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2957" y="4660266"/>
            <a:ext cx="6745357" cy="2051962"/>
          </a:xfrm>
          <a:noFill/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pt-BR" altLang="pt-BR" sz="18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Dr. Paulo Cesar Basta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pt-BR" altLang="pt-BR" sz="1800" b="1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Grupo de Pesquisa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pt-BR" altLang="pt-BR" sz="1800" b="1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Ambiente, Diversidade e Saúde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pt-BR" sz="1800" dirty="0">
                <a:solidFill>
                  <a:schemeClr val="bg1"/>
                </a:solidFill>
                <a:latin typeface="Palatino Linotype" panose="0204050205050503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http://lattes.cnpq.br/8095789908940383</a:t>
            </a:r>
            <a:r>
              <a:rPr lang="pt-BR" sz="18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pt-BR" sz="1800" dirty="0">
                <a:solidFill>
                  <a:schemeClr val="bg1"/>
                </a:solidFill>
                <a:latin typeface="Palatino Linotype" panose="0204050205050503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http://dgp.cnpq.br/dgp/espelhogrupo/532438</a:t>
            </a:r>
            <a:r>
              <a:rPr lang="pt-BR" sz="18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pt-BR" altLang="pt-BR" sz="1800" b="1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endParaRPr lang="pt-BR" altLang="pt-BR" sz="1800" b="1" i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endParaRPr lang="pt-BR" altLang="pt-BR" sz="1800" b="1" i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40B782F-7ACA-1D4E-8428-F5317B848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5" y="147232"/>
            <a:ext cx="1231900" cy="17907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08F133C-0AA6-6F43-BEF3-196D764FC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8382" y="16837"/>
            <a:ext cx="1977065" cy="15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7213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D3AB490C-C919-4310-A5F4-1B454C5DB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80728"/>
          </a:xfrm>
          <a:solidFill>
            <a:srgbClr val="006600"/>
          </a:solidFill>
        </p:spPr>
        <p:txBody>
          <a:bodyPr/>
          <a:lstStyle/>
          <a:p>
            <a:pPr defTabSz="914400" eaLnBrk="1" hangingPunct="1">
              <a:lnSpc>
                <a:spcPct val="150000"/>
              </a:lnSpc>
              <a:defRPr/>
            </a:pPr>
            <a:r>
              <a:rPr lang="pt-BR" sz="3200" b="1" dirty="0">
                <a:solidFill>
                  <a:prstClr val="white"/>
                </a:solidFill>
                <a:latin typeface="Palatino Linotype" panose="02040502050505030304" pitchFamily="18" charset="0"/>
              </a:rPr>
              <a:t>Estado Nutricional de Crianças Indígenas &lt; 5 anos</a:t>
            </a:r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6BD71B76-3D09-E84E-91DE-0A66F3969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34" y="1073492"/>
            <a:ext cx="5832648" cy="570033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DDB0DE9-1CD0-5B47-B9FB-DDADE636F6B0}"/>
              </a:ext>
            </a:extLst>
          </p:cNvPr>
          <p:cNvSpPr/>
          <p:nvPr/>
        </p:nvSpPr>
        <p:spPr>
          <a:xfrm>
            <a:off x="7608168" y="4852898"/>
            <a:ext cx="29523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400" dirty="0" err="1">
                <a:solidFill>
                  <a:prstClr val="black"/>
                </a:solidFill>
                <a:latin typeface="Book Antiqua" panose="02040602050305030304" pitchFamily="18" charset="0"/>
                <a:ea typeface="MS PGothic" panose="020B0600070205080204" pitchFamily="34" charset="-128"/>
              </a:rPr>
              <a:t>https</a:t>
            </a:r>
            <a:r>
              <a:rPr lang="pt-BR" sz="1400" dirty="0">
                <a:solidFill>
                  <a:prstClr val="black"/>
                </a:solidFill>
                <a:latin typeface="Book Antiqua" panose="02040602050305030304" pitchFamily="18" charset="0"/>
                <a:ea typeface="MS PGothic" panose="020B0600070205080204" pitchFamily="34" charset="-128"/>
              </a:rPr>
              <a:t>://g1.globo.com/</a:t>
            </a:r>
            <a:r>
              <a:rPr lang="pt-BR" sz="1400" dirty="0" err="1">
                <a:solidFill>
                  <a:prstClr val="black"/>
                </a:solidFill>
                <a:latin typeface="Book Antiqua" panose="02040602050305030304" pitchFamily="18" charset="0"/>
                <a:ea typeface="MS PGothic" panose="020B0600070205080204" pitchFamily="34" charset="-128"/>
              </a:rPr>
              <a:t>rr</a:t>
            </a:r>
            <a:r>
              <a:rPr lang="pt-BR" sz="1400" dirty="0">
                <a:solidFill>
                  <a:prstClr val="black"/>
                </a:solidFill>
                <a:latin typeface="Book Antiqua" panose="02040602050305030304" pitchFamily="18" charset="0"/>
                <a:ea typeface="MS PGothic" panose="020B0600070205080204" pitchFamily="34" charset="-128"/>
              </a:rPr>
              <a:t>/</a:t>
            </a:r>
            <a:r>
              <a:rPr lang="pt-BR" sz="1400" dirty="0" err="1">
                <a:solidFill>
                  <a:prstClr val="black"/>
                </a:solidFill>
                <a:latin typeface="Book Antiqua" panose="02040602050305030304" pitchFamily="18" charset="0"/>
                <a:ea typeface="MS PGothic" panose="020B0600070205080204" pitchFamily="34" charset="-128"/>
              </a:rPr>
              <a:t>roraima</a:t>
            </a:r>
            <a:r>
              <a:rPr lang="pt-BR" sz="1400" dirty="0">
                <a:solidFill>
                  <a:prstClr val="black"/>
                </a:solidFill>
                <a:latin typeface="Book Antiqua" panose="02040602050305030304" pitchFamily="18" charset="0"/>
                <a:ea typeface="MS PGothic" panose="020B0600070205080204" pitchFamily="34" charset="-128"/>
              </a:rPr>
              <a:t>/noticia/2021/05/10/missionario-divulga-foto-de-crianca-yanomami-debilitada-em-rede-para-expor-falta-de-assistencia-a-indigenas-aldeias-abandonadas.ghtml</a:t>
            </a:r>
          </a:p>
        </p:txBody>
      </p:sp>
    </p:spTree>
    <p:extLst>
      <p:ext uri="{BB962C8B-B14F-4D97-AF65-F5344CB8AC3E}">
        <p14:creationId xmlns:p14="http://schemas.microsoft.com/office/powerpoint/2010/main" val="2824137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2"/>
          <p:cNvSpPr/>
          <p:nvPr/>
        </p:nvSpPr>
        <p:spPr>
          <a:xfrm>
            <a:off x="1462079" y="1214665"/>
            <a:ext cx="9470963" cy="54644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fontAlgn="base">
              <a:lnSpc>
                <a:spcPct val="90000"/>
              </a:lnSpc>
              <a:spcBef>
                <a:spcPts val="899"/>
              </a:spcBef>
              <a:spcAft>
                <a:spcPct val="0"/>
              </a:spcAft>
              <a:defRPr/>
            </a:pPr>
            <a:endParaRPr lang="pt-BR" sz="1350" spc="-1">
              <a:solidFill>
                <a:prstClr val="black"/>
              </a:solidFill>
              <a:latin typeface="Arial"/>
            </a:endParaRPr>
          </a:p>
          <a:p>
            <a:pPr fontAlgn="base">
              <a:lnSpc>
                <a:spcPct val="90000"/>
              </a:lnSpc>
              <a:spcBef>
                <a:spcPts val="899"/>
              </a:spcBef>
              <a:spcAft>
                <a:spcPct val="0"/>
              </a:spcAft>
              <a:defRPr/>
            </a:pPr>
            <a:endParaRPr lang="pt-BR" sz="1350" spc="-1">
              <a:solidFill>
                <a:prstClr val="black"/>
              </a:solidFill>
              <a:latin typeface="Arial"/>
            </a:endParaRPr>
          </a:p>
          <a:p>
            <a:pPr fontAlgn="base">
              <a:lnSpc>
                <a:spcPct val="90000"/>
              </a:lnSpc>
              <a:spcBef>
                <a:spcPts val="899"/>
              </a:spcBef>
              <a:spcAft>
                <a:spcPct val="0"/>
              </a:spcAft>
              <a:defRPr/>
            </a:pPr>
            <a:endParaRPr lang="pt-BR" sz="1350" spc="-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58" name="Imagem 3"/>
          <p:cNvPicPr/>
          <p:nvPr/>
        </p:nvPicPr>
        <p:blipFill>
          <a:blip r:embed="rId2"/>
          <a:stretch/>
        </p:blipFill>
        <p:spPr>
          <a:xfrm>
            <a:off x="622852" y="1497495"/>
            <a:ext cx="11270436" cy="4424959"/>
          </a:xfrm>
          <a:prstGeom prst="rect">
            <a:avLst/>
          </a:prstGeom>
          <a:ln>
            <a:noFill/>
          </a:ln>
        </p:spPr>
      </p:pic>
      <p:pic>
        <p:nvPicPr>
          <p:cNvPr id="159" name="Imagem 7"/>
          <p:cNvPicPr/>
          <p:nvPr/>
        </p:nvPicPr>
        <p:blipFill>
          <a:blip r:embed="rId3"/>
          <a:stretch/>
        </p:blipFill>
        <p:spPr>
          <a:xfrm>
            <a:off x="1166397" y="6016558"/>
            <a:ext cx="6674269" cy="558958"/>
          </a:xfrm>
          <a:prstGeom prst="rect">
            <a:avLst/>
          </a:prstGeom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FE3D49D-109E-1B4E-9608-4D15C5D49D1C}"/>
              </a:ext>
            </a:extLst>
          </p:cNvPr>
          <p:cNvSpPr/>
          <p:nvPr/>
        </p:nvSpPr>
        <p:spPr>
          <a:xfrm>
            <a:off x="3941495" y="3369665"/>
            <a:ext cx="542479" cy="486527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79FA52-EC70-3746-9087-78F73A6A0E8F}"/>
              </a:ext>
            </a:extLst>
          </p:cNvPr>
          <p:cNvSpPr/>
          <p:nvPr/>
        </p:nvSpPr>
        <p:spPr>
          <a:xfrm>
            <a:off x="6723221" y="3369665"/>
            <a:ext cx="542479" cy="486527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8CFDEBED-0520-FC49-81A5-D4AD4C8CA05B}"/>
              </a:ext>
            </a:extLst>
          </p:cNvPr>
          <p:cNvSpPr/>
          <p:nvPr/>
        </p:nvSpPr>
        <p:spPr>
          <a:xfrm>
            <a:off x="0" y="0"/>
            <a:ext cx="12192000" cy="115212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spc="-1" dirty="0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Condições de vida e saúde de crianças </a:t>
            </a:r>
            <a:r>
              <a:rPr lang="pt-BR" sz="2800" spc="-1" dirty="0" err="1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Yanomami</a:t>
            </a:r>
            <a:r>
              <a:rPr lang="pt-BR" sz="2800" spc="-1" dirty="0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 &lt; 5anos no Brasil</a:t>
            </a:r>
            <a:endParaRPr lang="pt-BR" sz="2800" spc="-1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737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2"/>
          <p:cNvSpPr/>
          <p:nvPr/>
        </p:nvSpPr>
        <p:spPr>
          <a:xfrm>
            <a:off x="2326440" y="1881090"/>
            <a:ext cx="7542990" cy="40437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fontAlgn="base">
              <a:lnSpc>
                <a:spcPct val="90000"/>
              </a:lnSpc>
              <a:spcBef>
                <a:spcPts val="899"/>
              </a:spcBef>
              <a:spcAft>
                <a:spcPct val="0"/>
              </a:spcAft>
              <a:defRPr/>
            </a:pPr>
            <a:endParaRPr lang="pt-BR" sz="1350" spc="-1">
              <a:solidFill>
                <a:prstClr val="black"/>
              </a:solidFill>
              <a:latin typeface="Arial"/>
            </a:endParaRPr>
          </a:p>
          <a:p>
            <a:pPr fontAlgn="base">
              <a:lnSpc>
                <a:spcPct val="90000"/>
              </a:lnSpc>
              <a:spcBef>
                <a:spcPts val="899"/>
              </a:spcBef>
              <a:spcAft>
                <a:spcPct val="0"/>
              </a:spcAft>
              <a:defRPr/>
            </a:pPr>
            <a:endParaRPr lang="pt-BR" sz="1350" spc="-1">
              <a:solidFill>
                <a:prstClr val="black"/>
              </a:solidFill>
              <a:latin typeface="Arial"/>
            </a:endParaRPr>
          </a:p>
          <a:p>
            <a:pPr fontAlgn="base">
              <a:lnSpc>
                <a:spcPct val="90000"/>
              </a:lnSpc>
              <a:spcBef>
                <a:spcPts val="899"/>
              </a:spcBef>
              <a:spcAft>
                <a:spcPct val="0"/>
              </a:spcAft>
              <a:defRPr/>
            </a:pPr>
            <a:endParaRPr lang="pt-BR" sz="1350" spc="-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BBBB65D-1D84-F840-9BE7-4E1221ECB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12" y="1225987"/>
            <a:ext cx="6966148" cy="399573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6BBC50A-C402-4145-B347-4818F24F0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629" y="4977493"/>
            <a:ext cx="5290801" cy="179866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16C8D07-1E47-F248-B474-CE5BBCC6A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530" y="5157362"/>
            <a:ext cx="2794000" cy="2667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DD10513-44A1-674B-93AD-8E633FA33DB2}"/>
              </a:ext>
            </a:extLst>
          </p:cNvPr>
          <p:cNvSpPr/>
          <p:nvPr/>
        </p:nvSpPr>
        <p:spPr>
          <a:xfrm>
            <a:off x="2474035" y="4378356"/>
            <a:ext cx="504056" cy="36004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B811FD-D942-9B4B-9A23-C9DF08C31AAA}"/>
              </a:ext>
            </a:extLst>
          </p:cNvPr>
          <p:cNvSpPr/>
          <p:nvPr/>
        </p:nvSpPr>
        <p:spPr>
          <a:xfrm>
            <a:off x="3855435" y="4365104"/>
            <a:ext cx="504056" cy="36004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679C863-DD94-C849-AE86-61DF3C26473C}"/>
              </a:ext>
            </a:extLst>
          </p:cNvPr>
          <p:cNvSpPr/>
          <p:nvPr/>
        </p:nvSpPr>
        <p:spPr>
          <a:xfrm>
            <a:off x="366339" y="5526154"/>
            <a:ext cx="49763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212121"/>
                </a:solidFill>
                <a:latin typeface="Palatino Linotype" panose="02040502050505030304" pitchFamily="18" charset="0"/>
              </a:rPr>
              <a:t>Fonte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: Pantoja LN;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Orellana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JDY; Leite MS; Basta PC . Cobertura do Sistema de Vigilância Alimentar e Nutricional Indígena (SISVAN-I) e prevalência de desvios nutricionais em crianças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Yanomami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menores de 60 meses, Amazônia, Brasil. </a:t>
            </a:r>
            <a:r>
              <a:rPr lang="pt-BR" sz="1200" b="1" i="1" dirty="0">
                <a:solidFill>
                  <a:srgbClr val="212121"/>
                </a:solidFill>
                <a:latin typeface="Palatino Linotype" panose="02040502050505030304" pitchFamily="18" charset="0"/>
              </a:rPr>
              <a:t>Revista Brasileira de Saúde Materno Infantil (Impresso), v. 14, p. 53-63, 2014.</a:t>
            </a:r>
            <a:endParaRPr lang="pt-BR" sz="1200" b="1" i="1" dirty="0">
              <a:latin typeface="Palatino Linotype" panose="02040502050505030304" pitchFamily="18" charset="0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53CB2FD0-6FC4-7741-AAC9-9F0A11830351}"/>
              </a:ext>
            </a:extLst>
          </p:cNvPr>
          <p:cNvSpPr/>
          <p:nvPr/>
        </p:nvSpPr>
        <p:spPr>
          <a:xfrm>
            <a:off x="0" y="0"/>
            <a:ext cx="12192000" cy="115212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spc="-1" dirty="0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Condições de vida e saúde de crianças </a:t>
            </a:r>
            <a:r>
              <a:rPr lang="pt-BR" sz="2800" spc="-1" dirty="0" err="1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Yanomami</a:t>
            </a:r>
            <a:r>
              <a:rPr lang="pt-BR" sz="2800" spc="-1" dirty="0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 &lt; 5anos no Brasil</a:t>
            </a:r>
            <a:endParaRPr lang="pt-BR" sz="2800" spc="-1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173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2"/>
          <p:cNvSpPr/>
          <p:nvPr/>
        </p:nvSpPr>
        <p:spPr>
          <a:xfrm>
            <a:off x="1878362" y="1271651"/>
            <a:ext cx="8982426" cy="4897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fontAlgn="base">
              <a:lnSpc>
                <a:spcPct val="90000"/>
              </a:lnSpc>
              <a:spcBef>
                <a:spcPts val="899"/>
              </a:spcBef>
              <a:spcAft>
                <a:spcPct val="0"/>
              </a:spcAft>
              <a:defRPr/>
            </a:pPr>
            <a:endParaRPr lang="pt-BR" sz="1350" spc="-1">
              <a:solidFill>
                <a:prstClr val="black"/>
              </a:solidFill>
              <a:latin typeface="Arial"/>
            </a:endParaRPr>
          </a:p>
          <a:p>
            <a:pPr fontAlgn="base">
              <a:lnSpc>
                <a:spcPct val="90000"/>
              </a:lnSpc>
              <a:spcBef>
                <a:spcPts val="899"/>
              </a:spcBef>
              <a:spcAft>
                <a:spcPct val="0"/>
              </a:spcAft>
              <a:defRPr/>
            </a:pPr>
            <a:endParaRPr lang="pt-BR" sz="1350" spc="-1">
              <a:solidFill>
                <a:prstClr val="black"/>
              </a:solidFill>
              <a:latin typeface="Arial"/>
            </a:endParaRPr>
          </a:p>
          <a:p>
            <a:pPr fontAlgn="base">
              <a:lnSpc>
                <a:spcPct val="90000"/>
              </a:lnSpc>
              <a:spcBef>
                <a:spcPts val="899"/>
              </a:spcBef>
              <a:spcAft>
                <a:spcPct val="0"/>
              </a:spcAft>
              <a:defRPr/>
            </a:pPr>
            <a:endParaRPr lang="pt-BR" sz="1350" spc="-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8954358-519E-5647-92C9-B529BCDDB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192974"/>
            <a:ext cx="11863119" cy="382959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ADF782D-4ED9-2C4C-B08B-9DC3E581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575" y="4904404"/>
            <a:ext cx="5867400" cy="1892300"/>
          </a:xfrm>
          <a:prstGeom prst="rect">
            <a:avLst/>
          </a:prstGeom>
        </p:spPr>
      </p:pic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1300DEB4-5D84-B947-81E2-117AF78C01FE}"/>
              </a:ext>
            </a:extLst>
          </p:cNvPr>
          <p:cNvCxnSpPr>
            <a:cxnSpLocks/>
          </p:cNvCxnSpPr>
          <p:nvPr/>
        </p:nvCxnSpPr>
        <p:spPr>
          <a:xfrm flipV="1">
            <a:off x="1331212" y="4618882"/>
            <a:ext cx="1597518" cy="478167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6F10E721-CF6D-2347-A0BE-2433A4B67A9E}"/>
              </a:ext>
            </a:extLst>
          </p:cNvPr>
          <p:cNvCxnSpPr>
            <a:cxnSpLocks/>
          </p:cNvCxnSpPr>
          <p:nvPr/>
        </p:nvCxnSpPr>
        <p:spPr>
          <a:xfrm flipV="1">
            <a:off x="3811166" y="4783489"/>
            <a:ext cx="1597518" cy="478167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97B81FA6-8FC7-3043-90B4-979350D67916}"/>
              </a:ext>
            </a:extLst>
          </p:cNvPr>
          <p:cNvSpPr/>
          <p:nvPr/>
        </p:nvSpPr>
        <p:spPr>
          <a:xfrm>
            <a:off x="273575" y="544664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b="1" dirty="0">
                <a:solidFill>
                  <a:srgbClr val="212121"/>
                </a:solidFill>
                <a:latin typeface="Palatino Linotype" panose="02040502050505030304" pitchFamily="18" charset="0"/>
              </a:rPr>
              <a:t>Fonte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: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Orellana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JDY,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Marrero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L, Alves CLM, Ruiz CMV,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Hacon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SS, Oliveira MW, Basta PC.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Association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of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severe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stunting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in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indigenous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Yanomami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children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with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maternal short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stature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: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clues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about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the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intergerational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transmission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. </a:t>
            </a:r>
            <a:r>
              <a:rPr lang="pt-BR" sz="1200" b="1" i="1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Cien</a:t>
            </a:r>
            <a:r>
              <a:rPr lang="pt-BR" sz="1200" b="1" i="1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b="1" i="1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Saude</a:t>
            </a:r>
            <a:r>
              <a:rPr lang="pt-BR" sz="1200" b="1" i="1" dirty="0">
                <a:solidFill>
                  <a:srgbClr val="212121"/>
                </a:solidFill>
                <a:latin typeface="Palatino Linotype" panose="02040502050505030304" pitchFamily="18" charset="0"/>
              </a:rPr>
              <a:t> Colet. 2019 May 30;24(5):1875-1883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.</a:t>
            </a:r>
            <a:endParaRPr lang="pt-BR" sz="1200" dirty="0">
              <a:latin typeface="Palatino Linotype" panose="02040502050505030304" pitchFamily="18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8E9A416C-B719-034E-A59A-B4FBD6C32B53}"/>
              </a:ext>
            </a:extLst>
          </p:cNvPr>
          <p:cNvSpPr/>
          <p:nvPr/>
        </p:nvSpPr>
        <p:spPr>
          <a:xfrm>
            <a:off x="0" y="0"/>
            <a:ext cx="12192000" cy="115212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spc="-1" dirty="0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Condições de vida e saúde de crianças </a:t>
            </a:r>
            <a:r>
              <a:rPr lang="pt-BR" sz="2800" spc="-1" dirty="0" err="1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Yanomami</a:t>
            </a:r>
            <a:r>
              <a:rPr lang="pt-BR" sz="2800" spc="-1" dirty="0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 &lt; 5anos no Brasil</a:t>
            </a:r>
            <a:endParaRPr lang="pt-BR" sz="2800" spc="-1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66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2"/>
          <p:cNvSpPr/>
          <p:nvPr/>
        </p:nvSpPr>
        <p:spPr>
          <a:xfrm>
            <a:off x="1878362" y="1271651"/>
            <a:ext cx="8982426" cy="4897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fontAlgn="base">
              <a:lnSpc>
                <a:spcPct val="90000"/>
              </a:lnSpc>
              <a:spcBef>
                <a:spcPts val="899"/>
              </a:spcBef>
              <a:spcAft>
                <a:spcPct val="0"/>
              </a:spcAft>
              <a:defRPr/>
            </a:pPr>
            <a:endParaRPr lang="pt-BR" sz="1350" spc="-1">
              <a:solidFill>
                <a:prstClr val="black"/>
              </a:solidFill>
              <a:latin typeface="Arial"/>
            </a:endParaRPr>
          </a:p>
          <a:p>
            <a:pPr fontAlgn="base">
              <a:lnSpc>
                <a:spcPct val="90000"/>
              </a:lnSpc>
              <a:spcBef>
                <a:spcPts val="899"/>
              </a:spcBef>
              <a:spcAft>
                <a:spcPct val="0"/>
              </a:spcAft>
              <a:defRPr/>
            </a:pPr>
            <a:endParaRPr lang="pt-BR" sz="1350" spc="-1">
              <a:solidFill>
                <a:prstClr val="black"/>
              </a:solidFill>
              <a:latin typeface="Arial"/>
            </a:endParaRPr>
          </a:p>
          <a:p>
            <a:pPr fontAlgn="base">
              <a:lnSpc>
                <a:spcPct val="90000"/>
              </a:lnSpc>
              <a:spcBef>
                <a:spcPts val="899"/>
              </a:spcBef>
              <a:spcAft>
                <a:spcPct val="0"/>
              </a:spcAft>
              <a:defRPr/>
            </a:pPr>
            <a:endParaRPr lang="pt-BR" sz="13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D407E36E-93A6-214A-913C-666E61CFB390}"/>
              </a:ext>
            </a:extLst>
          </p:cNvPr>
          <p:cNvSpPr/>
          <p:nvPr/>
        </p:nvSpPr>
        <p:spPr>
          <a:xfrm>
            <a:off x="0" y="0"/>
            <a:ext cx="12192000" cy="115212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spc="-1" dirty="0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Condições de vida e saúde de crianças </a:t>
            </a:r>
            <a:r>
              <a:rPr lang="pt-BR" sz="2800" spc="-1" dirty="0" err="1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Yanomami</a:t>
            </a:r>
            <a:r>
              <a:rPr lang="pt-BR" sz="2800" spc="-1" dirty="0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 &lt; 5anos no Brasil</a:t>
            </a:r>
            <a:endParaRPr lang="pt-BR" sz="2800" spc="-1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7B81FA6-8FC7-3043-90B4-979350D67916}"/>
              </a:ext>
            </a:extLst>
          </p:cNvPr>
          <p:cNvSpPr/>
          <p:nvPr/>
        </p:nvSpPr>
        <p:spPr>
          <a:xfrm>
            <a:off x="366339" y="5088832"/>
            <a:ext cx="49763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212121"/>
                </a:solidFill>
                <a:latin typeface="Palatino Linotype" panose="02040502050505030304" pitchFamily="18" charset="0"/>
              </a:rPr>
              <a:t>Fonte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: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Orellana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JDY,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Gatica-Domínguez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G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, Vaz JDS, Neves PAR, de Vasconcellos ACS, de Souza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Hacon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S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, Basta PC.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Intergenerational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Association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of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Short Maternal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Stature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with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Stunting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in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Yanomami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Indigenous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Children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from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the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Brazilian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Amazon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. </a:t>
            </a:r>
            <a:r>
              <a:rPr lang="pt-BR" sz="1200" b="1" i="1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Int</a:t>
            </a:r>
            <a:r>
              <a:rPr lang="pt-BR" sz="1200" b="1" i="1" dirty="0">
                <a:solidFill>
                  <a:srgbClr val="212121"/>
                </a:solidFill>
                <a:latin typeface="Palatino Linotype" panose="02040502050505030304" pitchFamily="18" charset="0"/>
              </a:rPr>
              <a:t> J </a:t>
            </a:r>
            <a:r>
              <a:rPr lang="pt-BR" sz="1200" b="1" i="1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Environ</a:t>
            </a:r>
            <a:r>
              <a:rPr lang="pt-BR" sz="1200" b="1" i="1" dirty="0">
                <a:solidFill>
                  <a:srgbClr val="212121"/>
                </a:solidFill>
                <a:latin typeface="Palatino Linotype" panose="02040502050505030304" pitchFamily="18" charset="0"/>
              </a:rPr>
              <a:t> Res </a:t>
            </a:r>
            <a:r>
              <a:rPr lang="pt-BR" sz="1200" b="1" i="1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Public</a:t>
            </a:r>
            <a:r>
              <a:rPr lang="pt-BR" sz="1200" b="1" i="1" dirty="0">
                <a:solidFill>
                  <a:srgbClr val="212121"/>
                </a:solidFill>
                <a:latin typeface="Palatino Linotype" panose="02040502050505030304" pitchFamily="18" charset="0"/>
              </a:rPr>
              <a:t> Health. 2021 </a:t>
            </a:r>
            <a:r>
              <a:rPr lang="pt-BR" sz="1200" b="1" i="1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Aug</a:t>
            </a:r>
            <a:r>
              <a:rPr lang="pt-BR" sz="1200" b="1" i="1" dirty="0">
                <a:solidFill>
                  <a:srgbClr val="212121"/>
                </a:solidFill>
                <a:latin typeface="Palatino Linotype" panose="02040502050505030304" pitchFamily="18" charset="0"/>
              </a:rPr>
              <a:t> 30;18(17):9130. </a:t>
            </a:r>
            <a:r>
              <a:rPr lang="pt-BR" sz="1200" b="1" i="1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doi</a:t>
            </a:r>
            <a:r>
              <a:rPr lang="pt-BR" sz="1200" b="1" i="1" dirty="0">
                <a:solidFill>
                  <a:srgbClr val="212121"/>
                </a:solidFill>
                <a:latin typeface="Palatino Linotype" panose="02040502050505030304" pitchFamily="18" charset="0"/>
              </a:rPr>
              <a:t>: 10.3390/ijerph18179130. </a:t>
            </a:r>
            <a:endParaRPr lang="pt-BR" sz="1200" b="1" i="1" dirty="0">
              <a:latin typeface="Palatino Linotype" panose="0204050205050503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4F417C6-2643-C54D-A27A-989A931F8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25" y="1194706"/>
            <a:ext cx="11267950" cy="366572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CB9651E-DB8C-9441-8760-BF23742B5018}"/>
              </a:ext>
            </a:extLst>
          </p:cNvPr>
          <p:cNvSpPr/>
          <p:nvPr/>
        </p:nvSpPr>
        <p:spPr>
          <a:xfrm>
            <a:off x="4630609" y="4032270"/>
            <a:ext cx="542479" cy="486527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71AF34-0BD9-8643-983B-336E5FB6C2F8}"/>
              </a:ext>
            </a:extLst>
          </p:cNvPr>
          <p:cNvSpPr/>
          <p:nvPr/>
        </p:nvSpPr>
        <p:spPr>
          <a:xfrm>
            <a:off x="6691323" y="4065402"/>
            <a:ext cx="542479" cy="486527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BE1892-A834-9943-BDFA-BC83EA507C4B}"/>
              </a:ext>
            </a:extLst>
          </p:cNvPr>
          <p:cNvSpPr/>
          <p:nvPr/>
        </p:nvSpPr>
        <p:spPr>
          <a:xfrm>
            <a:off x="8765287" y="4045526"/>
            <a:ext cx="542479" cy="486527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257C431-BADC-214B-8E3E-23977A346411}"/>
              </a:ext>
            </a:extLst>
          </p:cNvPr>
          <p:cNvSpPr/>
          <p:nvPr/>
        </p:nvSpPr>
        <p:spPr>
          <a:xfrm>
            <a:off x="10812748" y="4065406"/>
            <a:ext cx="542479" cy="486527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02394BA-ADA8-9843-80A0-72F59B953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825" y="4613310"/>
            <a:ext cx="67183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15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627DC76-84A2-8F4E-9346-7C60AECF0ACD}"/>
              </a:ext>
            </a:extLst>
          </p:cNvPr>
          <p:cNvSpPr/>
          <p:nvPr/>
        </p:nvSpPr>
        <p:spPr>
          <a:xfrm>
            <a:off x="1524001" y="44625"/>
            <a:ext cx="91298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b="1" dirty="0">
                <a:solidFill>
                  <a:prstClr val="black"/>
                </a:solidFill>
                <a:latin typeface="Baskerville" panose="02020502070401020303" pitchFamily="18" charset="0"/>
                <a:ea typeface="MS PGothic" panose="020B0600070205080204" pitchFamily="34" charset="-128"/>
              </a:rPr>
              <a:t>Modelo </a:t>
            </a:r>
            <a:r>
              <a:rPr lang="pt-BR" sz="1600" b="1" dirty="0" err="1">
                <a:solidFill>
                  <a:prstClr val="black"/>
                </a:solidFill>
                <a:latin typeface="Baskerville" panose="02020502070401020303" pitchFamily="18" charset="0"/>
                <a:ea typeface="MS PGothic" panose="020B0600070205080204" pitchFamily="34" charset="-128"/>
              </a:rPr>
              <a:t>teórico</a:t>
            </a:r>
            <a:r>
              <a:rPr lang="pt-BR" sz="1600" b="1" dirty="0">
                <a:solidFill>
                  <a:prstClr val="black"/>
                </a:solidFill>
                <a:latin typeface="Baskerville" panose="02020502070401020303" pitchFamily="18" charset="0"/>
                <a:ea typeface="MS PGothic" panose="020B0600070205080204" pitchFamily="34" charset="-128"/>
              </a:rPr>
              <a:t> para elucidar os determinantes sociais da </a:t>
            </a:r>
            <a:r>
              <a:rPr lang="pt-BR" sz="1600" b="1" dirty="0" err="1">
                <a:solidFill>
                  <a:prstClr val="black"/>
                </a:solidFill>
                <a:latin typeface="Baskerville" panose="02020502070401020303" pitchFamily="18" charset="0"/>
                <a:ea typeface="MS PGothic" panose="020B0600070205080204" pitchFamily="34" charset="-128"/>
              </a:rPr>
              <a:t>desnutrição</a:t>
            </a:r>
            <a:r>
              <a:rPr lang="pt-BR" sz="1600" b="1" dirty="0">
                <a:solidFill>
                  <a:prstClr val="black"/>
                </a:solidFill>
                <a:latin typeface="Baskerville" panose="02020502070401020303" pitchFamily="18" charset="0"/>
                <a:ea typeface="MS PGothic" panose="020B0600070205080204" pitchFamily="34" charset="-128"/>
              </a:rPr>
              <a:t> entre </a:t>
            </a:r>
            <a:r>
              <a:rPr lang="pt-BR" sz="1600" b="1" dirty="0" err="1">
                <a:solidFill>
                  <a:prstClr val="black"/>
                </a:solidFill>
                <a:latin typeface="Baskerville" panose="02020502070401020303" pitchFamily="18" charset="0"/>
                <a:ea typeface="MS PGothic" panose="020B0600070205080204" pitchFamily="34" charset="-128"/>
              </a:rPr>
              <a:t>crianças</a:t>
            </a:r>
            <a:r>
              <a:rPr lang="pt-BR" sz="1600" b="1" dirty="0">
                <a:solidFill>
                  <a:prstClr val="black"/>
                </a:solidFill>
                <a:latin typeface="Baskerville" panose="02020502070401020303" pitchFamily="18" charset="0"/>
                <a:ea typeface="MS PGothic" panose="020B0600070205080204" pitchFamily="34" charset="-128"/>
              </a:rPr>
              <a:t> </a:t>
            </a:r>
            <a:r>
              <a:rPr lang="pt-BR" sz="1600" b="1" dirty="0" err="1">
                <a:solidFill>
                  <a:prstClr val="black"/>
                </a:solidFill>
                <a:latin typeface="Baskerville" panose="02020502070401020303" pitchFamily="18" charset="0"/>
                <a:ea typeface="MS PGothic" panose="020B0600070205080204" pitchFamily="34" charset="-128"/>
              </a:rPr>
              <a:t>Yanomami</a:t>
            </a:r>
            <a:r>
              <a:rPr lang="pt-BR" sz="1600" b="1" dirty="0">
                <a:solidFill>
                  <a:prstClr val="black"/>
                </a:solidFill>
                <a:latin typeface="Baskerville" panose="02020502070401020303" pitchFamily="18" charset="0"/>
                <a:ea typeface="MS PGothic" panose="020B0600070205080204" pitchFamily="34" charset="-128"/>
              </a:rPr>
              <a:t> menores de 5 anos da </a:t>
            </a:r>
            <a:r>
              <a:rPr lang="pt-BR" sz="1600" b="1" dirty="0" err="1">
                <a:solidFill>
                  <a:prstClr val="black"/>
                </a:solidFill>
                <a:latin typeface="Baskerville" panose="02020502070401020303" pitchFamily="18" charset="0"/>
                <a:ea typeface="MS PGothic" panose="020B0600070205080204" pitchFamily="34" charset="-128"/>
              </a:rPr>
              <a:t>região</a:t>
            </a:r>
            <a:r>
              <a:rPr lang="pt-BR" sz="1600" b="1" dirty="0">
                <a:solidFill>
                  <a:prstClr val="black"/>
                </a:solidFill>
                <a:latin typeface="Baskerville" panose="02020502070401020303" pitchFamily="18" charset="0"/>
                <a:ea typeface="MS PGothic" panose="020B0600070205080204" pitchFamily="34" charset="-128"/>
              </a:rPr>
              <a:t> de </a:t>
            </a:r>
            <a:r>
              <a:rPr lang="pt-BR" sz="1600" b="1" dirty="0" err="1">
                <a:solidFill>
                  <a:prstClr val="black"/>
                </a:solidFill>
                <a:latin typeface="Baskerville" panose="02020502070401020303" pitchFamily="18" charset="0"/>
                <a:ea typeface="MS PGothic" panose="020B0600070205080204" pitchFamily="34" charset="-128"/>
              </a:rPr>
              <a:t>Ariabu</a:t>
            </a:r>
            <a:r>
              <a:rPr lang="pt-BR" sz="1600" b="1" dirty="0">
                <a:solidFill>
                  <a:prstClr val="black"/>
                </a:solidFill>
                <a:latin typeface="Baskerville" panose="02020502070401020303" pitchFamily="18" charset="0"/>
                <a:ea typeface="MS PGothic" panose="020B0600070205080204" pitchFamily="34" charset="-128"/>
              </a:rPr>
              <a:t>́, </a:t>
            </a:r>
            <a:r>
              <a:rPr lang="pt-BR" sz="1600" b="1" dirty="0" err="1">
                <a:solidFill>
                  <a:prstClr val="black"/>
                </a:solidFill>
                <a:latin typeface="Baskerville" panose="02020502070401020303" pitchFamily="18" charset="0"/>
                <a:ea typeface="MS PGothic" panose="020B0600070205080204" pitchFamily="34" charset="-128"/>
              </a:rPr>
              <a:t>Maturaca</a:t>
            </a:r>
            <a:r>
              <a:rPr lang="pt-BR" sz="1600" b="1" dirty="0">
                <a:solidFill>
                  <a:prstClr val="black"/>
                </a:solidFill>
                <a:latin typeface="Baskerville" panose="02020502070401020303" pitchFamily="18" charset="0"/>
                <a:ea typeface="MS PGothic" panose="020B0600070205080204" pitchFamily="34" charset="-128"/>
              </a:rPr>
              <a:t>́ e </a:t>
            </a:r>
            <a:r>
              <a:rPr lang="pt-BR" sz="1600" b="1" dirty="0" err="1">
                <a:solidFill>
                  <a:prstClr val="black"/>
                </a:solidFill>
                <a:latin typeface="Baskerville" panose="02020502070401020303" pitchFamily="18" charset="0"/>
                <a:ea typeface="MS PGothic" panose="020B0600070205080204" pitchFamily="34" charset="-128"/>
              </a:rPr>
              <a:t>Auaris</a:t>
            </a:r>
            <a:r>
              <a:rPr lang="pt-BR" sz="1600" b="1" dirty="0">
                <a:solidFill>
                  <a:prstClr val="black"/>
                </a:solidFill>
                <a:latin typeface="Baskerville" panose="02020502070401020303" pitchFamily="18" charset="0"/>
                <a:ea typeface="MS PGothic" panose="020B0600070205080204" pitchFamily="34" charset="-128"/>
              </a:rPr>
              <a:t>, Terra </a:t>
            </a:r>
            <a:r>
              <a:rPr lang="pt-BR" sz="1600" b="1" dirty="0" err="1">
                <a:solidFill>
                  <a:prstClr val="black"/>
                </a:solidFill>
                <a:latin typeface="Baskerville" panose="02020502070401020303" pitchFamily="18" charset="0"/>
                <a:ea typeface="MS PGothic" panose="020B0600070205080204" pitchFamily="34" charset="-128"/>
              </a:rPr>
              <a:t>Indígena</a:t>
            </a:r>
            <a:r>
              <a:rPr lang="pt-BR" sz="1600" b="1" dirty="0">
                <a:solidFill>
                  <a:prstClr val="black"/>
                </a:solidFill>
                <a:latin typeface="Baskerville" panose="02020502070401020303" pitchFamily="18" charset="0"/>
                <a:ea typeface="MS PGothic" panose="020B0600070205080204" pitchFamily="34" charset="-128"/>
              </a:rPr>
              <a:t> </a:t>
            </a:r>
            <a:r>
              <a:rPr lang="pt-BR" sz="1600" b="1" dirty="0" err="1">
                <a:solidFill>
                  <a:prstClr val="black"/>
                </a:solidFill>
                <a:latin typeface="Baskerville" panose="02020502070401020303" pitchFamily="18" charset="0"/>
                <a:ea typeface="MS PGothic" panose="020B0600070205080204" pitchFamily="34" charset="-128"/>
              </a:rPr>
              <a:t>Yanomami</a:t>
            </a:r>
            <a:r>
              <a:rPr lang="pt-BR" sz="1600" b="1" dirty="0">
                <a:solidFill>
                  <a:prstClr val="black"/>
                </a:solidFill>
                <a:latin typeface="Baskerville" panose="02020502070401020303" pitchFamily="18" charset="0"/>
                <a:ea typeface="MS PGothic" panose="020B0600070205080204" pitchFamily="34" charset="-128"/>
              </a:rPr>
              <a:t>, Brasil, 2018-2019. </a:t>
            </a:r>
            <a:endParaRPr lang="pt-BR" sz="1600" b="1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8" name="Imagem 9">
            <a:extLst>
              <a:ext uri="{FF2B5EF4-FFF2-40B4-BE49-F238E27FC236}">
                <a16:creationId xmlns:a16="http://schemas.microsoft.com/office/drawing/2014/main" id="{18568B96-5B7D-5945-A519-28B987A36B1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75520" y="1052736"/>
            <a:ext cx="8640960" cy="5400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69454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2B4A9D8-175F-9941-A664-CE76D2D71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101" y="66571"/>
            <a:ext cx="9144000" cy="6724857"/>
          </a:xfrm>
          <a:prstGeom prst="rect">
            <a:avLst/>
          </a:prstGeom>
        </p:spPr>
      </p:pic>
      <p:grpSp>
        <p:nvGrpSpPr>
          <p:cNvPr id="36" name="Agrupar 35">
            <a:extLst>
              <a:ext uri="{FF2B5EF4-FFF2-40B4-BE49-F238E27FC236}">
                <a16:creationId xmlns:a16="http://schemas.microsoft.com/office/drawing/2014/main" id="{6EBC1531-76E6-5540-937D-3A8F1C0142FB}"/>
              </a:ext>
            </a:extLst>
          </p:cNvPr>
          <p:cNvGrpSpPr/>
          <p:nvPr/>
        </p:nvGrpSpPr>
        <p:grpSpPr>
          <a:xfrm>
            <a:off x="2380463" y="3861048"/>
            <a:ext cx="7459953" cy="1164374"/>
            <a:chOff x="856463" y="3861048"/>
            <a:chExt cx="7459953" cy="1164374"/>
          </a:xfrm>
        </p:grpSpPr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5E173259-6B05-8F4F-9090-F4D190F0B0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463" y="4725144"/>
              <a:ext cx="642347" cy="300278"/>
            </a:xfrm>
            <a:prstGeom prst="line">
              <a:avLst/>
            </a:prstGeom>
            <a:ln w="28575">
              <a:solidFill>
                <a:srgbClr val="FFDE1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>
              <a:extLst>
                <a:ext uri="{FF2B5EF4-FFF2-40B4-BE49-F238E27FC236}">
                  <a16:creationId xmlns:a16="http://schemas.microsoft.com/office/drawing/2014/main" id="{8555A190-8628-7940-9366-A9275A29D0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98810" y="4437112"/>
              <a:ext cx="921957" cy="288032"/>
            </a:xfrm>
            <a:prstGeom prst="line">
              <a:avLst/>
            </a:prstGeom>
            <a:ln w="28575">
              <a:solidFill>
                <a:srgbClr val="FFDE1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3D0332CA-8746-3644-9326-29DFD89ABA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767" y="4365104"/>
              <a:ext cx="711073" cy="72008"/>
            </a:xfrm>
            <a:prstGeom prst="line">
              <a:avLst/>
            </a:prstGeom>
            <a:ln w="28575">
              <a:solidFill>
                <a:srgbClr val="FFDE1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3914BC51-157E-E444-94DE-7822D1EC8357}"/>
                </a:ext>
              </a:extLst>
            </p:cNvPr>
            <p:cNvCxnSpPr>
              <a:cxnSpLocks/>
            </p:cNvCxnSpPr>
            <p:nvPr/>
          </p:nvCxnSpPr>
          <p:spPr>
            <a:xfrm>
              <a:off x="3131840" y="4365104"/>
              <a:ext cx="950910" cy="468052"/>
            </a:xfrm>
            <a:prstGeom prst="line">
              <a:avLst/>
            </a:prstGeom>
            <a:ln w="28575">
              <a:solidFill>
                <a:srgbClr val="FFDE1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E2A0394E-6C23-C848-BACC-DF3D17BFDC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6200" y="4689141"/>
              <a:ext cx="989856" cy="144015"/>
            </a:xfrm>
            <a:prstGeom prst="line">
              <a:avLst/>
            </a:prstGeom>
            <a:ln w="28575">
              <a:solidFill>
                <a:srgbClr val="FFDE1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>
              <a:extLst>
                <a:ext uri="{FF2B5EF4-FFF2-40B4-BE49-F238E27FC236}">
                  <a16:creationId xmlns:a16="http://schemas.microsoft.com/office/drawing/2014/main" id="{58F33760-4344-2145-AAF5-B61D7F0610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76056" y="4509120"/>
              <a:ext cx="936104" cy="182792"/>
            </a:xfrm>
            <a:prstGeom prst="line">
              <a:avLst/>
            </a:prstGeom>
            <a:ln w="28575">
              <a:solidFill>
                <a:srgbClr val="FFDE1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>
              <a:extLst>
                <a:ext uri="{FF2B5EF4-FFF2-40B4-BE49-F238E27FC236}">
                  <a16:creationId xmlns:a16="http://schemas.microsoft.com/office/drawing/2014/main" id="{E65D0A3A-5D3B-2D46-883F-1CEF993D1F34}"/>
                </a:ext>
              </a:extLst>
            </p:cNvPr>
            <p:cNvCxnSpPr>
              <a:cxnSpLocks/>
            </p:cNvCxnSpPr>
            <p:nvPr/>
          </p:nvCxnSpPr>
          <p:spPr>
            <a:xfrm>
              <a:off x="5976156" y="4509120"/>
              <a:ext cx="324036" cy="216024"/>
            </a:xfrm>
            <a:prstGeom prst="line">
              <a:avLst/>
            </a:prstGeom>
            <a:ln w="28575">
              <a:solidFill>
                <a:srgbClr val="FFDE1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17A77B2F-26A9-5D41-8F54-8BD151164B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192" y="4426139"/>
              <a:ext cx="629816" cy="299005"/>
            </a:xfrm>
            <a:prstGeom prst="line">
              <a:avLst/>
            </a:prstGeom>
            <a:ln w="28575">
              <a:solidFill>
                <a:srgbClr val="FFDE1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>
              <a:extLst>
                <a:ext uri="{FF2B5EF4-FFF2-40B4-BE49-F238E27FC236}">
                  <a16:creationId xmlns:a16="http://schemas.microsoft.com/office/drawing/2014/main" id="{44FD9740-F935-DA4E-B2A2-C045025A65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0008" y="4005064"/>
              <a:ext cx="450304" cy="421075"/>
            </a:xfrm>
            <a:prstGeom prst="line">
              <a:avLst/>
            </a:prstGeom>
            <a:ln w="28575">
              <a:solidFill>
                <a:srgbClr val="FFDE1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>
              <a:extLst>
                <a:ext uri="{FF2B5EF4-FFF2-40B4-BE49-F238E27FC236}">
                  <a16:creationId xmlns:a16="http://schemas.microsoft.com/office/drawing/2014/main" id="{4C37A3BD-CC2D-824E-AE7C-AB30E2DA00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0312" y="3861048"/>
              <a:ext cx="936104" cy="144017"/>
            </a:xfrm>
            <a:prstGeom prst="line">
              <a:avLst/>
            </a:prstGeom>
            <a:ln w="28575">
              <a:solidFill>
                <a:srgbClr val="FFDE1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882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737F40C-0D40-E84D-9659-6A447E180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450533" y="-2774992"/>
            <a:ext cx="7271884" cy="125539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4F5A646-A920-7740-AB4D-4EDA78B80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24247" y="-1600930"/>
            <a:ext cx="7143506" cy="1007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0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85056511-A2A0-B148-9931-5685A0F82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823" y="1257"/>
            <a:ext cx="15165667" cy="729471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A51D061-6FB6-4B3E-A0B7-60E7BCC16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895" y="6166620"/>
            <a:ext cx="9924267" cy="660731"/>
          </a:xfrm>
          <a:solidFill>
            <a:srgbClr val="143C2C">
              <a:alpha val="60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pt-BR" sz="2849" b="1" dirty="0">
                <a:solidFill>
                  <a:schemeClr val="bg1"/>
                </a:solidFill>
                <a:latin typeface="Book Antiqua" panose="02040602050305030304" pitchFamily="18" charset="0"/>
              </a:rPr>
              <a:t>O que ocorre com o ambiente onde há garimpos?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AA818E6-9D6D-E04A-AAE9-AA73148A6CFB}"/>
              </a:ext>
            </a:extLst>
          </p:cNvPr>
          <p:cNvGrpSpPr/>
          <p:nvPr/>
        </p:nvGrpSpPr>
        <p:grpSpPr>
          <a:xfrm>
            <a:off x="431075" y="836023"/>
            <a:ext cx="11211688" cy="5330597"/>
            <a:chOff x="-48065" y="1449412"/>
            <a:chExt cx="9588617" cy="4190851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B0FAB5C0-3840-8B45-A6B7-BE040D605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065" y="1462990"/>
              <a:ext cx="3218153" cy="1751979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26115210-C977-DD41-9678-924BC012F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1462990"/>
              <a:ext cx="3162340" cy="1751979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89450809-F19F-5D43-BAF2-594A1E987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065" y="3237829"/>
              <a:ext cx="3203245" cy="2402434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2BA760A7-288E-B445-A140-11EE3AE3F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31596" y="1449412"/>
              <a:ext cx="3108956" cy="4182548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8A39189A-8EB0-3D41-8A4B-6C2D0039F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03847" y="3262785"/>
              <a:ext cx="3162339" cy="23717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714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33C739E3-E11C-C34D-8765-FD8CD380006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669"/>
            <a:ext cx="5124907" cy="6815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51B3EEB7-41F2-6C4B-A242-9560664224C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695" y="-66260"/>
            <a:ext cx="5359778" cy="7379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4201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B985AA39-6DD5-CE40-8954-25AF4FDCC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8" y="651825"/>
            <a:ext cx="8352664" cy="5909508"/>
          </a:xfrm>
          <a:prstGeom prst="rect">
            <a:avLst/>
          </a:prstGeom>
        </p:spPr>
      </p:pic>
      <p:sp>
        <p:nvSpPr>
          <p:cNvPr id="19" name="Espaço Reservado para Número de Slide 3">
            <a:extLst>
              <a:ext uri="{FF2B5EF4-FFF2-40B4-BE49-F238E27FC236}">
                <a16:creationId xmlns:a16="http://schemas.microsoft.com/office/drawing/2014/main" id="{2FD167D7-9CB1-AD43-91A5-71D5A14FD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458740" y="6541878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buNone/>
              <a:defRPr/>
            </a:pPr>
            <a:fld id="{7CE55228-820A-43DB-815D-6DE7C1A24B2E}" type="slidenum">
              <a:rPr lang="en-US" altLang="pt-BR" sz="1200" b="1" smtClean="0">
                <a:latin typeface="+mn-lt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ts val="600"/>
                </a:spcAft>
                <a:buNone/>
                <a:defRPr/>
              </a:pPr>
              <a:t>2</a:t>
            </a:fld>
            <a:endParaRPr lang="en-US" altLang="pt-BR" sz="1200" b="1">
              <a:latin typeface="+mn-lt"/>
              <a:ea typeface="+mn-ea"/>
              <a:cs typeface="+mn-cs"/>
            </a:endParaRPr>
          </a:p>
        </p:txBody>
      </p:sp>
      <p:sp>
        <p:nvSpPr>
          <p:cNvPr id="20" name="AutoShape 2" descr="http://portalarquivos2.saude.gov.br/images/mapas-dseis/yanomami.jpg">
            <a:extLst>
              <a:ext uri="{FF2B5EF4-FFF2-40B4-BE49-F238E27FC236}">
                <a16:creationId xmlns:a16="http://schemas.microsoft.com/office/drawing/2014/main" id="{257A3BF1-4720-E84F-AF83-9E4AAC517F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4621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1C2EE6C9-5FA3-9849-80EA-EAE198A53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0831" y="757784"/>
            <a:ext cx="3778771" cy="5678478"/>
          </a:xfrm>
          <a:prstGeom prst="rect">
            <a:avLst/>
          </a:prstGeom>
          <a:solidFill>
            <a:schemeClr val="bg1">
              <a:alpha val="81175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buFont typeface="Wingdings" pitchFamily="2" charset="2"/>
              <a:buChar char="u"/>
            </a:pPr>
            <a:r>
              <a:rPr lang="en-US" altLang="pt-BR" sz="1650" dirty="0">
                <a:latin typeface="Palatino Linotype" panose="02040502050505030304" pitchFamily="18" charset="0"/>
              </a:rPr>
              <a:t> 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Sociedade</a:t>
            </a:r>
            <a:r>
              <a:rPr lang="en-US" altLang="pt-BR" sz="1650" dirty="0">
                <a:latin typeface="Palatino Linotype" panose="02040502050505030304" pitchFamily="18" charset="0"/>
              </a:rPr>
              <a:t> de 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caçadores-agricultores</a:t>
            </a:r>
            <a:r>
              <a:rPr lang="en-US" altLang="pt-BR" sz="1650" dirty="0">
                <a:latin typeface="Palatino Linotype" panose="02040502050505030304" pitchFamily="18" charset="0"/>
              </a:rPr>
              <a:t> da 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floresta</a:t>
            </a:r>
            <a:r>
              <a:rPr lang="en-US" altLang="pt-BR" sz="1650" dirty="0">
                <a:latin typeface="Palatino Linotype" panose="02040502050505030304" pitchFamily="18" charset="0"/>
              </a:rPr>
              <a:t> tropical do Norte da Amazônia, de 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contato</a:t>
            </a:r>
            <a:r>
              <a:rPr lang="en-US" altLang="pt-BR" sz="1650" dirty="0">
                <a:latin typeface="Palatino Linotype" panose="02040502050505030304" pitchFamily="18" charset="0"/>
              </a:rPr>
              <a:t> 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recente</a:t>
            </a:r>
            <a:r>
              <a:rPr lang="en-US" altLang="pt-BR" sz="1650" dirty="0">
                <a:latin typeface="Palatino Linotype" panose="02040502050505030304" pitchFamily="18" charset="0"/>
              </a:rPr>
              <a:t> com a 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sociedade</a:t>
            </a:r>
            <a:r>
              <a:rPr lang="en-US" altLang="pt-BR" sz="1650" dirty="0">
                <a:latin typeface="Palatino Linotype" panose="02040502050505030304" pitchFamily="18" charset="0"/>
              </a:rPr>
              <a:t> 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nacional</a:t>
            </a:r>
            <a:r>
              <a:rPr lang="en-US" altLang="pt-BR" sz="1650" dirty="0">
                <a:latin typeface="Palatino Linotype" panose="02040502050505030304" pitchFamily="18" charset="0"/>
              </a:rPr>
              <a:t>. </a:t>
            </a:r>
          </a:p>
          <a:p>
            <a:pPr algn="just" eaLnBrk="1" hangingPunct="1">
              <a:buFont typeface="Wingdings" pitchFamily="2" charset="2"/>
              <a:buChar char="u"/>
            </a:pPr>
            <a:r>
              <a:rPr lang="en-US" altLang="pt-BR" sz="1650" dirty="0">
                <a:latin typeface="Palatino Linotype" panose="02040502050505030304" pitchFamily="18" charset="0"/>
              </a:rPr>
              <a:t> 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Território</a:t>
            </a:r>
            <a:r>
              <a:rPr lang="en-US" altLang="pt-BR" sz="1650" dirty="0">
                <a:latin typeface="Palatino Linotype" panose="02040502050505030304" pitchFamily="18" charset="0"/>
              </a:rPr>
              <a:t>: 192.000 km² (9,5 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milhões</a:t>
            </a:r>
            <a:r>
              <a:rPr lang="en-US" altLang="pt-BR" sz="1650" dirty="0">
                <a:latin typeface="Palatino Linotype" panose="02040502050505030304" pitchFamily="18" charset="0"/>
              </a:rPr>
              <a:t> de hectares) 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Brasil</a:t>
            </a:r>
            <a:r>
              <a:rPr lang="en-US" altLang="pt-BR" sz="1650" dirty="0">
                <a:latin typeface="Palatino Linotype" panose="02040502050505030304" pitchFamily="18" charset="0"/>
              </a:rPr>
              <a:t>-Venezuela no 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interflúvio</a:t>
            </a:r>
            <a:r>
              <a:rPr lang="en-US" altLang="pt-BR" sz="1650" dirty="0">
                <a:latin typeface="Palatino Linotype" panose="02040502050505030304" pitchFamily="18" charset="0"/>
              </a:rPr>
              <a:t> Orinoco - Amazonas. </a:t>
            </a:r>
          </a:p>
          <a:p>
            <a:pPr algn="just" eaLnBrk="1" hangingPunct="1">
              <a:buFont typeface="Wingdings" pitchFamily="2" charset="2"/>
              <a:buChar char="u"/>
            </a:pPr>
            <a:r>
              <a:rPr lang="en-US" altLang="pt-BR" sz="1650" dirty="0">
                <a:latin typeface="Palatino Linotype" panose="02040502050505030304" pitchFamily="18" charset="0"/>
              </a:rPr>
              <a:t> 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Constituem</a:t>
            </a:r>
            <a:r>
              <a:rPr lang="en-US" altLang="pt-BR" sz="1650" dirty="0">
                <a:latin typeface="Palatino Linotype" panose="02040502050505030304" pitchFamily="18" charset="0"/>
              </a:rPr>
              <a:t> um conjunto cultural e 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linguístico</a:t>
            </a:r>
            <a:r>
              <a:rPr lang="en-US" altLang="pt-BR" sz="1650" dirty="0">
                <a:latin typeface="Palatino Linotype" panose="02040502050505030304" pitchFamily="18" charset="0"/>
              </a:rPr>
              <a:t> 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composto</a:t>
            </a:r>
            <a:r>
              <a:rPr lang="en-US" altLang="pt-BR" sz="1650" dirty="0">
                <a:latin typeface="Palatino Linotype" panose="02040502050505030304" pitchFamily="18" charset="0"/>
              </a:rPr>
              <a:t> de 6 subgrupos</a:t>
            </a:r>
            <a:r>
              <a:rPr lang="en-US" altLang="pt-BR" sz="1650" b="1" i="1" u="sng" dirty="0">
                <a:latin typeface="Palatino Linotype" panose="02040502050505030304" pitchFamily="18" charset="0"/>
              </a:rPr>
              <a:t>:</a:t>
            </a:r>
          </a:p>
          <a:p>
            <a:pPr algn="just" eaLnBrk="1" hangingPunct="1"/>
            <a:r>
              <a:rPr lang="en-US" altLang="pt-BR" sz="1650" b="1" i="1" u="sng" dirty="0" err="1">
                <a:latin typeface="Palatino Linotype" panose="02040502050505030304" pitchFamily="18" charset="0"/>
              </a:rPr>
              <a:t>Yanomam</a:t>
            </a:r>
            <a:r>
              <a:rPr lang="en-US" altLang="pt-BR" sz="1650" dirty="0">
                <a:latin typeface="Palatino Linotype" panose="02040502050505030304" pitchFamily="18" charset="0"/>
              </a:rPr>
              <a:t> (n=11.741; 46,1%)</a:t>
            </a:r>
          </a:p>
          <a:p>
            <a:pPr algn="just" eaLnBrk="1" hangingPunct="1"/>
            <a:r>
              <a:rPr lang="en-US" altLang="pt-BR" sz="1650" b="1" i="1" u="sng" dirty="0">
                <a:latin typeface="Palatino Linotype" panose="02040502050505030304" pitchFamily="18" charset="0"/>
              </a:rPr>
              <a:t>Yanomami</a:t>
            </a:r>
            <a:r>
              <a:rPr lang="en-US" altLang="pt-BR" sz="1650" dirty="0">
                <a:latin typeface="Palatino Linotype" panose="02040502050505030304" pitchFamily="18" charset="0"/>
              </a:rPr>
              <a:t> (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ou</a:t>
            </a:r>
            <a:r>
              <a:rPr lang="en-US" altLang="pt-BR" sz="1650" dirty="0">
                <a:latin typeface="Palatino Linotype" panose="02040502050505030304" pitchFamily="18" charset="0"/>
              </a:rPr>
              <a:t> 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Yanomae</a:t>
            </a:r>
            <a:r>
              <a:rPr lang="en-US" altLang="pt-BR" sz="1650" dirty="0">
                <a:latin typeface="Palatino Linotype" panose="02040502050505030304" pitchFamily="18" charset="0"/>
              </a:rPr>
              <a:t>) (n=8.691; 34,2%)</a:t>
            </a:r>
          </a:p>
          <a:p>
            <a:pPr algn="just" eaLnBrk="1" hangingPunct="1"/>
            <a:r>
              <a:rPr lang="en-US" altLang="pt-BR" sz="1650" b="1" i="1" u="sng" dirty="0" err="1">
                <a:latin typeface="Palatino Linotype" panose="02040502050505030304" pitchFamily="18" charset="0"/>
              </a:rPr>
              <a:t>Sanumá</a:t>
            </a:r>
            <a:r>
              <a:rPr lang="en-US" altLang="pt-BR" sz="1650" dirty="0">
                <a:latin typeface="Palatino Linotype" panose="02040502050505030304" pitchFamily="18" charset="0"/>
              </a:rPr>
              <a:t> (n=3.164; 12,4%)</a:t>
            </a:r>
          </a:p>
          <a:p>
            <a:pPr algn="just" eaLnBrk="1" hangingPunct="1"/>
            <a:r>
              <a:rPr lang="en-US" altLang="pt-BR" sz="1650" b="1" i="1" u="sng" dirty="0" err="1">
                <a:latin typeface="Palatino Linotype" panose="02040502050505030304" pitchFamily="18" charset="0"/>
              </a:rPr>
              <a:t>Ninam</a:t>
            </a:r>
            <a:r>
              <a:rPr lang="en-US" altLang="pt-BR" sz="1650" dirty="0">
                <a:latin typeface="Palatino Linotype" panose="02040502050505030304" pitchFamily="18" charset="0"/>
              </a:rPr>
              <a:t> (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ou</a:t>
            </a:r>
            <a:r>
              <a:rPr lang="en-US" altLang="pt-BR" sz="1650" dirty="0">
                <a:latin typeface="Palatino Linotype" panose="02040502050505030304" pitchFamily="18" charset="0"/>
              </a:rPr>
              <a:t> 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Yanam</a:t>
            </a:r>
            <a:r>
              <a:rPr lang="en-US" altLang="pt-BR" sz="1650" dirty="0">
                <a:latin typeface="Palatino Linotype" panose="02040502050505030304" pitchFamily="18" charset="0"/>
              </a:rPr>
              <a:t>) (n=1.674; 6,6%</a:t>
            </a:r>
          </a:p>
          <a:p>
            <a:pPr algn="just" eaLnBrk="1" hangingPunct="1"/>
            <a:r>
              <a:rPr lang="en-US" altLang="pt-BR" sz="1650" b="1" i="1" u="sng" dirty="0" err="1">
                <a:latin typeface="Palatino Linotype" panose="02040502050505030304" pitchFamily="18" charset="0"/>
              </a:rPr>
              <a:t>Ỹaroamë</a:t>
            </a:r>
            <a:r>
              <a:rPr lang="en-US" altLang="pt-BR" sz="1650" dirty="0">
                <a:latin typeface="Palatino Linotype" panose="02040502050505030304" pitchFamily="18" charset="0"/>
              </a:rPr>
              <a:t> (n=359; 1,4%)</a:t>
            </a:r>
          </a:p>
          <a:p>
            <a:pPr algn="just" eaLnBrk="1" hangingPunct="1"/>
            <a:r>
              <a:rPr lang="en-US" altLang="pt-BR" sz="1650" b="1" i="1" u="sng" dirty="0" err="1">
                <a:latin typeface="Palatino Linotype" panose="02040502050505030304" pitchFamily="18" charset="0"/>
              </a:rPr>
              <a:t>Yãnoma</a:t>
            </a:r>
            <a:r>
              <a:rPr lang="en-US" altLang="pt-BR" sz="1650" dirty="0">
                <a:latin typeface="Palatino Linotype" panose="02040502050505030304" pitchFamily="18" charset="0"/>
              </a:rPr>
              <a:t> (n=174; 0,7%). </a:t>
            </a:r>
          </a:p>
          <a:p>
            <a:pPr algn="just" eaLnBrk="1" hangingPunct="1">
              <a:buFont typeface="Wingdings" pitchFamily="2" charset="2"/>
              <a:buChar char="u"/>
            </a:pPr>
            <a:r>
              <a:rPr lang="en-US" altLang="pt-BR" sz="1650" dirty="0" err="1">
                <a:latin typeface="Palatino Linotype" panose="02040502050505030304" pitchFamily="18" charset="0"/>
              </a:rPr>
              <a:t>População</a:t>
            </a:r>
            <a:r>
              <a:rPr lang="en-US" altLang="pt-BR" sz="1650" dirty="0">
                <a:latin typeface="Palatino Linotype" panose="02040502050505030304" pitchFamily="18" charset="0"/>
              </a:rPr>
              <a:t>: 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cerca</a:t>
            </a:r>
            <a:r>
              <a:rPr lang="en-US" altLang="pt-BR" sz="1650" dirty="0">
                <a:latin typeface="Palatino Linotype" panose="02040502050505030304" pitchFamily="18" charset="0"/>
              </a:rPr>
              <a:t> de 28.000 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indígenas</a:t>
            </a:r>
            <a:endParaRPr lang="en-US" altLang="pt-BR" sz="1650" dirty="0">
              <a:latin typeface="Palatino Linotype" panose="02040502050505030304" pitchFamily="18" charset="0"/>
            </a:endParaRPr>
          </a:p>
          <a:p>
            <a:pPr algn="just" eaLnBrk="1" hangingPunct="1">
              <a:buFont typeface="Wingdings" pitchFamily="2" charset="2"/>
              <a:buChar char="u"/>
            </a:pPr>
            <a:r>
              <a:rPr lang="en-US" altLang="pt-BR" sz="1650" dirty="0">
                <a:latin typeface="Palatino Linotype" panose="02040502050505030304" pitchFamily="18" charset="0"/>
              </a:rPr>
              <a:t>DSEI Yanomami:  </a:t>
            </a:r>
          </a:p>
          <a:p>
            <a:pPr lvl="1" algn="just" eaLnBrk="1" hangingPunct="1"/>
            <a:r>
              <a:rPr lang="en-US" altLang="pt-BR" sz="1650" dirty="0">
                <a:latin typeface="Palatino Linotype" panose="02040502050505030304" pitchFamily="18" charset="0"/>
              </a:rPr>
              <a:t>37 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Pólos</a:t>
            </a:r>
            <a:r>
              <a:rPr lang="en-US" altLang="pt-BR" sz="1650" dirty="0">
                <a:latin typeface="Palatino Linotype" panose="02040502050505030304" pitchFamily="18" charset="0"/>
              </a:rPr>
              <a:t>-Base; </a:t>
            </a:r>
          </a:p>
          <a:p>
            <a:pPr lvl="1" algn="just" eaLnBrk="1" hangingPunct="1"/>
            <a:r>
              <a:rPr lang="en-US" altLang="pt-BR" sz="1650" dirty="0">
                <a:latin typeface="Palatino Linotype" panose="02040502050505030304" pitchFamily="18" charset="0"/>
              </a:rPr>
              <a:t>78 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Postos</a:t>
            </a:r>
            <a:r>
              <a:rPr lang="en-US" altLang="pt-BR" sz="1650" dirty="0">
                <a:latin typeface="Palatino Linotype" panose="02040502050505030304" pitchFamily="18" charset="0"/>
              </a:rPr>
              <a:t> de </a:t>
            </a:r>
            <a:r>
              <a:rPr lang="en-US" altLang="pt-BR" sz="1650" dirty="0" err="1">
                <a:latin typeface="Palatino Linotype" panose="02040502050505030304" pitchFamily="18" charset="0"/>
              </a:rPr>
              <a:t>Saúde</a:t>
            </a:r>
            <a:r>
              <a:rPr lang="en-US" altLang="pt-BR" sz="1650" dirty="0">
                <a:latin typeface="Palatino Linotype" panose="02040502050505030304" pitchFamily="18" charset="0"/>
              </a:rPr>
              <a:t>; </a:t>
            </a:r>
          </a:p>
          <a:p>
            <a:pPr lvl="1" algn="just" eaLnBrk="1" hangingPunct="1"/>
            <a:r>
              <a:rPr lang="en-US" altLang="pt-BR" sz="1650" dirty="0">
                <a:latin typeface="Palatino Linotype" panose="02040502050505030304" pitchFamily="18" charset="0"/>
              </a:rPr>
              <a:t>360 aldeias</a:t>
            </a:r>
            <a:endParaRPr lang="pt-BR" altLang="pt-BR" sz="1650" dirty="0">
              <a:latin typeface="Palatino Linotype" panose="0204050205050503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14A0E69-4494-F646-99F5-EE03AC8952F1}"/>
              </a:ext>
            </a:extLst>
          </p:cNvPr>
          <p:cNvSpPr txBox="1"/>
          <p:nvPr/>
        </p:nvSpPr>
        <p:spPr>
          <a:xfrm>
            <a:off x="0" y="-13252"/>
            <a:ext cx="12191999" cy="461665"/>
          </a:xfrm>
          <a:prstGeom prst="rect">
            <a:avLst/>
          </a:prstGeom>
          <a:solidFill>
            <a:srgbClr val="005B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Povo Indígena </a:t>
            </a:r>
            <a:r>
              <a:rPr lang="pt-BR" sz="2400" dirty="0" err="1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Yanomami</a:t>
            </a:r>
            <a:endParaRPr lang="pt-BR" sz="2400" dirty="0">
              <a:solidFill>
                <a:schemeClr val="bg1">
                  <a:lumMod val="95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12046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F5750F-DAC1-40F9-8561-75A1FC631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878" y="128212"/>
            <a:ext cx="7333121" cy="27006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8E2EC2-FCA7-4A56-812B-84AEFE5572C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" y="2111587"/>
            <a:ext cx="3819910" cy="2264955"/>
          </a:xfrm>
          <a:prstGeom prst="rect">
            <a:avLst/>
          </a:prstGeom>
        </p:spPr>
      </p:pic>
      <p:pic>
        <p:nvPicPr>
          <p:cNvPr id="4" name="Picture 3" descr="IMG_2745_corte_de_cabelo_3.jpg">
            <a:extLst>
              <a:ext uri="{FF2B5EF4-FFF2-40B4-BE49-F238E27FC236}">
                <a16:creationId xmlns:a16="http://schemas.microsoft.com/office/drawing/2014/main" id="{794AC934-1E59-4DAB-8A57-9EA9B59BB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37" y="4487742"/>
            <a:ext cx="3526638" cy="23510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D0ECC0-5AED-4763-9D0D-CD9218C7D2AA}"/>
              </a:ext>
            </a:extLst>
          </p:cNvPr>
          <p:cNvSpPr txBox="1"/>
          <p:nvPr/>
        </p:nvSpPr>
        <p:spPr>
          <a:xfrm>
            <a:off x="4458984" y="2967142"/>
            <a:ext cx="773301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Áreas de Estudo: Waikas e Paapiu (Roraima)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239 participantes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Bioindicador de Exposição ao Mercúrio: CABELO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Waikas Aracaça (presença de garimpo ativo / Rio 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Uraricoera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Mediana = 15,5 mg/kg (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92,3 % acima de 6,0 mg/kg Hg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Paapiu (garimpo inativo / década de 1980):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Mediana = 3,2 mg/kg (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6,7 % acima de 6,0 mg/kg Hg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6EE064-2CE7-4004-977D-C7F0540D674C}"/>
              </a:ext>
            </a:extLst>
          </p:cNvPr>
          <p:cNvSpPr txBox="1"/>
          <p:nvPr/>
        </p:nvSpPr>
        <p:spPr>
          <a:xfrm flipH="1">
            <a:off x="0" y="184505"/>
            <a:ext cx="5003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Publicação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sobre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a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Contaminação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do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Povo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Yanomami por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Mercúrio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(pesquisa da FIOCRUZ - 2018)</a:t>
            </a:r>
          </a:p>
        </p:txBody>
      </p:sp>
    </p:spTree>
    <p:extLst>
      <p:ext uri="{BB962C8B-B14F-4D97-AF65-F5344CB8AC3E}">
        <p14:creationId xmlns:p14="http://schemas.microsoft.com/office/powerpoint/2010/main" val="1856781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6883950-C61B-5A4F-971B-0EE821DF4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916" y="1040262"/>
            <a:ext cx="5726564" cy="360459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12E10B2-8E50-6142-9EE9-CC4BF0B42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392" y="1605647"/>
            <a:ext cx="6436694" cy="492298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5ECB8A1-419F-6B4E-AE76-4C1800631B08}"/>
              </a:ext>
            </a:extLst>
          </p:cNvPr>
          <p:cNvSpPr txBox="1"/>
          <p:nvPr/>
        </p:nvSpPr>
        <p:spPr>
          <a:xfrm>
            <a:off x="111211" y="432486"/>
            <a:ext cx="5763709" cy="923330"/>
          </a:xfrm>
          <a:prstGeom prst="rect">
            <a:avLst/>
          </a:prstGeom>
          <a:solidFill>
            <a:srgbClr val="18663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Prevalência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de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contaminação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por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mercúrio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áreas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de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influência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do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garimpo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na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Terra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Indígena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Yanomami, 2014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A4F8426-E333-AA42-ABFA-4F35B3EEF0A9}"/>
              </a:ext>
            </a:extLst>
          </p:cNvPr>
          <p:cNvSpPr/>
          <p:nvPr/>
        </p:nvSpPr>
        <p:spPr>
          <a:xfrm>
            <a:off x="1204007" y="2126648"/>
            <a:ext cx="888623" cy="8223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F0B12B6-598A-EA4D-8FA6-C000ADD35EB8}"/>
              </a:ext>
            </a:extLst>
          </p:cNvPr>
          <p:cNvSpPr/>
          <p:nvPr/>
        </p:nvSpPr>
        <p:spPr>
          <a:xfrm>
            <a:off x="2018719" y="3653421"/>
            <a:ext cx="936656" cy="93673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9B3CC6-FD44-2845-9EB8-82A4A1360AEE}"/>
              </a:ext>
            </a:extLst>
          </p:cNvPr>
          <p:cNvSpPr/>
          <p:nvPr/>
        </p:nvSpPr>
        <p:spPr>
          <a:xfrm>
            <a:off x="1700651" y="2382208"/>
            <a:ext cx="888623" cy="8223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24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45E6D-C64A-45B6-A218-34442238B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511" y="643467"/>
            <a:ext cx="899697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26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D391BA-29DA-46FE-A555-66AF7E066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88" y="62819"/>
            <a:ext cx="4540697" cy="691116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4C65E8-9213-438D-972F-815FB1EB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485" y="404664"/>
            <a:ext cx="6999515" cy="662473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dirty="0">
                <a:latin typeface="Book Antiqua" panose="0204060205030503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http://globoplay.globo.com/v/4966402/</a:t>
            </a:r>
            <a:r>
              <a:rPr lang="en-US" sz="1100" dirty="0">
                <a:latin typeface="Book Antiqua" panose="02040602050305030304" pitchFamily="18" charset="0"/>
              </a:rPr>
              <a:t>   </a:t>
            </a:r>
            <a:r>
              <a:rPr lang="en-US" sz="1100" dirty="0">
                <a:latin typeface="Book Antiqua" panose="02040602050305030304" pitchFamily="18" charset="0"/>
                <a:sym typeface="Wingdings"/>
              </a:rPr>
              <a:t> </a:t>
            </a:r>
            <a:r>
              <a:rPr lang="en-US" sz="1100" dirty="0" err="1">
                <a:latin typeface="Book Antiqua" panose="02040602050305030304" pitchFamily="18" charset="0"/>
              </a:rPr>
              <a:t>sobre</a:t>
            </a:r>
            <a:r>
              <a:rPr lang="en-US" sz="1100" dirty="0">
                <a:latin typeface="Book Antiqua" panose="02040602050305030304" pitchFamily="18" charset="0"/>
              </a:rPr>
              <a:t> a </a:t>
            </a:r>
            <a:r>
              <a:rPr lang="en-US" sz="1100" dirty="0" err="1">
                <a:latin typeface="Book Antiqua" panose="02040602050305030304" pitchFamily="18" charset="0"/>
              </a:rPr>
              <a:t>operação</a:t>
            </a:r>
            <a:r>
              <a:rPr lang="en-US" sz="1100" dirty="0">
                <a:latin typeface="Book Antiqua" panose="02040602050305030304" pitchFamily="18" charset="0"/>
              </a:rPr>
              <a:t> de </a:t>
            </a:r>
            <a:r>
              <a:rPr lang="en-US" sz="1100" dirty="0" err="1">
                <a:latin typeface="Book Antiqua" panose="02040602050305030304" pitchFamily="18" charset="0"/>
              </a:rPr>
              <a:t>retirada</a:t>
            </a:r>
            <a:r>
              <a:rPr lang="en-US" sz="1100" dirty="0">
                <a:latin typeface="Book Antiqua" panose="02040602050305030304" pitchFamily="18" charset="0"/>
              </a:rPr>
              <a:t> de </a:t>
            </a:r>
            <a:r>
              <a:rPr lang="en-US" sz="1100" dirty="0" err="1">
                <a:latin typeface="Book Antiqua" panose="02040602050305030304" pitchFamily="18" charset="0"/>
              </a:rPr>
              <a:t>garimpeiros</a:t>
            </a:r>
            <a:r>
              <a:rPr lang="en-US" sz="1100" dirty="0">
                <a:latin typeface="Book Antiqua" panose="02040602050305030304" pitchFamily="18" charset="0"/>
              </a:rPr>
              <a:t> da TI Yanomami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100" dirty="0">
              <a:latin typeface="Book Antiqua" panose="0204060205030503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dirty="0">
                <a:latin typeface="Book Antiqua" panose="0204060205030503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https://medium.com/@socioambiental/o-povo-yanomami-est%C3%A1-contaminado-por-merc%C3%BArio-do-garimpo-fa0876819312#.efppj0t6z</a:t>
            </a:r>
            <a:endParaRPr lang="en-US" sz="1100" dirty="0">
              <a:latin typeface="Book Antiqua" panose="0204060205030503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t-BR" sz="1100" dirty="0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1100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https://brasil.elpais.com/brasil/2017/04/20/politica/1492722067_410462.html</a:t>
            </a:r>
            <a:r>
              <a:rPr lang="pt-BR" sz="1100" dirty="0"/>
              <a:t> </a:t>
            </a:r>
            <a:endParaRPr lang="en-US" sz="1100" dirty="0">
              <a:latin typeface="Book Antiqua" panose="0204060205030503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100" dirty="0">
              <a:latin typeface="Book Antiqua" panose="0204060205030503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dirty="0">
                <a:latin typeface="Book Antiqua" panose="0204060205030503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http://www.ensp.fiocruz.br/portal-ensp/informe/site/materia/detalhe/39388</a:t>
            </a:r>
            <a:r>
              <a:rPr lang="en-US" sz="1100" dirty="0">
                <a:latin typeface="Book Antiqua" panose="020406020503050303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100" dirty="0">
              <a:latin typeface="Book Antiqua" panose="0204060205030503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dirty="0">
                <a:latin typeface="Book Antiqua" panose="0204060205030503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http://www.survivalinternational.org/ultimas-noticias/11194</a:t>
            </a:r>
            <a:endParaRPr lang="en-US" sz="1100" dirty="0">
              <a:latin typeface="Book Antiqua" panose="0204060205030503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100" dirty="0">
              <a:latin typeface="Book Antiqua" panose="0204060205030503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dirty="0">
                <a:latin typeface="Book Antiqua" panose="0204060205030503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http://www.iflscience.com/environment/amazonian-tribes-are-being-poisoned-illegal-miners</a:t>
            </a:r>
            <a:endParaRPr lang="en-US" sz="1100" dirty="0">
              <a:latin typeface="Book Antiqua" panose="0204060205030503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100" dirty="0">
              <a:latin typeface="Book Antiqua" panose="0204060205030503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dirty="0">
                <a:latin typeface="Book Antiqua" panose="0204060205030503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http://www.mpf.mp.br/pgr/noticias-pgr/povo-yanomami-denuncia-a-onu-contaminacao-por-mercurio-durante-visita-ao-mpf</a:t>
            </a:r>
            <a:endParaRPr lang="en-US" sz="1100" dirty="0">
              <a:latin typeface="Book Antiqua" panose="0204060205030503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100" dirty="0">
              <a:latin typeface="Book Antiqua" panose="02040602050305030304" pitchFamily="18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dirty="0">
                <a:latin typeface="Book Antiqua" panose="0204060205030503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http://projetocolabora.com.br/florestas/yanomamiquadrilha-explora-ouro-ilegal/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100" dirty="0">
              <a:latin typeface="Book Antiqua" panose="02040602050305030304" pitchFamily="18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dirty="0">
                <a:latin typeface="Book Antiqua" panose="0204060205030503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http://www.cimi.org.br/site/pt-br/?system=news&amp;action=read&amp;id=8628</a:t>
            </a:r>
            <a:r>
              <a:rPr lang="en-US" sz="1100" dirty="0">
                <a:latin typeface="Book Antiqua" panose="02040602050305030304" pitchFamily="18" charset="0"/>
              </a:rPr>
              <a:t>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100" dirty="0">
              <a:latin typeface="Book Antiqua" panose="0204060205030503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dirty="0">
                <a:latin typeface="Book Antiqua" panose="0204060205030503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https://www.youtube.com/watch?v=yegxwmzoRrM</a:t>
            </a:r>
            <a:endParaRPr lang="en-US" sz="1100" dirty="0">
              <a:latin typeface="Book Antiqua" panose="0204060205030503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100" dirty="0">
              <a:latin typeface="Book Antiqua" panose="0204060205030503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dirty="0">
                <a:latin typeface="Book Antiqua" panose="0204060205030503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http://www.folhabv.com.br/noticia/Povo-Yanomami-denuncia-a-ONU-contaminacao-por-mercurio/14991</a:t>
            </a:r>
            <a:r>
              <a:rPr lang="en-US" sz="1100" dirty="0">
                <a:latin typeface="Book Antiqua" panose="02040602050305030304" pitchFamily="18" charset="0"/>
              </a:rPr>
              <a:t>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100" dirty="0">
              <a:latin typeface="Book Antiqua" panose="0204060205030503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dirty="0">
                <a:latin typeface="Book Antiqua" panose="0204060205030503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https://youtu.be/kGmmgv7Q7GI</a:t>
            </a:r>
            <a:endParaRPr lang="en-US" sz="1100" dirty="0">
              <a:latin typeface="Book Antiqua" panose="0204060205030503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C75C73-C722-4839-9ADA-511E5D27C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790" y="-99392"/>
            <a:ext cx="6832298" cy="576064"/>
          </a:xfrm>
        </p:spPr>
        <p:txBody>
          <a:bodyPr>
            <a:normAutofit/>
          </a:bodyPr>
          <a:lstStyle/>
          <a:p>
            <a:r>
              <a:rPr lang="en-US" sz="1800" b="1" dirty="0" err="1">
                <a:latin typeface="Book Antiqua"/>
                <a:cs typeface="Book Antiqua"/>
              </a:rPr>
              <a:t>Desdobramentos</a:t>
            </a:r>
            <a:r>
              <a:rPr lang="en-US" sz="1800" b="1" dirty="0">
                <a:latin typeface="Book Antiqua"/>
                <a:cs typeface="Book Antiqua"/>
              </a:rPr>
              <a:t> / </a:t>
            </a:r>
            <a:r>
              <a:rPr lang="en-US" sz="1800" b="1" dirty="0" err="1">
                <a:latin typeface="Book Antiqua"/>
                <a:cs typeface="Book Antiqua"/>
              </a:rPr>
              <a:t>Impactos</a:t>
            </a:r>
            <a:endParaRPr lang="en-US" sz="1800" b="1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13781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13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agem 2" descr="Texto, Carta&#10;&#10;Descrição gerada automaticamente">
            <a:extLst>
              <a:ext uri="{FF2B5EF4-FFF2-40B4-BE49-F238E27FC236}">
                <a16:creationId xmlns:a16="http://schemas.microsoft.com/office/drawing/2014/main" id="{CBE409E3-713C-D84B-A1B5-4C782A31F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8" y="908998"/>
            <a:ext cx="3209544" cy="473733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33E1C0F5-C5C0-6A4C-B7B3-3AD0BEACC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3" y="1006505"/>
            <a:ext cx="3209544" cy="454232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6291DBF7-5580-7D48-8A4B-40D04774E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87" y="1008446"/>
            <a:ext cx="3210368" cy="45396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5C7B7235-7A75-C74D-9FDC-A75074B68A53}"/>
              </a:ext>
            </a:extLst>
          </p:cNvPr>
          <p:cNvSpPr/>
          <p:nvPr/>
        </p:nvSpPr>
        <p:spPr>
          <a:xfrm>
            <a:off x="534773" y="6113517"/>
            <a:ext cx="1095148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Palatino Linotype" panose="02040502050505030304" pitchFamily="18" charset="0"/>
                <a:hlinkClick r:id="rId5"/>
              </a:rPr>
              <a:t>https://www1.folha.uol.com.br/equilibrioesaude/2021/11/funai-veta-pesquisa-sobre-contaminacao-de-mercurio-entre-yanomamis.shtml</a:t>
            </a:r>
            <a:endParaRPr lang="pt-BR" sz="1100" dirty="0">
              <a:latin typeface="Palatino Linotype" panose="02040502050505030304" pitchFamily="18" charset="0"/>
            </a:endParaRPr>
          </a:p>
          <a:p>
            <a:r>
              <a:rPr lang="pt-BR" sz="1100" dirty="0">
                <a:latin typeface="Palatino Linotype" panose="02040502050505030304" pitchFamily="18" charset="0"/>
                <a:hlinkClick r:id="rId6"/>
              </a:rPr>
              <a:t>https://g1.globo.com/fantastico/noticia/2021/11/22/yanomami-funai-proibe-equipe-da-fiocruz-de-prestar-assistencia-em-reserva-indigena.ghtml</a:t>
            </a:r>
            <a:endParaRPr lang="pt-BR" sz="1100" dirty="0">
              <a:latin typeface="Palatino Linotype" panose="02040502050505030304" pitchFamily="18" charset="0"/>
            </a:endParaRPr>
          </a:p>
          <a:p>
            <a:r>
              <a:rPr lang="pt-BR" sz="1100" dirty="0">
                <a:latin typeface="Palatino Linotype" panose="02040502050505030304" pitchFamily="18" charset="0"/>
                <a:hlinkClick r:id="rId7"/>
              </a:rPr>
              <a:t>https://redetb.org.br/rede-tb-e-sbmt-repudiam-situacao-que-deixa-30-mil-indigenas-yanomami-vulneraveis-em-meio-a-doencas-rios-contaminados-e-garimpeiros-ilegais/</a:t>
            </a:r>
            <a:r>
              <a:rPr lang="pt-BR" sz="1100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154ADD4-7C15-FF40-83C4-FCFCE6910107}"/>
              </a:ext>
            </a:extLst>
          </p:cNvPr>
          <p:cNvSpPr txBox="1"/>
          <p:nvPr/>
        </p:nvSpPr>
        <p:spPr>
          <a:xfrm>
            <a:off x="1" y="55421"/>
            <a:ext cx="121920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FUNAI veta pesquisa sobre contaminação por mercúrio entre </a:t>
            </a:r>
            <a:r>
              <a:rPr lang="pt-B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Yanomamis</a:t>
            </a:r>
            <a:endParaRPr lang="pt-BR" sz="2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251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esistência a medicamentos contra malária cresce em países da Ásia | VEJA">
            <a:extLst>
              <a:ext uri="{FF2B5EF4-FFF2-40B4-BE49-F238E27FC236}">
                <a16:creationId xmlns:a16="http://schemas.microsoft.com/office/drawing/2014/main" id="{967F11C0-B9CB-D24C-BCD7-8FA505934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C6016F6-9608-3149-9DAA-7465BCE6CF23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latin typeface="Palatino Linotype" panose="02040502050505030304" pitchFamily="18" charset="0"/>
                <a:ea typeface="+mj-ea"/>
                <a:cs typeface="+mj-cs"/>
              </a:rPr>
              <a:t>Malária</a:t>
            </a:r>
            <a:endParaRPr lang="en-US" sz="4000" dirty="0"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192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7A8EADA-5FD7-934A-B4EE-B7C279C1C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74" y="1067750"/>
            <a:ext cx="6364609" cy="5436125"/>
          </a:xfrm>
          <a:prstGeom prst="rect">
            <a:avLst/>
          </a:prstGeom>
        </p:spPr>
      </p:pic>
      <p:sp>
        <p:nvSpPr>
          <p:cNvPr id="9" name="CustomShape 1">
            <a:extLst>
              <a:ext uri="{FF2B5EF4-FFF2-40B4-BE49-F238E27FC236}">
                <a16:creationId xmlns:a16="http://schemas.microsoft.com/office/drawing/2014/main" id="{D0516EF4-CC7C-6C4A-A5DE-B06B77B8301C}"/>
              </a:ext>
            </a:extLst>
          </p:cNvPr>
          <p:cNvSpPr/>
          <p:nvPr/>
        </p:nvSpPr>
        <p:spPr>
          <a:xfrm>
            <a:off x="0" y="0"/>
            <a:ext cx="12192000" cy="90114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spc="-1" dirty="0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Condições de vida e saúde do Povo </a:t>
            </a:r>
            <a:r>
              <a:rPr lang="pt-BR" sz="2800" spc="-1" dirty="0" err="1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Yanomami</a:t>
            </a:r>
            <a:r>
              <a:rPr lang="pt-BR" sz="2800" spc="-1" dirty="0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 – Malária </a:t>
            </a:r>
            <a:endParaRPr lang="pt-BR" sz="2800" spc="-1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304F793-5310-1445-87D6-7F247C57E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110" y="1764712"/>
            <a:ext cx="5352843" cy="2454619"/>
          </a:xfrm>
          <a:prstGeom prst="rect">
            <a:avLst/>
          </a:prstGeom>
        </p:spPr>
      </p:pic>
      <p:sp>
        <p:nvSpPr>
          <p:cNvPr id="19" name="Retângulo Arredondado 18">
            <a:extLst>
              <a:ext uri="{FF2B5EF4-FFF2-40B4-BE49-F238E27FC236}">
                <a16:creationId xmlns:a16="http://schemas.microsoft.com/office/drawing/2014/main" id="{B07DE72B-F379-9E4E-8573-1504A3A047C4}"/>
              </a:ext>
            </a:extLst>
          </p:cNvPr>
          <p:cNvSpPr/>
          <p:nvPr/>
        </p:nvSpPr>
        <p:spPr>
          <a:xfrm>
            <a:off x="4823791" y="1139687"/>
            <a:ext cx="1033670" cy="533768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7F7D3A6-9C0E-5148-B1DA-C425781226F9}"/>
              </a:ext>
            </a:extLst>
          </p:cNvPr>
          <p:cNvSpPr/>
          <p:nvPr/>
        </p:nvSpPr>
        <p:spPr>
          <a:xfrm>
            <a:off x="6732110" y="5221352"/>
            <a:ext cx="50623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 err="1">
                <a:latin typeface="Palatino Linotype" panose="02040502050505030304" pitchFamily="18" charset="0"/>
              </a:rPr>
              <a:t>Número</a:t>
            </a:r>
            <a:r>
              <a:rPr lang="pt-BR" sz="1600" dirty="0">
                <a:latin typeface="Palatino Linotype" panose="02040502050505030304" pitchFamily="18" charset="0"/>
              </a:rPr>
              <a:t> de casos </a:t>
            </a:r>
            <a:r>
              <a:rPr lang="pt-BR" sz="1600" dirty="0" err="1">
                <a:latin typeface="Palatino Linotype" panose="02040502050505030304" pitchFamily="18" charset="0"/>
              </a:rPr>
              <a:t>autóctones</a:t>
            </a:r>
            <a:r>
              <a:rPr lang="pt-BR" sz="1600" dirty="0">
                <a:latin typeface="Palatino Linotype" panose="02040502050505030304" pitchFamily="18" charset="0"/>
              </a:rPr>
              <a:t> de </a:t>
            </a:r>
            <a:r>
              <a:rPr lang="pt-BR" sz="1600" dirty="0" err="1">
                <a:latin typeface="Palatino Linotype" panose="02040502050505030304" pitchFamily="18" charset="0"/>
              </a:rPr>
              <a:t>malária</a:t>
            </a:r>
            <a:r>
              <a:rPr lang="pt-BR" sz="1600" dirty="0">
                <a:latin typeface="Palatino Linotype" panose="02040502050505030304" pitchFamily="18" charset="0"/>
              </a:rPr>
              <a:t> em </a:t>
            </a:r>
            <a:r>
              <a:rPr lang="pt-BR" sz="1600" dirty="0" err="1">
                <a:latin typeface="Palatino Linotype" panose="02040502050505030304" pitchFamily="18" charset="0"/>
              </a:rPr>
              <a:t>área</a:t>
            </a:r>
            <a:r>
              <a:rPr lang="pt-BR" sz="1600" dirty="0">
                <a:latin typeface="Palatino Linotype" panose="02040502050505030304" pitchFamily="18" charset="0"/>
              </a:rPr>
              <a:t> </a:t>
            </a:r>
            <a:r>
              <a:rPr lang="pt-BR" sz="1600" dirty="0" err="1">
                <a:latin typeface="Palatino Linotype" panose="02040502050505030304" pitchFamily="18" charset="0"/>
              </a:rPr>
              <a:t>não</a:t>
            </a:r>
            <a:r>
              <a:rPr lang="pt-BR" sz="1600" dirty="0">
                <a:latin typeface="Palatino Linotype" panose="02040502050505030304" pitchFamily="18" charset="0"/>
              </a:rPr>
              <a:t> </a:t>
            </a:r>
            <a:r>
              <a:rPr lang="pt-BR" sz="1600" dirty="0" err="1">
                <a:latin typeface="Palatino Linotype" panose="02040502050505030304" pitchFamily="18" charset="0"/>
              </a:rPr>
              <a:t>indígena</a:t>
            </a:r>
            <a:r>
              <a:rPr lang="pt-BR" sz="1600" dirty="0">
                <a:latin typeface="Palatino Linotype" panose="02040502050505030304" pitchFamily="18" charset="0"/>
              </a:rPr>
              <a:t> e em </a:t>
            </a:r>
            <a:r>
              <a:rPr lang="pt-BR" sz="1600" dirty="0" err="1">
                <a:latin typeface="Palatino Linotype" panose="02040502050505030304" pitchFamily="18" charset="0"/>
              </a:rPr>
              <a:t>área</a:t>
            </a:r>
            <a:r>
              <a:rPr lang="pt-BR" sz="1600" dirty="0">
                <a:latin typeface="Palatino Linotype" panose="02040502050505030304" pitchFamily="18" charset="0"/>
              </a:rPr>
              <a:t> </a:t>
            </a:r>
            <a:r>
              <a:rPr lang="pt-BR" sz="1600" dirty="0" err="1">
                <a:latin typeface="Palatino Linotype" panose="02040502050505030304" pitchFamily="18" charset="0"/>
              </a:rPr>
              <a:t>indígena</a:t>
            </a:r>
            <a:r>
              <a:rPr lang="pt-BR" sz="1600" dirty="0">
                <a:latin typeface="Palatino Linotype" panose="02040502050505030304" pitchFamily="18" charset="0"/>
              </a:rPr>
              <a:t> (DSEI-Leste e DSEI-</a:t>
            </a:r>
            <a:r>
              <a:rPr lang="pt-BR" sz="1600" dirty="0" err="1">
                <a:latin typeface="Palatino Linotype" panose="02040502050505030304" pitchFamily="18" charset="0"/>
              </a:rPr>
              <a:t>Yanomami</a:t>
            </a:r>
            <a:r>
              <a:rPr lang="pt-BR" sz="1600" dirty="0">
                <a:latin typeface="Palatino Linotype" panose="02040502050505030304" pitchFamily="18" charset="0"/>
              </a:rPr>
              <a:t>) por </a:t>
            </a:r>
            <a:r>
              <a:rPr lang="pt-BR" sz="1600" dirty="0" err="1">
                <a:latin typeface="Palatino Linotype" panose="02040502050505030304" pitchFamily="18" charset="0"/>
              </a:rPr>
              <a:t>espécie</a:t>
            </a:r>
            <a:r>
              <a:rPr lang="pt-BR" sz="1600" dirty="0">
                <a:latin typeface="Palatino Linotype" panose="02040502050505030304" pitchFamily="18" charset="0"/>
              </a:rPr>
              <a:t> </a:t>
            </a:r>
            <a:r>
              <a:rPr lang="pt-BR" sz="1600" dirty="0" err="1">
                <a:latin typeface="Palatino Linotype" panose="02040502050505030304" pitchFamily="18" charset="0"/>
              </a:rPr>
              <a:t>parasitária</a:t>
            </a:r>
            <a:r>
              <a:rPr lang="pt-BR" sz="1600" dirty="0">
                <a:latin typeface="Palatino Linotype" panose="02040502050505030304" pitchFamily="18" charset="0"/>
              </a:rPr>
              <a:t>, Roraima, 2010 a 2020. </a:t>
            </a:r>
            <a:endParaRPr lang="pt-BR" sz="1600" dirty="0">
              <a:effectLst/>
              <a:latin typeface="Palatino Linotype" panose="02040502050505030304" pitchFamily="18" charset="0"/>
            </a:endParaRPr>
          </a:p>
        </p:txBody>
      </p:sp>
      <p:sp>
        <p:nvSpPr>
          <p:cNvPr id="21" name="Retângulo Arredondado 20">
            <a:extLst>
              <a:ext uri="{FF2B5EF4-FFF2-40B4-BE49-F238E27FC236}">
                <a16:creationId xmlns:a16="http://schemas.microsoft.com/office/drawing/2014/main" id="{765C57F7-A9F2-6F44-B10E-DF6010987996}"/>
              </a:ext>
            </a:extLst>
          </p:cNvPr>
          <p:cNvSpPr/>
          <p:nvPr/>
        </p:nvSpPr>
        <p:spPr>
          <a:xfrm>
            <a:off x="4823791" y="3429000"/>
            <a:ext cx="1033670" cy="647700"/>
          </a:xfrm>
          <a:prstGeom prst="roundRect">
            <a:avLst/>
          </a:prstGeom>
          <a:solidFill>
            <a:srgbClr val="C00000">
              <a:alpha val="2226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Arredondado 21">
            <a:extLst>
              <a:ext uri="{FF2B5EF4-FFF2-40B4-BE49-F238E27FC236}">
                <a16:creationId xmlns:a16="http://schemas.microsoft.com/office/drawing/2014/main" id="{53BD38AA-E536-D346-8B3B-17D553A818EB}"/>
              </a:ext>
            </a:extLst>
          </p:cNvPr>
          <p:cNvSpPr/>
          <p:nvPr/>
        </p:nvSpPr>
        <p:spPr>
          <a:xfrm>
            <a:off x="4823791" y="5810250"/>
            <a:ext cx="1033670" cy="647700"/>
          </a:xfrm>
          <a:prstGeom prst="roundRect">
            <a:avLst/>
          </a:prstGeom>
          <a:solidFill>
            <a:srgbClr val="C00000">
              <a:alpha val="2226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718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>
            <a:extLst>
              <a:ext uri="{FF2B5EF4-FFF2-40B4-BE49-F238E27FC236}">
                <a16:creationId xmlns:a16="http://schemas.microsoft.com/office/drawing/2014/main" id="{D0516EF4-CC7C-6C4A-A5DE-B06B77B8301C}"/>
              </a:ext>
            </a:extLst>
          </p:cNvPr>
          <p:cNvSpPr/>
          <p:nvPr/>
        </p:nvSpPr>
        <p:spPr>
          <a:xfrm>
            <a:off x="0" y="0"/>
            <a:ext cx="12192000" cy="90114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spc="-1" dirty="0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Condições de vida e saúde do Povo </a:t>
            </a:r>
            <a:r>
              <a:rPr lang="pt-BR" sz="2800" spc="-1" dirty="0" err="1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Yanomami</a:t>
            </a:r>
            <a:r>
              <a:rPr lang="pt-BR" sz="2800" spc="-1" dirty="0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 – Malária </a:t>
            </a:r>
            <a:endParaRPr lang="pt-BR" sz="2800" spc="-1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A323865-0818-AC4E-88E3-65A9EB31B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996" y="927652"/>
            <a:ext cx="971811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97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isão ampliada das células vermelhas e brancas do vírus">
            <a:extLst>
              <a:ext uri="{FF2B5EF4-FFF2-40B4-BE49-F238E27FC236}">
                <a16:creationId xmlns:a16="http://schemas.microsoft.com/office/drawing/2014/main" id="{D2C45F32-5A2E-4B7C-A5FA-F3DBA6510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2A41BA5-76DB-B84C-84B8-C9AD5958421D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 err="1">
                <a:latin typeface="Palatino Linotype" panose="02040502050505030304" pitchFamily="18" charset="0"/>
                <a:ea typeface="+mj-ea"/>
                <a:cs typeface="+mj-cs"/>
              </a:rPr>
              <a:t>Infecções</a:t>
            </a:r>
            <a:r>
              <a:rPr lang="en-US" sz="6600" dirty="0">
                <a:latin typeface="Palatino Linotype" panose="02040502050505030304" pitchFamily="18" charset="0"/>
                <a:ea typeface="+mj-ea"/>
                <a:cs typeface="+mj-cs"/>
              </a:rPr>
              <a:t> </a:t>
            </a:r>
            <a:r>
              <a:rPr lang="en-US" sz="6600" dirty="0" err="1">
                <a:latin typeface="Palatino Linotype" panose="02040502050505030304" pitchFamily="18" charset="0"/>
                <a:ea typeface="+mj-ea"/>
                <a:cs typeface="+mj-cs"/>
              </a:rPr>
              <a:t>Respiratórias</a:t>
            </a:r>
            <a:endParaRPr lang="en-US" sz="6600" dirty="0"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20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DFE9C29-A758-144F-BC04-EC027E163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60" y="899487"/>
            <a:ext cx="8129242" cy="417184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B3F492D-B2A5-2742-8BAD-E60C31C6B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453" y="4941403"/>
            <a:ext cx="5778500" cy="1905000"/>
          </a:xfrm>
          <a:prstGeom prst="rect">
            <a:avLst/>
          </a:prstGeom>
        </p:spPr>
      </p:pic>
      <p:sp>
        <p:nvSpPr>
          <p:cNvPr id="9" name="CustomShape 1">
            <a:extLst>
              <a:ext uri="{FF2B5EF4-FFF2-40B4-BE49-F238E27FC236}">
                <a16:creationId xmlns:a16="http://schemas.microsoft.com/office/drawing/2014/main" id="{D0516EF4-CC7C-6C4A-A5DE-B06B77B8301C}"/>
              </a:ext>
            </a:extLst>
          </p:cNvPr>
          <p:cNvSpPr/>
          <p:nvPr/>
        </p:nvSpPr>
        <p:spPr>
          <a:xfrm>
            <a:off x="0" y="0"/>
            <a:ext cx="12192000" cy="90114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spc="-1" dirty="0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Condições de saúde de crianças </a:t>
            </a:r>
            <a:r>
              <a:rPr lang="pt-BR" sz="2800" spc="-1" dirty="0" err="1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Yanomami</a:t>
            </a:r>
            <a:r>
              <a:rPr lang="pt-BR" sz="2800" spc="-1" dirty="0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 &lt; 5anos – </a:t>
            </a:r>
            <a:r>
              <a:rPr lang="pt-BR" sz="2800" spc="-1" dirty="0" err="1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Infec</a:t>
            </a:r>
            <a:r>
              <a:rPr lang="pt-BR" sz="2800" spc="-1" dirty="0">
                <a:solidFill>
                  <a:prstClr val="white"/>
                </a:solidFill>
                <a:latin typeface="Palatino Linotype" panose="02040502050505030304" pitchFamily="18" charset="0"/>
                <a:ea typeface="DejaVu Sans"/>
              </a:rPr>
              <a:t>. Respiratórias</a:t>
            </a:r>
            <a:endParaRPr lang="pt-BR" sz="2800" spc="-1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46B882C-F433-9B48-92F6-24700FC97BA0}"/>
              </a:ext>
            </a:extLst>
          </p:cNvPr>
          <p:cNvSpPr/>
          <p:nvPr/>
        </p:nvSpPr>
        <p:spPr>
          <a:xfrm>
            <a:off x="366339" y="5088832"/>
            <a:ext cx="4976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212121"/>
                </a:solidFill>
                <a:latin typeface="Palatino Linotype" panose="02040502050505030304" pitchFamily="18" charset="0"/>
              </a:rPr>
              <a:t>Fonte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: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Caldart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RV,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Marrero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L, Basta PC,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Orellana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JD.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Factors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associated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with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pneumonia in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Yanomami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children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hospitalized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for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Ambulatory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Care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sensitive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conditions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in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the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north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of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Brazil</a:t>
            </a:r>
            <a:r>
              <a:rPr lang="pt-BR" sz="1200" dirty="0">
                <a:solidFill>
                  <a:srgbClr val="212121"/>
                </a:solidFill>
                <a:latin typeface="Palatino Linotype" panose="02040502050505030304" pitchFamily="18" charset="0"/>
              </a:rPr>
              <a:t>.</a:t>
            </a:r>
            <a:r>
              <a:rPr lang="pt-BR" sz="1200" b="1" i="1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b="1" i="1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Cien</a:t>
            </a:r>
            <a:r>
              <a:rPr lang="pt-BR" sz="1200" b="1" i="1" dirty="0">
                <a:solidFill>
                  <a:srgbClr val="212121"/>
                </a:solidFill>
                <a:latin typeface="Palatino Linotype" panose="02040502050505030304" pitchFamily="18" charset="0"/>
              </a:rPr>
              <a:t> </a:t>
            </a:r>
            <a:r>
              <a:rPr lang="pt-BR" sz="1200" b="1" i="1" dirty="0" err="1">
                <a:solidFill>
                  <a:srgbClr val="212121"/>
                </a:solidFill>
                <a:latin typeface="Palatino Linotype" panose="02040502050505030304" pitchFamily="18" charset="0"/>
              </a:rPr>
              <a:t>Saude</a:t>
            </a:r>
            <a:r>
              <a:rPr lang="pt-BR" sz="1200" b="1" i="1" dirty="0">
                <a:solidFill>
                  <a:srgbClr val="212121"/>
                </a:solidFill>
                <a:latin typeface="Palatino Linotype" panose="02040502050505030304" pitchFamily="18" charset="0"/>
              </a:rPr>
              <a:t> Colet. 2016 May;21(5):1597-606. </a:t>
            </a:r>
            <a:endParaRPr lang="pt-BR" sz="1200" b="1" i="1" dirty="0">
              <a:latin typeface="Palatino Linotype" panose="0204050205050503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BC0CC4-D385-194A-801B-960EBD49B3E0}"/>
              </a:ext>
            </a:extLst>
          </p:cNvPr>
          <p:cNvSpPr/>
          <p:nvPr/>
        </p:nvSpPr>
        <p:spPr>
          <a:xfrm rot="5400000">
            <a:off x="5740790" y="2013782"/>
            <a:ext cx="291547" cy="1087775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41344FA-BE8C-4742-BC08-73A5D67A34CD}"/>
              </a:ext>
            </a:extLst>
          </p:cNvPr>
          <p:cNvSpPr/>
          <p:nvPr/>
        </p:nvSpPr>
        <p:spPr>
          <a:xfrm rot="5400000">
            <a:off x="5734166" y="3080582"/>
            <a:ext cx="291547" cy="1087775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3436735-5E21-FF4A-900C-26D28AA10D00}"/>
              </a:ext>
            </a:extLst>
          </p:cNvPr>
          <p:cNvSpPr/>
          <p:nvPr/>
        </p:nvSpPr>
        <p:spPr>
          <a:xfrm rot="5400000">
            <a:off x="5754046" y="3935346"/>
            <a:ext cx="291547" cy="1087775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72AC207-9B95-9E4D-8B98-889B7CB62E89}"/>
              </a:ext>
            </a:extLst>
          </p:cNvPr>
          <p:cNvSpPr/>
          <p:nvPr/>
        </p:nvSpPr>
        <p:spPr>
          <a:xfrm>
            <a:off x="8733184" y="2703440"/>
            <a:ext cx="2692902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spc="-1" dirty="0">
                <a:solidFill>
                  <a:schemeClr val="bg1"/>
                </a:solidFill>
                <a:latin typeface="Palatino Linotype" panose="02040502050505030304" pitchFamily="18" charset="0"/>
                <a:ea typeface="DejaVu Sans"/>
              </a:rPr>
              <a:t>Pneumonia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3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C40E419-53B8-1B4E-AF79-33CB96F23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8509" y="27710"/>
            <a:ext cx="5763491" cy="43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eaLnBrk="1" hangingPunct="1"/>
            <a:r>
              <a:rPr lang="pt-BR" altLang="pt-BR" sz="2800" b="1" kern="0" dirty="0">
                <a:solidFill>
                  <a:schemeClr val="bg1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Alguns Indicadores Selecionados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CB9B309-DADF-C745-BD58-08A9CB58D8E2}"/>
              </a:ext>
            </a:extLst>
          </p:cNvPr>
          <p:cNvSpPr txBox="1"/>
          <p:nvPr/>
        </p:nvSpPr>
        <p:spPr>
          <a:xfrm>
            <a:off x="5486400" y="6211669"/>
            <a:ext cx="6640676" cy="646331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 i="1" dirty="0">
                <a:latin typeface="Book Antiqua" panose="02040602050305030304" pitchFamily="18" charset="0"/>
                <a:ea typeface="MS PGothic" panose="020B0600070205080204" pitchFamily="34" charset="-128"/>
              </a:rPr>
              <a:t>Foto: Paulo Basta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 i="1" dirty="0" err="1">
                <a:latin typeface="Book Antiqua" panose="02040602050305030304" pitchFamily="18" charset="0"/>
                <a:ea typeface="MS PGothic" panose="020B0600070205080204" pitchFamily="34" charset="-128"/>
              </a:rPr>
              <a:t>Xapono</a:t>
            </a:r>
            <a:r>
              <a:rPr lang="pt-BR" b="1" i="1" dirty="0">
                <a:latin typeface="Book Antiqua" panose="02040602050305030304" pitchFamily="18" charset="0"/>
                <a:ea typeface="MS PGothic" panose="020B0600070205080204" pitchFamily="34" charset="-128"/>
              </a:rPr>
              <a:t> </a:t>
            </a:r>
            <a:r>
              <a:rPr lang="pt-BR" b="1" i="1" dirty="0" err="1">
                <a:latin typeface="Book Antiqua" panose="02040602050305030304" pitchFamily="18" charset="0"/>
                <a:ea typeface="MS PGothic" panose="020B0600070205080204" pitchFamily="34" charset="-128"/>
              </a:rPr>
              <a:t>Yanomami</a:t>
            </a:r>
            <a:r>
              <a:rPr lang="pt-BR" b="1" i="1" dirty="0">
                <a:latin typeface="Book Antiqua" panose="02040602050305030304" pitchFamily="18" charset="0"/>
                <a:ea typeface="MS PGothic" panose="020B0600070205080204" pitchFamily="34" charset="-128"/>
              </a:rPr>
              <a:t> na região de Surucucu, Roraima, 1999</a:t>
            </a:r>
          </a:p>
        </p:txBody>
      </p:sp>
    </p:spTree>
  </p:cSld>
  <p:clrMapOvr>
    <a:masterClrMapping/>
  </p:clrMapOvr>
  <p:transition spd="slow" advClick="0" advTm="5000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1B32446-0E6F-E34B-A114-D0FA4009C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212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FE645EB8-1D65-F041-A434-57D214CCF590}"/>
              </a:ext>
            </a:extLst>
          </p:cNvPr>
          <p:cNvSpPr/>
          <p:nvPr/>
        </p:nvSpPr>
        <p:spPr>
          <a:xfrm>
            <a:off x="4379976" y="5009083"/>
            <a:ext cx="6976872" cy="134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bg1"/>
                </a:solidFill>
                <a:latin typeface="Palatino Linotype" panose="02040502050505030304" pitchFamily="18" charset="0"/>
              </a:rPr>
              <a:t>Fonte: https://covid19.socioambiental.org/</a:t>
            </a:r>
          </a:p>
        </p:txBody>
      </p:sp>
    </p:spTree>
    <p:extLst>
      <p:ext uri="{BB962C8B-B14F-4D97-AF65-F5344CB8AC3E}">
        <p14:creationId xmlns:p14="http://schemas.microsoft.com/office/powerpoint/2010/main" val="1755202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C940C9C-3F52-3549-B50D-1D9DC8530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336145"/>
            <a:ext cx="11548872" cy="42730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3CD3A3-D3C1-4567-BEC0-3A50E9A3A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6D13EF-D431-4D0F-BFFC-1B5A686F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3E1642AA-F6C7-D343-8944-47F70B9A75CA}"/>
              </a:ext>
            </a:extLst>
          </p:cNvPr>
          <p:cNvSpPr/>
          <p:nvPr/>
        </p:nvSpPr>
        <p:spPr>
          <a:xfrm>
            <a:off x="4379976" y="5010912"/>
            <a:ext cx="6976872" cy="134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bg1"/>
                </a:solidFill>
                <a:latin typeface="Palatino Linotype" panose="02040502050505030304" pitchFamily="18" charset="0"/>
              </a:rPr>
              <a:t>Fonte: https://covid19.socioambiental.org/</a:t>
            </a:r>
          </a:p>
        </p:txBody>
      </p:sp>
    </p:spTree>
    <p:extLst>
      <p:ext uri="{BB962C8B-B14F-4D97-AF65-F5344CB8AC3E}">
        <p14:creationId xmlns:p14="http://schemas.microsoft.com/office/powerpoint/2010/main" val="4035927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213D6B-98E6-514C-B29E-8220BA580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6256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3E1642AA-F6C7-D343-8944-47F70B9A75CA}"/>
              </a:ext>
            </a:extLst>
          </p:cNvPr>
          <p:cNvSpPr/>
          <p:nvPr/>
        </p:nvSpPr>
        <p:spPr>
          <a:xfrm>
            <a:off x="4379976" y="5009083"/>
            <a:ext cx="6976872" cy="134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bg1"/>
                </a:solidFill>
                <a:latin typeface="Palatino Linotype" panose="02040502050505030304" pitchFamily="18" charset="0"/>
              </a:rPr>
              <a:t>Fonte: https://covid19.socioambiental.org/</a:t>
            </a:r>
          </a:p>
        </p:txBody>
      </p:sp>
    </p:spTree>
    <p:extLst>
      <p:ext uri="{BB962C8B-B14F-4D97-AF65-F5344CB8AC3E}">
        <p14:creationId xmlns:p14="http://schemas.microsoft.com/office/powerpoint/2010/main" val="732849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Aplicativo, Word&#10;&#10;Descrição gerada automaticamente">
            <a:extLst>
              <a:ext uri="{FF2B5EF4-FFF2-40B4-BE49-F238E27FC236}">
                <a16:creationId xmlns:a16="http://schemas.microsoft.com/office/drawing/2014/main" id="{0A624772-DCA7-724D-AA2F-72B9F831E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9" y="510287"/>
            <a:ext cx="7290176" cy="3262352"/>
          </a:xfrm>
          <a:prstGeom prst="rect">
            <a:avLst/>
          </a:prstGeom>
        </p:spPr>
      </p:pic>
      <p:pic>
        <p:nvPicPr>
          <p:cNvPr id="5" name="Imagem 4" descr="Interface gráfica do usuário, Linha do tempo&#10;&#10;Descrição gerada automaticamente">
            <a:extLst>
              <a:ext uri="{FF2B5EF4-FFF2-40B4-BE49-F238E27FC236}">
                <a16:creationId xmlns:a16="http://schemas.microsoft.com/office/drawing/2014/main" id="{AFFE9C77-D4D2-554C-AF41-845D90321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424" y="3732883"/>
            <a:ext cx="7033047" cy="291871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0874A04-9C2A-CB40-A717-77C4EBFB70B4}"/>
              </a:ext>
            </a:extLst>
          </p:cNvPr>
          <p:cNvSpPr txBox="1"/>
          <p:nvPr/>
        </p:nvSpPr>
        <p:spPr>
          <a:xfrm>
            <a:off x="8083826" y="583096"/>
            <a:ext cx="331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Palatino Linotype" panose="02040502050505030304" pitchFamily="18" charset="0"/>
              </a:rPr>
              <a:t>COVID-19 (SESAI)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0908543-67F2-404B-ACBD-97F246D949B9}"/>
              </a:ext>
            </a:extLst>
          </p:cNvPr>
          <p:cNvSpPr txBox="1"/>
          <p:nvPr/>
        </p:nvSpPr>
        <p:spPr>
          <a:xfrm>
            <a:off x="185529" y="4671392"/>
            <a:ext cx="3889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Palatino Linotype" panose="02040502050505030304" pitchFamily="18" charset="0"/>
              </a:rPr>
              <a:t>COVID-19 (APIB)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518928FB-3BD4-8641-81A7-8359356042DD}"/>
              </a:ext>
            </a:extLst>
          </p:cNvPr>
          <p:cNvGrpSpPr/>
          <p:nvPr/>
        </p:nvGrpSpPr>
        <p:grpSpPr>
          <a:xfrm>
            <a:off x="2596120" y="1965343"/>
            <a:ext cx="3783418" cy="4726009"/>
            <a:chOff x="2596120" y="1965343"/>
            <a:chExt cx="3783418" cy="4726009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0447ADB3-F4C9-6F42-86E0-2E4D91F1A14C}"/>
                </a:ext>
              </a:extLst>
            </p:cNvPr>
            <p:cNvGrpSpPr/>
            <p:nvPr/>
          </p:nvGrpSpPr>
          <p:grpSpPr>
            <a:xfrm>
              <a:off x="2596120" y="1965343"/>
              <a:ext cx="3783418" cy="4726009"/>
              <a:chOff x="2596120" y="1965343"/>
              <a:chExt cx="3783418" cy="4726009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151326E-C88C-6449-BF04-00F9F00E0007}"/>
                  </a:ext>
                </a:extLst>
              </p:cNvPr>
              <p:cNvSpPr/>
              <p:nvPr/>
            </p:nvSpPr>
            <p:spPr>
              <a:xfrm>
                <a:off x="2596120" y="1965343"/>
                <a:ext cx="1800414" cy="901148"/>
              </a:xfrm>
              <a:prstGeom prst="ellipse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51F7762-0076-8E4A-ACC9-00CBBCCE258A}"/>
                  </a:ext>
                </a:extLst>
              </p:cNvPr>
              <p:cNvSpPr/>
              <p:nvPr/>
            </p:nvSpPr>
            <p:spPr>
              <a:xfrm>
                <a:off x="4524234" y="5790204"/>
                <a:ext cx="1855304" cy="901148"/>
              </a:xfrm>
              <a:prstGeom prst="ellipse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1" name="Conector Reto 10">
                <a:extLst>
                  <a:ext uri="{FF2B5EF4-FFF2-40B4-BE49-F238E27FC236}">
                    <a16:creationId xmlns:a16="http://schemas.microsoft.com/office/drawing/2014/main" id="{F1E623ED-DA50-494B-B499-5CCF57C0346F}"/>
                  </a:ext>
                </a:extLst>
              </p:cNvPr>
              <p:cNvCxnSpPr>
                <a:cxnSpLocks/>
                <a:endCxn id="9" idx="0"/>
              </p:cNvCxnSpPr>
              <p:nvPr/>
            </p:nvCxnSpPr>
            <p:spPr>
              <a:xfrm>
                <a:off x="3741157" y="2864864"/>
                <a:ext cx="1710729" cy="29253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0246C8A2-78DE-9349-B79B-EA4C0184DD9C}"/>
                </a:ext>
              </a:extLst>
            </p:cNvPr>
            <p:cNvSpPr txBox="1"/>
            <p:nvPr/>
          </p:nvSpPr>
          <p:spPr>
            <a:xfrm>
              <a:off x="3431171" y="4240696"/>
              <a:ext cx="673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C00000"/>
                  </a:solidFill>
                  <a:latin typeface="Palatino Linotype" panose="02040502050505030304" pitchFamily="18" charset="0"/>
                </a:rPr>
                <a:t>10% 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19851331-76DF-F84F-B8FE-0AC3B9576AFC}"/>
              </a:ext>
            </a:extLst>
          </p:cNvPr>
          <p:cNvGrpSpPr/>
          <p:nvPr/>
        </p:nvGrpSpPr>
        <p:grpSpPr>
          <a:xfrm>
            <a:off x="4608933" y="2864864"/>
            <a:ext cx="4182501" cy="3772981"/>
            <a:chOff x="4608933" y="2864864"/>
            <a:chExt cx="4182501" cy="3772981"/>
          </a:xfrm>
        </p:grpSpPr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951DC71B-CAD5-B54B-92CE-452A5EA246BD}"/>
                </a:ext>
              </a:extLst>
            </p:cNvPr>
            <p:cNvGrpSpPr/>
            <p:nvPr/>
          </p:nvGrpSpPr>
          <p:grpSpPr>
            <a:xfrm>
              <a:off x="4608933" y="2864864"/>
              <a:ext cx="4182501" cy="3772981"/>
              <a:chOff x="-387137" y="2864865"/>
              <a:chExt cx="4182501" cy="377298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4692B01-A987-A741-8FCA-808EDC5B26D5}"/>
                  </a:ext>
                </a:extLst>
              </p:cNvPr>
              <p:cNvSpPr/>
              <p:nvPr/>
            </p:nvSpPr>
            <p:spPr>
              <a:xfrm>
                <a:off x="-387137" y="2864865"/>
                <a:ext cx="1286862" cy="748748"/>
              </a:xfrm>
              <a:prstGeom prst="ellipse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278BAA6-D479-2447-AC2F-C7411E436FDC}"/>
                  </a:ext>
                </a:extLst>
              </p:cNvPr>
              <p:cNvSpPr/>
              <p:nvPr/>
            </p:nvSpPr>
            <p:spPr>
              <a:xfrm>
                <a:off x="2173356" y="5843712"/>
                <a:ext cx="1622008" cy="794134"/>
              </a:xfrm>
              <a:prstGeom prst="ellipse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6" name="Conector Reto 15">
                <a:extLst>
                  <a:ext uri="{FF2B5EF4-FFF2-40B4-BE49-F238E27FC236}">
                    <a16:creationId xmlns:a16="http://schemas.microsoft.com/office/drawing/2014/main" id="{930CFF9B-0743-4F4D-89EF-F341E2756C62}"/>
                  </a:ext>
                </a:extLst>
              </p:cNvPr>
              <p:cNvCxnSpPr>
                <a:cxnSpLocks/>
                <a:stCxn id="14" idx="4"/>
                <a:endCxn id="15" idx="0"/>
              </p:cNvCxnSpPr>
              <p:nvPr/>
            </p:nvCxnSpPr>
            <p:spPr>
              <a:xfrm>
                <a:off x="256294" y="3613613"/>
                <a:ext cx="2728066" cy="2230099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0169B975-2946-E147-9959-B149800E233F}"/>
                </a:ext>
              </a:extLst>
            </p:cNvPr>
            <p:cNvSpPr txBox="1"/>
            <p:nvPr/>
          </p:nvSpPr>
          <p:spPr>
            <a:xfrm>
              <a:off x="5969864" y="3317168"/>
              <a:ext cx="673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C00000"/>
                  </a:solidFill>
                  <a:latin typeface="Palatino Linotype" panose="02040502050505030304" pitchFamily="18" charset="0"/>
                </a:rPr>
                <a:t>47% </a:t>
              </a:r>
            </a:p>
          </p:txBody>
        </p:sp>
      </p:grpSp>
      <p:sp>
        <p:nvSpPr>
          <p:cNvPr id="26" name="Retângulo 25">
            <a:extLst>
              <a:ext uri="{FF2B5EF4-FFF2-40B4-BE49-F238E27FC236}">
                <a16:creationId xmlns:a16="http://schemas.microsoft.com/office/drawing/2014/main" id="{6ACDCF48-26A6-D542-9F31-4058087FEDF2}"/>
              </a:ext>
            </a:extLst>
          </p:cNvPr>
          <p:cNvSpPr/>
          <p:nvPr/>
        </p:nvSpPr>
        <p:spPr>
          <a:xfrm>
            <a:off x="89269" y="3842705"/>
            <a:ext cx="48846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latin typeface="Palatino Linotype" panose="02040502050505030304" pitchFamily="18" charset="0"/>
                <a:hlinkClick r:id="rId4"/>
              </a:rPr>
              <a:t>http://www.saudeindigena.net.br/coronavirus/mapaEp.php</a:t>
            </a:r>
            <a:r>
              <a:rPr lang="pt-BR" sz="1000" dirty="0">
                <a:latin typeface="Palatino Linotype" panose="02040502050505030304" pitchFamily="18" charset="0"/>
              </a:rPr>
              <a:t>, Acesso em 24/11/2021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2CB988B4-1B46-C64C-B7D4-5EA46CDF2772}"/>
              </a:ext>
            </a:extLst>
          </p:cNvPr>
          <p:cNvSpPr/>
          <p:nvPr/>
        </p:nvSpPr>
        <p:spPr>
          <a:xfrm>
            <a:off x="7199788" y="6598951"/>
            <a:ext cx="48269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latin typeface="Palatino Linotype" panose="02040502050505030304" pitchFamily="18" charset="0"/>
                <a:hlinkClick r:id="rId5"/>
              </a:rPr>
              <a:t>https://emergenciaindigena.apiboficial.org/dados_covid19/</a:t>
            </a:r>
            <a:r>
              <a:rPr lang="pt-BR" sz="1000" dirty="0">
                <a:latin typeface="Palatino Linotype" panose="02040502050505030304" pitchFamily="18" charset="0"/>
              </a:rPr>
              <a:t>, Acesso em 24/11/2021</a:t>
            </a:r>
          </a:p>
        </p:txBody>
      </p:sp>
    </p:spTree>
    <p:extLst>
      <p:ext uri="{BB962C8B-B14F-4D97-AF65-F5344CB8AC3E}">
        <p14:creationId xmlns:p14="http://schemas.microsoft.com/office/powerpoint/2010/main" val="1685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EF434CA8-034B-7647-BA58-3FA2080E2C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724797"/>
              </p:ext>
            </p:extLst>
          </p:nvPr>
        </p:nvGraphicFramePr>
        <p:xfrm>
          <a:off x="148111" y="61560"/>
          <a:ext cx="9508506" cy="67348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759065">
                  <a:extLst>
                    <a:ext uri="{9D8B030D-6E8A-4147-A177-3AD203B41FA5}">
                      <a16:colId xmlns:a16="http://schemas.microsoft.com/office/drawing/2014/main" val="2404168944"/>
                    </a:ext>
                  </a:extLst>
                </a:gridCol>
                <a:gridCol w="961387">
                  <a:extLst>
                    <a:ext uri="{9D8B030D-6E8A-4147-A177-3AD203B41FA5}">
                      <a16:colId xmlns:a16="http://schemas.microsoft.com/office/drawing/2014/main" val="3612458589"/>
                    </a:ext>
                  </a:extLst>
                </a:gridCol>
                <a:gridCol w="1201980">
                  <a:extLst>
                    <a:ext uri="{9D8B030D-6E8A-4147-A177-3AD203B41FA5}">
                      <a16:colId xmlns:a16="http://schemas.microsoft.com/office/drawing/2014/main" val="1306562929"/>
                    </a:ext>
                  </a:extLst>
                </a:gridCol>
                <a:gridCol w="1173859">
                  <a:extLst>
                    <a:ext uri="{9D8B030D-6E8A-4147-A177-3AD203B41FA5}">
                      <a16:colId xmlns:a16="http://schemas.microsoft.com/office/drawing/2014/main" val="3356526900"/>
                    </a:ext>
                  </a:extLst>
                </a:gridCol>
                <a:gridCol w="1636294">
                  <a:extLst>
                    <a:ext uri="{9D8B030D-6E8A-4147-A177-3AD203B41FA5}">
                      <a16:colId xmlns:a16="http://schemas.microsoft.com/office/drawing/2014/main" val="3037234346"/>
                    </a:ext>
                  </a:extLst>
                </a:gridCol>
                <a:gridCol w="1126989">
                  <a:extLst>
                    <a:ext uri="{9D8B030D-6E8A-4147-A177-3AD203B41FA5}">
                      <a16:colId xmlns:a16="http://schemas.microsoft.com/office/drawing/2014/main" val="158797305"/>
                    </a:ext>
                  </a:extLst>
                </a:gridCol>
                <a:gridCol w="648932">
                  <a:extLst>
                    <a:ext uri="{9D8B030D-6E8A-4147-A177-3AD203B41FA5}">
                      <a16:colId xmlns:a16="http://schemas.microsoft.com/office/drawing/2014/main" val="1125158666"/>
                    </a:ext>
                  </a:extLst>
                </a:gridCol>
              </a:tblGrid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DSEI</a:t>
                      </a:r>
                      <a:endParaRPr lang="pt-BR" sz="1200" b="1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Suspeitos</a:t>
                      </a:r>
                      <a:endParaRPr lang="pt-BR" sz="1200" b="1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Confirmados</a:t>
                      </a:r>
                      <a:endParaRPr lang="pt-BR" sz="1200" b="1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Descartados</a:t>
                      </a:r>
                      <a:endParaRPr lang="pt-BR" sz="1200" b="1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Infectados (atual)</a:t>
                      </a:r>
                      <a:endParaRPr lang="pt-BR" sz="1200" b="1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Cura Clínica</a:t>
                      </a:r>
                      <a:endParaRPr lang="pt-BR" sz="1200" b="1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Óbitos</a:t>
                      </a:r>
                      <a:endParaRPr lang="pt-BR" sz="1200" b="1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2702707554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ALAGOAS E SERGIPE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581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899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571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9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2493879726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ALTAMIRA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2110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2726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4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2102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2606989598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ALTO RIO JURUÁ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939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368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925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11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1625447641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ALTO RIO NEGRO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2394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1167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80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2286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Palatino Linotype" panose="02040502050505030304" pitchFamily="18" charset="0"/>
                        </a:rPr>
                        <a:t>26</a:t>
                      </a:r>
                      <a:endParaRPr lang="pt-BR" sz="1200" b="0" i="0" u="none" strike="noStrike" dirty="0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3803503510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ALTO RIO PURUS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661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468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652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8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636199450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ALTO RIO SOLIMÕES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2367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1362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2306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52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4090606451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AMAPÁ E NORTE DO PARÁ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1409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2939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248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1150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7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1358065577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ARAGUAIA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366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542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359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7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1787216425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BAHIA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16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1578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3646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15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1552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11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3947255080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CEARÁ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148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1826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2726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85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1711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28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358552426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CUIABÁ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1431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872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1402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29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1920846753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GUAMÁ-TOCANTINS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7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1590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2330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1557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19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1388588783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INTERIOR SUL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40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3914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8167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3822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71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2705110805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KAIAPÓ DO MATO GROSSO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1424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1608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33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1385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5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443984657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KAIAPÓ DO PARÁ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1282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2332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1245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3148800926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LESTE DE RORAIMA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4462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5213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118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4231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110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1819256952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LITORAL SUL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4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1949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2990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17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1903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26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2095102225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MANAUS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1306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2799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1273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24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2815597161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MARANHÃO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1822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1080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5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1778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33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1958719639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MATO GROSSO DO SUL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4947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11895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184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4646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107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1149799872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MÉDIO RIO PURUS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3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567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110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560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7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4053318424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MÉDIO RIO SOLIMÕES E AFLUENTES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819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1130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806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11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2585406224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MINAS GERAIS E ESPÍRITO SANTO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91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1208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3523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1184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2762353237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PARINTINS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652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1035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633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19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2307546862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PERNAMBUCO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30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957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2883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47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892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16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2137074247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PORTO VELHO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1724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3157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1704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13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93894302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POTIGUARA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938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1476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931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7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3786032432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RIO TAPAJÓS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5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2279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2944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2252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23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558817778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TOCANTINS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1242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1541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1229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11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2766867746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VALE DO JAVARI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847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436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842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3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2938316011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VILHENA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27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1252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1746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3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1228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771132907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XAVANTE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4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1044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3367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3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976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59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1739549578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XINGU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1568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1136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1548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3934535944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YANOMAMI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9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2123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1096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2101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22</a:t>
                      </a:r>
                      <a:endParaRPr lang="pt-BR" sz="1200" b="0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899082718"/>
                  </a:ext>
                </a:extLst>
              </a:tr>
              <a:tr h="18024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Total</a:t>
                      </a:r>
                      <a:endParaRPr lang="pt-BR" sz="1200" b="1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387</a:t>
                      </a:r>
                      <a:endParaRPr lang="pt-BR" sz="1200" b="1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55578</a:t>
                      </a:r>
                      <a:endParaRPr lang="pt-BR" sz="1200" b="1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81709</a:t>
                      </a:r>
                      <a:endParaRPr lang="pt-BR" sz="1200" b="1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879</a:t>
                      </a:r>
                      <a:endParaRPr lang="pt-BR" sz="1200" b="1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Palatino Linotype" panose="02040502050505030304" pitchFamily="18" charset="0"/>
                        </a:rPr>
                        <a:t>53742</a:t>
                      </a:r>
                      <a:endParaRPr lang="pt-BR" sz="1200" b="1" i="0" u="none" strike="noStrike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Palatino Linotype" panose="02040502050505030304" pitchFamily="18" charset="0"/>
                        </a:rPr>
                        <a:t>838</a:t>
                      </a:r>
                      <a:endParaRPr lang="pt-BR" sz="1200" b="1" i="0" u="none" strike="noStrike" dirty="0">
                        <a:solidFill>
                          <a:srgbClr val="212529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200" marR="4200" marT="4200" marB="0" anchor="b"/>
                </a:tc>
                <a:extLst>
                  <a:ext uri="{0D108BD9-81ED-4DB2-BD59-A6C34878D82A}">
                    <a16:rowId xmlns:a16="http://schemas.microsoft.com/office/drawing/2014/main" val="278462244"/>
                  </a:ext>
                </a:extLst>
              </a:tr>
            </a:tbl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7D064E21-31B4-3245-82C1-EB2C7C55054E}"/>
              </a:ext>
            </a:extLst>
          </p:cNvPr>
          <p:cNvSpPr/>
          <p:nvPr/>
        </p:nvSpPr>
        <p:spPr>
          <a:xfrm>
            <a:off x="9822880" y="1055314"/>
            <a:ext cx="2315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Casos de COVID-19 </a:t>
            </a:r>
            <a:r>
              <a:rPr lang="en-US" dirty="0" err="1">
                <a:latin typeface="Palatino Linotype" panose="02040502050505030304" pitchFamily="18" charset="0"/>
              </a:rPr>
              <a:t>segundo</a:t>
            </a:r>
            <a:r>
              <a:rPr lang="en-US" dirty="0">
                <a:latin typeface="Palatino Linotype" panose="02040502050505030304" pitchFamily="18" charset="0"/>
              </a:rPr>
              <a:t> DSEI</a:t>
            </a:r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9596FC9-23B1-374B-B55D-BACEC840658E}"/>
              </a:ext>
            </a:extLst>
          </p:cNvPr>
          <p:cNvSpPr/>
          <p:nvPr/>
        </p:nvSpPr>
        <p:spPr>
          <a:xfrm>
            <a:off x="9857505" y="1898073"/>
            <a:ext cx="22513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" dirty="0">
                <a:latin typeface="Palatino Linotype" panose="02040502050505030304" pitchFamily="18" charset="0"/>
                <a:hlinkClick r:id="rId2"/>
              </a:rPr>
              <a:t>http://www.saudeindigena.net.br/coronavirus/mapaEp.php</a:t>
            </a:r>
            <a:r>
              <a:rPr lang="pt-BR" sz="600" dirty="0">
                <a:latin typeface="Palatino Linotype" panose="02040502050505030304" pitchFamily="18" charset="0"/>
              </a:rPr>
              <a:t>,</a:t>
            </a:r>
          </a:p>
          <a:p>
            <a:pPr algn="ctr"/>
            <a:r>
              <a:rPr lang="pt-BR" sz="600" dirty="0">
                <a:latin typeface="Palatino Linotype" panose="02040502050505030304" pitchFamily="18" charset="0"/>
              </a:rPr>
              <a:t>Acesso em 24/11/2021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9DA2409-FF51-4841-B91B-569EBE883F1F}"/>
              </a:ext>
            </a:extLst>
          </p:cNvPr>
          <p:cNvSpPr/>
          <p:nvPr/>
        </p:nvSpPr>
        <p:spPr>
          <a:xfrm>
            <a:off x="9199418" y="3020291"/>
            <a:ext cx="277091" cy="29094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C4AD33-88C2-E14F-A480-C76F08AC11F8}"/>
              </a:ext>
            </a:extLst>
          </p:cNvPr>
          <p:cNvSpPr/>
          <p:nvPr/>
        </p:nvSpPr>
        <p:spPr>
          <a:xfrm>
            <a:off x="9199415" y="3754595"/>
            <a:ext cx="277091" cy="29094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55931A-B2BE-244B-B423-A18DEDF84436}"/>
              </a:ext>
            </a:extLst>
          </p:cNvPr>
          <p:cNvSpPr/>
          <p:nvPr/>
        </p:nvSpPr>
        <p:spPr>
          <a:xfrm>
            <a:off x="9199410" y="2424534"/>
            <a:ext cx="277091" cy="29094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1BE952-66B0-B646-B8BC-65E1F197645F}"/>
              </a:ext>
            </a:extLst>
          </p:cNvPr>
          <p:cNvSpPr/>
          <p:nvPr/>
        </p:nvSpPr>
        <p:spPr>
          <a:xfrm>
            <a:off x="9199410" y="5992889"/>
            <a:ext cx="277091" cy="29094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5DDE3A9-5E66-0C4B-8DF1-294C43C988CF}"/>
              </a:ext>
            </a:extLst>
          </p:cNvPr>
          <p:cNvSpPr/>
          <p:nvPr/>
        </p:nvSpPr>
        <p:spPr>
          <a:xfrm>
            <a:off x="9199410" y="1129153"/>
            <a:ext cx="277091" cy="29094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AF52D0-3BDE-294A-956E-92FBD36C9616}"/>
              </a:ext>
            </a:extLst>
          </p:cNvPr>
          <p:cNvSpPr/>
          <p:nvPr/>
        </p:nvSpPr>
        <p:spPr>
          <a:xfrm>
            <a:off x="9199410" y="3580641"/>
            <a:ext cx="277091" cy="29094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31A3EBA-50FD-8C4C-B991-A08F8264C173}"/>
              </a:ext>
            </a:extLst>
          </p:cNvPr>
          <p:cNvSpPr/>
          <p:nvPr/>
        </p:nvSpPr>
        <p:spPr>
          <a:xfrm>
            <a:off x="9199402" y="2071214"/>
            <a:ext cx="277091" cy="29094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5D0FE4C-0B68-594F-B758-CF7C1082355B}"/>
              </a:ext>
            </a:extLst>
          </p:cNvPr>
          <p:cNvSpPr/>
          <p:nvPr/>
        </p:nvSpPr>
        <p:spPr>
          <a:xfrm>
            <a:off x="9199397" y="1904949"/>
            <a:ext cx="277091" cy="29094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3F2A2D-438C-F243-8E87-0783440E1BA5}"/>
              </a:ext>
            </a:extLst>
          </p:cNvPr>
          <p:cNvSpPr/>
          <p:nvPr/>
        </p:nvSpPr>
        <p:spPr>
          <a:xfrm>
            <a:off x="9199392" y="754980"/>
            <a:ext cx="277091" cy="29094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D5CD44D-9DF3-BD49-BD38-57B5C0CC600A}"/>
              </a:ext>
            </a:extLst>
          </p:cNvPr>
          <p:cNvSpPr/>
          <p:nvPr/>
        </p:nvSpPr>
        <p:spPr>
          <a:xfrm>
            <a:off x="9199391" y="6391210"/>
            <a:ext cx="277091" cy="29094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326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C2399E00-6E5B-934A-B0D6-91E511A36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595704"/>
            <a:ext cx="5294716" cy="366659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Mapa&#10;&#10;Descrição gerada automaticamente">
            <a:extLst>
              <a:ext uri="{FF2B5EF4-FFF2-40B4-BE49-F238E27FC236}">
                <a16:creationId xmlns:a16="http://schemas.microsoft.com/office/drawing/2014/main" id="{D011D1F6-F6C9-5B43-8FD4-79FD1D4DC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555995"/>
            <a:ext cx="5294715" cy="374601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AC8C2F6-44FA-2E4C-9030-3C8CB222D877}"/>
              </a:ext>
            </a:extLst>
          </p:cNvPr>
          <p:cNvSpPr txBox="1"/>
          <p:nvPr/>
        </p:nvSpPr>
        <p:spPr>
          <a:xfrm>
            <a:off x="643468" y="5943595"/>
            <a:ext cx="617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Palatino Linotype" panose="02040502050505030304" pitchFamily="18" charset="0"/>
              </a:rPr>
              <a:t>Fonte: Rede Pró </a:t>
            </a:r>
            <a:r>
              <a:rPr lang="pt-BR" dirty="0" err="1">
                <a:latin typeface="Palatino Linotype" panose="02040502050505030304" pitchFamily="18" charset="0"/>
              </a:rPr>
              <a:t>Yanomami</a:t>
            </a:r>
            <a:r>
              <a:rPr lang="pt-BR" dirty="0">
                <a:latin typeface="Palatino Linotype" panose="02040502050505030304" pitchFamily="18" charset="0"/>
              </a:rPr>
              <a:t> – </a:t>
            </a:r>
            <a:r>
              <a:rPr lang="pt-BR" dirty="0" err="1">
                <a:latin typeface="Palatino Linotype" panose="02040502050505030304" pitchFamily="18" charset="0"/>
              </a:rPr>
              <a:t>Ye’kwana</a:t>
            </a:r>
            <a:endParaRPr lang="pt-B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418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37703" y="0"/>
            <a:ext cx="465429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B99F3FD-EFEB-844A-993D-BE1B02D0E379}"/>
              </a:ext>
            </a:extLst>
          </p:cNvPr>
          <p:cNvSpPr txBox="1"/>
          <p:nvPr/>
        </p:nvSpPr>
        <p:spPr>
          <a:xfrm>
            <a:off x="7687737" y="927942"/>
            <a:ext cx="4318000" cy="443991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 err="1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Arguição</a:t>
            </a:r>
            <a:r>
              <a:rPr lang="en-US" sz="4000" b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 de </a:t>
            </a:r>
            <a:r>
              <a:rPr lang="en-US" sz="4000" b="1" kern="1200" dirty="0" err="1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Descumprimento</a:t>
            </a:r>
            <a:r>
              <a:rPr lang="en-US" sz="4000" b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 de </a:t>
            </a:r>
            <a:r>
              <a:rPr lang="en-US" sz="4000" b="1" kern="1200" dirty="0" err="1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Preceito</a:t>
            </a:r>
            <a:r>
              <a:rPr lang="en-US" sz="4000" b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 Fundamental (ADPF, 709)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rPr>
              <a:t>08/07/2020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59AF317-C619-8F41-B31F-9CC5493B1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66" y="640080"/>
            <a:ext cx="5780144" cy="557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564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1594" t="8555" b="846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51600" y="-25400"/>
            <a:ext cx="5740400" cy="6858000"/>
            <a:chOff x="0" y="0"/>
            <a:chExt cx="2392831" cy="21533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2831" cy="2153391"/>
            </a:xfrm>
            <a:custGeom>
              <a:avLst/>
              <a:gdLst/>
              <a:ahLst/>
              <a:cxnLst/>
              <a:rect l="l" t="t" r="r" b="b"/>
              <a:pathLst>
                <a:path w="2392831" h="2153391">
                  <a:moveTo>
                    <a:pt x="0" y="0"/>
                  </a:moveTo>
                  <a:lnTo>
                    <a:pt x="2392831" y="0"/>
                  </a:lnTo>
                  <a:lnTo>
                    <a:pt x="2392831" y="2153391"/>
                  </a:lnTo>
                  <a:lnTo>
                    <a:pt x="0" y="2153391"/>
                  </a:lnTo>
                  <a:close/>
                </a:path>
              </a:pathLst>
            </a:custGeom>
            <a:solidFill>
              <a:srgbClr val="5A5855">
                <a:alpha val="71764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-1" y="5712927"/>
            <a:ext cx="6451601" cy="1145073"/>
            <a:chOff x="0" y="0"/>
            <a:chExt cx="3483586" cy="59076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483586" cy="590768"/>
            </a:xfrm>
            <a:custGeom>
              <a:avLst/>
              <a:gdLst/>
              <a:ahLst/>
              <a:cxnLst/>
              <a:rect l="l" t="t" r="r" b="b"/>
              <a:pathLst>
                <a:path w="3483586" h="590768">
                  <a:moveTo>
                    <a:pt x="0" y="0"/>
                  </a:moveTo>
                  <a:lnTo>
                    <a:pt x="3483586" y="0"/>
                  </a:lnTo>
                  <a:lnTo>
                    <a:pt x="3483586" y="590768"/>
                  </a:lnTo>
                  <a:lnTo>
                    <a:pt x="0" y="590768"/>
                  </a:lnTo>
                  <a:close/>
                </a:path>
              </a:pathLst>
            </a:custGeom>
            <a:solidFill>
              <a:srgbClr val="006B3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655680"/>
            <a:ext cx="1193561" cy="131291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34" y="5712927"/>
            <a:ext cx="1219366" cy="114639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82" y="5712927"/>
            <a:ext cx="2014220" cy="113416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0" y="5664437"/>
            <a:ext cx="1295400" cy="12954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3"/>
          <a:stretch/>
        </p:blipFill>
        <p:spPr>
          <a:xfrm>
            <a:off x="4735945" y="5968729"/>
            <a:ext cx="1563255" cy="68681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9ED9D56-6A38-A543-BED5-63D888BD9E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6400" y="95250"/>
            <a:ext cx="4826000" cy="6635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" y="616682"/>
            <a:ext cx="5041295" cy="30479"/>
            <a:chOff x="0" y="0"/>
            <a:chExt cx="43690120" cy="571500"/>
          </a:xfrm>
        </p:grpSpPr>
        <p:sp>
          <p:nvSpPr>
            <p:cNvPr id="3" name="Freeform 3"/>
            <p:cNvSpPr/>
            <p:nvPr/>
          </p:nvSpPr>
          <p:spPr>
            <a:xfrm>
              <a:off x="0" y="255270"/>
              <a:ext cx="43690121" cy="69850"/>
            </a:xfrm>
            <a:custGeom>
              <a:avLst/>
              <a:gdLst/>
              <a:ahLst/>
              <a:cxnLst/>
              <a:rect l="l" t="t" r="r" b="b"/>
              <a:pathLst>
                <a:path w="43690121" h="69850">
                  <a:moveTo>
                    <a:pt x="4339928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3690121" y="69850"/>
                  </a:lnTo>
                  <a:lnTo>
                    <a:pt x="43690121" y="0"/>
                  </a:lnTo>
                  <a:close/>
                </a:path>
              </a:pathLst>
            </a:custGeom>
            <a:solidFill>
              <a:srgbClr val="E66211"/>
            </a:solidFill>
            <a:ln>
              <a:solidFill>
                <a:srgbClr val="002060"/>
              </a:solidFill>
            </a:ln>
          </p:spPr>
        </p:sp>
      </p:grpSp>
      <p:grpSp>
        <p:nvGrpSpPr>
          <p:cNvPr id="4" name="Group 8"/>
          <p:cNvGrpSpPr/>
          <p:nvPr/>
        </p:nvGrpSpPr>
        <p:grpSpPr>
          <a:xfrm rot="5400000">
            <a:off x="-3163221" y="3395674"/>
            <a:ext cx="6869963" cy="54689"/>
            <a:chOff x="0" y="0"/>
            <a:chExt cx="43690120" cy="571500"/>
          </a:xfrm>
        </p:grpSpPr>
        <p:sp>
          <p:nvSpPr>
            <p:cNvPr id="5" name="Freeform 9"/>
            <p:cNvSpPr/>
            <p:nvPr/>
          </p:nvSpPr>
          <p:spPr>
            <a:xfrm>
              <a:off x="0" y="255270"/>
              <a:ext cx="43690121" cy="69850"/>
            </a:xfrm>
            <a:custGeom>
              <a:avLst/>
              <a:gdLst/>
              <a:ahLst/>
              <a:cxnLst/>
              <a:rect l="l" t="t" r="r" b="b"/>
              <a:pathLst>
                <a:path w="43690121" h="69850">
                  <a:moveTo>
                    <a:pt x="4339928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3690121" y="69850"/>
                  </a:lnTo>
                  <a:lnTo>
                    <a:pt x="43690121" y="0"/>
                  </a:lnTo>
                  <a:close/>
                </a:path>
              </a:pathLst>
            </a:custGeom>
            <a:solidFill>
              <a:srgbClr val="E66211"/>
            </a:solidFill>
            <a:ln>
              <a:solidFill>
                <a:srgbClr val="002060"/>
              </a:solidFill>
            </a:ln>
          </p:spPr>
        </p:sp>
      </p:grpSp>
      <p:grpSp>
        <p:nvGrpSpPr>
          <p:cNvPr id="6" name="Group 16"/>
          <p:cNvGrpSpPr/>
          <p:nvPr/>
        </p:nvGrpSpPr>
        <p:grpSpPr>
          <a:xfrm rot="5400000">
            <a:off x="8333043" y="3358280"/>
            <a:ext cx="6858001" cy="141441"/>
            <a:chOff x="0" y="0"/>
            <a:chExt cx="43690120" cy="571500"/>
          </a:xfrm>
        </p:grpSpPr>
        <p:sp>
          <p:nvSpPr>
            <p:cNvPr id="7" name="Freeform 17"/>
            <p:cNvSpPr/>
            <p:nvPr/>
          </p:nvSpPr>
          <p:spPr>
            <a:xfrm>
              <a:off x="0" y="255270"/>
              <a:ext cx="43690121" cy="69850"/>
            </a:xfrm>
            <a:custGeom>
              <a:avLst/>
              <a:gdLst/>
              <a:ahLst/>
              <a:cxnLst/>
              <a:rect l="l" t="t" r="r" b="b"/>
              <a:pathLst>
                <a:path w="43690121" h="69850">
                  <a:moveTo>
                    <a:pt x="4339928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3690121" y="69850"/>
                  </a:lnTo>
                  <a:lnTo>
                    <a:pt x="43690121" y="0"/>
                  </a:lnTo>
                  <a:close/>
                </a:path>
              </a:pathLst>
            </a:custGeom>
            <a:solidFill>
              <a:srgbClr val="E66211"/>
            </a:solidFill>
            <a:ln>
              <a:solidFill>
                <a:srgbClr val="002060"/>
              </a:solidFill>
            </a:ln>
          </p:spPr>
        </p:sp>
      </p:grpSp>
      <p:grpSp>
        <p:nvGrpSpPr>
          <p:cNvPr id="8" name="Group 4"/>
          <p:cNvGrpSpPr/>
          <p:nvPr/>
        </p:nvGrpSpPr>
        <p:grpSpPr>
          <a:xfrm rot="16200000">
            <a:off x="7988324" y="-2112458"/>
            <a:ext cx="1622697" cy="5847611"/>
            <a:chOff x="0" y="0"/>
            <a:chExt cx="2322388" cy="2296663"/>
          </a:xfrm>
          <a:solidFill>
            <a:srgbClr val="002060"/>
          </a:solidFill>
        </p:grpSpPr>
        <p:sp>
          <p:nvSpPr>
            <p:cNvPr id="9" name="Freeform 5"/>
            <p:cNvSpPr/>
            <p:nvPr/>
          </p:nvSpPr>
          <p:spPr>
            <a:xfrm>
              <a:off x="0" y="0"/>
              <a:ext cx="2322388" cy="2296663"/>
            </a:xfrm>
            <a:custGeom>
              <a:avLst/>
              <a:gdLst/>
              <a:ahLst/>
              <a:cxnLst/>
              <a:rect l="l" t="t" r="r" b="b"/>
              <a:pathLst>
                <a:path w="2322388" h="2296663">
                  <a:moveTo>
                    <a:pt x="0" y="0"/>
                  </a:moveTo>
                  <a:lnTo>
                    <a:pt x="2322388" y="0"/>
                  </a:lnTo>
                  <a:lnTo>
                    <a:pt x="2322388" y="2296663"/>
                  </a:lnTo>
                  <a:lnTo>
                    <a:pt x="0" y="2296663"/>
                  </a:lnTo>
                  <a:close/>
                </a:path>
              </a:pathLst>
            </a:custGeom>
            <a:grpFill/>
          </p:spPr>
        </p:sp>
      </p:grpSp>
      <p:sp>
        <p:nvSpPr>
          <p:cNvPr id="10" name="TextBox 20"/>
          <p:cNvSpPr txBox="1"/>
          <p:nvPr/>
        </p:nvSpPr>
        <p:spPr>
          <a:xfrm>
            <a:off x="6180668" y="290170"/>
            <a:ext cx="5424097" cy="978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14"/>
              </a:lnSpc>
            </a:pPr>
            <a:r>
              <a:rPr lang="en-US" sz="3600" spc="33" dirty="0" err="1">
                <a:solidFill>
                  <a:srgbClr val="F2F2F2"/>
                </a:solidFill>
                <a:latin typeface="Palatino Linotype" panose="02040502050505030304" pitchFamily="18" charset="0"/>
                <a:ea typeface="Open Sans" panose="020B0604020202020204" charset="0"/>
                <a:cs typeface="Open Sans" panose="020B0604020202020204" charset="0"/>
              </a:rPr>
              <a:t>Impacto</a:t>
            </a:r>
            <a:r>
              <a:rPr lang="en-US" sz="3600" spc="33" dirty="0">
                <a:solidFill>
                  <a:srgbClr val="F2F2F2"/>
                </a:solidFill>
                <a:latin typeface="Palatino Linotype" panose="02040502050505030304" pitchFamily="18" charset="0"/>
                <a:ea typeface="Open Sans" panose="020B0604020202020204" charset="0"/>
                <a:cs typeface="Open Sans" panose="020B0604020202020204" charset="0"/>
              </a:rPr>
              <a:t> de </a:t>
            </a:r>
            <a:r>
              <a:rPr lang="en-US" sz="3600" spc="33" dirty="0" err="1">
                <a:solidFill>
                  <a:srgbClr val="F2F2F2"/>
                </a:solidFill>
                <a:latin typeface="Palatino Linotype" panose="02040502050505030304" pitchFamily="18" charset="0"/>
                <a:ea typeface="Open Sans" panose="020B0604020202020204" charset="0"/>
                <a:cs typeface="Open Sans" panose="020B0604020202020204" charset="0"/>
              </a:rPr>
              <a:t>fatores</a:t>
            </a:r>
            <a:r>
              <a:rPr lang="en-US" sz="3600" spc="33" dirty="0">
                <a:solidFill>
                  <a:srgbClr val="F2F2F2"/>
                </a:solidFill>
                <a:latin typeface="Palatino Linotype" panose="02040502050505030304" pitchFamily="18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3600" spc="33" dirty="0" err="1">
                <a:solidFill>
                  <a:srgbClr val="F2F2F2"/>
                </a:solidFill>
                <a:latin typeface="Palatino Linotype" panose="02040502050505030304" pitchFamily="18" charset="0"/>
                <a:ea typeface="Open Sans" panose="020B0604020202020204" charset="0"/>
                <a:cs typeface="Open Sans" panose="020B0604020202020204" charset="0"/>
              </a:rPr>
              <a:t>externos</a:t>
            </a:r>
            <a:r>
              <a:rPr lang="en-US" sz="3600" spc="33" dirty="0">
                <a:solidFill>
                  <a:srgbClr val="F2F2F2"/>
                </a:solidFill>
                <a:latin typeface="Palatino Linotype" panose="02040502050505030304" pitchFamily="18" charset="0"/>
                <a:ea typeface="Open Sans" panose="020B0604020202020204" charset="0"/>
                <a:cs typeface="Open Sans" panose="020B0604020202020204" charset="0"/>
              </a:rPr>
              <a:t> / </a:t>
            </a:r>
            <a:r>
              <a:rPr lang="en-US" sz="3600" spc="33" dirty="0" err="1">
                <a:solidFill>
                  <a:srgbClr val="F2F2F2"/>
                </a:solidFill>
                <a:latin typeface="Palatino Linotype" panose="02040502050505030304" pitchFamily="18" charset="0"/>
                <a:ea typeface="Open Sans" panose="020B0604020202020204" charset="0"/>
                <a:cs typeface="Open Sans" panose="020B0604020202020204" charset="0"/>
              </a:rPr>
              <a:t>contextuais</a:t>
            </a:r>
            <a:endParaRPr lang="en-US" sz="3600" spc="33" dirty="0">
              <a:solidFill>
                <a:srgbClr val="F2F2F2"/>
              </a:solidFill>
              <a:latin typeface="Palatino Linotype" panose="02040502050505030304" pitchFamily="18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421461" y="1295400"/>
            <a:ext cx="2794000" cy="106680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pt-BR" sz="2267" dirty="0">
                <a:solidFill>
                  <a:prstClr val="black"/>
                </a:solidFill>
                <a:latin typeface="Palatino Linotype" panose="02040502050505030304" pitchFamily="18" charset="0"/>
                <a:ea typeface="Open Sans" panose="020B0604020202020204" charset="0"/>
                <a:cs typeface="Open Sans" panose="020B0604020202020204" charset="0"/>
              </a:rPr>
              <a:t>Grilagem</a:t>
            </a: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6395955" y="3835400"/>
            <a:ext cx="2794000" cy="106680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pt-BR" sz="2267" dirty="0">
                <a:solidFill>
                  <a:prstClr val="black"/>
                </a:solidFill>
                <a:latin typeface="Palatino Linotype" panose="02040502050505030304" pitchFamily="18" charset="0"/>
                <a:ea typeface="Open Sans" panose="020B0604020202020204" charset="0"/>
                <a:cs typeface="Open Sans" panose="020B0604020202020204" charset="0"/>
              </a:rPr>
              <a:t>Garimpo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4402661" y="2565400"/>
            <a:ext cx="2794000" cy="106680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pt-BR" sz="2267" dirty="0">
                <a:solidFill>
                  <a:prstClr val="black"/>
                </a:solidFill>
                <a:latin typeface="Palatino Linotype" panose="02040502050505030304" pitchFamily="18" charset="0"/>
                <a:ea typeface="Open Sans" panose="020B0604020202020204" charset="0"/>
                <a:cs typeface="Open Sans" panose="020B0604020202020204" charset="0"/>
              </a:rPr>
              <a:t>Desmatamento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8719880" y="5054600"/>
            <a:ext cx="2794000" cy="106680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pt-BR" sz="2267" dirty="0">
                <a:solidFill>
                  <a:prstClr val="black"/>
                </a:solidFill>
                <a:latin typeface="Palatino Linotype" panose="02040502050505030304" pitchFamily="18" charset="0"/>
                <a:ea typeface="Open Sans" panose="020B0604020202020204" charset="0"/>
                <a:cs typeface="Open Sans" panose="020B0604020202020204" charset="0"/>
              </a:rPr>
              <a:t>Precária Infraestrutura de Saúde</a:t>
            </a:r>
          </a:p>
        </p:txBody>
      </p:sp>
      <p:pic>
        <p:nvPicPr>
          <p:cNvPr id="12" name="Imagem 11" descr="Imagem capturada de tela de celular com publicação numa rede social&#10;&#10;Descrição gerada automaticamente com confiança baixa">
            <a:extLst>
              <a:ext uri="{FF2B5EF4-FFF2-40B4-BE49-F238E27FC236}">
                <a16:creationId xmlns:a16="http://schemas.microsoft.com/office/drawing/2014/main" id="{C33F2D17-225C-4B47-B530-48B3A1037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6" y="2988740"/>
            <a:ext cx="3559515" cy="357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4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1DFA43DC-4517-7043-8150-241E465E4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490" y="5059360"/>
            <a:ext cx="8080375" cy="174710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9AA0D6D-E142-754E-8576-D8A324D1D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83" y="931329"/>
            <a:ext cx="5903617" cy="40264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2EA74D3-9C1E-0440-ABA4-A7E6250DA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741359"/>
            <a:ext cx="5969947" cy="4250267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34ECDE17-544D-CB48-A3BF-3968BD24231E}"/>
              </a:ext>
            </a:extLst>
          </p:cNvPr>
          <p:cNvGrpSpPr/>
          <p:nvPr/>
        </p:nvGrpSpPr>
        <p:grpSpPr>
          <a:xfrm>
            <a:off x="3962400" y="-4941"/>
            <a:ext cx="8229600" cy="809283"/>
            <a:chOff x="0" y="0"/>
            <a:chExt cx="4194244" cy="1543875"/>
          </a:xfrm>
          <a:solidFill>
            <a:schemeClr val="accent1">
              <a:lumMod val="50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5E913652-38A5-EA4B-90F2-7233532B3EAF}"/>
                </a:ext>
              </a:extLst>
            </p:cNvPr>
            <p:cNvSpPr/>
            <p:nvPr/>
          </p:nvSpPr>
          <p:spPr>
            <a:xfrm>
              <a:off x="0" y="0"/>
              <a:ext cx="4194244" cy="1543875"/>
            </a:xfrm>
            <a:custGeom>
              <a:avLst/>
              <a:gdLst/>
              <a:ahLst/>
              <a:cxnLst/>
              <a:rect l="l" t="t" r="r" b="b"/>
              <a:pathLst>
                <a:path w="4194244" h="1543875">
                  <a:moveTo>
                    <a:pt x="0" y="0"/>
                  </a:moveTo>
                  <a:lnTo>
                    <a:pt x="4194244" y="0"/>
                  </a:lnTo>
                  <a:lnTo>
                    <a:pt x="4194244" y="1543875"/>
                  </a:lnTo>
                  <a:lnTo>
                    <a:pt x="0" y="1543875"/>
                  </a:lnTo>
                  <a:close/>
                </a:path>
              </a:pathLst>
            </a:custGeom>
            <a:grpFill/>
          </p:spPr>
        </p:sp>
      </p:grpSp>
      <p:sp>
        <p:nvSpPr>
          <p:cNvPr id="13" name="TextBox 17">
            <a:extLst>
              <a:ext uri="{FF2B5EF4-FFF2-40B4-BE49-F238E27FC236}">
                <a16:creationId xmlns:a16="http://schemas.microsoft.com/office/drawing/2014/main" id="{1668DA5E-306A-F541-9B65-69D0605A311A}"/>
              </a:ext>
            </a:extLst>
          </p:cNvPr>
          <p:cNvSpPr txBox="1"/>
          <p:nvPr/>
        </p:nvSpPr>
        <p:spPr>
          <a:xfrm>
            <a:off x="4301067" y="115008"/>
            <a:ext cx="7619144" cy="506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4294"/>
              </a:lnSpc>
            </a:pPr>
            <a:r>
              <a:rPr lang="pt-BR" sz="2667" dirty="0">
                <a:solidFill>
                  <a:srgbClr val="FFFFFF"/>
                </a:solidFill>
                <a:latin typeface="Book Antiqua" panose="02040602050305030304" pitchFamily="18" charset="0"/>
                <a:ea typeface="Open Sans" panose="020B0604020202020204" charset="0"/>
                <a:cs typeface="Open Sans" panose="020B0604020202020204" charset="0"/>
              </a:rPr>
              <a:t>Desigualdade intensificada pela COVID-19 </a:t>
            </a:r>
            <a:endParaRPr lang="en-US" sz="2667" dirty="0">
              <a:solidFill>
                <a:srgbClr val="FFFFFF"/>
              </a:solidFill>
              <a:latin typeface="Book Antiqua" panose="02040602050305030304" pitchFamily="18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55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2">
            <a:extLst>
              <a:ext uri="{FF2B5EF4-FFF2-40B4-BE49-F238E27FC236}">
                <a16:creationId xmlns:a16="http://schemas.microsoft.com/office/drawing/2014/main" id="{8AC51DBB-968E-2C4D-A5E5-F6BD96A86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04801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altLang="pt-BR" sz="2400">
              <a:solidFill>
                <a:srgbClr val="1F497D"/>
              </a:solidFill>
              <a:latin typeface="Swis721 Cn BT" pitchFamily="34" charset="0"/>
            </a:endParaRPr>
          </a:p>
        </p:txBody>
      </p:sp>
      <p:sp>
        <p:nvSpPr>
          <p:cNvPr id="185346" name="Rectangle 3">
            <a:extLst>
              <a:ext uri="{FF2B5EF4-FFF2-40B4-BE49-F238E27FC236}">
                <a16:creationId xmlns:a16="http://schemas.microsoft.com/office/drawing/2014/main" id="{342FC0EF-41BA-B548-894C-D607864D6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pt-BR" sz="2400" b="1">
                <a:solidFill>
                  <a:prstClr val="black"/>
                </a:solidFill>
                <a:latin typeface="Book Antiqua" panose="02040602050305030304" pitchFamily="18" charset="0"/>
              </a:rPr>
              <a:t>Taxa de mortalidade infantil (por mil nascidos vivos) por cor ou raça, Brasil, 2000.</a:t>
            </a:r>
          </a:p>
        </p:txBody>
      </p:sp>
      <p:pic>
        <p:nvPicPr>
          <p:cNvPr id="185347" name="Picture 4">
            <a:extLst>
              <a:ext uri="{FF2B5EF4-FFF2-40B4-BE49-F238E27FC236}">
                <a16:creationId xmlns:a16="http://schemas.microsoft.com/office/drawing/2014/main" id="{BB223ABE-BD7D-F343-A76F-CD1D4F75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773239"/>
            <a:ext cx="8104188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5">
            <a:extLst>
              <a:ext uri="{FF2B5EF4-FFF2-40B4-BE49-F238E27FC236}">
                <a16:creationId xmlns:a16="http://schemas.microsoft.com/office/drawing/2014/main" id="{DAAEA72F-7375-5847-8156-7D2FC9F89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6237289"/>
            <a:ext cx="2881312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altLang="pt-BR">
                <a:solidFill>
                  <a:prstClr val="black"/>
                </a:solidFill>
                <a:latin typeface="Book Antiqua" panose="02040602050305030304" pitchFamily="18" charset="0"/>
              </a:rPr>
              <a:t>Fonte: IBGE, Censo Demográfico  2000</a:t>
            </a:r>
          </a:p>
        </p:txBody>
      </p:sp>
    </p:spTree>
    <p:extLst>
      <p:ext uri="{BB962C8B-B14F-4D97-AF65-F5344CB8AC3E}">
        <p14:creationId xmlns:p14="http://schemas.microsoft.com/office/powerpoint/2010/main" val="11046907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Mapa&#10;&#10;Descrição gerada automaticamente">
            <a:extLst>
              <a:ext uri="{FF2B5EF4-FFF2-40B4-BE49-F238E27FC236}">
                <a16:creationId xmlns:a16="http://schemas.microsoft.com/office/drawing/2014/main" id="{C360844D-5266-3E43-83C8-0CED78CC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934" y="457200"/>
            <a:ext cx="982413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086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aixaDeTexto 4">
            <a:extLst>
              <a:ext uri="{FF2B5EF4-FFF2-40B4-BE49-F238E27FC236}">
                <a16:creationId xmlns:a16="http://schemas.microsoft.com/office/drawing/2014/main" id="{6D66B3B8-6AB7-9F4C-9310-41219C117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5744" y="0"/>
            <a:ext cx="9180512" cy="409990"/>
          </a:xfrm>
          <a:prstGeom prst="rect">
            <a:avLst/>
          </a:prstGeom>
          <a:solidFill>
            <a:srgbClr val="005B0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altLang="pt-BR" sz="1200" b="1" dirty="0">
                <a:solidFill>
                  <a:prstClr val="white"/>
                </a:solidFill>
                <a:latin typeface="Book Antiqua" panose="02040602050305030304" pitchFamily="18" charset="0"/>
                <a:ea typeface="Open Sans"/>
                <a:cs typeface="Open Sans"/>
              </a:rPr>
              <a:t>Distribuição populacional, número de aldeias, USBI, Polo Base, cobertura dos serviços nas aldeias, de acordo com DSEI, Brasil.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687F567-6309-9E4F-9FEA-8D9F2DE60E9E}"/>
              </a:ext>
            </a:extLst>
          </p:cNvPr>
          <p:cNvGraphicFramePr>
            <a:graphicFrameLocks noGrp="1"/>
          </p:cNvGraphicFramePr>
          <p:nvPr/>
        </p:nvGraphicFramePr>
        <p:xfrm>
          <a:off x="1847528" y="476672"/>
          <a:ext cx="8568952" cy="5760648"/>
        </p:xfrm>
        <a:graphic>
          <a:graphicData uri="http://schemas.openxmlformats.org/drawingml/2006/table">
            <a:tbl>
              <a:tblPr/>
              <a:tblGrid>
                <a:gridCol w="2049415">
                  <a:extLst>
                    <a:ext uri="{9D8B030D-6E8A-4147-A177-3AD203B41FA5}">
                      <a16:colId xmlns:a16="http://schemas.microsoft.com/office/drawing/2014/main" val="3471303091"/>
                    </a:ext>
                  </a:extLst>
                </a:gridCol>
                <a:gridCol w="665542">
                  <a:extLst>
                    <a:ext uri="{9D8B030D-6E8A-4147-A177-3AD203B41FA5}">
                      <a16:colId xmlns:a16="http://schemas.microsoft.com/office/drawing/2014/main" val="285176927"/>
                    </a:ext>
                  </a:extLst>
                </a:gridCol>
                <a:gridCol w="499157">
                  <a:extLst>
                    <a:ext uri="{9D8B030D-6E8A-4147-A177-3AD203B41FA5}">
                      <a16:colId xmlns:a16="http://schemas.microsoft.com/office/drawing/2014/main" val="2380692531"/>
                    </a:ext>
                  </a:extLst>
                </a:gridCol>
                <a:gridCol w="399325">
                  <a:extLst>
                    <a:ext uri="{9D8B030D-6E8A-4147-A177-3AD203B41FA5}">
                      <a16:colId xmlns:a16="http://schemas.microsoft.com/office/drawing/2014/main" val="2217919890"/>
                    </a:ext>
                  </a:extLst>
                </a:gridCol>
                <a:gridCol w="623945">
                  <a:extLst>
                    <a:ext uri="{9D8B030D-6E8A-4147-A177-3AD203B41FA5}">
                      <a16:colId xmlns:a16="http://schemas.microsoft.com/office/drawing/2014/main" val="225173125"/>
                    </a:ext>
                  </a:extLst>
                </a:gridCol>
                <a:gridCol w="1023270">
                  <a:extLst>
                    <a:ext uri="{9D8B030D-6E8A-4147-A177-3AD203B41FA5}">
                      <a16:colId xmlns:a16="http://schemas.microsoft.com/office/drawing/2014/main" val="142713542"/>
                    </a:ext>
                  </a:extLst>
                </a:gridCol>
                <a:gridCol w="1042682">
                  <a:extLst>
                    <a:ext uri="{9D8B030D-6E8A-4147-A177-3AD203B41FA5}">
                      <a16:colId xmlns:a16="http://schemas.microsoft.com/office/drawing/2014/main" val="1880137274"/>
                    </a:ext>
                  </a:extLst>
                </a:gridCol>
                <a:gridCol w="1755366">
                  <a:extLst>
                    <a:ext uri="{9D8B030D-6E8A-4147-A177-3AD203B41FA5}">
                      <a16:colId xmlns:a16="http://schemas.microsoft.com/office/drawing/2014/main" val="992437728"/>
                    </a:ext>
                  </a:extLst>
                </a:gridCol>
                <a:gridCol w="510250">
                  <a:extLst>
                    <a:ext uri="{9D8B030D-6E8A-4147-A177-3AD203B41FA5}">
                      <a16:colId xmlns:a16="http://schemas.microsoft.com/office/drawing/2014/main" val="3202240654"/>
                    </a:ext>
                  </a:extLst>
                </a:gridCol>
              </a:tblGrid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DSEI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População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Aldeias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UBSI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Polo Base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UBSI+Polo Base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Cobertua UBSI*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Cobertua UBSI+Polo Base**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CASAI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950196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Alagoas e Sergipe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12479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0,0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41,9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1316172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Altamira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4323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81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42,0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43,2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978810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Alto Rio Juruá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18208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162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0,0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4,3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476147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Alto Rio Negro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28858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733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0,8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4,2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850121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Alto Rio Purus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12597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151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16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6,0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10,6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529257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Alto Rio Solimões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70823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236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16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6,8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12,3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312829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Amapá e Norte do Pará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12964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142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16,2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20,4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149903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Araguaia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6290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47,5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57,5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067843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Bahia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32449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135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26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19,3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25,9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62409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Ceará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35757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104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26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25,0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33,7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247392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Cuiabá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8667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178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28,7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34,8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428451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Guamá-Tocantins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17198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186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8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16,7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21,0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279620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Interior Sul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38945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194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72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31,4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37,1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101880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Kayapó do Mato Grosso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4939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45,3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50,9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195755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Kayapó do Pará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6152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26,3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33,3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7902549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Leste de Roraima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51797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342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285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319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83,3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93,3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1212187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Litoral Sul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24699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126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46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58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36,5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46,0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211304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Manaus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29506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253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0,0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6,7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150811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Mato Grosso do Sul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78918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103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75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90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72,8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87,4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281167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Maranhão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37167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629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7,5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8,4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806416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Médio Rio Purus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10721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116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11,2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19,8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3287377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Médio Rio Solimões e Afluentes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20264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185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16,2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24,3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913451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Minas Gerais e Espírito Santo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16787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95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18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14,7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33,7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385685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Parintins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17130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126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7,1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17,5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596654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Pernambuco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39543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224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76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27,7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33,9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2186815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Porto Velho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13407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187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14,4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17,1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244891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Potiguara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15374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58,8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70,6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835303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Rio Tapajós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13279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157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36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15,9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22,9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7886363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Tocantins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12531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195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16,4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19,0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208142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Vale do Javari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 6.281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8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13,3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25,0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052225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Vilhena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5933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187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14,4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17,1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3312352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Xavante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21433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317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38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10,1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12,0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2386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Xingu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8000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109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21,1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24,8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573435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Yanomami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26785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366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78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37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115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21,3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31,4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771658"/>
                  </a:ext>
                </a:extLst>
              </a:tr>
              <a:tr h="1600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Total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753923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6294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1194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369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1563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19,0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8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24,8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69</a:t>
                      </a:r>
                    </a:p>
                  </a:txBody>
                  <a:tcPr marL="5893" marR="5893" marT="58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567105"/>
                  </a:ext>
                </a:extLst>
              </a:tr>
            </a:tbl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CBD039A9-E3FF-9941-8130-D54753CAD4C5}"/>
              </a:ext>
            </a:extLst>
          </p:cNvPr>
          <p:cNvSpPr/>
          <p:nvPr/>
        </p:nvSpPr>
        <p:spPr>
          <a:xfrm>
            <a:off x="1847528" y="6237312"/>
            <a:ext cx="83529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000" dirty="0">
                <a:solidFill>
                  <a:prstClr val="black"/>
                </a:solidFill>
                <a:latin typeface="Book Antiqua" panose="02040602050305030304" pitchFamily="18" charset="0"/>
                <a:ea typeface="MS PGothic" panose="020B0600070205080204" pitchFamily="34" charset="-128"/>
              </a:rPr>
              <a:t>Fonte: </a:t>
            </a:r>
            <a:r>
              <a:rPr lang="pt-BR" sz="1000" dirty="0">
                <a:solidFill>
                  <a:prstClr val="black"/>
                </a:solidFill>
                <a:latin typeface="Book Antiqua" panose="02040602050305030304" pitchFamily="18" charset="0"/>
                <a:ea typeface="MS PGothic" panose="020B0600070205080204" pitchFamily="34" charset="-128"/>
                <a:hlinkClick r:id="rId2"/>
              </a:rPr>
              <a:t>https://saudeindigena.saude.gov.br/corona</a:t>
            </a:r>
            <a:r>
              <a:rPr lang="pt-BR" sz="1000" dirty="0">
                <a:solidFill>
                  <a:prstClr val="black"/>
                </a:solidFill>
                <a:latin typeface="Book Antiqua" panose="02040602050305030304" pitchFamily="18" charset="0"/>
                <a:ea typeface="MS PGothic" panose="020B0600070205080204" pitchFamily="34" charset="-128"/>
              </a:rPr>
              <a:t>; UBSI - Unidade Básica de Saúde Indígena; CASAI - Casa de Apoio à Saúde Indígena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000" dirty="0">
                <a:solidFill>
                  <a:prstClr val="black"/>
                </a:solidFill>
                <a:latin typeface="Book Antiqua" panose="02040602050305030304" pitchFamily="18" charset="0"/>
                <a:ea typeface="MS PGothic" panose="020B0600070205080204" pitchFamily="34" charset="-128"/>
              </a:rPr>
              <a:t>* número de UBS, dividido pelo número de aldeias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000" dirty="0">
                <a:solidFill>
                  <a:prstClr val="black"/>
                </a:solidFill>
                <a:latin typeface="Book Antiqua" panose="02040602050305030304" pitchFamily="18" charset="0"/>
                <a:ea typeface="MS PGothic" panose="020B0600070205080204" pitchFamily="34" charset="-128"/>
              </a:rPr>
              <a:t>** número de UBS + Polo Base, dividido pelo número de aldeias			</a:t>
            </a:r>
          </a:p>
        </p:txBody>
      </p: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461F67A1-8E49-AA41-A9ED-87CFF68EFB8A}"/>
              </a:ext>
            </a:extLst>
          </p:cNvPr>
          <p:cNvSpPr/>
          <p:nvPr/>
        </p:nvSpPr>
        <p:spPr>
          <a:xfrm>
            <a:off x="1673018" y="5950224"/>
            <a:ext cx="8915469" cy="11927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551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3C7EFD2-83EB-3642-AD8F-ABF7628FFEC8}"/>
              </a:ext>
            </a:extLst>
          </p:cNvPr>
          <p:cNvSpPr txBox="1"/>
          <p:nvPr/>
        </p:nvSpPr>
        <p:spPr bwMode="auto">
          <a:xfrm>
            <a:off x="491068" y="275167"/>
            <a:ext cx="11296135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pt-BR" sz="2800" b="1" i="1" kern="1200" dirty="0">
                <a:latin typeface="Palatino Linotype" panose="02040502050505030304" pitchFamily="18" charset="0"/>
                <a:ea typeface="+mj-ea"/>
                <a:cs typeface="+mj-cs"/>
              </a:rPr>
              <a:t>Posto de Saúde no Polo Base de </a:t>
            </a:r>
            <a:r>
              <a:rPr lang="pt-BR" sz="2800" b="1" i="1" kern="1200" dirty="0" err="1">
                <a:latin typeface="Palatino Linotype" panose="02040502050505030304" pitchFamily="18" charset="0"/>
                <a:ea typeface="+mj-ea"/>
                <a:cs typeface="+mj-cs"/>
              </a:rPr>
              <a:t>Auaris</a:t>
            </a:r>
            <a:r>
              <a:rPr lang="pt-BR" sz="2800" b="1" i="1" kern="1200" dirty="0">
                <a:latin typeface="Palatino Linotype" panose="02040502050505030304" pitchFamily="18" charset="0"/>
                <a:ea typeface="+mj-ea"/>
                <a:cs typeface="+mj-cs"/>
              </a:rPr>
              <a:t>,  TI </a:t>
            </a:r>
            <a:r>
              <a:rPr lang="pt-BR" sz="2800" b="1" i="1" kern="1200" dirty="0" err="1">
                <a:latin typeface="Palatino Linotype" panose="02040502050505030304" pitchFamily="18" charset="0"/>
                <a:ea typeface="+mj-ea"/>
                <a:cs typeface="+mj-cs"/>
              </a:rPr>
              <a:t>Yanomami</a:t>
            </a:r>
            <a:r>
              <a:rPr lang="pt-BR" sz="2800" b="1" i="1" kern="1200" dirty="0">
                <a:latin typeface="Palatino Linotype" panose="02040502050505030304" pitchFamily="18" charset="0"/>
                <a:ea typeface="+mj-ea"/>
                <a:cs typeface="+mj-cs"/>
              </a:rPr>
              <a:t>, Roraima, 2009</a:t>
            </a:r>
          </a:p>
        </p:txBody>
      </p:sp>
      <p:pic>
        <p:nvPicPr>
          <p:cNvPr id="3" name="Imagem 2" descr="Ponte sobre a grama&#10;&#10;Descrição gerada automaticamente com confiança média">
            <a:extLst>
              <a:ext uri="{FF2B5EF4-FFF2-40B4-BE49-F238E27FC236}">
                <a16:creationId xmlns:a16="http://schemas.microsoft.com/office/drawing/2014/main" id="{13B88D81-CA47-1C49-BC7C-059C4ED2AF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6" b="4954"/>
          <a:stretch/>
        </p:blipFill>
        <p:spPr>
          <a:xfrm>
            <a:off x="508001" y="1267881"/>
            <a:ext cx="11296136" cy="4658784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5DFCB33-7C64-0941-B326-AB49C32C02F9}"/>
              </a:ext>
            </a:extLst>
          </p:cNvPr>
          <p:cNvSpPr/>
          <p:nvPr/>
        </p:nvSpPr>
        <p:spPr>
          <a:xfrm>
            <a:off x="9605748" y="6119918"/>
            <a:ext cx="210827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pt-BR" b="1" i="1" dirty="0">
                <a:latin typeface="Palatino Linotype" panose="02040502050505030304" pitchFamily="18" charset="0"/>
              </a:rPr>
              <a:t>Foto: Paulo Basta </a:t>
            </a:r>
          </a:p>
        </p:txBody>
      </p:sp>
    </p:spTree>
    <p:extLst>
      <p:ext uri="{BB962C8B-B14F-4D97-AF65-F5344CB8AC3E}">
        <p14:creationId xmlns:p14="http://schemas.microsoft.com/office/powerpoint/2010/main" val="37234823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3C7EFD2-83EB-3642-AD8F-ABF7628FFEC8}"/>
              </a:ext>
            </a:extLst>
          </p:cNvPr>
          <p:cNvSpPr txBox="1"/>
          <p:nvPr/>
        </p:nvSpPr>
        <p:spPr bwMode="auto">
          <a:xfrm>
            <a:off x="558800" y="275167"/>
            <a:ext cx="11294533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pt-BR" sz="2800" b="1" i="1" kern="1200" dirty="0">
                <a:latin typeface="Palatino Linotype" panose="02040502050505030304" pitchFamily="18" charset="0"/>
                <a:ea typeface="+mj-ea"/>
                <a:cs typeface="+mj-cs"/>
              </a:rPr>
              <a:t>Posto de Saúde no Polo Base de </a:t>
            </a:r>
            <a:r>
              <a:rPr lang="pt-BR" sz="2800" b="1" i="1" kern="1200" dirty="0" err="1">
                <a:latin typeface="Palatino Linotype" panose="02040502050505030304" pitchFamily="18" charset="0"/>
                <a:ea typeface="+mj-ea"/>
                <a:cs typeface="+mj-cs"/>
              </a:rPr>
              <a:t>Auaris</a:t>
            </a:r>
            <a:r>
              <a:rPr lang="pt-BR" sz="2800" b="1" i="1" kern="1200" dirty="0">
                <a:latin typeface="Palatino Linotype" panose="02040502050505030304" pitchFamily="18" charset="0"/>
                <a:ea typeface="+mj-ea"/>
                <a:cs typeface="+mj-cs"/>
              </a:rPr>
              <a:t>,  TI </a:t>
            </a:r>
            <a:r>
              <a:rPr lang="pt-BR" sz="2800" b="1" i="1" kern="1200" dirty="0" err="1">
                <a:latin typeface="Palatino Linotype" panose="02040502050505030304" pitchFamily="18" charset="0"/>
                <a:ea typeface="+mj-ea"/>
                <a:cs typeface="+mj-cs"/>
              </a:rPr>
              <a:t>Yanomami</a:t>
            </a:r>
            <a:r>
              <a:rPr lang="pt-BR" sz="2800" b="1" i="1" kern="1200" dirty="0">
                <a:latin typeface="Palatino Linotype" panose="02040502050505030304" pitchFamily="18" charset="0"/>
                <a:ea typeface="+mj-ea"/>
                <a:cs typeface="+mj-cs"/>
              </a:rPr>
              <a:t>, Roraima, 2009</a:t>
            </a:r>
          </a:p>
        </p:txBody>
      </p:sp>
      <p:pic>
        <p:nvPicPr>
          <p:cNvPr id="5" name="Imagem 4" descr="Mulher em barco&#10;&#10;Descrição gerada automaticamente com confiança baixa">
            <a:extLst>
              <a:ext uri="{FF2B5EF4-FFF2-40B4-BE49-F238E27FC236}">
                <a16:creationId xmlns:a16="http://schemas.microsoft.com/office/drawing/2014/main" id="{35D0D3CC-B56F-1C44-B346-D142CD64A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8" b="29072"/>
          <a:stretch/>
        </p:blipFill>
        <p:spPr>
          <a:xfrm>
            <a:off x="609600" y="1600202"/>
            <a:ext cx="10972800" cy="4525433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A14A12C-E13E-E748-B6AB-62756572CC0B}"/>
              </a:ext>
            </a:extLst>
          </p:cNvPr>
          <p:cNvSpPr/>
          <p:nvPr/>
        </p:nvSpPr>
        <p:spPr>
          <a:xfrm>
            <a:off x="9359865" y="6412017"/>
            <a:ext cx="210827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pt-BR" b="1" i="1" dirty="0">
                <a:latin typeface="Palatino Linotype" panose="02040502050505030304" pitchFamily="18" charset="0"/>
              </a:rPr>
              <a:t>Foto: Paulo Basta </a:t>
            </a:r>
          </a:p>
        </p:txBody>
      </p:sp>
    </p:spTree>
    <p:extLst>
      <p:ext uri="{BB962C8B-B14F-4D97-AF65-F5344CB8AC3E}">
        <p14:creationId xmlns:p14="http://schemas.microsoft.com/office/powerpoint/2010/main" val="589866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317A90-2955-0A40-8FF8-2BB1BE06D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4691"/>
            <a:ext cx="10972800" cy="1143000"/>
          </a:xfrm>
        </p:spPr>
        <p:txBody>
          <a:bodyPr/>
          <a:lstStyle/>
          <a:p>
            <a:r>
              <a:rPr lang="pt-BR" dirty="0">
                <a:latin typeface="Palatino Linotype" panose="02040502050505030304" pitchFamily="18" charset="0"/>
              </a:rPr>
              <a:t>Propostas de Encaminhamento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AF5BDA-5485-8340-9E2D-D74416337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3" y="1228098"/>
            <a:ext cx="11637817" cy="5542815"/>
          </a:xfrm>
        </p:spPr>
        <p:txBody>
          <a:bodyPr/>
          <a:lstStyle/>
          <a:p>
            <a:pPr marL="0" indent="0">
              <a:buNone/>
            </a:pPr>
            <a:r>
              <a:rPr lang="pt-BR" sz="2000" b="1" dirty="0">
                <a:latin typeface="Palatino Linotype" panose="02040502050505030304" pitchFamily="18" charset="0"/>
              </a:rPr>
              <a:t>Ações estruturantes: </a:t>
            </a:r>
          </a:p>
          <a:p>
            <a:pPr marL="0" indent="0">
              <a:buNone/>
            </a:pPr>
            <a:r>
              <a:rPr lang="pt-BR" sz="2000" dirty="0">
                <a:latin typeface="Palatino Linotype" panose="02040502050505030304" pitchFamily="18" charset="0"/>
              </a:rPr>
              <a:t>1 - Interrupção imediata do garimpo e do uso do mercúrio na TI </a:t>
            </a:r>
            <a:r>
              <a:rPr lang="pt-BR" sz="2000" dirty="0" err="1">
                <a:latin typeface="Palatino Linotype" panose="02040502050505030304" pitchFamily="18" charset="0"/>
              </a:rPr>
              <a:t>Yanomami</a:t>
            </a:r>
            <a:r>
              <a:rPr lang="pt-BR" sz="2000" dirty="0">
                <a:latin typeface="Palatino Linotype" panose="02040502050505030304" pitchFamily="18" charset="0"/>
              </a:rPr>
              <a:t>;</a:t>
            </a:r>
          </a:p>
          <a:p>
            <a:pPr marL="0" indent="0">
              <a:buNone/>
            </a:pPr>
            <a:r>
              <a:rPr lang="pt-BR" sz="2000" dirty="0">
                <a:latin typeface="Palatino Linotype" panose="02040502050505030304" pitchFamily="18" charset="0"/>
              </a:rPr>
              <a:t>2 - Garantia de segurança, autonomia e soberania ao povo dentro do território;</a:t>
            </a:r>
          </a:p>
          <a:p>
            <a:pPr marL="0" indent="0">
              <a:buNone/>
            </a:pPr>
            <a:r>
              <a:rPr lang="pt-BR" sz="2000" dirty="0">
                <a:latin typeface="Palatino Linotype" panose="02040502050505030304" pitchFamily="18" charset="0"/>
              </a:rPr>
              <a:t>3 - Elaboração de um plano de remediação/regeneração das áreas afetadas, com elaboração de projetos de reflorestamento e de desenvolvimento sustentável, com a participação das comunidades locais</a:t>
            </a:r>
          </a:p>
          <a:p>
            <a:endParaRPr lang="pt-BR" sz="20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pt-BR" sz="2000" b="1" dirty="0">
                <a:latin typeface="Palatino Linotype" panose="02040502050505030304" pitchFamily="18" charset="0"/>
              </a:rPr>
              <a:t>Ações emergenciais:</a:t>
            </a:r>
          </a:p>
          <a:p>
            <a:pPr marL="0" indent="0">
              <a:buNone/>
            </a:pPr>
            <a:r>
              <a:rPr lang="pt-BR" sz="2000" dirty="0">
                <a:latin typeface="Palatino Linotype" panose="02040502050505030304" pitchFamily="18" charset="0"/>
              </a:rPr>
              <a:t>1. Fornecimento regular de água potável e de cestas de alimentos (de qualidade e com alto valor nutricional e adequados à realidade local, preferencialmente vindos da agricultura familiar);</a:t>
            </a:r>
          </a:p>
          <a:p>
            <a:pPr marL="0" indent="0">
              <a:buNone/>
            </a:pPr>
            <a:r>
              <a:rPr lang="pt-BR" sz="2000" dirty="0">
                <a:latin typeface="Palatino Linotype" panose="02040502050505030304" pitchFamily="18" charset="0"/>
              </a:rPr>
              <a:t>2. Tratamento de casos de diarreia, verminose, pneumonia e malária;</a:t>
            </a:r>
          </a:p>
          <a:p>
            <a:pPr marL="0" indent="0">
              <a:buNone/>
            </a:pPr>
            <a:r>
              <a:rPr lang="pt-BR" sz="2000" dirty="0">
                <a:latin typeface="Palatino Linotype" panose="02040502050505030304" pitchFamily="18" charset="0"/>
              </a:rPr>
              <a:t>3. Equipar os Postos de Saúde com medicamentos e insumos para atendimentos emergenciais;</a:t>
            </a:r>
          </a:p>
          <a:p>
            <a:pPr marL="0" indent="0">
              <a:buNone/>
            </a:pPr>
            <a:r>
              <a:rPr lang="pt-BR" sz="2000" dirty="0">
                <a:latin typeface="Palatino Linotype" panose="02040502050505030304" pitchFamily="18" charset="0"/>
              </a:rPr>
              <a:t>4. Garantir a presença regular de profissionais de saúde;</a:t>
            </a:r>
          </a:p>
          <a:p>
            <a:pPr marL="0" indent="0">
              <a:buNone/>
            </a:pPr>
            <a:r>
              <a:rPr lang="pt-BR" sz="2000" dirty="0">
                <a:latin typeface="Palatino Linotype" panose="02040502050505030304" pitchFamily="18" charset="0"/>
              </a:rPr>
              <a:t>5. Investir na organização e estruturação de unidades de saúde no território, assim como investir na formação continuada de profissionais e agentes indígenas de saúde (AIS) e agentes indígenas de saneamento (AISAN)</a:t>
            </a:r>
          </a:p>
        </p:txBody>
      </p:sp>
    </p:spTree>
    <p:extLst>
      <p:ext uri="{BB962C8B-B14F-4D97-AF65-F5344CB8AC3E}">
        <p14:creationId xmlns:p14="http://schemas.microsoft.com/office/powerpoint/2010/main" val="8102993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>
            <a:extLst>
              <a:ext uri="{FF2B5EF4-FFF2-40B4-BE49-F238E27FC236}">
                <a16:creationId xmlns:a16="http://schemas.microsoft.com/office/drawing/2014/main" id="{A44D8658-EC76-564B-A1BB-136925C62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04801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altLang="pt-BR" sz="2400">
              <a:solidFill>
                <a:srgbClr val="1F497D"/>
              </a:solidFill>
              <a:latin typeface="Swis721 Cn BT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783B994-B619-1942-AA47-EF13F73E1A7B}"/>
              </a:ext>
            </a:extLst>
          </p:cNvPr>
          <p:cNvSpPr txBox="1"/>
          <p:nvPr/>
        </p:nvSpPr>
        <p:spPr>
          <a:xfrm>
            <a:off x="6025464" y="6211669"/>
            <a:ext cx="6101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 i="1" dirty="0">
                <a:solidFill>
                  <a:schemeClr val="bg1"/>
                </a:solidFill>
                <a:latin typeface="Book Antiqua" panose="02040602050305030304" pitchFamily="18" charset="0"/>
                <a:ea typeface="MS PGothic" panose="020B0600070205080204" pitchFamily="34" charset="-128"/>
              </a:rPr>
              <a:t>Foto: Paulo Basta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 i="1" dirty="0">
                <a:solidFill>
                  <a:schemeClr val="bg1"/>
                </a:solidFill>
                <a:latin typeface="Book Antiqua" panose="02040602050305030304" pitchFamily="18" charset="0"/>
                <a:ea typeface="MS PGothic" panose="020B0600070205080204" pitchFamily="34" charset="-128"/>
              </a:rPr>
              <a:t>Crianças </a:t>
            </a:r>
            <a:r>
              <a:rPr lang="pt-BR" b="1" i="1" dirty="0" err="1">
                <a:solidFill>
                  <a:schemeClr val="bg1"/>
                </a:solidFill>
                <a:latin typeface="Book Antiqua" panose="02040602050305030304" pitchFamily="18" charset="0"/>
                <a:ea typeface="MS PGothic" panose="020B0600070205080204" pitchFamily="34" charset="-128"/>
              </a:rPr>
              <a:t>Yanomami</a:t>
            </a:r>
            <a:r>
              <a:rPr lang="pt-BR" b="1" i="1" dirty="0">
                <a:solidFill>
                  <a:schemeClr val="bg1"/>
                </a:solidFill>
                <a:latin typeface="Book Antiqua" panose="02040602050305030304" pitchFamily="18" charset="0"/>
                <a:ea typeface="MS PGothic" panose="020B0600070205080204" pitchFamily="34" charset="-128"/>
              </a:rPr>
              <a:t> na aldeia </a:t>
            </a:r>
            <a:r>
              <a:rPr lang="pt-BR" b="1" i="1" dirty="0" err="1">
                <a:solidFill>
                  <a:schemeClr val="bg1"/>
                </a:solidFill>
                <a:latin typeface="Book Antiqua" panose="02040602050305030304" pitchFamily="18" charset="0"/>
                <a:ea typeface="MS PGothic" panose="020B0600070205080204" pitchFamily="34" charset="-128"/>
              </a:rPr>
              <a:t>Momoibu</a:t>
            </a:r>
            <a:r>
              <a:rPr lang="pt-BR" b="1" i="1" dirty="0">
                <a:solidFill>
                  <a:schemeClr val="bg1"/>
                </a:solidFill>
                <a:latin typeface="Book Antiqua" panose="02040602050305030304" pitchFamily="18" charset="0"/>
                <a:ea typeface="MS PGothic" panose="020B0600070205080204" pitchFamily="34" charset="-128"/>
              </a:rPr>
              <a:t>, Roraima, 1999</a:t>
            </a:r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1D3D81C0-0C44-D844-89F8-8DA397CFB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74" y="6319910"/>
            <a:ext cx="3929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i="1" dirty="0">
                <a:solidFill>
                  <a:srgbClr val="FFFFFF"/>
                </a:solidFill>
                <a:latin typeface="Book Antiqua" pitchFamily="-107" charset="0"/>
                <a:ea typeface="MS PGothic" panose="020B0600070205080204" pitchFamily="34" charset="-128"/>
                <a:cs typeface="Lucida Sans Unicode" pitchFamily="-107" charset="-52"/>
              </a:rPr>
              <a:t>Agradecemos a atenção!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BD22955B-E1A5-B14D-885A-AB20D72E5709}"/>
              </a:ext>
            </a:extLst>
          </p:cNvPr>
          <p:cNvSpPr/>
          <p:nvPr/>
        </p:nvSpPr>
        <p:spPr>
          <a:xfrm>
            <a:off x="7620000" y="27709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914377" fontAlgn="base">
              <a:spcBef>
                <a:spcPct val="0"/>
              </a:spcBef>
              <a:spcAft>
                <a:spcPct val="0"/>
              </a:spcAft>
              <a:buSzPct val="25000"/>
              <a:defRPr/>
            </a:pPr>
            <a:r>
              <a:rPr lang="en-GB" sz="1600" kern="0" dirty="0" err="1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Contatos</a:t>
            </a:r>
            <a:endParaRPr lang="en-GB" sz="1600" kern="0" dirty="0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algn="r" defTabSz="914377" fontAlgn="base">
              <a:spcBef>
                <a:spcPts val="800"/>
              </a:spcBef>
              <a:spcAft>
                <a:spcPct val="0"/>
              </a:spcAft>
              <a:buSzPct val="25000"/>
              <a:defRPr/>
            </a:pPr>
            <a:r>
              <a:rPr lang="en-GB" sz="1600" b="1" kern="0" dirty="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pcbasta@ensp.fiocruz.br</a:t>
            </a:r>
          </a:p>
          <a:p>
            <a:pPr algn="r" defTabSz="914377" fontAlgn="base">
              <a:spcBef>
                <a:spcPts val="800"/>
              </a:spcBef>
              <a:spcAft>
                <a:spcPct val="0"/>
              </a:spcAft>
              <a:buSzPct val="25000"/>
              <a:defRPr/>
            </a:pPr>
            <a:r>
              <a:rPr lang="en-GB" sz="1600" b="1" kern="0" dirty="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paulobasta@gmail.com</a:t>
            </a:r>
          </a:p>
          <a:p>
            <a:pPr algn="r" defTabSz="914377" fontAlgn="base">
              <a:spcBef>
                <a:spcPts val="800"/>
              </a:spcBef>
              <a:spcAft>
                <a:spcPct val="0"/>
              </a:spcAft>
              <a:buSzPct val="25000"/>
              <a:defRPr/>
            </a:pPr>
            <a:r>
              <a:rPr lang="en-GB" sz="1600" kern="0" dirty="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(21)2598-2654/(21)98283-5346</a:t>
            </a:r>
          </a:p>
        </p:txBody>
      </p:sp>
    </p:spTree>
    <p:extLst>
      <p:ext uri="{BB962C8B-B14F-4D97-AF65-F5344CB8AC3E}">
        <p14:creationId xmlns:p14="http://schemas.microsoft.com/office/powerpoint/2010/main" val="2341717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3" descr="Tx_Mortalidade Infantil Indígena.png">
            <a:extLst>
              <a:ext uri="{FF2B5EF4-FFF2-40B4-BE49-F238E27FC236}">
                <a16:creationId xmlns:a16="http://schemas.microsoft.com/office/drawing/2014/main" id="{BFF9E763-16B8-0240-82A8-6D5D20F8E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0"/>
            <a:ext cx="7127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9" name="TextBox 4">
            <a:extLst>
              <a:ext uri="{FF2B5EF4-FFF2-40B4-BE49-F238E27FC236}">
                <a16:creationId xmlns:a16="http://schemas.microsoft.com/office/drawing/2014/main" id="{7C3CC67D-589B-6C43-AAC6-1286C2BBF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388" y="6238876"/>
            <a:ext cx="19796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pt-BR" b="1">
                <a:solidFill>
                  <a:prstClr val="black"/>
                </a:solidFill>
              </a:rPr>
              <a:t>Fonte:  Folha de São Paulo, Poder, Pág A9, 17/05/2015</a:t>
            </a: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BE4DC3E5-2429-F045-BBE1-0AABCBED53CE}"/>
              </a:ext>
            </a:extLst>
          </p:cNvPr>
          <p:cNvCxnSpPr/>
          <p:nvPr/>
        </p:nvCxnSpPr>
        <p:spPr>
          <a:xfrm flipH="1">
            <a:off x="3431704" y="1556792"/>
            <a:ext cx="720080" cy="72008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473B2BFA-C821-D649-A8D0-6CB6C5371B47}"/>
              </a:ext>
            </a:extLst>
          </p:cNvPr>
          <p:cNvCxnSpPr/>
          <p:nvPr/>
        </p:nvCxnSpPr>
        <p:spPr>
          <a:xfrm flipH="1">
            <a:off x="4799856" y="1340768"/>
            <a:ext cx="720080" cy="72008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124EB576-1FDF-7747-9CB6-FD079407BABE}"/>
              </a:ext>
            </a:extLst>
          </p:cNvPr>
          <p:cNvCxnSpPr/>
          <p:nvPr/>
        </p:nvCxnSpPr>
        <p:spPr>
          <a:xfrm flipH="1">
            <a:off x="6744072" y="1628800"/>
            <a:ext cx="720080" cy="72008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292F3699-C201-1A45-AA0D-8F3EE77CC75A}"/>
              </a:ext>
            </a:extLst>
          </p:cNvPr>
          <p:cNvCxnSpPr>
            <a:cxnSpLocks/>
          </p:cNvCxnSpPr>
          <p:nvPr/>
        </p:nvCxnSpPr>
        <p:spPr>
          <a:xfrm>
            <a:off x="503582" y="4347860"/>
            <a:ext cx="1168125" cy="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604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E7BEDE9-DAA0-7D40-BE73-1E3CE8538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69292"/>
            <a:ext cx="9144000" cy="591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27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1123017-C806-794C-B73A-3D75F0BA7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90682"/>
            <a:ext cx="9144000" cy="5876636"/>
          </a:xfrm>
          <a:prstGeom prst="rect">
            <a:avLst/>
          </a:prstGeom>
        </p:spPr>
      </p:pic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6B2BD0DB-7060-EA4C-BF28-3BC9644F1C64}"/>
              </a:ext>
            </a:extLst>
          </p:cNvPr>
          <p:cNvCxnSpPr>
            <a:cxnSpLocks/>
          </p:cNvCxnSpPr>
          <p:nvPr/>
        </p:nvCxnSpPr>
        <p:spPr>
          <a:xfrm>
            <a:off x="1847528" y="1268760"/>
            <a:ext cx="1152128" cy="504056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DEA04594-9178-964B-9C97-568A9BFEF54C}"/>
              </a:ext>
            </a:extLst>
          </p:cNvPr>
          <p:cNvCxnSpPr>
            <a:cxnSpLocks/>
          </p:cNvCxnSpPr>
          <p:nvPr/>
        </p:nvCxnSpPr>
        <p:spPr>
          <a:xfrm>
            <a:off x="1631504" y="1772816"/>
            <a:ext cx="720080" cy="288032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048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2D0A9D4-F2E3-C74F-B2BB-350D9C1AE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61513"/>
            <a:ext cx="9144000" cy="5934974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E8F02D3C-0858-674C-AB45-C0187BF44FF5}"/>
              </a:ext>
            </a:extLst>
          </p:cNvPr>
          <p:cNvGrpSpPr/>
          <p:nvPr/>
        </p:nvGrpSpPr>
        <p:grpSpPr>
          <a:xfrm>
            <a:off x="9840416" y="2060848"/>
            <a:ext cx="1301724" cy="1656184"/>
            <a:chOff x="9840416" y="2060848"/>
            <a:chExt cx="1301724" cy="1656184"/>
          </a:xfrm>
        </p:grpSpPr>
        <p:sp>
          <p:nvSpPr>
            <p:cNvPr id="4" name="Chave Direita 3">
              <a:extLst>
                <a:ext uri="{FF2B5EF4-FFF2-40B4-BE49-F238E27FC236}">
                  <a16:creationId xmlns:a16="http://schemas.microsoft.com/office/drawing/2014/main" id="{9A645223-04E6-4445-B926-931B5A706F95}"/>
                </a:ext>
              </a:extLst>
            </p:cNvPr>
            <p:cNvSpPr/>
            <p:nvPr/>
          </p:nvSpPr>
          <p:spPr>
            <a:xfrm>
              <a:off x="9840416" y="2060848"/>
              <a:ext cx="216024" cy="1656184"/>
            </a:xfrm>
            <a:prstGeom prst="rightBrace">
              <a:avLst/>
            </a:prstGeom>
            <a:ln w="508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07B44529-9D2D-3B48-A5B2-4A8D0109A8A3}"/>
                </a:ext>
              </a:extLst>
            </p:cNvPr>
            <p:cNvSpPr txBox="1"/>
            <p:nvPr/>
          </p:nvSpPr>
          <p:spPr>
            <a:xfrm>
              <a:off x="9939873" y="2709329"/>
              <a:ext cx="1202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latin typeface="Palatino Linotype" panose="02040502050505030304" pitchFamily="18" charset="0"/>
                </a:rPr>
                <a:t>3,13 </a:t>
              </a:r>
              <a:r>
                <a:rPr lang="pt-BR" b="1" dirty="0" err="1">
                  <a:latin typeface="Palatino Linotype" panose="02040502050505030304" pitchFamily="18" charset="0"/>
                </a:rPr>
                <a:t>x</a:t>
              </a:r>
              <a:r>
                <a:rPr lang="pt-BR" b="1" dirty="0">
                  <a:latin typeface="Palatino Linotype" panose="0204050205050503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802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CC97573-9170-3141-87B1-FB6B412C4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990" y="102603"/>
            <a:ext cx="9263270" cy="672522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EA76CEF-29AF-5248-A63F-4D5A9FF2E45C}"/>
              </a:ext>
            </a:extLst>
          </p:cNvPr>
          <p:cNvSpPr/>
          <p:nvPr/>
        </p:nvSpPr>
        <p:spPr>
          <a:xfrm>
            <a:off x="4890052" y="463826"/>
            <a:ext cx="1325218" cy="1166191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216906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4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Cívico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Personalizada 4">
      <a:majorFont>
        <a:latin typeface="Lucida Sans Unicode"/>
        <a:ea typeface=""/>
        <a:cs typeface=""/>
      </a:majorFont>
      <a:minorFont>
        <a:latin typeface="Cambri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mpacto da poluição atmosférica sobre a saúde humana">
  <a:themeElements>
    <a:clrScheme name="Impacto da poluição atmosférica sobre a saúde humana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Impacto da poluição atmosférica sobre a saúde humana">
      <a:majorFont>
        <a:latin typeface="Eras Demi ITC"/>
        <a:ea typeface=""/>
        <a:cs typeface=""/>
      </a:majorFont>
      <a:minorFont>
        <a:latin typeface="Eras Medium ITC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mpacto da poluição atmosférica sobre a saúde huma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acto da poluição atmosférica sobre a saúde huma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acto da poluição atmosférica sobre a saúde huma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acto da poluição atmosférica sobre a saúde huma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acto da poluição atmosférica sobre a saúde huma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acto da poluição atmosférica sobre a saúde huma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acto da poluição atmosférica sobre a saúde huma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acto da poluição atmosférica sobre a saúde huma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acto da poluição atmosférica sobre a saúde huma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acto da poluição atmosférica sobre a saúde huma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acto da poluição atmosférica sobre a saúde huma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acto da poluição atmosférica sobre a saúde huma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PLATE-APRESENTACAO-SESAI_2016-2018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marL="0" indent="0">
          <a:buFont typeface="Arial" pitchFamily="34" charset="0"/>
          <a:buNone/>
          <a:defRPr sz="2000" b="1" dirty="0" smtClean="0">
            <a:solidFill>
              <a:srgbClr val="009999"/>
            </a:solidFill>
            <a:latin typeface="Akrobat Bold" pitchFamily="50" charset="0"/>
            <a:ea typeface="Open Sans" pitchFamily="34" charset="0"/>
            <a:cs typeface="Open Sans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34679</TotalTime>
  <Words>2282</Words>
  <Application>Microsoft Macintosh PowerPoint</Application>
  <PresentationFormat>Widescreen</PresentationFormat>
  <Paragraphs>740</Paragraphs>
  <Slides>45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19</vt:i4>
      </vt:variant>
      <vt:variant>
        <vt:lpstr>Tema</vt:lpstr>
      </vt:variant>
      <vt:variant>
        <vt:i4>11</vt:i4>
      </vt:variant>
      <vt:variant>
        <vt:lpstr>Títulos de slides</vt:lpstr>
      </vt:variant>
      <vt:variant>
        <vt:i4>45</vt:i4>
      </vt:variant>
    </vt:vector>
  </HeadingPairs>
  <TitlesOfParts>
    <vt:vector size="75" baseType="lpstr">
      <vt:lpstr>ＭＳ Ｐゴシック</vt:lpstr>
      <vt:lpstr>ＭＳ Ｐゴシック</vt:lpstr>
      <vt:lpstr>Arial</vt:lpstr>
      <vt:lpstr>Baskerville</vt:lpstr>
      <vt:lpstr>Book Antiqua</vt:lpstr>
      <vt:lpstr>Calibri</vt:lpstr>
      <vt:lpstr>Calibri Light</vt:lpstr>
      <vt:lpstr>Cambria</vt:lpstr>
      <vt:lpstr>DejaVu Sans</vt:lpstr>
      <vt:lpstr>Eras Demi ITC</vt:lpstr>
      <vt:lpstr>Eras Light ITC</vt:lpstr>
      <vt:lpstr>Eras Medium ITC</vt:lpstr>
      <vt:lpstr>Lucida Sans Unicode</vt:lpstr>
      <vt:lpstr>Open Sans</vt:lpstr>
      <vt:lpstr>Palatino Linotype</vt:lpstr>
      <vt:lpstr>Swis721 Cn BT</vt:lpstr>
      <vt:lpstr>Times New Roman</vt:lpstr>
      <vt:lpstr>Tw Cen MT</vt:lpstr>
      <vt:lpstr>Wingdings</vt:lpstr>
      <vt:lpstr>2_Office Theme</vt:lpstr>
      <vt:lpstr>1_Tema do Office</vt:lpstr>
      <vt:lpstr>Impacto da poluição atmosférica sobre a saúde humana</vt:lpstr>
      <vt:lpstr>Office Theme</vt:lpstr>
      <vt:lpstr>TEMPLATE-APRESENTACAO-SESAI_2016-2018</vt:lpstr>
      <vt:lpstr>2_Tema do Office</vt:lpstr>
      <vt:lpstr>3_Office Theme</vt:lpstr>
      <vt:lpstr>4_Office Theme</vt:lpstr>
      <vt:lpstr>5_Tema do Office</vt:lpstr>
      <vt:lpstr>4_Tema do Office</vt:lpstr>
      <vt:lpstr>3_Design padrão</vt:lpstr>
      <vt:lpstr>A Situação da Comunidade Indígena Yanomami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Estado Nutricional de Crianças Indígenas &lt; 5 anos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ocorre com o ambiente onde há garimpos?</vt:lpstr>
      <vt:lpstr>Apresentação do PowerPoint</vt:lpstr>
      <vt:lpstr>Apresentação do PowerPoint</vt:lpstr>
      <vt:lpstr>Apresentação do PowerPoint</vt:lpstr>
      <vt:lpstr>Apresentação do PowerPoint</vt:lpstr>
      <vt:lpstr>Desdobramentos / Impactos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Propostas de Encaminhamento</vt:lpstr>
      <vt:lpstr>Apresentação do PowerPoint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Impacto da Contaminação por Mercúrio na Saúde do Povo Yanomami</dc:title>
  <dc:creator>Ana Claudia Vasconcellos</dc:creator>
  <cp:lastModifiedBy>Usuário do Microsoft Office</cp:lastModifiedBy>
  <cp:revision>230</cp:revision>
  <dcterms:created xsi:type="dcterms:W3CDTF">2019-11-25T01:44:03Z</dcterms:created>
  <dcterms:modified xsi:type="dcterms:W3CDTF">2021-11-25T11:25:36Z</dcterms:modified>
</cp:coreProperties>
</file>