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6" r:id="rId3"/>
    <p:sldId id="259" r:id="rId4"/>
    <p:sldId id="267" r:id="rId5"/>
    <p:sldId id="297" r:id="rId6"/>
    <p:sldId id="276" r:id="rId7"/>
    <p:sldId id="278" r:id="rId8"/>
    <p:sldId id="296" r:id="rId9"/>
    <p:sldId id="268" r:id="rId10"/>
    <p:sldId id="257" r:id="rId11"/>
    <p:sldId id="279" r:id="rId12"/>
    <p:sldId id="282" r:id="rId13"/>
    <p:sldId id="305" r:id="rId14"/>
    <p:sldId id="299" r:id="rId15"/>
    <p:sldId id="285" r:id="rId16"/>
    <p:sldId id="283" r:id="rId17"/>
    <p:sldId id="284" r:id="rId18"/>
    <p:sldId id="294" r:id="rId19"/>
    <p:sldId id="261" r:id="rId20"/>
    <p:sldId id="300" r:id="rId21"/>
    <p:sldId id="301" r:id="rId22"/>
    <p:sldId id="302" r:id="rId23"/>
    <p:sldId id="303" r:id="rId24"/>
    <p:sldId id="30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06" r:id="rId33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285DC8A3-F062-4164-A62D-A627A8B7B907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4471E43-84C6-4B38-AB54-0AEDAB698A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6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81" cy="497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865" y="1"/>
            <a:ext cx="2889681" cy="4971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C2AA9-3A45-47FD-BA56-95BC970F0A3F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7681" y="4715567"/>
            <a:ext cx="5335270" cy="44661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7829"/>
            <a:ext cx="2889681" cy="497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865" y="9427829"/>
            <a:ext cx="2889681" cy="4971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6530-1389-4C92-9E52-422E93C2E5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55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9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36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7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3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98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83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26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41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9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1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14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AD8A-1CD5-4045-8164-56E840344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5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VLM_FINAL_1080p.mpg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rot="10800000" flipV="1">
            <a:off x="-4" y="2301108"/>
            <a:ext cx="12192003" cy="201591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O PROGRAMA ESPACIAL BRASILEIRO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tx1"/>
                </a:solidFill>
              </a:rPr>
              <a:t> E O APROVEITAMENTO COMERCIAL DA BASE DE ALCÂNTARA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1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NASCIMENTO</a:t>
            </a:r>
            <a:r>
              <a:rPr lang="pt-BR" dirty="0" smtClean="0">
                <a:solidFill>
                  <a:schemeClr val="bg1"/>
                </a:solidFill>
              </a:rPr>
              <a:t> – MECB </a:t>
            </a:r>
            <a:r>
              <a:rPr lang="pt-BR" dirty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chemeClr val="bg1"/>
                </a:solidFill>
              </a:rPr>
              <a:t>REALIZAÇÕES – SITUAÇÃO ATUAL – ANÁLISE SWOT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4801" y="1997840"/>
            <a:ext cx="79142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O Brasil esteve entre os primeiros países que perceberam o potencial científico, tecnológico e político da atividade </a:t>
            </a:r>
            <a:r>
              <a:rPr lang="pt-BR" dirty="0" smtClean="0">
                <a:solidFill>
                  <a:schemeClr val="bg1"/>
                </a:solidFill>
              </a:rPr>
              <a:t>espacial.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Antes mesmo de a </a:t>
            </a:r>
            <a:r>
              <a:rPr lang="pt-BR" dirty="0">
                <a:solidFill>
                  <a:schemeClr val="bg1"/>
                </a:solidFill>
              </a:rPr>
              <a:t>antiga União Soviética (URSS</a:t>
            </a:r>
            <a:r>
              <a:rPr lang="pt-BR" dirty="0" smtClean="0">
                <a:solidFill>
                  <a:schemeClr val="bg1"/>
                </a:solidFill>
              </a:rPr>
              <a:t>) inaugurar a Era Espacial com o Lançamento e 1957 do </a:t>
            </a:r>
            <a:r>
              <a:rPr lang="pt-BR" dirty="0">
                <a:solidFill>
                  <a:schemeClr val="bg1"/>
                </a:solidFill>
              </a:rPr>
              <a:t>primeiro satélite artificial da Terra, o SPUTNIK I</a:t>
            </a:r>
            <a:r>
              <a:rPr lang="pt-BR" dirty="0" smtClean="0">
                <a:solidFill>
                  <a:schemeClr val="bg1"/>
                </a:solidFill>
              </a:rPr>
              <a:t>, o Brasil já se preparava para buscar um papel relevante no setor espacial.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Nosso </a:t>
            </a:r>
            <a:r>
              <a:rPr lang="pt-BR" dirty="0">
                <a:solidFill>
                  <a:srgbClr val="FFFF00"/>
                </a:solidFill>
              </a:rPr>
              <a:t>marco inicial foi a criação, em 1945, do Centro Técnico </a:t>
            </a:r>
            <a:r>
              <a:rPr lang="pt-BR" dirty="0" smtClean="0">
                <a:solidFill>
                  <a:srgbClr val="FFFF00"/>
                </a:solidFill>
              </a:rPr>
              <a:t>da </a:t>
            </a:r>
            <a:r>
              <a:rPr lang="pt-BR" dirty="0">
                <a:solidFill>
                  <a:srgbClr val="FFFF00"/>
                </a:solidFill>
              </a:rPr>
              <a:t>Aeronáutica (CTA),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rgbClr val="FFFF00"/>
                </a:solidFill>
              </a:rPr>
              <a:t>que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rgbClr val="FFFF00"/>
                </a:solidFill>
              </a:rPr>
              <a:t>forjou a capacitação nacional necessária para que o Brasil pudesse acompanhar os desenvolvimentos da ciência e da tecnologia, inclusive na nova área espacial, surgida nos anos 50.</a:t>
            </a:r>
          </a:p>
        </p:txBody>
      </p:sp>
      <p:sp>
        <p:nvSpPr>
          <p:cNvPr id="9" name="AutoShape 4" descr="Image result for sputnik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289" y="1731652"/>
            <a:ext cx="2523809" cy="18095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40" y="3877880"/>
            <a:ext cx="2619048" cy="1742857"/>
          </a:xfrm>
          <a:prstGeom prst="rect">
            <a:avLst/>
          </a:prstGeom>
        </p:spPr>
      </p:pic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9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139422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NASCIMENTO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rgbClr val="FFFF00"/>
                </a:solidFill>
              </a:rPr>
              <a:t>– MECB – SITUAÇÃO ATUAL</a:t>
            </a:r>
            <a:r>
              <a:rPr lang="pt-BR" dirty="0" smtClean="0">
                <a:solidFill>
                  <a:schemeClr val="bg1"/>
                </a:solidFill>
              </a:rPr>
              <a:t> – </a:t>
            </a:r>
            <a:r>
              <a:rPr lang="pt-BR" dirty="0">
                <a:solidFill>
                  <a:schemeClr val="bg1"/>
                </a:solidFill>
              </a:rPr>
              <a:t>REALIZAÇÕES – </a:t>
            </a:r>
            <a:r>
              <a:rPr lang="pt-BR" dirty="0" smtClean="0">
                <a:solidFill>
                  <a:schemeClr val="bg1"/>
                </a:solidFill>
              </a:rPr>
              <a:t>ANÁLISE SWOT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025243" y="1664364"/>
            <a:ext cx="10058400" cy="2406211"/>
            <a:chOff x="1084942" y="1170009"/>
            <a:chExt cx="7088386" cy="1550378"/>
          </a:xfrm>
        </p:grpSpPr>
        <p:sp>
          <p:nvSpPr>
            <p:cNvPr id="10" name="Retângulo 15"/>
            <p:cNvSpPr/>
            <p:nvPr/>
          </p:nvSpPr>
          <p:spPr>
            <a:xfrm rot="16200000">
              <a:off x="5057158" y="2245485"/>
              <a:ext cx="664542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1994</a:t>
              </a:r>
            </a:p>
          </p:txBody>
        </p:sp>
        <p:sp>
          <p:nvSpPr>
            <p:cNvPr id="11" name="Retângulo 16"/>
            <p:cNvSpPr/>
            <p:nvPr/>
          </p:nvSpPr>
          <p:spPr>
            <a:xfrm rot="16200000">
              <a:off x="5683590" y="2245485"/>
              <a:ext cx="664542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1998</a:t>
              </a:r>
            </a:p>
          </p:txBody>
        </p:sp>
        <p:sp>
          <p:nvSpPr>
            <p:cNvPr id="12" name="Retângulo 17"/>
            <p:cNvSpPr/>
            <p:nvPr/>
          </p:nvSpPr>
          <p:spPr>
            <a:xfrm rot="16200000">
              <a:off x="6444970" y="2244294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2008</a:t>
              </a:r>
            </a:p>
          </p:txBody>
        </p:sp>
        <p:sp>
          <p:nvSpPr>
            <p:cNvPr id="13" name="Retângulo 36"/>
            <p:cNvSpPr/>
            <p:nvPr/>
          </p:nvSpPr>
          <p:spPr>
            <a:xfrm rot="16200000">
              <a:off x="4286179" y="2246676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1979</a:t>
              </a:r>
            </a:p>
          </p:txBody>
        </p:sp>
        <p:sp>
          <p:nvSpPr>
            <p:cNvPr id="14" name="Retângulo 37"/>
            <p:cNvSpPr/>
            <p:nvPr/>
          </p:nvSpPr>
          <p:spPr>
            <a:xfrm rot="16200000">
              <a:off x="3335813" y="2230003"/>
              <a:ext cx="664542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1970</a:t>
              </a:r>
            </a:p>
          </p:txBody>
        </p:sp>
        <p:sp>
          <p:nvSpPr>
            <p:cNvPr id="15" name="Retângulo 38"/>
            <p:cNvSpPr/>
            <p:nvPr/>
          </p:nvSpPr>
          <p:spPr>
            <a:xfrm rot="16200000">
              <a:off x="1549407" y="2230913"/>
              <a:ext cx="710988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1963</a:t>
              </a:r>
            </a:p>
          </p:txBody>
        </p:sp>
        <p:sp>
          <p:nvSpPr>
            <p:cNvPr id="16" name="Retângulo 39"/>
            <p:cNvSpPr/>
            <p:nvPr/>
          </p:nvSpPr>
          <p:spPr>
            <a:xfrm rot="16200000">
              <a:off x="1972785" y="2230002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1964</a:t>
              </a:r>
            </a:p>
          </p:txBody>
        </p:sp>
        <p:sp>
          <p:nvSpPr>
            <p:cNvPr id="17" name="Retângulo 53"/>
            <p:cNvSpPr/>
            <p:nvPr/>
          </p:nvSpPr>
          <p:spPr>
            <a:xfrm rot="16200000">
              <a:off x="4694670" y="2241913"/>
              <a:ext cx="664542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1983</a:t>
              </a:r>
            </a:p>
          </p:txBody>
        </p:sp>
        <p:sp>
          <p:nvSpPr>
            <p:cNvPr id="18" name="Retângulo 61"/>
            <p:cNvSpPr/>
            <p:nvPr/>
          </p:nvSpPr>
          <p:spPr>
            <a:xfrm rot="16200000">
              <a:off x="5994424" y="2241912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2005</a:t>
              </a:r>
            </a:p>
          </p:txBody>
        </p:sp>
        <p:sp>
          <p:nvSpPr>
            <p:cNvPr id="19" name="Retângulo 62"/>
            <p:cNvSpPr/>
            <p:nvPr/>
          </p:nvSpPr>
          <p:spPr>
            <a:xfrm rot="16200000">
              <a:off x="5415629" y="2244294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1996</a:t>
              </a:r>
            </a:p>
          </p:txBody>
        </p:sp>
        <p:sp>
          <p:nvSpPr>
            <p:cNvPr id="20" name="Texto Explicativo 1 65"/>
            <p:cNvSpPr>
              <a:spLocks/>
            </p:cNvSpPr>
            <p:nvPr/>
          </p:nvSpPr>
          <p:spPr bwMode="auto">
            <a:xfrm>
              <a:off x="1713756" y="1172357"/>
              <a:ext cx="360853" cy="647869"/>
            </a:xfrm>
            <a:prstGeom prst="borderCallout1">
              <a:avLst>
                <a:gd name="adj1" fmla="val 100129"/>
                <a:gd name="adj2" fmla="val 49940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CNAE</a:t>
              </a:r>
            </a:p>
          </p:txBody>
        </p:sp>
        <p:sp>
          <p:nvSpPr>
            <p:cNvPr id="21" name="Texto Explicativo 1 66"/>
            <p:cNvSpPr>
              <a:spLocks/>
            </p:cNvSpPr>
            <p:nvPr/>
          </p:nvSpPr>
          <p:spPr bwMode="auto">
            <a:xfrm>
              <a:off x="2536755" y="1176566"/>
              <a:ext cx="340608" cy="647869"/>
            </a:xfrm>
            <a:prstGeom prst="borderCallout1">
              <a:avLst>
                <a:gd name="adj1" fmla="val 102719"/>
                <a:gd name="adj2" fmla="val 50900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CLBI</a:t>
              </a:r>
            </a:p>
          </p:txBody>
        </p:sp>
        <p:sp>
          <p:nvSpPr>
            <p:cNvPr id="22" name="Texto Explicativo 1 67"/>
            <p:cNvSpPr>
              <a:spLocks/>
            </p:cNvSpPr>
            <p:nvPr/>
          </p:nvSpPr>
          <p:spPr bwMode="auto">
            <a:xfrm>
              <a:off x="3490799" y="1172357"/>
              <a:ext cx="371572" cy="647869"/>
            </a:xfrm>
            <a:prstGeom prst="borderCallout1">
              <a:avLst>
                <a:gd name="adj1" fmla="val 100129"/>
                <a:gd name="adj2" fmla="val 51324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COBAE</a:t>
              </a:r>
            </a:p>
          </p:txBody>
        </p:sp>
        <p:sp>
          <p:nvSpPr>
            <p:cNvPr id="23" name="Texto Explicativo 1 68"/>
            <p:cNvSpPr>
              <a:spLocks/>
            </p:cNvSpPr>
            <p:nvPr/>
          </p:nvSpPr>
          <p:spPr bwMode="auto">
            <a:xfrm>
              <a:off x="4454697" y="1172357"/>
              <a:ext cx="316789" cy="647869"/>
            </a:xfrm>
            <a:prstGeom prst="borderCallout1">
              <a:avLst>
                <a:gd name="adj1" fmla="val 100129"/>
                <a:gd name="adj2" fmla="val 51324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MECB</a:t>
              </a:r>
            </a:p>
          </p:txBody>
        </p:sp>
        <p:sp>
          <p:nvSpPr>
            <p:cNvPr id="24" name="Texto Explicativo 1 70"/>
            <p:cNvSpPr>
              <a:spLocks/>
            </p:cNvSpPr>
            <p:nvPr/>
          </p:nvSpPr>
          <p:spPr bwMode="auto">
            <a:xfrm>
              <a:off x="4906060" y="1172357"/>
              <a:ext cx="215560" cy="647869"/>
            </a:xfrm>
            <a:prstGeom prst="borderCallout1">
              <a:avLst>
                <a:gd name="adj1" fmla="val 99091"/>
                <a:gd name="adj2" fmla="val 51324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CLA</a:t>
              </a:r>
            </a:p>
          </p:txBody>
        </p:sp>
        <p:sp>
          <p:nvSpPr>
            <p:cNvPr id="25" name="Texto Explicativo 1 71"/>
            <p:cNvSpPr>
              <a:spLocks/>
            </p:cNvSpPr>
            <p:nvPr/>
          </p:nvSpPr>
          <p:spPr bwMode="auto">
            <a:xfrm>
              <a:off x="5287609" y="1172357"/>
              <a:ext cx="216750" cy="647869"/>
            </a:xfrm>
            <a:prstGeom prst="borderCallout1">
              <a:avLst>
                <a:gd name="adj1" fmla="val 98053"/>
                <a:gd name="adj2" fmla="val 51324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AEB</a:t>
              </a:r>
            </a:p>
          </p:txBody>
        </p:sp>
        <p:sp>
          <p:nvSpPr>
            <p:cNvPr id="26" name="Texto Explicativo 1 72"/>
            <p:cNvSpPr>
              <a:spLocks/>
            </p:cNvSpPr>
            <p:nvPr/>
          </p:nvSpPr>
          <p:spPr bwMode="auto">
            <a:xfrm>
              <a:off x="5563905" y="1172357"/>
              <a:ext cx="264388" cy="647869"/>
            </a:xfrm>
            <a:prstGeom prst="borderCallout1">
              <a:avLst>
                <a:gd name="adj1" fmla="val 98053"/>
                <a:gd name="adj2" fmla="val 51324"/>
                <a:gd name="adj3" fmla="val 159421"/>
                <a:gd name="adj4" fmla="val 50972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/>
                <a:t>PNAE</a:t>
              </a:r>
            </a:p>
          </p:txBody>
        </p:sp>
        <p:sp>
          <p:nvSpPr>
            <p:cNvPr id="27" name="Texto Explicativo 1 73"/>
            <p:cNvSpPr>
              <a:spLocks/>
            </p:cNvSpPr>
            <p:nvPr/>
          </p:nvSpPr>
          <p:spPr bwMode="auto">
            <a:xfrm>
              <a:off x="5876766" y="1172357"/>
              <a:ext cx="270342" cy="647869"/>
            </a:xfrm>
            <a:prstGeom prst="borderCallout1">
              <a:avLst>
                <a:gd name="adj1" fmla="val 100129"/>
                <a:gd name="adj2" fmla="val 51324"/>
                <a:gd name="adj3" fmla="val 159421"/>
                <a:gd name="adj4" fmla="val 50972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/>
                <a:t>PNAE</a:t>
              </a:r>
            </a:p>
          </p:txBody>
        </p:sp>
        <p:sp>
          <p:nvSpPr>
            <p:cNvPr id="28" name="Texto Explicativo 1 75"/>
            <p:cNvSpPr>
              <a:spLocks/>
            </p:cNvSpPr>
            <p:nvPr/>
          </p:nvSpPr>
          <p:spPr bwMode="auto">
            <a:xfrm>
              <a:off x="6196462" y="1172357"/>
              <a:ext cx="270342" cy="647869"/>
            </a:xfrm>
            <a:prstGeom prst="borderCallout1">
              <a:avLst>
                <a:gd name="adj1" fmla="val 98053"/>
                <a:gd name="adj2" fmla="val 51324"/>
                <a:gd name="adj3" fmla="val 159421"/>
                <a:gd name="adj4" fmla="val 50972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/>
                <a:t>PNAE</a:t>
              </a:r>
            </a:p>
          </p:txBody>
        </p:sp>
        <p:sp>
          <p:nvSpPr>
            <p:cNvPr id="29" name="Texto Explicativo 1 76"/>
            <p:cNvSpPr/>
            <p:nvPr/>
          </p:nvSpPr>
          <p:spPr bwMode="auto">
            <a:xfrm>
              <a:off x="6640898" y="1172357"/>
              <a:ext cx="270342" cy="647869"/>
            </a:xfrm>
            <a:prstGeom prst="borderCallout1">
              <a:avLst>
                <a:gd name="adj1" fmla="val 99093"/>
                <a:gd name="adj2" fmla="val 51324"/>
                <a:gd name="adj3" fmla="val 159421"/>
                <a:gd name="adj4" fmla="val 50971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/>
                <a:t>END</a:t>
              </a:r>
            </a:p>
          </p:txBody>
        </p:sp>
        <p:sp>
          <p:nvSpPr>
            <p:cNvPr id="30" name="Texto Explicativo 1 77"/>
            <p:cNvSpPr/>
            <p:nvPr/>
          </p:nvSpPr>
          <p:spPr bwMode="auto">
            <a:xfrm>
              <a:off x="7098174" y="1497481"/>
              <a:ext cx="316789" cy="322745"/>
            </a:xfrm>
            <a:prstGeom prst="borderCallout1">
              <a:avLst>
                <a:gd name="adj1" fmla="val 102207"/>
                <a:gd name="adj2" fmla="val 51324"/>
                <a:gd name="adj3" fmla="val 220881"/>
                <a:gd name="adj4" fmla="val 4935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latin typeface="Arial"/>
                  <a:cs typeface="Arial"/>
                </a:rPr>
                <a:t>PESE</a:t>
              </a:r>
            </a:p>
          </p:txBody>
        </p:sp>
        <p:cxnSp>
          <p:nvCxnSpPr>
            <p:cNvPr id="31" name="Conector reto 43"/>
            <p:cNvCxnSpPr>
              <a:cxnSpLocks noChangeShapeType="1"/>
            </p:cNvCxnSpPr>
            <p:nvPr/>
          </p:nvCxnSpPr>
          <p:spPr bwMode="auto">
            <a:xfrm>
              <a:off x="1313601" y="2201325"/>
              <a:ext cx="6573962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2" name="Retângulo 46"/>
            <p:cNvSpPr/>
            <p:nvPr/>
          </p:nvSpPr>
          <p:spPr>
            <a:xfrm rot="16200000">
              <a:off x="6934220" y="2249058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2012</a:t>
              </a:r>
            </a:p>
          </p:txBody>
        </p:sp>
        <p:sp>
          <p:nvSpPr>
            <p:cNvPr id="33" name="Texto Explicativo 1 75"/>
            <p:cNvSpPr>
              <a:spLocks/>
            </p:cNvSpPr>
            <p:nvPr/>
          </p:nvSpPr>
          <p:spPr bwMode="auto">
            <a:xfrm>
              <a:off x="7102740" y="1172357"/>
              <a:ext cx="312223" cy="286530"/>
            </a:xfrm>
            <a:prstGeom prst="borderCallout1">
              <a:avLst>
                <a:gd name="adj1" fmla="val 120578"/>
                <a:gd name="adj2" fmla="val 51324"/>
                <a:gd name="adj3" fmla="val 123756"/>
                <a:gd name="adj4" fmla="val 50972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/>
                <a:t>PNAE</a:t>
              </a:r>
            </a:p>
          </p:txBody>
        </p:sp>
        <p:sp>
          <p:nvSpPr>
            <p:cNvPr id="34" name="Retângulo 46"/>
            <p:cNvSpPr/>
            <p:nvPr/>
          </p:nvSpPr>
          <p:spPr>
            <a:xfrm rot="16200000">
              <a:off x="7517779" y="2230002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2017</a:t>
              </a:r>
            </a:p>
          </p:txBody>
        </p:sp>
        <p:sp>
          <p:nvSpPr>
            <p:cNvPr id="35" name="Texto Explicativo 1 65"/>
            <p:cNvSpPr>
              <a:spLocks/>
            </p:cNvSpPr>
            <p:nvPr/>
          </p:nvSpPr>
          <p:spPr bwMode="auto">
            <a:xfrm>
              <a:off x="1084942" y="1172357"/>
              <a:ext cx="457319" cy="647869"/>
            </a:xfrm>
            <a:prstGeom prst="borderCallout1">
              <a:avLst>
                <a:gd name="adj1" fmla="val 100129"/>
                <a:gd name="adj2" fmla="val 49940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GOCNAE</a:t>
              </a:r>
            </a:p>
          </p:txBody>
        </p:sp>
        <p:sp>
          <p:nvSpPr>
            <p:cNvPr id="36" name="Retângulo 38"/>
            <p:cNvSpPr/>
            <p:nvPr/>
          </p:nvSpPr>
          <p:spPr>
            <a:xfrm rot="16200000">
              <a:off x="977758" y="2230913"/>
              <a:ext cx="710988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1961</a:t>
              </a:r>
            </a:p>
          </p:txBody>
        </p:sp>
        <p:sp>
          <p:nvSpPr>
            <p:cNvPr id="37" name="Texto Explicativo 1 66"/>
            <p:cNvSpPr>
              <a:spLocks/>
            </p:cNvSpPr>
            <p:nvPr/>
          </p:nvSpPr>
          <p:spPr bwMode="auto">
            <a:xfrm>
              <a:off x="2138597" y="1172357"/>
              <a:ext cx="340608" cy="647869"/>
            </a:xfrm>
            <a:prstGeom prst="borderCallout1">
              <a:avLst>
                <a:gd name="adj1" fmla="val 102719"/>
                <a:gd name="adj2" fmla="val 50900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>
                  <a:solidFill>
                    <a:schemeClr val="bg1"/>
                  </a:solidFill>
                </a:rPr>
                <a:t>GETEPE</a:t>
              </a:r>
            </a:p>
          </p:txBody>
        </p:sp>
        <p:sp>
          <p:nvSpPr>
            <p:cNvPr id="38" name="Retângulo 39"/>
            <p:cNvSpPr/>
            <p:nvPr/>
          </p:nvSpPr>
          <p:spPr>
            <a:xfrm rot="16200000">
              <a:off x="2372939" y="2230002"/>
              <a:ext cx="664542" cy="267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bg1"/>
                  </a:solidFill>
                  <a:latin typeface="Arial"/>
                  <a:cs typeface="Arial"/>
                </a:rPr>
                <a:t>1965</a:t>
              </a:r>
            </a:p>
          </p:txBody>
        </p:sp>
        <p:sp>
          <p:nvSpPr>
            <p:cNvPr id="39" name="Texto Explicativo 1 66"/>
            <p:cNvSpPr>
              <a:spLocks/>
            </p:cNvSpPr>
            <p:nvPr/>
          </p:nvSpPr>
          <p:spPr bwMode="auto">
            <a:xfrm>
              <a:off x="7602632" y="1172357"/>
              <a:ext cx="570696" cy="647869"/>
            </a:xfrm>
            <a:prstGeom prst="borderCallout1">
              <a:avLst>
                <a:gd name="adj1" fmla="val 102719"/>
                <a:gd name="adj2" fmla="val 50900"/>
                <a:gd name="adj3" fmla="val 159421"/>
                <a:gd name="adj4" fmla="val 50972"/>
              </a:avLst>
            </a:prstGeom>
            <a:solidFill>
              <a:srgbClr val="FFC0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 smtClean="0"/>
                <a:t>Nova</a:t>
              </a:r>
            </a:p>
            <a:p>
              <a:pPr algn="ctr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 smtClean="0"/>
                <a:t>Governança</a:t>
              </a:r>
              <a:endParaRPr lang="pt-BR" sz="1000" b="1" dirty="0"/>
            </a:p>
          </p:txBody>
        </p:sp>
        <p:sp>
          <p:nvSpPr>
            <p:cNvPr id="40" name="Retângulo 39"/>
            <p:cNvSpPr/>
            <p:nvPr/>
          </p:nvSpPr>
          <p:spPr>
            <a:xfrm rot="16200000">
              <a:off x="3755505" y="2227655"/>
              <a:ext cx="664542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1971</a:t>
              </a:r>
              <a:endParaRPr lang="pt-BR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1" name="Texto Explicativo 1 67"/>
            <p:cNvSpPr>
              <a:spLocks/>
            </p:cNvSpPr>
            <p:nvPr/>
          </p:nvSpPr>
          <p:spPr bwMode="auto">
            <a:xfrm>
              <a:off x="3910491" y="1170009"/>
              <a:ext cx="311265" cy="647869"/>
            </a:xfrm>
            <a:prstGeom prst="borderCallout1">
              <a:avLst>
                <a:gd name="adj1" fmla="val 100129"/>
                <a:gd name="adj2" fmla="val 51324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 smtClean="0">
                  <a:solidFill>
                    <a:schemeClr val="bg1"/>
                  </a:solidFill>
                </a:rPr>
                <a:t>INPE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tângulo 53"/>
            <p:cNvSpPr/>
            <p:nvPr/>
          </p:nvSpPr>
          <p:spPr>
            <a:xfrm rot="16200000">
              <a:off x="2905686" y="2239565"/>
              <a:ext cx="664542" cy="267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1969</a:t>
              </a:r>
              <a:endParaRPr lang="pt-BR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o Explicativo 1 70"/>
            <p:cNvSpPr>
              <a:spLocks/>
            </p:cNvSpPr>
            <p:nvPr/>
          </p:nvSpPr>
          <p:spPr bwMode="auto">
            <a:xfrm>
              <a:off x="3117076" y="1170009"/>
              <a:ext cx="215560" cy="647869"/>
            </a:xfrm>
            <a:prstGeom prst="borderCallout1">
              <a:avLst>
                <a:gd name="adj1" fmla="val 99091"/>
                <a:gd name="adj2" fmla="val 51324"/>
                <a:gd name="adj3" fmla="val 159421"/>
                <a:gd name="adj4" fmla="val 50972"/>
              </a:avLst>
            </a:prstGeom>
            <a:solidFill>
              <a:schemeClr val="tx1">
                <a:lumMod val="95000"/>
              </a:schemeClr>
            </a:solidFill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pt-BR" sz="1000" b="1" dirty="0" smtClean="0">
                  <a:solidFill>
                    <a:schemeClr val="bg1"/>
                  </a:solidFill>
                </a:rPr>
                <a:t>IAE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7" name="Tabe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66737"/>
              </p:ext>
            </p:extLst>
          </p:nvPr>
        </p:nvGraphicFramePr>
        <p:xfrm>
          <a:off x="1067691" y="3709485"/>
          <a:ext cx="10056617" cy="2954237"/>
        </p:xfrm>
        <a:graphic>
          <a:graphicData uri="http://schemas.openxmlformats.org/drawingml/2006/table">
            <a:tbl>
              <a:tblPr firstRow="1" firstCol="1" bandRow="1"/>
              <a:tblGrid>
                <a:gridCol w="5027828">
                  <a:extLst>
                    <a:ext uri="{9D8B030D-6E8A-4147-A177-3AD203B41FA5}">
                      <a16:colId xmlns:a16="http://schemas.microsoft.com/office/drawing/2014/main" xmlns="" val="524599655"/>
                    </a:ext>
                  </a:extLst>
                </a:gridCol>
                <a:gridCol w="5028789">
                  <a:extLst>
                    <a:ext uri="{9D8B030D-6E8A-4147-A177-3AD203B41FA5}">
                      <a16:colId xmlns:a16="http://schemas.microsoft.com/office/drawing/2014/main" xmlns="" val="505048609"/>
                    </a:ext>
                  </a:extLst>
                </a:gridCol>
              </a:tblGrid>
              <a:tr h="571214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GOCNAE – Grupo de Organização da Comissão Nacional de Atividades Espaciais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COBAE – </a:t>
                      </a: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Comissão</a:t>
                      </a: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Brasileira</a:t>
                      </a: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Atividades</a:t>
                      </a: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Espaciais</a:t>
                      </a:r>
                      <a:endParaRPr lang="pt-BR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9670139"/>
                  </a:ext>
                </a:extLst>
              </a:tr>
              <a:tr h="441697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CNAE – </a:t>
                      </a: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Comissão Nacional de Atividades Espaciais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PESE – </a:t>
                      </a: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Programa Estratégico de Sistemas Espaciais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03468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GETEPE – </a:t>
                      </a: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Grupo Executivo e de Trabalho e Estudos de Projetos Espaciais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MECB – </a:t>
                      </a:r>
                      <a:r>
                        <a:rPr lang="pt-BR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Missão Espacial Completa Brasileira</a:t>
                      </a:r>
                      <a:endParaRPr lang="pt-BR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886084"/>
                  </a:ext>
                </a:extLst>
              </a:tr>
              <a:tr h="463250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CLBI – Centro de </a:t>
                      </a: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Lançamento</a:t>
                      </a: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300" b="1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Barreira</a:t>
                      </a: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do Inferno</a:t>
                      </a:r>
                      <a:endParaRPr lang="pt-BR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PNAE – </a:t>
                      </a: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Programa Nacional de Atividades Espaciais 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7670323"/>
                  </a:ext>
                </a:extLst>
              </a:tr>
              <a:tr h="401919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 – Centro de Lançamento de Alcântara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pt-BR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IAE – Instituto de Aeronáutica e Espaço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203806"/>
                  </a:ext>
                </a:extLst>
              </a:tr>
              <a:tr h="407851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INPE – Instituto Nacional de Pesquisas Espaciais</a:t>
                      </a:r>
                      <a:endParaRPr lang="pt-BR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50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04" marR="577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051305"/>
                  </a:ext>
                </a:extLst>
              </a:tr>
            </a:tbl>
          </a:graphicData>
        </a:graphic>
      </p:graphicFrame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44" name="Espaço Reservado para Número de Slide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1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NASCIMENTO – MECB – SITUAÇÃO </a:t>
            </a:r>
            <a:r>
              <a:rPr lang="pt-BR" dirty="0">
                <a:solidFill>
                  <a:schemeClr val="bg1"/>
                </a:solidFill>
              </a:rPr>
              <a:t>ATUAL –  </a:t>
            </a:r>
            <a:r>
              <a:rPr lang="pt-BR" dirty="0">
                <a:solidFill>
                  <a:srgbClr val="FFFF00"/>
                </a:solidFill>
              </a:rPr>
              <a:t>REALIZAÇÕES</a:t>
            </a:r>
            <a:r>
              <a:rPr lang="pt-BR" dirty="0">
                <a:solidFill>
                  <a:schemeClr val="bg1"/>
                </a:solidFill>
              </a:rPr>
              <a:t> –– </a:t>
            </a:r>
            <a:r>
              <a:rPr lang="pt-BR" dirty="0" smtClean="0">
                <a:solidFill>
                  <a:schemeClr val="bg1"/>
                </a:solidFill>
              </a:rPr>
              <a:t>ANÁLISE SWOT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573" y="1681655"/>
            <a:ext cx="12023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Criação do INPE </a:t>
            </a:r>
            <a:r>
              <a:rPr lang="pt-BR" dirty="0" smtClean="0">
                <a:solidFill>
                  <a:schemeClr val="bg1"/>
                </a:solidFill>
              </a:rPr>
              <a:t>como </a:t>
            </a:r>
            <a:r>
              <a:rPr lang="pt-BR" dirty="0">
                <a:solidFill>
                  <a:schemeClr val="bg1"/>
                </a:solidFill>
              </a:rPr>
              <a:t>Grupo de Organização da Comissão Nacional de Atividades </a:t>
            </a:r>
            <a:r>
              <a:rPr lang="pt-BR" dirty="0" smtClean="0">
                <a:solidFill>
                  <a:schemeClr val="bg1"/>
                </a:solidFill>
              </a:rPr>
              <a:t>Espaciais)	–	</a:t>
            </a:r>
            <a:r>
              <a:rPr lang="pt-BR" dirty="0" smtClean="0">
                <a:solidFill>
                  <a:srgbClr val="FFFF00"/>
                </a:solidFill>
              </a:rPr>
              <a:t>1961</a:t>
            </a:r>
            <a:endParaRPr lang="pt-BR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Construção de dois centros de lançamento – CLBI (Natal/RN ) e CLA (Alcântara/MA</a:t>
            </a:r>
            <a:r>
              <a:rPr lang="pt-BR" dirty="0" smtClean="0">
                <a:solidFill>
                  <a:schemeClr val="bg1"/>
                </a:solidFill>
              </a:rPr>
              <a:t>)	</a:t>
            </a:r>
            <a:r>
              <a:rPr lang="pt-BR" dirty="0" smtClean="0">
                <a:solidFill>
                  <a:schemeClr val="bg1"/>
                </a:solidFill>
              </a:rPr>
              <a:t>	–	</a:t>
            </a:r>
            <a:r>
              <a:rPr lang="pt-BR" dirty="0" smtClean="0">
                <a:solidFill>
                  <a:srgbClr val="FFFF00"/>
                </a:solidFill>
              </a:rPr>
              <a:t>1965 e 1983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Criação do Instituto de Aeronáutica e Espaço </a:t>
            </a:r>
            <a:r>
              <a:rPr lang="pt-BR" dirty="0">
                <a:solidFill>
                  <a:schemeClr val="bg1"/>
                </a:solidFill>
              </a:rPr>
              <a:t>–</a:t>
            </a:r>
            <a:r>
              <a:rPr lang="pt-BR" dirty="0" smtClean="0">
                <a:solidFill>
                  <a:schemeClr val="bg1"/>
                </a:solidFill>
              </a:rPr>
              <a:t> IAE				</a:t>
            </a:r>
            <a:r>
              <a:rPr lang="pt-BR" dirty="0" smtClean="0">
                <a:solidFill>
                  <a:schemeClr val="bg1"/>
                </a:solidFill>
              </a:rPr>
              <a:t>	–</a:t>
            </a: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rgbClr val="FFFF00"/>
                </a:solidFill>
              </a:rPr>
              <a:t>1969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Lançamento do 1º satélite brasileiro lançado ao espaço (SCD 1 - INPI)		</a:t>
            </a:r>
            <a:r>
              <a:rPr lang="pt-BR" dirty="0" smtClean="0">
                <a:solidFill>
                  <a:schemeClr val="bg1"/>
                </a:solidFill>
              </a:rPr>
              <a:t>	– </a:t>
            </a: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rgbClr val="FFFF00"/>
                </a:solidFill>
              </a:rPr>
              <a:t>1993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Lançamento de quatro satélites </a:t>
            </a:r>
            <a:r>
              <a:rPr lang="pt-BR" dirty="0" smtClean="0">
                <a:solidFill>
                  <a:schemeClr val="bg1"/>
                </a:solidFill>
              </a:rPr>
              <a:t>ópticos em parceria com a China </a:t>
            </a:r>
            <a:r>
              <a:rPr lang="pt-BR" dirty="0" smtClean="0">
                <a:solidFill>
                  <a:schemeClr val="bg1"/>
                </a:solidFill>
              </a:rPr>
              <a:t>(CBERS)	</a:t>
            </a:r>
            <a:r>
              <a:rPr lang="pt-BR" dirty="0" smtClean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chemeClr val="bg1"/>
                </a:solidFill>
              </a:rPr>
              <a:t>	–	</a:t>
            </a:r>
            <a:r>
              <a:rPr lang="pt-BR" dirty="0" smtClean="0">
                <a:solidFill>
                  <a:srgbClr val="FFFF00"/>
                </a:solidFill>
              </a:rPr>
              <a:t>1999, 2003, 2013 e </a:t>
            </a:r>
            <a:r>
              <a:rPr lang="pt-BR" dirty="0" smtClean="0">
                <a:solidFill>
                  <a:srgbClr val="FFFF00"/>
                </a:solidFill>
              </a:rPr>
              <a:t>											2014</a:t>
            </a:r>
            <a:endParaRPr lang="pt-BR" dirty="0" smtClean="0">
              <a:solidFill>
                <a:srgbClr val="FFFF00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12</a:t>
            </a:fld>
            <a:endParaRPr lang="pt-B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170" y="4390596"/>
            <a:ext cx="2623795" cy="174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04" y="4380086"/>
            <a:ext cx="2845989" cy="177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13" name="Picture 6" descr="http://www.iae.cta.br/images/iae-na-midia/2017/OP-HARPIA-1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12" y="4380086"/>
            <a:ext cx="2646388" cy="175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tretch>
            <a:fillRect/>
          </a:stretch>
        </p:blipFill>
        <p:spPr>
          <a:xfrm>
            <a:off x="6358753" y="4396683"/>
            <a:ext cx="2723830" cy="1736338"/>
          </a:xfrm>
          <a:prstGeom prst="rect">
            <a:avLst/>
          </a:prstGeom>
          <a:noFill/>
          <a:ln cap="flat">
            <a:noFill/>
          </a:ln>
          <a:effectLst>
            <a:softEdge rad="101600"/>
          </a:effectLst>
        </p:spPr>
      </p:pic>
      <p:sp>
        <p:nvSpPr>
          <p:cNvPr id="15" name="CaixaDeTexto 14"/>
          <p:cNvSpPr txBox="1"/>
          <p:nvPr/>
        </p:nvSpPr>
        <p:spPr>
          <a:xfrm>
            <a:off x="1033117" y="6125363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INPE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117125" y="6094742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CLA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132326" y="6100644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CLBI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070443" y="6094742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IAE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NASCIMENTO – MECB – SITUAÇÃO </a:t>
            </a:r>
            <a:r>
              <a:rPr lang="pt-BR" dirty="0">
                <a:solidFill>
                  <a:schemeClr val="bg1"/>
                </a:solidFill>
              </a:rPr>
              <a:t>ATUAL –  </a:t>
            </a:r>
            <a:r>
              <a:rPr lang="pt-BR" dirty="0">
                <a:solidFill>
                  <a:srgbClr val="FFFF00"/>
                </a:solidFill>
              </a:rPr>
              <a:t>REALIZAÇÕES</a:t>
            </a:r>
            <a:r>
              <a:rPr lang="pt-BR" dirty="0">
                <a:solidFill>
                  <a:schemeClr val="bg1"/>
                </a:solidFill>
              </a:rPr>
              <a:t> –– </a:t>
            </a:r>
            <a:r>
              <a:rPr lang="pt-BR" dirty="0" smtClean="0">
                <a:solidFill>
                  <a:schemeClr val="bg1"/>
                </a:solidFill>
              </a:rPr>
              <a:t>ANÁLISE SWOT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7690" y="1658450"/>
            <a:ext cx="117681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Criação da Agência Espacial Brasileira (AEB)					– 	</a:t>
            </a:r>
            <a:r>
              <a:rPr lang="pt-BR" dirty="0" smtClean="0">
                <a:solidFill>
                  <a:srgbClr val="FFFF00"/>
                </a:solidFill>
              </a:rPr>
              <a:t>1994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Realização de dois testes do Veículo Lançador </a:t>
            </a:r>
            <a:r>
              <a:rPr lang="pt-BR" dirty="0" smtClean="0">
                <a:solidFill>
                  <a:schemeClr val="bg1"/>
                </a:solidFill>
              </a:rPr>
              <a:t>de Satélites – (VLS)			–	</a:t>
            </a:r>
            <a:r>
              <a:rPr lang="pt-BR" dirty="0" smtClean="0">
                <a:solidFill>
                  <a:srgbClr val="FFFF00"/>
                </a:solidFill>
              </a:rPr>
              <a:t>1997, </a:t>
            </a:r>
            <a:r>
              <a:rPr lang="pt-BR" dirty="0" smtClean="0">
                <a:solidFill>
                  <a:srgbClr val="FFFF00"/>
                </a:solidFill>
              </a:rPr>
              <a:t>1999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FFFF00"/>
                </a:solidFill>
              </a:rPr>
              <a:t>Acidente com o terceiro protótipo do VLS</a:t>
            </a:r>
            <a:r>
              <a:rPr lang="pt-BR" dirty="0">
                <a:solidFill>
                  <a:schemeClr val="bg1"/>
                </a:solidFill>
              </a:rPr>
              <a:t>			</a:t>
            </a:r>
            <a:r>
              <a:rPr lang="pt-BR" dirty="0" smtClean="0">
                <a:solidFill>
                  <a:schemeClr val="bg1"/>
                </a:solidFill>
              </a:rPr>
              <a:t>		–</a:t>
            </a:r>
            <a:r>
              <a:rPr lang="pt-BR" dirty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rgbClr val="FFFF00"/>
                </a:solidFill>
              </a:rPr>
              <a:t>2003</a:t>
            </a:r>
            <a:endParaRPr lang="pt-BR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Lançamento de 25 veículos </a:t>
            </a:r>
            <a:r>
              <a:rPr lang="pt-BR" dirty="0" err="1">
                <a:solidFill>
                  <a:schemeClr val="bg1"/>
                </a:solidFill>
              </a:rPr>
              <a:t>s</a:t>
            </a:r>
            <a:r>
              <a:rPr lang="pt-BR" dirty="0" err="1" smtClean="0">
                <a:solidFill>
                  <a:schemeClr val="bg1"/>
                </a:solidFill>
              </a:rPr>
              <a:t>uborbitais</a:t>
            </a:r>
            <a:r>
              <a:rPr lang="pt-BR" dirty="0" smtClean="0">
                <a:solidFill>
                  <a:schemeClr val="bg1"/>
                </a:solidFill>
              </a:rPr>
              <a:t> nacionais (VSB-30)			–	</a:t>
            </a:r>
            <a:r>
              <a:rPr lang="pt-BR" dirty="0" smtClean="0">
                <a:solidFill>
                  <a:srgbClr val="FFFF00"/>
                </a:solidFill>
              </a:rPr>
              <a:t>2004 – 2017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Lançamento do 1º Satélite Geoestacionário de Defesa e Comunicações Estratégicas</a:t>
            </a:r>
            <a:r>
              <a:rPr lang="pt-BR" dirty="0" smtClean="0">
                <a:solidFill>
                  <a:srgbClr val="FFFF00"/>
                </a:solidFill>
              </a:rPr>
              <a:t>	</a:t>
            </a:r>
            <a:r>
              <a:rPr lang="pt-BR" dirty="0" smtClean="0">
                <a:solidFill>
                  <a:schemeClr val="bg1"/>
                </a:solidFill>
              </a:rPr>
              <a:t>–	</a:t>
            </a:r>
            <a:r>
              <a:rPr lang="pt-BR" dirty="0" smtClean="0">
                <a:solidFill>
                  <a:srgbClr val="FFFF00"/>
                </a:solidFill>
              </a:rPr>
              <a:t>2017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13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0" y="4262291"/>
            <a:ext cx="3283710" cy="1710485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57" y="3948471"/>
            <a:ext cx="1677709" cy="233996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869" y="4229733"/>
            <a:ext cx="2691278" cy="191222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05757" y="4227566"/>
            <a:ext cx="2485692" cy="201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"/>
          </a:effectLst>
        </p:spPr>
      </p:pic>
      <p:sp>
        <p:nvSpPr>
          <p:cNvPr id="13" name="CaixaDeTexto 12"/>
          <p:cNvSpPr txBox="1"/>
          <p:nvPr/>
        </p:nvSpPr>
        <p:spPr>
          <a:xfrm>
            <a:off x="1033117" y="5972776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AEB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28769" y="6225547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VLS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76717" y="6118350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VSB-30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177117" y="6197153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SGDC 1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95434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54" y="1182720"/>
            <a:ext cx="7795501" cy="51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6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NASCIMENTO – MECB </a:t>
            </a:r>
            <a:r>
              <a:rPr lang="pt-BR" dirty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chemeClr val="bg1"/>
                </a:solidFill>
              </a:rPr>
              <a:t>REALIZAÇÕES – </a:t>
            </a:r>
            <a:r>
              <a:rPr lang="pt-BR" dirty="0" smtClean="0">
                <a:solidFill>
                  <a:srgbClr val="FFFF00"/>
                </a:solidFill>
              </a:rPr>
              <a:t>SITUAÇÃO ATUAL </a:t>
            </a:r>
            <a:r>
              <a:rPr lang="pt-BR" dirty="0" smtClean="0">
                <a:solidFill>
                  <a:schemeClr val="bg1"/>
                </a:solidFill>
              </a:rPr>
              <a:t>– ANÁLISE SWOT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86828" y="2325822"/>
            <a:ext cx="10266629" cy="29601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t-BR" dirty="0">
                <a:solidFill>
                  <a:schemeClr val="bg1"/>
                </a:solidFill>
              </a:rPr>
              <a:t>O Brasil já detém alguma competência no setor espacial e possui um </a:t>
            </a:r>
            <a:r>
              <a:rPr lang="pt-BR" dirty="0" smtClean="0">
                <a:solidFill>
                  <a:schemeClr val="bg1"/>
                </a:solidFill>
              </a:rPr>
              <a:t>programa com </a:t>
            </a:r>
            <a:r>
              <a:rPr lang="pt-BR" dirty="0">
                <a:solidFill>
                  <a:schemeClr val="bg1"/>
                </a:solidFill>
              </a:rPr>
              <a:t>realizações </a:t>
            </a:r>
            <a:r>
              <a:rPr lang="pt-BR" dirty="0" smtClean="0">
                <a:solidFill>
                  <a:schemeClr val="bg1"/>
                </a:solidFill>
              </a:rPr>
              <a:t>importantes, entretanto</a:t>
            </a:r>
            <a:r>
              <a:rPr lang="pt-BR" dirty="0">
                <a:solidFill>
                  <a:schemeClr val="bg1"/>
                </a:solidFill>
              </a:rPr>
              <a:t>, </a:t>
            </a:r>
            <a:r>
              <a:rPr lang="pt-BR" dirty="0">
                <a:solidFill>
                  <a:srgbClr val="FFFF00"/>
                </a:solidFill>
              </a:rPr>
              <a:t>é forçoso reconhecer que os </a:t>
            </a:r>
            <a:r>
              <a:rPr lang="pt-BR" dirty="0" smtClean="0">
                <a:solidFill>
                  <a:srgbClr val="FFFF00"/>
                </a:solidFill>
              </a:rPr>
              <a:t>resultados alcançados </a:t>
            </a:r>
            <a:r>
              <a:rPr lang="pt-BR" dirty="0">
                <a:solidFill>
                  <a:srgbClr val="FFFF00"/>
                </a:solidFill>
              </a:rPr>
              <a:t>estão muito aquém das potencialidades e das necessidades do País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pt-BR" dirty="0">
                <a:solidFill>
                  <a:schemeClr val="bg1"/>
                </a:solidFill>
              </a:rPr>
              <a:t>Dentre os vários </a:t>
            </a:r>
            <a:r>
              <a:rPr lang="pt-BR" dirty="0" smtClean="0">
                <a:solidFill>
                  <a:srgbClr val="FFFF00"/>
                </a:solidFill>
              </a:rPr>
              <a:t>FATORES IDENTIFICADOS</a:t>
            </a:r>
            <a:r>
              <a:rPr lang="pt-BR" dirty="0" smtClean="0">
                <a:solidFill>
                  <a:schemeClr val="bg1"/>
                </a:solidFill>
              </a:rPr>
              <a:t>, contribui de forma </a:t>
            </a:r>
            <a:r>
              <a:rPr lang="pt-BR" dirty="0">
                <a:solidFill>
                  <a:schemeClr val="bg1"/>
                </a:solidFill>
              </a:rPr>
              <a:t>mais impactante para esse </a:t>
            </a:r>
            <a:r>
              <a:rPr lang="pt-BR" dirty="0" smtClean="0">
                <a:solidFill>
                  <a:schemeClr val="bg1"/>
                </a:solidFill>
              </a:rPr>
              <a:t>cenário </a:t>
            </a:r>
            <a:r>
              <a:rPr lang="pt-BR" dirty="0">
                <a:solidFill>
                  <a:schemeClr val="bg1"/>
                </a:solidFill>
              </a:rPr>
              <a:t>o </a:t>
            </a:r>
            <a:r>
              <a:rPr lang="pt-BR" dirty="0" smtClean="0">
                <a:solidFill>
                  <a:srgbClr val="FFFF00"/>
                </a:solidFill>
              </a:rPr>
              <a:t>BAIXO POSICIONAMENTO ESTRATÉGICO DO PROGRAMA ESPACIAL BRASILEIRO, QUE NÃO É LEVADO À ATENÇÃO DA MAIS ALTA ESFERA DO PODER EXECUTIVO FEDERAL,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rgbClr val="FFFF00"/>
                </a:solidFill>
              </a:rPr>
              <a:t>E AS SUAS DEFICIÊNCIAS DE GOVERNANÇA E GESTÃO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que propiciam o surgimento de iniciativas as </a:t>
            </a:r>
            <a:r>
              <a:rPr lang="pt-BR" dirty="0" smtClean="0">
                <a:solidFill>
                  <a:schemeClr val="bg1"/>
                </a:solidFill>
              </a:rPr>
              <a:t>quais, embora </a:t>
            </a:r>
            <a:r>
              <a:rPr lang="pt-BR" dirty="0">
                <a:solidFill>
                  <a:schemeClr val="bg1"/>
                </a:solidFill>
              </a:rPr>
              <a:t>necessárias e relevantes, não estão harmonizadas em um programa nacional coeso.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8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NASCIMENTO – MECB - REALIZAÇÕES – SITUAÇÃO ATUAL – </a:t>
            </a:r>
            <a:r>
              <a:rPr lang="pt-BR" dirty="0" smtClean="0">
                <a:solidFill>
                  <a:srgbClr val="FFFF00"/>
                </a:solidFill>
              </a:rPr>
              <a:t>ANÁLISE SWOT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08" y="2011865"/>
            <a:ext cx="4542883" cy="420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39837" y="1921399"/>
            <a:ext cx="6018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350838">
              <a:spcBef>
                <a:spcPts val="1800"/>
              </a:spcBef>
            </a:pPr>
            <a:r>
              <a:rPr lang="pt-BR" b="1" dirty="0">
                <a:solidFill>
                  <a:schemeClr val="bg1"/>
                </a:solidFill>
              </a:rPr>
              <a:t>PONTOS FORTES</a:t>
            </a:r>
            <a:endParaRPr lang="pt-BR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Boa Rede de Relacionamentos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Experiência Acumulada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Boa Infraestrutura de Desenvolvimento</a:t>
            </a:r>
          </a:p>
          <a:p>
            <a:pPr lvl="1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Boa Infraestrutura de Lançamento</a:t>
            </a:r>
          </a:p>
          <a:p>
            <a:pPr marL="442913" indent="-350838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</a:rPr>
              <a:t>PONTOS FRACOS</a:t>
            </a:r>
            <a:endParaRPr lang="pt-BR" dirty="0">
              <a:solidFill>
                <a:srgbClr val="FFFF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 Posicionamento Estratégico</a:t>
            </a:r>
          </a:p>
          <a:p>
            <a:pPr lvl="1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Deficiências de Governança</a:t>
            </a:r>
          </a:p>
          <a:p>
            <a:pPr lvl="1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Escala</a:t>
            </a:r>
          </a:p>
          <a:p>
            <a:pPr lvl="1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Iniciativas Desarmonizadas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NASCIMENTO – MECB </a:t>
            </a:r>
            <a:r>
              <a:rPr lang="pt-BR" dirty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chemeClr val="bg1"/>
                </a:solidFill>
              </a:rPr>
              <a:t>REALIZAÇÕES – SITUAÇÃO ATUAL – </a:t>
            </a:r>
            <a:r>
              <a:rPr lang="pt-BR" dirty="0" smtClean="0">
                <a:solidFill>
                  <a:srgbClr val="FFFF00"/>
                </a:solidFill>
              </a:rPr>
              <a:t>ANÁLISE SWOT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84" y="2011865"/>
            <a:ext cx="4542883" cy="420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39837" y="1921399"/>
            <a:ext cx="6018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268288">
              <a:spcBef>
                <a:spcPts val="18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268288">
              <a:spcBef>
                <a:spcPts val="1200"/>
              </a:spcBef>
            </a:pPr>
            <a:r>
              <a:rPr lang="pt-BR" dirty="0">
                <a:solidFill>
                  <a:srgbClr val="FFFF00"/>
                </a:solidFill>
              </a:rPr>
              <a:t>Mercado de Microssatélites em Expansão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Renascimento do Interesse Político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Demandas Nacionais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Interesses de Potenciais Parceiros Externos</a:t>
            </a:r>
          </a:p>
          <a:p>
            <a:pPr marL="360363" indent="-268288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AMEAÇAS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Recursos Humanos Desfavorável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Limitadas Competências da Indústria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dirty="0">
                <a:solidFill>
                  <a:schemeClr val="bg1"/>
                </a:solidFill>
              </a:rPr>
              <a:t>Orçamentos Insuficientes e Inconstantes</a:t>
            </a:r>
          </a:p>
          <a:p>
            <a:pPr marL="628650" lvl="1" indent="-268288">
              <a:spcBef>
                <a:spcPts val="1200"/>
              </a:spcBef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Administrativa Desfavorável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16465" y="231229"/>
            <a:ext cx="592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PROGRAMA ESPACIAL BRASILEIRO - PEB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1254" y="1208697"/>
            <a:ext cx="75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NASCIMENTO – MECB </a:t>
            </a:r>
            <a:r>
              <a:rPr lang="pt-BR" dirty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chemeClr val="bg1"/>
                </a:solidFill>
              </a:rPr>
              <a:t>REALIZAÇÕES – </a:t>
            </a:r>
            <a:r>
              <a:rPr lang="pt-BR" dirty="0" smtClean="0">
                <a:solidFill>
                  <a:srgbClr val="FFFF00"/>
                </a:solidFill>
              </a:rPr>
              <a:t>SITUAÇÃO ATUAL </a:t>
            </a:r>
            <a:r>
              <a:rPr lang="pt-BR" dirty="0" smtClean="0">
                <a:solidFill>
                  <a:schemeClr val="bg1"/>
                </a:solidFill>
              </a:rPr>
              <a:t>– ANÁLISE SWOT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45139"/>
              </p:ext>
            </p:extLst>
          </p:nvPr>
        </p:nvGraphicFramePr>
        <p:xfrm>
          <a:off x="1485900" y="1782431"/>
          <a:ext cx="9073008" cy="3950827"/>
        </p:xfrm>
        <a:graphic>
          <a:graphicData uri="http://schemas.openxmlformats.org/drawingml/2006/table">
            <a:tbl>
              <a:tblPr/>
              <a:tblGrid>
                <a:gridCol w="3134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1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7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3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PAÍS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6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ORÇAMENTO PROGRAMA ESPACIAL (Bilhões US$)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6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% PIB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6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EUA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RÚSSIA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3,0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CHINA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ÍNDIA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ARGENTINA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BRASIL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0,006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600845" y="5793829"/>
            <a:ext cx="20374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</a:rPr>
              <a:t>Fonte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</a:rPr>
              <a:t>Futron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2014.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10" name="Group 24"/>
          <p:cNvGrpSpPr/>
          <p:nvPr/>
        </p:nvGrpSpPr>
        <p:grpSpPr>
          <a:xfrm>
            <a:off x="3960287" y="2612200"/>
            <a:ext cx="621957" cy="3086121"/>
            <a:chOff x="2578443" y="1949670"/>
            <a:chExt cx="621957" cy="3086121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548445"/>
              <a:ext cx="609600" cy="406400"/>
            </a:xfrm>
            <a:prstGeom prst="rect">
              <a:avLst/>
            </a:prstGeom>
          </p:spPr>
        </p:pic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800" y="4092144"/>
              <a:ext cx="609600" cy="381000"/>
            </a:xfrm>
            <a:prstGeom prst="rect">
              <a:avLst/>
            </a:prstGeom>
          </p:spPr>
        </p:pic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4609071"/>
              <a:ext cx="609600" cy="4267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8443" y="1949670"/>
              <a:ext cx="609601" cy="4318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800" y="2505288"/>
              <a:ext cx="609600" cy="4064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0800" y="3031518"/>
              <a:ext cx="609600" cy="406400"/>
            </a:xfrm>
            <a:prstGeom prst="rect">
              <a:avLst/>
            </a:prstGeom>
          </p:spPr>
        </p:pic>
      </p:grpSp>
      <p:grpSp>
        <p:nvGrpSpPr>
          <p:cNvPr id="17" name="Group 23"/>
          <p:cNvGrpSpPr/>
          <p:nvPr/>
        </p:nvGrpSpPr>
        <p:grpSpPr>
          <a:xfrm>
            <a:off x="7758323" y="5228597"/>
            <a:ext cx="533400" cy="1416051"/>
            <a:chOff x="6096000" y="4571999"/>
            <a:chExt cx="533400" cy="1416051"/>
          </a:xfrm>
        </p:grpSpPr>
        <p:sp>
          <p:nvSpPr>
            <p:cNvPr id="18" name="Seta para a direita 1"/>
            <p:cNvSpPr>
              <a:spLocks noChangeArrowheads="1"/>
            </p:cNvSpPr>
            <p:nvPr/>
          </p:nvSpPr>
          <p:spPr bwMode="auto">
            <a:xfrm rot="16200000">
              <a:off x="5918347" y="5304631"/>
              <a:ext cx="882650" cy="484188"/>
            </a:xfrm>
            <a:prstGeom prst="rightArrow">
              <a:avLst>
                <a:gd name="adj1" fmla="val 50000"/>
                <a:gd name="adj2" fmla="val 5002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rgbClr val="FF9900"/>
                </a:buClr>
              </a:pPr>
              <a:endParaRPr lang="en-US" sz="1200">
                <a:latin typeface="Calibri" charset="0"/>
              </a:endParaRPr>
            </a:p>
          </p:txBody>
        </p:sp>
        <p:sp>
          <p:nvSpPr>
            <p:cNvPr id="19" name="Rounded Rectangle 22"/>
            <p:cNvSpPr/>
            <p:nvPr/>
          </p:nvSpPr>
          <p:spPr>
            <a:xfrm>
              <a:off x="6096000" y="4571999"/>
              <a:ext cx="533400" cy="451393"/>
            </a:xfrm>
            <a:prstGeom prst="roundRect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rot="10800000" flipV="1">
            <a:off x="-1" y="2301108"/>
            <a:ext cx="12192001" cy="201591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COMO SUPERAR OS OBSTÁCULOS APRESENTADOS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765" y="2170295"/>
            <a:ext cx="10898917" cy="32162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  <a:p>
            <a:pPr marL="533400" indent="-352425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relação entre desenvolvimento tecnológico e Defesa Nacional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33400" indent="-352425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Brasil tem atuado para alcançar desenvolvimento tecnológico e uma indústria de Defesa competitiva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33400" indent="-352425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importância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desenvolvimento tecnológico para a soberania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brasileira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69018" y="210212"/>
            <a:ext cx="560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PERGUNTAS NORTEADORAS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8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491047"/>
            <a:ext cx="8240712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20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498984"/>
            <a:ext cx="815498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22</a:t>
            </a:fld>
            <a:endParaRPr lang="pt-B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86915" y="961815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REVISÃO DA LEGISLAÇÃO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2166" y="1595015"/>
            <a:ext cx="10639097" cy="4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 Posicionamento Estratégico / Deficiências de Governança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1" algn="just">
              <a:spcBef>
                <a:spcPts val="1200"/>
              </a:spcBef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</a:t>
            </a:r>
          </a:p>
          <a:p>
            <a:pPr lvl="1" indent="-300038" algn="just">
              <a:spcBef>
                <a:spcPts val="900"/>
              </a:spcBef>
            </a:pPr>
            <a:r>
              <a:rPr lang="pt-BR" dirty="0" smtClean="0">
                <a:solidFill>
                  <a:schemeClr val="bg1"/>
                </a:solidFill>
              </a:rPr>
              <a:t>	Adequar a governança das atividades espaciais, propondo a criação, no âmbito da Presidência da República, do Conselho Nacional do Espaço (CNE) e do Comitê Executivo do Espaço (CEE).</a:t>
            </a:r>
          </a:p>
          <a:p>
            <a:pPr lvl="1" indent="-300038" algn="just">
              <a:spcBef>
                <a:spcPts val="900"/>
              </a:spcBef>
            </a:pPr>
            <a:r>
              <a:rPr lang="pt-BR" dirty="0" smtClean="0">
                <a:solidFill>
                  <a:schemeClr val="bg1"/>
                </a:solidFill>
              </a:rPr>
              <a:t>	Alterar a Lei n</a:t>
            </a:r>
            <a:r>
              <a:rPr lang="pt-BR" strike="sngStrike" dirty="0" smtClean="0">
                <a:solidFill>
                  <a:schemeClr val="bg1"/>
                </a:solidFill>
              </a:rPr>
              <a:t>º</a:t>
            </a:r>
            <a:r>
              <a:rPr lang="pt-BR" dirty="0" smtClean="0">
                <a:solidFill>
                  <a:schemeClr val="bg1"/>
                </a:solidFill>
              </a:rPr>
              <a:t> 8.854/94, vinculando a AEB à Casa Civil da Presidência da República e reorganizando seu Quadro de Pessoal.</a:t>
            </a:r>
          </a:p>
          <a:p>
            <a:pPr marL="442912" lvl="1" algn="just">
              <a:lnSpc>
                <a:spcPct val="110000"/>
              </a:lnSpc>
              <a:spcBef>
                <a:spcPts val="1200"/>
              </a:spcBef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Casa Civil?</a:t>
            </a:r>
          </a:p>
          <a:p>
            <a:pPr lvl="1" indent="-300038" algn="just">
              <a:spcBef>
                <a:spcPts val="900"/>
              </a:spcBef>
            </a:pPr>
            <a:r>
              <a:rPr lang="pt-BR" dirty="0" smtClean="0">
                <a:solidFill>
                  <a:schemeClr val="bg1"/>
                </a:solidFill>
              </a:rPr>
              <a:t>	Pela capacidade de articulação com outros Ministérios e órgãos da Administração;</a:t>
            </a:r>
          </a:p>
          <a:p>
            <a:pPr lvl="1" indent="-300038" algn="just">
              <a:spcBef>
                <a:spcPts val="900"/>
              </a:spcBef>
            </a:pPr>
            <a:r>
              <a:rPr lang="pt-BR" dirty="0" smtClean="0">
                <a:solidFill>
                  <a:schemeClr val="bg1"/>
                </a:solidFill>
              </a:rPr>
              <a:t>	Pela possibilidade de levar o PEB à atenção da Presidência da República.</a:t>
            </a:r>
          </a:p>
          <a:p>
            <a:pPr lvl="1" indent="-300038" algn="just">
              <a:spcBef>
                <a:spcPts val="900"/>
              </a:spcBef>
            </a:pPr>
            <a:r>
              <a:rPr lang="pt-BR" dirty="0" smtClean="0">
                <a:solidFill>
                  <a:schemeClr val="bg1"/>
                </a:solidFill>
              </a:rPr>
              <a:t>	Por não caracterizar uma “militarização” do PEB.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23</a:t>
            </a:fld>
            <a:endParaRPr lang="pt-B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9013" y="1181124"/>
            <a:ext cx="10210800" cy="5175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1200"/>
              </a:spcBef>
            </a:pP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Baixo Posicionamento Estratégico / Deficiências de Governança</a:t>
            </a: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1" algn="just">
              <a:spcBef>
                <a:spcPts val="1200"/>
              </a:spcBef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</a:t>
            </a:r>
          </a:p>
          <a:p>
            <a:pPr lvl="1" algn="just">
              <a:spcBef>
                <a:spcPts val="1200"/>
              </a:spcBef>
            </a:pP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300038" algn="just">
              <a:lnSpc>
                <a:spcPct val="120000"/>
              </a:lnSpc>
              <a:spcBef>
                <a:spcPts val="12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Conselho Nacional do Espaço (CNE) </a:t>
            </a:r>
            <a:r>
              <a:rPr lang="pt-BR" dirty="0" smtClean="0">
                <a:solidFill>
                  <a:schemeClr val="bg1"/>
                </a:solidFill>
              </a:rPr>
              <a:t>=&gt; Prover diretrizes estratégicas para o PEB</a:t>
            </a:r>
          </a:p>
          <a:p>
            <a:pPr lvl="1" indent="-300038" algn="just">
              <a:lnSpc>
                <a:spcPct val="120000"/>
              </a:lnSpc>
              <a:spcBef>
                <a:spcPts val="12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Membros Efetivos CNE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Ministro Chefe da Casa Civil da PR (</a:t>
            </a:r>
            <a:r>
              <a:rPr lang="pt-BR" sz="1700" b="1" dirty="0" smtClean="0">
                <a:solidFill>
                  <a:schemeClr val="bg1"/>
                </a:solidFill>
              </a:rPr>
              <a:t>CC</a:t>
            </a:r>
            <a:r>
              <a:rPr lang="pt-BR" sz="1700" dirty="0" smtClean="0">
                <a:solidFill>
                  <a:schemeClr val="bg1"/>
                </a:solidFill>
              </a:rPr>
              <a:t> </a:t>
            </a:r>
            <a:r>
              <a:rPr lang="pt-BR" sz="1700" b="1" dirty="0" smtClean="0">
                <a:solidFill>
                  <a:schemeClr val="bg1"/>
                </a:solidFill>
              </a:rPr>
              <a:t>PR</a:t>
            </a:r>
            <a:r>
              <a:rPr lang="pt-BR" sz="1700" dirty="0" smtClean="0">
                <a:solidFill>
                  <a:schemeClr val="bg1"/>
                </a:solidFill>
              </a:rPr>
              <a:t>), que o presidirá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Ministro da Ciência, Tecnologia, Inovações e Comunicações (</a:t>
            </a:r>
            <a:r>
              <a:rPr lang="pt-BR" sz="1700" b="1" dirty="0" smtClean="0">
                <a:solidFill>
                  <a:schemeClr val="bg1"/>
                </a:solidFill>
              </a:rPr>
              <a:t>MCTIC</a:t>
            </a:r>
            <a:r>
              <a:rPr lang="pt-BR" sz="1700" dirty="0" smtClean="0">
                <a:solidFill>
                  <a:schemeClr val="bg1"/>
                </a:solidFill>
              </a:rPr>
              <a:t>)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Ministro da Defesa (</a:t>
            </a:r>
            <a:r>
              <a:rPr lang="pt-BR" sz="1700" b="1" dirty="0" smtClean="0">
                <a:solidFill>
                  <a:schemeClr val="bg1"/>
                </a:solidFill>
              </a:rPr>
              <a:t>MD</a:t>
            </a:r>
            <a:r>
              <a:rPr lang="pt-BR" sz="1700" dirty="0" smtClean="0">
                <a:solidFill>
                  <a:schemeClr val="bg1"/>
                </a:solidFill>
              </a:rPr>
              <a:t>)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Ministro do Planejamento, Desenvolvimento e Gestão (</a:t>
            </a:r>
            <a:r>
              <a:rPr lang="pt-BR" sz="1700" b="1" dirty="0" smtClean="0">
                <a:solidFill>
                  <a:schemeClr val="bg1"/>
                </a:solidFill>
              </a:rPr>
              <a:t>MP</a:t>
            </a:r>
            <a:r>
              <a:rPr lang="pt-BR" sz="1700" dirty="0" smtClean="0">
                <a:solidFill>
                  <a:schemeClr val="bg1"/>
                </a:solidFill>
              </a:rPr>
              <a:t>)</a:t>
            </a:r>
          </a:p>
          <a:p>
            <a:pPr lvl="1" indent="-300038" algn="just">
              <a:lnSpc>
                <a:spcPct val="120000"/>
              </a:lnSpc>
              <a:spcBef>
                <a:spcPts val="12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Membros Consultivos do CNE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Presidente da </a:t>
            </a:r>
            <a:r>
              <a:rPr lang="pt-BR" sz="1700" b="1" dirty="0" smtClean="0">
                <a:solidFill>
                  <a:schemeClr val="bg1"/>
                </a:solidFill>
              </a:rPr>
              <a:t>AEB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Diretor do </a:t>
            </a:r>
            <a:r>
              <a:rPr lang="pt-BR" sz="1700" b="1" dirty="0" smtClean="0">
                <a:solidFill>
                  <a:schemeClr val="bg1"/>
                </a:solidFill>
              </a:rPr>
              <a:t>INPE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Comandante da </a:t>
            </a:r>
            <a:r>
              <a:rPr lang="pt-BR" sz="1700" b="1" dirty="0" smtClean="0">
                <a:solidFill>
                  <a:schemeClr val="bg1"/>
                </a:solidFill>
              </a:rPr>
              <a:t>Aeronáutica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Secretário-Geral do </a:t>
            </a:r>
            <a:r>
              <a:rPr lang="pt-BR" sz="1700" b="1" dirty="0" smtClean="0">
                <a:solidFill>
                  <a:schemeClr val="bg1"/>
                </a:solidFill>
              </a:rPr>
              <a:t>MRE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Secretário Executivo do </a:t>
            </a:r>
            <a:r>
              <a:rPr lang="pt-BR" sz="1700" b="1" dirty="0" smtClean="0">
                <a:solidFill>
                  <a:schemeClr val="bg1"/>
                </a:solidFill>
              </a:rPr>
              <a:t>MMA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Secretário Executivo do </a:t>
            </a:r>
            <a:r>
              <a:rPr lang="pt-BR" sz="1700" b="1" dirty="0" smtClean="0">
                <a:solidFill>
                  <a:schemeClr val="bg1"/>
                </a:solidFill>
              </a:rPr>
              <a:t>MAPA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Secretário Executivo do </a:t>
            </a:r>
            <a:r>
              <a:rPr lang="pt-BR" b="1" dirty="0" smtClean="0">
                <a:solidFill>
                  <a:schemeClr val="bg1"/>
                </a:solidFill>
              </a:rPr>
              <a:t>MDIC</a:t>
            </a:r>
            <a:endParaRPr lang="pt-BR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24</a:t>
            </a:fld>
            <a:endParaRPr lang="pt-B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2660" y="1145967"/>
            <a:ext cx="10042634" cy="5303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1200"/>
              </a:spcBef>
            </a:pP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 Posicionamento Estratégico / Deficiências de Governança</a:t>
            </a:r>
            <a:endParaRPr lang="pt-B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spcBef>
                <a:spcPts val="1800"/>
              </a:spcBef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Projeto de Decreto</a:t>
            </a:r>
          </a:p>
          <a:p>
            <a:pPr lvl="1" algn="just">
              <a:spcBef>
                <a:spcPts val="1800"/>
              </a:spcBef>
            </a:pPr>
            <a:endPara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300038" algn="just">
              <a:lnSpc>
                <a:spcPct val="120000"/>
              </a:lnSpc>
              <a:spcBef>
                <a:spcPts val="12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Comitê Executivo do Espaço (CEE</a:t>
            </a:r>
            <a:r>
              <a:rPr lang="pt-BR" dirty="0" smtClean="0">
                <a:solidFill>
                  <a:schemeClr val="bg1"/>
                </a:solidFill>
              </a:rPr>
              <a:t>) =&gt; Prover direcionamento tático para o PEB</a:t>
            </a:r>
          </a:p>
          <a:p>
            <a:pPr lvl="1" indent="-300038" algn="just">
              <a:lnSpc>
                <a:spcPct val="120000"/>
              </a:lnSpc>
              <a:spcBef>
                <a:spcPts val="1200"/>
              </a:spcBef>
            </a:pPr>
            <a:r>
              <a:rPr lang="pt-BR" b="1" dirty="0" smtClean="0">
                <a:solidFill>
                  <a:schemeClr val="bg1"/>
                </a:solidFill>
              </a:rPr>
              <a:t>Membros Efetivos do CEE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Presidente da </a:t>
            </a:r>
            <a:r>
              <a:rPr lang="pt-BR" sz="1700" b="1" dirty="0" smtClean="0">
                <a:solidFill>
                  <a:schemeClr val="bg1"/>
                </a:solidFill>
              </a:rPr>
              <a:t>AEB</a:t>
            </a:r>
            <a:r>
              <a:rPr lang="pt-BR" sz="1700" dirty="0" smtClean="0">
                <a:solidFill>
                  <a:schemeClr val="bg1"/>
                </a:solidFill>
              </a:rPr>
              <a:t>, que o presidirá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Diretor do </a:t>
            </a:r>
            <a:r>
              <a:rPr lang="pt-BR" sz="1700" b="1" dirty="0" smtClean="0">
                <a:solidFill>
                  <a:schemeClr val="bg1"/>
                </a:solidFill>
              </a:rPr>
              <a:t>INPE</a:t>
            </a:r>
            <a:r>
              <a:rPr lang="pt-BR" sz="1700" dirty="0" smtClean="0">
                <a:solidFill>
                  <a:schemeClr val="bg1"/>
                </a:solidFill>
              </a:rPr>
              <a:t> (*)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do </a:t>
            </a:r>
            <a:r>
              <a:rPr lang="pt-BR" sz="1700" b="1" dirty="0" smtClean="0">
                <a:solidFill>
                  <a:schemeClr val="bg1"/>
                </a:solidFill>
              </a:rPr>
              <a:t>COMAER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do </a:t>
            </a:r>
            <a:r>
              <a:rPr lang="pt-BR" sz="1700" b="1" dirty="0" smtClean="0">
                <a:solidFill>
                  <a:schemeClr val="bg1"/>
                </a:solidFill>
              </a:rPr>
              <a:t>MCTIC 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do </a:t>
            </a:r>
            <a:r>
              <a:rPr lang="pt-BR" sz="1700" b="1" dirty="0" smtClean="0">
                <a:solidFill>
                  <a:schemeClr val="bg1"/>
                </a:solidFill>
              </a:rPr>
              <a:t>EMCFA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do </a:t>
            </a:r>
            <a:r>
              <a:rPr lang="pt-BR" sz="1700" b="1" dirty="0" smtClean="0">
                <a:solidFill>
                  <a:schemeClr val="bg1"/>
                </a:solidFill>
              </a:rPr>
              <a:t>MRE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do </a:t>
            </a:r>
            <a:r>
              <a:rPr lang="pt-BR" sz="1700" b="1" dirty="0" smtClean="0">
                <a:solidFill>
                  <a:schemeClr val="bg1"/>
                </a:solidFill>
              </a:rPr>
              <a:t>MP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da Comunidade Científica (</a:t>
            </a:r>
            <a:r>
              <a:rPr lang="pt-BR" sz="1700" b="1" dirty="0" smtClean="0">
                <a:solidFill>
                  <a:schemeClr val="bg1"/>
                </a:solidFill>
              </a:rPr>
              <a:t>SBPC</a:t>
            </a:r>
            <a:r>
              <a:rPr lang="pt-BR" sz="1700" dirty="0" smtClean="0">
                <a:solidFill>
                  <a:schemeClr val="bg1"/>
                </a:solidFill>
              </a:rPr>
              <a:t>)</a:t>
            </a:r>
          </a:p>
          <a:p>
            <a:pPr marL="895350" lvl="2" indent="-174625" algn="just">
              <a:spcBef>
                <a:spcPts val="900"/>
              </a:spcBef>
            </a:pPr>
            <a:r>
              <a:rPr lang="pt-BR" sz="1700" dirty="0" smtClean="0">
                <a:solidFill>
                  <a:schemeClr val="bg1"/>
                </a:solidFill>
              </a:rPr>
              <a:t>Representante do Setor Industrial (</a:t>
            </a:r>
            <a:r>
              <a:rPr lang="pt-BR" sz="1700" b="1" dirty="0" smtClean="0">
                <a:solidFill>
                  <a:schemeClr val="bg1"/>
                </a:solidFill>
              </a:rPr>
              <a:t>AIAB</a:t>
            </a:r>
            <a:r>
              <a:rPr lang="pt-BR" sz="1700" dirty="0" smtClean="0">
                <a:solidFill>
                  <a:schemeClr val="bg1"/>
                </a:solidFill>
              </a:rPr>
              <a:t>)</a:t>
            </a:r>
          </a:p>
          <a:p>
            <a:pPr marL="720725" lvl="2" algn="just">
              <a:spcBef>
                <a:spcPts val="900"/>
              </a:spcBef>
            </a:pPr>
            <a:r>
              <a:rPr lang="pt-BR" sz="1700" b="1" dirty="0" smtClean="0">
                <a:solidFill>
                  <a:schemeClr val="bg1"/>
                </a:solidFill>
              </a:rPr>
              <a:t>NOTA: (*) Todos o</a:t>
            </a:r>
            <a:r>
              <a:rPr lang="pt-BR" sz="1600" b="1" dirty="0" smtClean="0">
                <a:solidFill>
                  <a:schemeClr val="bg1"/>
                </a:solidFill>
              </a:rPr>
              <a:t>cupantes de cargos da classe II, da tabela B, do Anexo III, do Decreto 71.733/1973, exceto o suplente do Dir. do INPE, que será DAS 4.</a:t>
            </a:r>
            <a:endParaRPr lang="pt-BR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59609" y="1260180"/>
            <a:ext cx="3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ATUALIZAÇÃO DO PNAE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13792" y="1964720"/>
            <a:ext cx="95644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dirty="0" smtClean="0">
                <a:solidFill>
                  <a:srgbClr val="FFFF00"/>
                </a:solidFill>
              </a:rPr>
              <a:t>UM DOS PRINCIPAIS PROBLEMAS DO SETOR ESPACIAL É A DISPERSÃO DE INICIATIVAS</a:t>
            </a:r>
            <a:r>
              <a:rPr lang="pt-BR" dirty="0" smtClean="0">
                <a:solidFill>
                  <a:schemeClr val="bg1"/>
                </a:solidFill>
              </a:rPr>
              <a:t>, TANTO PELOS EXECUTORES COMO PELOS </a:t>
            </a:r>
            <a:r>
              <a:rPr lang="pt-BR" dirty="0" smtClean="0">
                <a:solidFill>
                  <a:schemeClr val="bg1"/>
                </a:solidFill>
              </a:rPr>
              <a:t>DEMANDADORES, ASSIM COMO A FALTA DE ESCALA QUE ESTIMULE O ENGAJAMENTO DA INDÚSTRIA. </a:t>
            </a:r>
            <a:endParaRPr lang="pt-BR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BR" dirty="0" smtClean="0">
                <a:solidFill>
                  <a:schemeClr val="bg1"/>
                </a:solidFill>
              </a:rPr>
              <a:t>É NECESSÁRIO </a:t>
            </a:r>
            <a:r>
              <a:rPr lang="pt-BR" dirty="0" smtClean="0">
                <a:solidFill>
                  <a:srgbClr val="FFFF00"/>
                </a:solidFill>
              </a:rPr>
              <a:t>HARMONIZAR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rgbClr val="FFFF00"/>
                </a:solidFill>
              </a:rPr>
              <a:t>O</a:t>
            </a:r>
            <a:r>
              <a:rPr lang="pt-BR" dirty="0" smtClean="0">
                <a:solidFill>
                  <a:schemeClr val="bg1"/>
                </a:solidFill>
              </a:rPr>
              <a:t> PROGRAMA NACIONAL DE ATIVIDADES ESPACIAIS </a:t>
            </a:r>
            <a:r>
              <a:rPr lang="pt-BR" dirty="0" smtClean="0">
                <a:solidFill>
                  <a:schemeClr val="bg1"/>
                </a:solidFill>
              </a:rPr>
              <a:t>– </a:t>
            </a:r>
            <a:r>
              <a:rPr lang="pt-BR" dirty="0" smtClean="0">
                <a:solidFill>
                  <a:srgbClr val="FFFF00"/>
                </a:solidFill>
              </a:rPr>
              <a:t>PNAE, INTEGRANDO AS DIVERSAS INICIATIVAS, </a:t>
            </a:r>
            <a:r>
              <a:rPr lang="pt-BR" dirty="0" smtClean="0">
                <a:solidFill>
                  <a:schemeClr val="bg1"/>
                </a:solidFill>
              </a:rPr>
              <a:t>INCLUSIVE O </a:t>
            </a:r>
            <a:r>
              <a:rPr lang="pt-BR" dirty="0" smtClean="0">
                <a:solidFill>
                  <a:schemeClr val="bg1"/>
                </a:solidFill>
              </a:rPr>
              <a:t>PROGRAMA ESTRATÉGICO DE SISTEMAS ESPACIAIS - </a:t>
            </a:r>
            <a:r>
              <a:rPr lang="pt-BR" dirty="0" smtClean="0">
                <a:solidFill>
                  <a:srgbClr val="FFFF00"/>
                </a:solidFill>
              </a:rPr>
              <a:t>PESE</a:t>
            </a:r>
            <a:r>
              <a:rPr lang="pt-BR" dirty="0" smtClean="0">
                <a:solidFill>
                  <a:schemeClr val="bg1"/>
                </a:solidFill>
              </a:rPr>
              <a:t> PARA SE ATINGIR A SINERGIA NECESSÁRIA PARA IMPULSIONAR AS ATIVIDADES ESPACIAIS NO BRASIL, COM FOCO NA DEFINIÇÃO DE OBJETIVOS ESTRATÉGICOS.</a:t>
            </a:r>
          </a:p>
          <a:p>
            <a:pPr algn="just">
              <a:spcAft>
                <a:spcPts val="1200"/>
              </a:spcAft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BR" dirty="0" smtClean="0">
                <a:solidFill>
                  <a:schemeClr val="bg1"/>
                </a:solidFill>
              </a:rPr>
              <a:t>BUSCA-SE COM ESTA PROPOSTA CONSOLIDAR O </a:t>
            </a:r>
            <a:r>
              <a:rPr lang="pt-BR" dirty="0" smtClean="0">
                <a:solidFill>
                  <a:schemeClr val="bg1"/>
                </a:solidFill>
              </a:rPr>
              <a:t>PNAE, INCORPORANDO </a:t>
            </a:r>
            <a:r>
              <a:rPr lang="pt-BR" dirty="0" smtClean="0">
                <a:solidFill>
                  <a:schemeClr val="bg1"/>
                </a:solidFill>
              </a:rPr>
              <a:t>AS NECESSIDADES </a:t>
            </a:r>
            <a:r>
              <a:rPr lang="pt-BR" dirty="0" smtClean="0">
                <a:solidFill>
                  <a:schemeClr val="bg1"/>
                </a:solidFill>
              </a:rPr>
              <a:t>DA DEFESA, CRIANDO ESCALA </a:t>
            </a:r>
            <a:r>
              <a:rPr lang="pt-BR" dirty="0" smtClean="0">
                <a:solidFill>
                  <a:schemeClr val="bg1"/>
                </a:solidFill>
              </a:rPr>
              <a:t>E </a:t>
            </a:r>
            <a:r>
              <a:rPr lang="pt-BR" dirty="0" smtClean="0">
                <a:solidFill>
                  <a:schemeClr val="bg1"/>
                </a:solidFill>
              </a:rPr>
              <a:t>PREVISIBILIDADE PARA </a:t>
            </a:r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 smtClean="0">
                <a:solidFill>
                  <a:schemeClr val="bg1"/>
                </a:solidFill>
              </a:rPr>
              <a:t>INDÚSTRIA. 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38193" y="1134430"/>
            <a:ext cx="303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PROJETO MOBILIZADOR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1888" y="1446510"/>
            <a:ext cx="11968223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539750" algn="just">
              <a:lnSpc>
                <a:spcPct val="150000"/>
              </a:lnSpc>
              <a:spcAft>
                <a:spcPts val="600"/>
              </a:spcAft>
            </a:pPr>
            <a:r>
              <a:rPr lang="pt-BR" sz="2000" dirty="0">
                <a:solidFill>
                  <a:srgbClr val="FFFF00"/>
                </a:solidFill>
              </a:rPr>
              <a:t>O Projeto Mobilizador tem por objetivo demonstrar capacidade brasileira de domínio do ciclo completo de emprego de sistemas espaciais</a:t>
            </a:r>
            <a:r>
              <a:rPr lang="pt-BR" sz="2000" dirty="0">
                <a:solidFill>
                  <a:schemeClr val="bg1"/>
                </a:solidFill>
              </a:rPr>
              <a:t>. Para isso, planeja-se efetuar o </a:t>
            </a:r>
            <a:r>
              <a:rPr lang="pt-BR" sz="2000" dirty="0">
                <a:solidFill>
                  <a:srgbClr val="FFFF00"/>
                </a:solidFill>
              </a:rPr>
              <a:t>lançamento de um satélite nacional, com um veículo lançador nacional, a partir de um centro de lançamento situado no </a:t>
            </a:r>
            <a:r>
              <a:rPr lang="pt-BR" sz="2000" dirty="0" smtClean="0">
                <a:solidFill>
                  <a:srgbClr val="FFFF00"/>
                </a:solidFill>
              </a:rPr>
              <a:t>Brasil</a:t>
            </a:r>
            <a:r>
              <a:rPr lang="pt-BR" sz="2000" dirty="0" smtClean="0">
                <a:solidFill>
                  <a:schemeClr val="bg1"/>
                </a:solidFill>
              </a:rPr>
              <a:t> – </a:t>
            </a:r>
            <a:r>
              <a:rPr lang="pt-BR" sz="2000" u="sng" dirty="0" smtClean="0">
                <a:solidFill>
                  <a:srgbClr val="FFFF00"/>
                </a:solidFill>
              </a:rPr>
              <a:t>REPRESENTARIA PARA O PROGRAMA ESPACIAL O QUE O BANDEIRANTE FOI PARA A O SETOR AERONÁUTICO</a:t>
            </a:r>
            <a:r>
              <a:rPr lang="pt-BR" sz="2000" dirty="0" smtClean="0">
                <a:solidFill>
                  <a:srgbClr val="FFFF00"/>
                </a:solidFill>
              </a:rPr>
              <a:t>.</a:t>
            </a:r>
            <a:endParaRPr lang="pt-BR" sz="2000" dirty="0">
              <a:solidFill>
                <a:srgbClr val="FFFF00"/>
              </a:solidFill>
            </a:endParaRPr>
          </a:p>
          <a:p>
            <a:pPr marL="180340" indent="539750" algn="just">
              <a:lnSpc>
                <a:spcPct val="150000"/>
              </a:lnSpc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O VLM-1 será o veículo base para o cumprimento da Missão Mobilizadora. Composto por dois motores S50 e um S44 modificado, ele possui desempenho para cumprir a missão de colocar em órbita equatorial satélites de até 30 kg a 300 km de altitude, a partir do CLA.</a:t>
            </a:r>
          </a:p>
        </p:txBody>
      </p:sp>
      <p:pic>
        <p:nvPicPr>
          <p:cNvPr id="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93" y="4563689"/>
            <a:ext cx="2868015" cy="18626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260" y="4317529"/>
            <a:ext cx="2113583" cy="211358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9112623" y="6426323"/>
            <a:ext cx="2743200" cy="365125"/>
          </a:xfrm>
        </p:spPr>
        <p:txBody>
          <a:bodyPr/>
          <a:lstStyle/>
          <a:p>
            <a:fld id="{3EAEAD8A-1CD5-4045-8164-56E840344E1E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5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37847" y="1023451"/>
            <a:ext cx="283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RECURSOS HUMANOS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5924" y="1423561"/>
            <a:ext cx="112896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SITUAÇÃO CRÍTICA DE FALTA DE PESSOAL ESPECIALIZADO EM C&amp;T. O CONTINGENTE EXISTENTE ATUALMENTE É, APROXIMADAMENTE, A METADE DO QUE EXISTIA NA DÉCADA DE 1980.</a:t>
            </a:r>
            <a:endParaRPr lang="pt-BR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ATUAL PLANO DE CARREIRAS DE C&amp;T - PCC&amp;T DO COMANDO DA AERONÁUTICA POR EXEMPLO, OS </a:t>
            </a: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CARGOS VAGOS REPRESENTAM 57% DA LOTAÇÃO 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20% DOS SERVIDORES ENCONTRAM-SE EM CONDIÇÕES DE APOSENTADORIA IMEDIATA (ABONO DE PERMANÊNCIA).  TAL FATO TRAZ </a:t>
            </a: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GRAVE PREJUÍZO PARA A PRESERVAÇÃO DAS COMPETÊNCIAS ALCANÇADAS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1950" indent="-3619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URGENTE A DEMANDA POR NOVO CONCURSO PARA </a:t>
            </a: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</a:p>
          <a:p>
            <a:pPr marL="361950" indent="-361950" algn="just">
              <a:lnSpc>
                <a:spcPct val="120000"/>
              </a:lnSpc>
              <a:spcAft>
                <a:spcPts val="1800"/>
              </a:spcAft>
            </a:pP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CARREIRAS DE C&amp;T.</a:t>
            </a:r>
            <a:endParaRPr lang="pt-BR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5" y="3868250"/>
            <a:ext cx="5410199" cy="2587685"/>
          </a:xfrm>
          <a:prstGeom prst="rect">
            <a:avLst/>
          </a:prstGeom>
        </p:spPr>
      </p:pic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9147204" y="6356352"/>
            <a:ext cx="2743200" cy="365125"/>
          </a:xfrm>
        </p:spPr>
        <p:txBody>
          <a:bodyPr/>
          <a:lstStyle/>
          <a:p>
            <a:fld id="{3EAEAD8A-1CD5-4045-8164-56E840344E1E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4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59611" y="1271755"/>
            <a:ext cx="296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PLANO DE MARKETING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8577" y="1732507"/>
            <a:ext cx="111348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AS ATIVIDADES ESPACIAIS AINDA NÃO SÃO PERCEBIDAS DE FORMA AMPLA PELA SOCIEDADE, EMBORA ESTEJAM MUITO PRESENTES NO SEU DIA A DIA: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(TELEFONIA, TV, WHATSAPP, WAZE, AGRICULTURA DE PRECISÃO ETC).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1000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PARA COLOCAR OS SEGMENTOS DE INTERESSE (STAKEHOLDERS) NO CENTRO DAS DISCUSSÕES SOBRE UMA GAMA MAIOR DE TEMAS NA ÁREA DE CT&amp;I, É NECESSÁRIO DESENVOLVER E CONSOLIDAR UMA CULTURA CIENTÍFICA QUE OS INCLUA, DE FORMA CONSISTENTE E EFETIVA, NO PROCESSO. 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1000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bg1"/>
                </a:solidFill>
              </a:rPr>
              <a:t>UM PLANO DE VALORIZAÇÃO E DIVULGAÇÃO DAS ATIVIDADES ESPACIAIS NO BRASIL É URGENTE PARA O SUCESSO DESSA TAREFA.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84025" y="1271755"/>
            <a:ext cx="4225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LIQUIDAÇÃO DA EMPRESA ACS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3964" y="1804117"/>
            <a:ext cx="117902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FFFF00"/>
                </a:solidFill>
              </a:rPr>
              <a:t>24/07/2015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-  O DECRETO Nº </a:t>
            </a:r>
            <a:r>
              <a:rPr lang="pt-BR" sz="2000" dirty="0" smtClean="0">
                <a:solidFill>
                  <a:schemeClr val="bg1"/>
                </a:solidFill>
              </a:rPr>
              <a:t>8.494 </a:t>
            </a:r>
            <a:r>
              <a:rPr lang="pt-BR" sz="2000" dirty="0" smtClean="0">
                <a:solidFill>
                  <a:schemeClr val="bg1"/>
                </a:solidFill>
              </a:rPr>
              <a:t>TORNOU PÚBLICA A </a:t>
            </a:r>
            <a:r>
              <a:rPr lang="pt-BR" sz="2000" dirty="0" smtClean="0">
                <a:solidFill>
                  <a:srgbClr val="FFFF00"/>
                </a:solidFill>
              </a:rPr>
              <a:t>DENÚNCIA</a:t>
            </a:r>
            <a:r>
              <a:rPr lang="pt-BR" sz="2000" dirty="0" smtClean="0">
                <a:solidFill>
                  <a:schemeClr val="bg1"/>
                </a:solidFill>
              </a:rPr>
              <a:t>, PELA REPÚBLICA FEDERATIVA DO BRASIL, DO TRATADO ENTRE A REPÚBLICA FEDERATIVA DO BRASIL E A UCRÂNIA SOBRE </a:t>
            </a:r>
            <a:r>
              <a:rPr lang="pt-BR" sz="2000" dirty="0" smtClean="0">
                <a:solidFill>
                  <a:srgbClr val="FFFF00"/>
                </a:solidFill>
              </a:rPr>
              <a:t>COOPERAÇÃO DE LONGO PRAZO NA UTILIZAÇÃO DO VEÍCULO DE LANÇAMENTOS CYCLONE-4 NO CENTRO DE LANÇAMENTO DE ALCÂNTARA</a:t>
            </a:r>
            <a:r>
              <a:rPr lang="pt-BR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000" dirty="0" smtClean="0">
              <a:solidFill>
                <a:schemeClr val="bg1"/>
              </a:solidFill>
            </a:endParaRPr>
          </a:p>
          <a:p>
            <a:pPr algn="ctr"/>
            <a:r>
              <a:rPr lang="pt-BR" sz="2000" u="sng" dirty="0" smtClean="0">
                <a:solidFill>
                  <a:schemeClr val="bg1"/>
                </a:solidFill>
              </a:rPr>
              <a:t>IMPACTO PARA O PROGRAMA ESPCAIAL BRASILEIRO</a:t>
            </a:r>
            <a:endParaRPr lang="pt-BR" sz="2000" u="sng" dirty="0">
              <a:solidFill>
                <a:schemeClr val="bg1"/>
              </a:solidFill>
            </a:endParaRP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NECESSIDADE DE </a:t>
            </a:r>
            <a:r>
              <a:rPr lang="pt-BR" sz="2000" dirty="0" smtClean="0">
                <a:solidFill>
                  <a:srgbClr val="FFFF00"/>
                </a:solidFill>
              </a:rPr>
              <a:t>LIQUIDAÇÃO DA EMPRESA BINACIONAL ALCÂNTARA CYCLONE SPACE – ACS </a:t>
            </a:r>
            <a:r>
              <a:rPr lang="pt-BR" sz="2000" dirty="0" smtClean="0">
                <a:solidFill>
                  <a:schemeClr val="bg1"/>
                </a:solidFill>
              </a:rPr>
              <a:t>E </a:t>
            </a:r>
            <a:r>
              <a:rPr lang="pt-BR" sz="2000" dirty="0" smtClean="0">
                <a:solidFill>
                  <a:srgbClr val="FFFF00"/>
                </a:solidFill>
              </a:rPr>
              <a:t>DEVOLUÇÃO DA ÁREA E DA INFRAESTRUTURA DA EMPRESA EXISTENTE NO CLA</a:t>
            </a:r>
            <a:r>
              <a:rPr lang="pt-BR" sz="2000" dirty="0" smtClean="0">
                <a:solidFill>
                  <a:schemeClr val="bg1"/>
                </a:solidFill>
              </a:rPr>
              <a:t>. SEM ISSO, NÃO É POSSÍVEL PROMOVER NOVA DESTINAÇÃO AO SÍTIO EXISTENTE EM ALCÂNTARA/MA.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3" y="4748724"/>
            <a:ext cx="2352347" cy="17520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589" y="4754373"/>
            <a:ext cx="2333368" cy="17464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769" y="4724555"/>
            <a:ext cx="1744713" cy="17447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052" y="4724553"/>
            <a:ext cx="2304152" cy="1723530"/>
          </a:xfrm>
          <a:prstGeom prst="rect">
            <a:avLst/>
          </a:prstGeom>
        </p:spPr>
      </p:pic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386509" y="6457423"/>
            <a:ext cx="2743200" cy="365125"/>
          </a:xfrm>
        </p:spPr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>
          <a:xfrm>
            <a:off x="3996557" y="6457422"/>
            <a:ext cx="4114800" cy="365125"/>
          </a:xfrm>
        </p:spPr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>
          <a:xfrm>
            <a:off x="8931169" y="6448083"/>
            <a:ext cx="2743200" cy="365125"/>
          </a:xfrm>
        </p:spPr>
        <p:txBody>
          <a:bodyPr/>
          <a:lstStyle/>
          <a:p>
            <a:fld id="{3EAEAD8A-1CD5-4045-8164-56E840344E1E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9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" y="241755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						</a:t>
            </a: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ROTEIRO</a:t>
            </a:r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pt-BR" sz="28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sz="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CRIAÇÃO DO CTA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Criação dos institutos do DCTA e do INPE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Criação da EMBRAER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Programas militares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pt-BR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PROGRAMA ESPACIAL BRASILEIRO – PEB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Nascimento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MECB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Realizações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Situação Atual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Análise SWOT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pt-BR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PROPOSTAS DE SOLUÇÃO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Governança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Atualização do PNAE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Projeto Mobilizador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RH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Plano de Marketing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ACS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Quilombola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AST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95000"/>
                  </a:schemeClr>
                </a:solidFill>
              </a:rPr>
            </a:b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62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62543" y="1128315"/>
            <a:ext cx="7607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QUESTÃO PATRIMONIAL DO CENTRO ESPACIAL DE ALCÂNTARA - CEA 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3085" y="1615447"/>
            <a:ext cx="11536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 A  CONSOLIDAÇÃO  DO  PROJETO  ORIGINAL  DO  CENTRO ESPACIAL DE ALCÂNTARA - CEA, ESTABELECIDO NA DÉCADA DE 1980, EXISTE A NECESSIDADE DE </a:t>
            </a:r>
            <a:r>
              <a:rPr lang="pt-BR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CONCILIAÇÃO DE QUESTÕES FUNDIÁRIAS E  PATRIMONIAIS  COM  OS  DIREITOS  CONSTITUCIONAIS  DAS COMUNIDADES TRADICIONAIS, CUJA SOLUÇÃO É FUNDAMENTAL PARA O PLENO APROVEITAMENTO DAS POTENCIALIDADES DELINEADAS PARA O CEA</a:t>
            </a:r>
            <a:r>
              <a:rPr lang="pt-B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INCLUSIVE EM BENEFÍCIO DO DESENVOLVIMENTO LOCAL, COM ATRAÇÃO  DE  INVESTIMENTOS  E  CRIAÇÃO  DE  EMPREGOS  DE  ALTA QUALIFICAÇÃO PARA O ESTADO E O MUNICÍPIO. 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12" y="3923771"/>
            <a:ext cx="3639377" cy="2456934"/>
          </a:xfrm>
          <a:prstGeom prst="rect">
            <a:avLst/>
          </a:prstGeom>
        </p:spPr>
      </p:pic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2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3518" y="189189"/>
            <a:ext cx="436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PROPOSTA DE SOLUÇÃO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16772" y="1271755"/>
            <a:ext cx="662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 DE SALVAGUARDAS TECNOLÓGICAS - AST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3620" y="1943455"/>
            <a:ext cx="11226297" cy="42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É NECESSÁRIO PARA O DESENVOLVIMENTO DE ATIVIDADES ESPACIAIS CONJUNTAS ENTRE PAÍSES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TRATA-SE DE PROTEÇÃO  MÚTUA DE PROPRIEDADE INTELECTUAL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PARA QUE UM EQUIPAMENTO POSSA SER LANÇADO DE ALCÂNTARA, OS PROPRIETÁRIOS DE TECNOLOGIAS PRESENTES NO OBJETO ESPACIAL NECESSITAM DE GARANTIAS PARA QUE SUA TECNOLOGIA ESTEJA  PROTEGIDA. ESSE É O PAPEL DO AST.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É PONTO DE PARTIDA PARA UM ACORDO ESPECÍFICO PARA </a:t>
            </a:r>
            <a:r>
              <a:rPr lang="pt-BR" dirty="0" smtClean="0">
                <a:solidFill>
                  <a:schemeClr val="bg1"/>
                </a:solidFill>
              </a:rPr>
              <a:t>EVENTUAIS PROJETOS DE COOPERAÇÃO EM </a:t>
            </a:r>
            <a:r>
              <a:rPr lang="pt-BR" dirty="0" smtClean="0">
                <a:solidFill>
                  <a:schemeClr val="bg1"/>
                </a:solidFill>
              </a:rPr>
              <a:t>LANÇAMENTOS </a:t>
            </a:r>
            <a:r>
              <a:rPr lang="pt-BR" dirty="0" smtClean="0">
                <a:solidFill>
                  <a:schemeClr val="bg1"/>
                </a:solidFill>
              </a:rPr>
              <a:t>A PARTIR DO CLA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O AST COM OS EUA FOI REVISADO E SUBMETIDO PELO MRE À ANÁLISE </a:t>
            </a:r>
            <a:r>
              <a:rPr lang="pt-BR" dirty="0" smtClean="0">
                <a:solidFill>
                  <a:schemeClr val="bg1"/>
                </a:solidFill>
              </a:rPr>
              <a:t>DO GOVERNO DOS </a:t>
            </a:r>
            <a:r>
              <a:rPr lang="pt-BR" dirty="0" smtClean="0">
                <a:solidFill>
                  <a:schemeClr val="bg1"/>
                </a:solidFill>
              </a:rPr>
              <a:t>EUA EM 02 DE JUN 2017</a:t>
            </a:r>
          </a:p>
          <a:p>
            <a:pPr marL="285750" indent="-285750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bg1"/>
                </a:solidFill>
              </a:rPr>
              <a:t>APÓS ASSINATURA PELO LADO AMERICACANO, O ACORDO SERÁ SUBMETIDO AO CONGRESSO NACIONAL 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765" y="2170295"/>
            <a:ext cx="10898917" cy="32162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mpd="sng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  <a:p>
            <a:pPr marL="533400" indent="-352425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relação entre desenvolvimento tecnológico e Defesa Nacional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33400" indent="-352425" algn="just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Brasil tem atuado para alcançar desenvolvimento tecnológico e uma indústria de Defesa competitiva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33400" indent="-352425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importância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desenvolvimento tecnológico para a soberania 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brasileira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69018" y="210212"/>
            <a:ext cx="560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PERGUNTAS NORTEADORAS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6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03834" y="252249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CRIAÇÃO DO CTA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591" y="1279300"/>
            <a:ext cx="119082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pt-BR" dirty="0" smtClean="0">
                <a:solidFill>
                  <a:srgbClr val="FFFF00"/>
                </a:solidFill>
              </a:rPr>
              <a:t>Criação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rgbClr val="FFFF00"/>
                </a:solidFill>
              </a:rPr>
              <a:t>dos Institutos do CTA</a:t>
            </a:r>
            <a:r>
              <a:rPr lang="pt-BR" dirty="0" smtClean="0">
                <a:solidFill>
                  <a:schemeClr val="bg1"/>
                </a:solidFill>
              </a:rPr>
              <a:t>, do INPE, do IAE, do INPE, da EMBRAER e dos Programas Militares </a:t>
            </a:r>
          </a:p>
          <a:p>
            <a:pPr lvl="5"/>
            <a:endParaRPr lang="pt-BR" sz="1200" dirty="0">
              <a:solidFill>
                <a:schemeClr val="bg1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u="sng" dirty="0" smtClean="0">
                <a:solidFill>
                  <a:schemeClr val="bg1"/>
                </a:solidFill>
              </a:rPr>
              <a:t>Instituto Tecnológico de Aeronáutica – ITA </a:t>
            </a:r>
            <a:r>
              <a:rPr lang="pt-BR" dirty="0" smtClean="0">
                <a:solidFill>
                  <a:schemeClr val="bg1"/>
                </a:solidFill>
              </a:rPr>
              <a:t>teve por objetivo a formação de engenheiros no modelo do Massachusetts </a:t>
            </a:r>
            <a:r>
              <a:rPr lang="pt-BR" dirty="0" err="1" smtClean="0">
                <a:solidFill>
                  <a:schemeClr val="bg1"/>
                </a:solidFill>
              </a:rPr>
              <a:t>Institute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of</a:t>
            </a:r>
            <a:r>
              <a:rPr lang="pt-BR" dirty="0" smtClean="0">
                <a:solidFill>
                  <a:schemeClr val="bg1"/>
                </a:solidFill>
              </a:rPr>
              <a:t> Technology - MIT. Contava com professores de renome, brasileiros e estrangeiros e laboratórios de alto nível.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</a:rPr>
              <a:t>	Trabalhos de Graduação: projeto e construção de aeronaves</a:t>
            </a:r>
          </a:p>
          <a:p>
            <a:pPr algn="just"/>
            <a:endParaRPr lang="pt-BR" sz="1100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u="sng" dirty="0" smtClean="0">
                <a:solidFill>
                  <a:schemeClr val="bg1"/>
                </a:solidFill>
              </a:rPr>
              <a:t>Instituto de Pesquisa e Desenvolvimento - IPD</a:t>
            </a:r>
            <a:r>
              <a:rPr lang="pt-BR" dirty="0" smtClean="0">
                <a:solidFill>
                  <a:schemeClr val="bg1"/>
                </a:solidFill>
              </a:rPr>
              <a:t> teve por objetivo a realização de pesquisas e desenvolvimento em aeronáutica, eletrônica, materiais, sistemas e equipamentos especiais para aviação. Foi no IPD que surgiu o projeto do avião Bandeirante que, em 1969, permitiu a criação da Embraer. Contava, desde 1954, com engenheiros formados pelo ITA (</a:t>
            </a:r>
            <a:r>
              <a:rPr lang="pt-BR" dirty="0" err="1" smtClean="0">
                <a:solidFill>
                  <a:schemeClr val="bg1"/>
                </a:solidFill>
              </a:rPr>
              <a:t>obs</a:t>
            </a:r>
            <a:r>
              <a:rPr lang="pt-BR" dirty="0" smtClean="0">
                <a:solidFill>
                  <a:schemeClr val="bg1"/>
                </a:solidFill>
              </a:rPr>
              <a:t>: Contribuição Alemã – Prof. Heinrich </a:t>
            </a:r>
            <a:r>
              <a:rPr lang="pt-BR" dirty="0" err="1" smtClean="0">
                <a:solidFill>
                  <a:schemeClr val="bg1"/>
                </a:solidFill>
              </a:rPr>
              <a:t>Focke</a:t>
            </a:r>
            <a:r>
              <a:rPr lang="pt-BR" dirty="0" smtClean="0">
                <a:solidFill>
                  <a:schemeClr val="bg1"/>
                </a:solidFill>
              </a:rPr>
              <a:t> e outros, nas áreas: </a:t>
            </a:r>
            <a:r>
              <a:rPr lang="pt-BR" dirty="0" err="1" smtClean="0">
                <a:solidFill>
                  <a:schemeClr val="bg1"/>
                </a:solidFill>
              </a:rPr>
              <a:t>Convertiplano</a:t>
            </a:r>
            <a:r>
              <a:rPr lang="pt-BR" dirty="0" smtClean="0">
                <a:solidFill>
                  <a:schemeClr val="bg1"/>
                </a:solidFill>
              </a:rPr>
              <a:t>, Helicóptero, Pulso-Jato e “</a:t>
            </a:r>
            <a:r>
              <a:rPr lang="pt-BR" dirty="0" err="1" smtClean="0">
                <a:solidFill>
                  <a:schemeClr val="bg1"/>
                </a:solidFill>
              </a:rPr>
              <a:t>Ram</a:t>
            </a:r>
            <a:r>
              <a:rPr lang="pt-BR" dirty="0" smtClean="0">
                <a:solidFill>
                  <a:schemeClr val="bg1"/>
                </a:solidFill>
              </a:rPr>
              <a:t> Jet”).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lvl="5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184962" y="4334153"/>
            <a:ext cx="2210876" cy="178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3175" y="4436888"/>
            <a:ext cx="2087764" cy="168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27671" y="4432036"/>
            <a:ext cx="2093415" cy="168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068215" y="4432036"/>
            <a:ext cx="2012049" cy="162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rma Livre 13"/>
          <p:cNvSpPr/>
          <p:nvPr/>
        </p:nvSpPr>
        <p:spPr>
          <a:xfrm>
            <a:off x="1246519" y="6144162"/>
            <a:ext cx="2039583" cy="314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1200" b="1" i="0" u="none" strike="noStrike" baseline="0" dirty="0">
                <a:ln>
                  <a:noFill/>
                </a:ln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CONVERTIPLANO</a:t>
            </a:r>
          </a:p>
        </p:txBody>
      </p:sp>
      <p:sp>
        <p:nvSpPr>
          <p:cNvPr id="17" name="Forma Livre 16"/>
          <p:cNvSpPr/>
          <p:nvPr/>
        </p:nvSpPr>
        <p:spPr>
          <a:xfrm>
            <a:off x="332905" y="6515700"/>
            <a:ext cx="2039583" cy="314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sz="1200" b="1" i="0" u="none" strike="noStrike" baseline="0" dirty="0">
              <a:ln>
                <a:noFill/>
              </a:ln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18" name="Forma Livre 17"/>
          <p:cNvSpPr/>
          <p:nvPr/>
        </p:nvSpPr>
        <p:spPr>
          <a:xfrm>
            <a:off x="3883175" y="6144162"/>
            <a:ext cx="2039583" cy="314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12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BANDEIRANTE</a:t>
            </a:r>
            <a:endParaRPr lang="pt-BR" sz="1200" b="1" i="0" u="none" strike="noStrike" baseline="0" dirty="0">
              <a:ln>
                <a:noFill/>
              </a:ln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6427671" y="6142911"/>
            <a:ext cx="2039583" cy="314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12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BEIJA-FLOR</a:t>
            </a:r>
            <a:endParaRPr lang="pt-BR" sz="1200" b="1" i="0" u="none" strike="noStrike" baseline="0" dirty="0">
              <a:ln>
                <a:noFill/>
              </a:ln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20" name="Forma Livre 19"/>
          <p:cNvSpPr/>
          <p:nvPr/>
        </p:nvSpPr>
        <p:spPr>
          <a:xfrm>
            <a:off x="9057252" y="6142911"/>
            <a:ext cx="2039583" cy="314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1200" b="1" dirty="0" smtClean="0">
                <a:solidFill>
                  <a:schemeClr val="bg1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SimSun" pitchFamily="2"/>
                <a:cs typeface="SimSun" pitchFamily="2"/>
              </a:rPr>
              <a:t>CARRO A ÀLCOOL</a:t>
            </a:r>
            <a:endParaRPr lang="pt-BR" sz="1200" b="1" i="0" u="none" strike="noStrike" baseline="0" dirty="0">
              <a:ln>
                <a:noFill/>
              </a:ln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SimSun" pitchFamily="2"/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35062" y="6356728"/>
            <a:ext cx="2743200" cy="365125"/>
          </a:xfrm>
        </p:spPr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36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03834" y="252249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CRIAÇÃO DO CTA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72831" y="3728927"/>
            <a:ext cx="3033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1" algn="ctr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</a:rPr>
              <a:t>MODELO BRASILEIRO SOB LIDERANÇA DO MARECHAL DO AR CASIMIRO MONTENEGRO FILHO</a:t>
            </a:r>
          </a:p>
        </p:txBody>
      </p:sp>
      <p:pic>
        <p:nvPicPr>
          <p:cNvPr id="1026" name="Picture 2" descr="Casimiro Montenegro conhece projeto arquitetônico  Arquivo 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30" y="1760875"/>
            <a:ext cx="2797797" cy="18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" y="1268668"/>
            <a:ext cx="8843962" cy="54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3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03834" y="252249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CRIAÇÃO DO CTA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1889" y="1166649"/>
            <a:ext cx="1190822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pt-BR" dirty="0">
                <a:solidFill>
                  <a:schemeClr val="bg1"/>
                </a:solidFill>
              </a:rPr>
              <a:t>Criação </a:t>
            </a:r>
            <a:r>
              <a:rPr lang="pt-BR" dirty="0" smtClean="0">
                <a:solidFill>
                  <a:schemeClr val="bg1"/>
                </a:solidFill>
              </a:rPr>
              <a:t>dos Institutos do CTA, da </a:t>
            </a:r>
            <a:r>
              <a:rPr lang="pt-BR" dirty="0" smtClean="0">
                <a:solidFill>
                  <a:srgbClr val="FFFF00"/>
                </a:solidFill>
              </a:rPr>
              <a:t>EMBRAER</a:t>
            </a:r>
            <a:r>
              <a:rPr lang="pt-BR" dirty="0" smtClean="0">
                <a:solidFill>
                  <a:schemeClr val="bg1"/>
                </a:solidFill>
              </a:rPr>
              <a:t>, do INPE e dos Programas Militares </a:t>
            </a:r>
          </a:p>
          <a:p>
            <a:pPr lvl="5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O IPD demonstrou </a:t>
            </a:r>
            <a:r>
              <a:rPr lang="pt-BR" dirty="0" smtClean="0">
                <a:solidFill>
                  <a:schemeClr val="bg1"/>
                </a:solidFill>
              </a:rPr>
              <a:t>cedo </a:t>
            </a:r>
            <a:r>
              <a:rPr lang="pt-BR" dirty="0">
                <a:solidFill>
                  <a:schemeClr val="bg1"/>
                </a:solidFill>
              </a:rPr>
              <a:t>capacitação tecnológica para projetar, desenvolver e ensaiar uma aeronave, através da </a:t>
            </a:r>
            <a:r>
              <a:rPr lang="pt-BR" dirty="0">
                <a:solidFill>
                  <a:srgbClr val="FFFF00"/>
                </a:solidFill>
              </a:rPr>
              <a:t>validação do Projeto IPD-6504 – Bandeirante</a:t>
            </a:r>
            <a:r>
              <a:rPr lang="pt-BR" dirty="0">
                <a:solidFill>
                  <a:schemeClr val="bg1"/>
                </a:solidFill>
              </a:rPr>
              <a:t>, bem como criou a competência de certificação de </a:t>
            </a:r>
            <a:r>
              <a:rPr lang="pt-BR" dirty="0" smtClean="0">
                <a:solidFill>
                  <a:schemeClr val="bg1"/>
                </a:solidFill>
              </a:rPr>
              <a:t>aeronaves (reconhecida pelos EUA por meio de acordo bilateral).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Houve então a decisão de </a:t>
            </a:r>
            <a:r>
              <a:rPr lang="pt-BR" dirty="0">
                <a:solidFill>
                  <a:schemeClr val="bg1"/>
                </a:solidFill>
              </a:rPr>
              <a:t>tornar o Bandeirante um produto, o que exigiu a criação de uma indústria – </a:t>
            </a:r>
            <a:r>
              <a:rPr lang="pt-BR" dirty="0">
                <a:solidFill>
                  <a:srgbClr val="FFFF00"/>
                </a:solidFill>
              </a:rPr>
              <a:t>Empresa Brasileira de Aeronáutica S.A. – Embraer</a:t>
            </a:r>
            <a:r>
              <a:rPr lang="pt-BR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pt-BR" sz="1100" dirty="0">
              <a:solidFill>
                <a:srgbClr val="FFFF00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Efetivou-se, </a:t>
            </a:r>
            <a:r>
              <a:rPr lang="pt-BR" dirty="0">
                <a:solidFill>
                  <a:schemeClr val="bg1"/>
                </a:solidFill>
              </a:rPr>
              <a:t>então, </a:t>
            </a:r>
            <a:r>
              <a:rPr lang="pt-BR" dirty="0" smtClean="0">
                <a:solidFill>
                  <a:schemeClr val="bg1"/>
                </a:solidFill>
              </a:rPr>
              <a:t>fato pioneiro na história da indústria nacional: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	- transferência </a:t>
            </a:r>
            <a:r>
              <a:rPr lang="pt-BR" dirty="0">
                <a:solidFill>
                  <a:schemeClr val="bg1"/>
                </a:solidFill>
              </a:rPr>
              <a:t>para a EMBRAER da tecnologia adquirida pelo IPD no desenvolvimento de projetos de </a:t>
            </a:r>
            <a:r>
              <a:rPr lang="pt-BR" dirty="0" smtClean="0">
                <a:solidFill>
                  <a:schemeClr val="bg1"/>
                </a:solidFill>
              </a:rPr>
              <a:t>aviões; e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	- cessão </a:t>
            </a:r>
            <a:r>
              <a:rPr lang="pt-BR" dirty="0">
                <a:solidFill>
                  <a:schemeClr val="bg1"/>
                </a:solidFill>
              </a:rPr>
              <a:t>de toda a </a:t>
            </a:r>
            <a:r>
              <a:rPr lang="pt-BR" dirty="0" smtClean="0">
                <a:solidFill>
                  <a:schemeClr val="bg1"/>
                </a:solidFill>
              </a:rPr>
              <a:t>equipe </a:t>
            </a:r>
            <a:r>
              <a:rPr lang="pt-BR" dirty="0">
                <a:solidFill>
                  <a:schemeClr val="bg1"/>
                </a:solidFill>
              </a:rPr>
              <a:t>de técnicos, pessoal de administração e da quase totalidade do acervo da </a:t>
            </a:r>
            <a:r>
              <a:rPr lang="pt-BR" dirty="0" smtClean="0">
                <a:solidFill>
                  <a:schemeClr val="bg1"/>
                </a:solidFill>
              </a:rPr>
              <a:t>Divisão </a:t>
            </a:r>
            <a:r>
              <a:rPr lang="pt-BR" dirty="0">
                <a:solidFill>
                  <a:schemeClr val="bg1"/>
                </a:solidFill>
              </a:rPr>
              <a:t>de Aeronaves e parcelas menores de outras Divisões do </a:t>
            </a:r>
            <a:r>
              <a:rPr lang="pt-BR" dirty="0" smtClean="0">
                <a:solidFill>
                  <a:schemeClr val="bg1"/>
                </a:solidFill>
              </a:rPr>
              <a:t>IPD. </a:t>
            </a:r>
          </a:p>
          <a:p>
            <a:pPr algn="just"/>
            <a:endParaRPr lang="pt-BR" sz="11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Resultado: A Embraer nasceu com imediata </a:t>
            </a:r>
            <a:r>
              <a:rPr lang="pt-BR" dirty="0">
                <a:solidFill>
                  <a:srgbClr val="FFFF00"/>
                </a:solidFill>
              </a:rPr>
              <a:t>capacitação técnica e </a:t>
            </a:r>
            <a:r>
              <a:rPr lang="pt-BR" dirty="0" smtClean="0">
                <a:solidFill>
                  <a:srgbClr val="FFFF00"/>
                </a:solidFill>
              </a:rPr>
              <a:t>organizacional</a:t>
            </a:r>
            <a:r>
              <a:rPr lang="pt-BR" dirty="0" smtClean="0">
                <a:solidFill>
                  <a:schemeClr val="bg1"/>
                </a:solidFill>
              </a:rPr>
              <a:t>, fato que lhe permitiu assumir, </a:t>
            </a:r>
            <a:r>
              <a:rPr lang="pt-BR" dirty="0">
                <a:solidFill>
                  <a:schemeClr val="bg1"/>
                </a:solidFill>
              </a:rPr>
              <a:t>de pronto, </a:t>
            </a:r>
            <a:r>
              <a:rPr lang="pt-BR" dirty="0" smtClean="0">
                <a:solidFill>
                  <a:schemeClr val="bg1"/>
                </a:solidFill>
              </a:rPr>
              <a:t>destaque </a:t>
            </a:r>
            <a:r>
              <a:rPr lang="pt-BR" dirty="0">
                <a:solidFill>
                  <a:schemeClr val="bg1"/>
                </a:solidFill>
              </a:rPr>
              <a:t>como organização produtiva e </a:t>
            </a:r>
            <a:r>
              <a:rPr lang="pt-BR" dirty="0" smtClean="0">
                <a:solidFill>
                  <a:schemeClr val="bg1"/>
                </a:solidFill>
              </a:rPr>
              <a:t>pudesse, rapidamente, </a:t>
            </a:r>
            <a:r>
              <a:rPr lang="pt-BR" dirty="0">
                <a:solidFill>
                  <a:schemeClr val="bg1"/>
                </a:solidFill>
              </a:rPr>
              <a:t>tornar-se o centro de consolidação no desenvolvimento da indústria aeronáutica nacional.</a:t>
            </a:r>
          </a:p>
          <a:p>
            <a:pPr lvl="5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iae.cta.br/images/historico/imghistoric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36" y="5108222"/>
            <a:ext cx="3941371" cy="14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8926060" y="6492875"/>
            <a:ext cx="2743200" cy="365125"/>
          </a:xfrm>
        </p:spPr>
        <p:txBody>
          <a:bodyPr/>
          <a:lstStyle/>
          <a:p>
            <a:fld id="{3EAEAD8A-1CD5-4045-8164-56E840344E1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2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03834" y="252249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CRIAÇÃO DO CTA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591" y="1389191"/>
            <a:ext cx="1190822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pt-BR" dirty="0">
                <a:solidFill>
                  <a:srgbClr val="FFFF00"/>
                </a:solidFill>
              </a:rPr>
              <a:t>Criação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dos Institutos do CTA, da EMBRAER, do INPE, do IAE e dos </a:t>
            </a:r>
            <a:r>
              <a:rPr lang="pt-BR" dirty="0" smtClean="0">
                <a:solidFill>
                  <a:srgbClr val="FFFF00"/>
                </a:solidFill>
              </a:rPr>
              <a:t>Programas Militares </a:t>
            </a:r>
          </a:p>
          <a:p>
            <a:pPr lvl="5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sz="8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AERONAVE EMB 110 - BANDEIRANTE (88 - 112)</a:t>
            </a:r>
            <a:r>
              <a:rPr lang="pt-BR" dirty="0" smtClean="0">
                <a:solidFill>
                  <a:schemeClr val="bg1"/>
                </a:solidFill>
              </a:rPr>
              <a:t>: </a:t>
            </a:r>
            <a:r>
              <a:rPr lang="pt-BR" dirty="0">
                <a:solidFill>
                  <a:schemeClr val="bg1"/>
                </a:solidFill>
              </a:rPr>
              <a:t>inicialmente era um simples cargueiro leve</a:t>
            </a:r>
            <a:r>
              <a:rPr lang="pt-BR" dirty="0" smtClean="0">
                <a:solidFill>
                  <a:schemeClr val="bg1"/>
                </a:solidFill>
              </a:rPr>
              <a:t>, mas </a:t>
            </a:r>
            <a:r>
              <a:rPr lang="pt-BR" dirty="0">
                <a:solidFill>
                  <a:schemeClr val="bg1"/>
                </a:solidFill>
              </a:rPr>
              <a:t>acabou sendo aproveitado </a:t>
            </a:r>
            <a:r>
              <a:rPr lang="pt-BR" dirty="0" smtClean="0">
                <a:solidFill>
                  <a:schemeClr val="bg1"/>
                </a:solidFill>
              </a:rPr>
              <a:t>pela EMBRAER pela </a:t>
            </a:r>
            <a:r>
              <a:rPr lang="pt-BR" dirty="0">
                <a:solidFill>
                  <a:schemeClr val="bg1"/>
                </a:solidFill>
              </a:rPr>
              <a:t>capacidade e versões que a plataforma </a:t>
            </a:r>
            <a:r>
              <a:rPr lang="pt-BR" dirty="0" smtClean="0">
                <a:solidFill>
                  <a:schemeClr val="bg1"/>
                </a:solidFill>
              </a:rPr>
              <a:t>permitia. </a:t>
            </a:r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EMBRAER cresceu e se desenvolveu para </a:t>
            </a:r>
            <a:r>
              <a:rPr lang="pt-BR" dirty="0" smtClean="0">
                <a:solidFill>
                  <a:schemeClr val="bg1"/>
                </a:solidFill>
              </a:rPr>
              <a:t>suprir inicialmente </a:t>
            </a:r>
            <a:r>
              <a:rPr lang="pt-BR" dirty="0">
                <a:solidFill>
                  <a:schemeClr val="bg1"/>
                </a:solidFill>
              </a:rPr>
              <a:t>as necessidades </a:t>
            </a:r>
            <a:r>
              <a:rPr lang="pt-BR" dirty="0" smtClean="0">
                <a:solidFill>
                  <a:schemeClr val="bg1"/>
                </a:solidFill>
              </a:rPr>
              <a:t>da FAB.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AERONAVE EMB 121 - XINGU (08): </a:t>
            </a:r>
            <a:r>
              <a:rPr lang="pt-BR" dirty="0" smtClean="0">
                <a:solidFill>
                  <a:schemeClr val="bg1"/>
                </a:solidFill>
              </a:rPr>
              <a:t>Transporte executivo.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AERONAVE AT 26 - XAVANTE (166)</a:t>
            </a:r>
            <a:r>
              <a:rPr lang="pt-BR" dirty="0" smtClean="0">
                <a:solidFill>
                  <a:schemeClr val="bg1"/>
                </a:solidFill>
              </a:rPr>
              <a:t>: Fabricada sob licença da Itália. Capacitou a Embraer na produção de aeronaves à jato e na organização de linha de montagem.</a:t>
            </a:r>
          </a:p>
          <a:p>
            <a:pPr algn="just"/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rgbClr val="FFFF00"/>
                </a:solidFill>
              </a:rPr>
              <a:t>TUCANO (109): </a:t>
            </a:r>
            <a:r>
              <a:rPr lang="pt-BR" dirty="0">
                <a:solidFill>
                  <a:schemeClr val="bg1"/>
                </a:solidFill>
              </a:rPr>
              <a:t>Para instrução </a:t>
            </a:r>
            <a:r>
              <a:rPr lang="pt-BR" dirty="0" smtClean="0">
                <a:solidFill>
                  <a:schemeClr val="bg1"/>
                </a:solidFill>
              </a:rPr>
              <a:t> aérea básica e ataque </a:t>
            </a:r>
            <a:r>
              <a:rPr lang="pt-BR" dirty="0">
                <a:solidFill>
                  <a:schemeClr val="bg1"/>
                </a:solidFill>
              </a:rPr>
              <a:t>leve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Bandeirante C-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2" y="4911776"/>
            <a:ext cx="2111251" cy="140494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A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97" y="5008288"/>
            <a:ext cx="2310703" cy="129399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Xavante AT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34" y="5095948"/>
            <a:ext cx="2919487" cy="1086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021808" y="6283348"/>
            <a:ext cx="1051035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XINGU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421582" y="6258989"/>
            <a:ext cx="1051035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XAVANTE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23840" y="6302281"/>
            <a:ext cx="1051035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AMX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MB-121 mari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75" y="4976673"/>
            <a:ext cx="1688239" cy="12661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830866" y="6283348"/>
            <a:ext cx="1051035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BANDEIRANTE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mbraer T-27 Tucano (EMB-312), Brazil - Air Force AN09657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016" y="4976673"/>
            <a:ext cx="1786729" cy="134004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0497840" y="6315779"/>
            <a:ext cx="1051035" cy="42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TUCANO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94591" y="6583817"/>
            <a:ext cx="2743200" cy="365125"/>
          </a:xfrm>
        </p:spPr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937110" y="6578792"/>
            <a:ext cx="4114800" cy="365125"/>
          </a:xfrm>
        </p:spPr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9274875" y="6516709"/>
            <a:ext cx="2743200" cy="365125"/>
          </a:xfrm>
        </p:spPr>
        <p:txBody>
          <a:bodyPr/>
          <a:lstStyle/>
          <a:p>
            <a:fld id="{3EAEAD8A-1CD5-4045-8164-56E840344E1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4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03834" y="252249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</a:rPr>
              <a:t>CRIAÇÃO DO CTA</a:t>
            </a:r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6400" y="1141137"/>
            <a:ext cx="1190822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pt-BR" dirty="0">
                <a:solidFill>
                  <a:srgbClr val="FFFF00"/>
                </a:solidFill>
              </a:rPr>
              <a:t>Criação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dos Institutos do CTA, da EMBRAER, do INPE, do IAE e dos </a:t>
            </a:r>
            <a:r>
              <a:rPr lang="pt-BR" dirty="0" smtClean="0">
                <a:solidFill>
                  <a:srgbClr val="FFFF00"/>
                </a:solidFill>
              </a:rPr>
              <a:t>Programas Militares </a:t>
            </a:r>
          </a:p>
          <a:p>
            <a:pPr algn="just"/>
            <a:endParaRPr lang="pt-BR" sz="1400" dirty="0">
              <a:solidFill>
                <a:schemeClr val="bg1"/>
              </a:solidFill>
            </a:endParaRPr>
          </a:p>
          <a:p>
            <a:pPr algn="just"/>
            <a:endParaRPr lang="pt-BR" sz="8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rgbClr val="FFFF00"/>
                </a:solidFill>
              </a:rPr>
              <a:t>EMB 120 – BRASÍLIA (17):</a:t>
            </a:r>
            <a:r>
              <a:rPr lang="pt-BR" dirty="0">
                <a:solidFill>
                  <a:schemeClr val="bg1"/>
                </a:solidFill>
              </a:rPr>
              <a:t> Aeronave de transporte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ERJ 145 – (11): </a:t>
            </a:r>
            <a:r>
              <a:rPr lang="pt-BR" dirty="0" smtClean="0">
                <a:solidFill>
                  <a:schemeClr val="bg1"/>
                </a:solidFill>
              </a:rPr>
              <a:t>Transporte de passageiros.</a:t>
            </a: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EMB 145 – AEW&amp;C (08): </a:t>
            </a:r>
            <a:r>
              <a:rPr lang="pt-BR" dirty="0" smtClean="0">
                <a:solidFill>
                  <a:schemeClr val="bg1"/>
                </a:solidFill>
              </a:rPr>
              <a:t>Alarme aéreo antecipado e sensoriamento.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ALX - SUPER TUCANO (99): </a:t>
            </a:r>
            <a:r>
              <a:rPr lang="pt-BR" dirty="0" smtClean="0">
                <a:solidFill>
                  <a:schemeClr val="bg1"/>
                </a:solidFill>
              </a:rPr>
              <a:t>Aeronave de ataque.</a:t>
            </a:r>
          </a:p>
          <a:p>
            <a:pPr algn="just"/>
            <a:endParaRPr lang="pt-BR" sz="1200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EMB KC 390 (28):</a:t>
            </a:r>
            <a:r>
              <a:rPr lang="pt-BR" dirty="0" smtClean="0">
                <a:solidFill>
                  <a:schemeClr val="bg1"/>
                </a:solidFill>
              </a:rPr>
              <a:t> Transporte e reabastecimento em </a:t>
            </a:r>
            <a:r>
              <a:rPr lang="pt-BR" dirty="0">
                <a:solidFill>
                  <a:schemeClr val="bg1"/>
                </a:solidFill>
              </a:rPr>
              <a:t>voo. </a:t>
            </a:r>
            <a:r>
              <a:rPr lang="pt-BR" dirty="0" smtClean="0">
                <a:solidFill>
                  <a:schemeClr val="bg1"/>
                </a:solidFill>
              </a:rPr>
              <a:t>É o </a:t>
            </a:r>
            <a:r>
              <a:rPr lang="pt-BR" dirty="0">
                <a:solidFill>
                  <a:schemeClr val="bg1"/>
                </a:solidFill>
              </a:rPr>
              <a:t>maior avião militar já desenvolvido e fabricado no Brasil.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sz="1200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SAAB JAS 39 – GRIPEN (36): </a:t>
            </a:r>
            <a:r>
              <a:rPr lang="pt-BR" dirty="0" smtClean="0">
                <a:solidFill>
                  <a:schemeClr val="bg1"/>
                </a:solidFill>
              </a:rPr>
              <a:t>-A </a:t>
            </a:r>
            <a:r>
              <a:rPr lang="pt-BR" dirty="0">
                <a:solidFill>
                  <a:schemeClr val="bg1"/>
                </a:solidFill>
              </a:rPr>
              <a:t>escolha da aeronave de caça sueca </a:t>
            </a:r>
            <a:r>
              <a:rPr lang="pt-BR" dirty="0" smtClean="0">
                <a:solidFill>
                  <a:schemeClr val="bg1"/>
                </a:solidFill>
              </a:rPr>
              <a:t>permitirá </a:t>
            </a:r>
            <a:r>
              <a:rPr lang="pt-BR" dirty="0">
                <a:solidFill>
                  <a:schemeClr val="bg1"/>
                </a:solidFill>
              </a:rPr>
              <a:t>transferência de </a:t>
            </a:r>
            <a:r>
              <a:rPr lang="pt-BR" dirty="0" smtClean="0">
                <a:solidFill>
                  <a:schemeClr val="bg1"/>
                </a:solidFill>
              </a:rPr>
              <a:t>tecnologia para a EMBRAER, </a:t>
            </a:r>
            <a:r>
              <a:rPr lang="pt-BR" dirty="0">
                <a:solidFill>
                  <a:schemeClr val="bg1"/>
                </a:solidFill>
              </a:rPr>
              <a:t>o que </a:t>
            </a:r>
            <a:r>
              <a:rPr lang="pt-BR" dirty="0" smtClean="0">
                <a:solidFill>
                  <a:schemeClr val="bg1"/>
                </a:solidFill>
              </a:rPr>
              <a:t>incrementará a </a:t>
            </a:r>
            <a:r>
              <a:rPr lang="pt-BR" dirty="0">
                <a:solidFill>
                  <a:schemeClr val="bg1"/>
                </a:solidFill>
              </a:rPr>
              <a:t>capacidade técnica e operacional da indústria brasileira </a:t>
            </a:r>
            <a:r>
              <a:rPr lang="pt-BR" dirty="0" smtClean="0">
                <a:solidFill>
                  <a:schemeClr val="bg1"/>
                </a:solidFill>
              </a:rPr>
              <a:t>para o mercado de defesa.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41493" y="5992260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SUPER TUCANO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eronave A-29 Super Tucano em voo sobre a Floresta Amazô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67" y="4848663"/>
            <a:ext cx="1905000" cy="1266826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42914" y="6020196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BRASÍLIA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2052" name="Picture 4" descr="Embraer EMB 120 (Forca Aerea Brasileira) 2014@CGH 18AUG14 (1542247773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8" y="4848663"/>
            <a:ext cx="1905000" cy="1266826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4364911" y="6046815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AEW&amp;C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2054" name="Picture 6" descr="R-99a-fab6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29" y="4823459"/>
            <a:ext cx="1761927" cy="132144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braer VC-99B Legacy (EMB-135BJ), Brazil - Air Force AN19855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53" y="4831615"/>
            <a:ext cx="1905000" cy="1314451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456231" y="5994781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EMB 145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2060" name="Picture 12" descr="http://www.fab.mil.br/sis/enoticias/imagens/pub/34357/i176610423859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22" y="4831615"/>
            <a:ext cx="1882163" cy="125477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8407143" y="6046815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KC 390</a:t>
            </a:r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2062" name="Picture 14" descr="O Gripen NG é projetado para voar a velocidade acima de 2.200 km/h (SAAB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21" y="4858301"/>
            <a:ext cx="1829900" cy="1219933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0564827" y="6011607"/>
            <a:ext cx="1176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/>
                </a:solidFill>
              </a:rPr>
              <a:t>GRIPEN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16400" y="6538914"/>
            <a:ext cx="2743200" cy="365125"/>
          </a:xfrm>
        </p:spPr>
        <p:txBody>
          <a:bodyPr/>
          <a:lstStyle/>
          <a:p>
            <a:r>
              <a:rPr lang="pt-BR" dirty="0" smtClean="0"/>
              <a:t>27 </a:t>
            </a:r>
            <a:r>
              <a:rPr lang="pt-BR" dirty="0" err="1" smtClean="0"/>
              <a:t>Nov</a:t>
            </a:r>
            <a:r>
              <a:rPr lang="pt-BR" dirty="0" smtClean="0"/>
              <a:t> 2017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19853" y="6505005"/>
            <a:ext cx="4114800" cy="365125"/>
          </a:xfrm>
        </p:spPr>
        <p:txBody>
          <a:bodyPr/>
          <a:lstStyle/>
          <a:p>
            <a:r>
              <a:rPr lang="pt-BR" dirty="0" smtClean="0"/>
              <a:t>CRE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9399114" y="6548174"/>
            <a:ext cx="2743200" cy="365125"/>
          </a:xfrm>
        </p:spPr>
        <p:txBody>
          <a:bodyPr/>
          <a:lstStyle/>
          <a:p>
            <a:fld id="{3EAEAD8A-1CD5-4045-8164-56E840344E1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4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rot="10800000" flipV="1">
            <a:off x="-1" y="2301108"/>
            <a:ext cx="12192001" cy="201591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RELAÇÃO ENTRE O SETOR AERONÁUTICO </a:t>
            </a:r>
            <a:endParaRPr lang="pt-BR" sz="3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E </a:t>
            </a:r>
            <a:r>
              <a:rPr lang="pt-BR" sz="3200" b="1" dirty="0">
                <a:solidFill>
                  <a:schemeClr val="tx1"/>
                </a:solidFill>
              </a:rPr>
              <a:t>O SETOR ESPACIAL NO BRASIL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27 Nov 2017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CRE</a:t>
            </a: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EAD8A-1CD5-4045-8164-56E840344E1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2093</Words>
  <Application>Microsoft Office PowerPoint</Application>
  <PresentationFormat>Personalizar</PresentationFormat>
  <Paragraphs>415</Paragraphs>
  <Slides>32</Slides>
  <Notes>0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Luiz Verissimo Cruz</dc:creator>
  <cp:lastModifiedBy>CAE_TB Alvani</cp:lastModifiedBy>
  <cp:revision>120</cp:revision>
  <cp:lastPrinted>2017-11-27T11:58:56Z</cp:lastPrinted>
  <dcterms:created xsi:type="dcterms:W3CDTF">2017-11-09T12:07:09Z</dcterms:created>
  <dcterms:modified xsi:type="dcterms:W3CDTF">2017-11-27T12:40:34Z</dcterms:modified>
</cp:coreProperties>
</file>