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98" r:id="rId3"/>
    <p:sldId id="266" r:id="rId4"/>
    <p:sldId id="267" r:id="rId5"/>
    <p:sldId id="294" r:id="rId6"/>
    <p:sldId id="269" r:id="rId7"/>
    <p:sldId id="270" r:id="rId8"/>
    <p:sldId id="295" r:id="rId9"/>
    <p:sldId id="277" r:id="rId10"/>
    <p:sldId id="296" r:id="rId11"/>
    <p:sldId id="297" r:id="rId12"/>
    <p:sldId id="259" r:id="rId13"/>
    <p:sldId id="260" r:id="rId14"/>
    <p:sldId id="261" r:id="rId15"/>
    <p:sldId id="262" r:id="rId16"/>
    <p:sldId id="257" r:id="rId17"/>
    <p:sldId id="284" r:id="rId18"/>
    <p:sldId id="299" r:id="rId19"/>
    <p:sldId id="264" r:id="rId20"/>
  </p:sldIdLst>
  <p:sldSz cx="9144000" cy="6858000" type="overhead"/>
  <p:notesSz cx="10015538" cy="68818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73155" y="0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E127122-A11D-4828-8BA2-77315692E855}" type="datetimeFigureOut">
              <a:rPr lang="pt-BR" smtClean="0"/>
              <a:t>13/08/2013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73155" y="6536528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A91F5A3E-0C2F-4CFA-8F1C-2CD7AFADA5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73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3155" y="0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C55C323D-CEC3-481C-A628-6C392C3DEF98}" type="datetimeFigureOut">
              <a:rPr lang="pt-BR" smtClean="0"/>
              <a:t>13/08/2013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555" y="3268861"/>
            <a:ext cx="8012430" cy="3096816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3155" y="6536528"/>
            <a:ext cx="4340067" cy="344091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7A7F32C0-D46B-446E-BF66-56158A2541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8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F32C0-D46B-446E-BF66-56158A2541B8}" type="slidenum">
              <a:rPr lang="pt-BR" smtClean="0"/>
              <a:t>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3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4D248-7008-44FE-81C9-A0FBD289A1D9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E570C-4C6E-49F1-8F59-67DAD7571E6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0914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05793-E17E-4BF2-A3E0-7DD41736F2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4412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704E9-DB28-4328-807E-712624D496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878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5E06-DEC3-4B8E-B8EE-831FD52A912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3582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FA527-A95F-4D36-82E3-DCEEFD6674D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37617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9A96-36AE-4D93-A9CA-AB50A58CE5D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9895"/>
      </p:ext>
    </p:extLst>
  </p:cSld>
  <p:clrMapOvr>
    <a:masterClrMapping/>
  </p:clrMapOvr>
  <p:transition>
    <p:blind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9455-E3EA-4C37-9891-2C48E9BEA0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0010"/>
      </p:ext>
    </p:extLst>
  </p:cSld>
  <p:clrMapOvr>
    <a:masterClrMapping/>
  </p:clrMapOvr>
  <p:transition>
    <p:blind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E832-3B62-4D50-8C5C-51086EBCF2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2137"/>
      </p:ext>
    </p:extLst>
  </p:cSld>
  <p:clrMapOvr>
    <a:masterClrMapping/>
  </p:clrMapOvr>
  <p:transition>
    <p:blind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845C-0359-46AA-8A92-3CDF63BE3D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952"/>
      </p:ext>
    </p:extLst>
  </p:cSld>
  <p:clrMapOvr>
    <a:masterClrMapping/>
  </p:clrMapOvr>
  <p:transition>
    <p:blind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7A38-3D44-4E43-9C67-A9B51986186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73431"/>
      </p:ext>
    </p:extLst>
  </p:cSld>
  <p:clrMapOvr>
    <a:masterClrMapping/>
  </p:clrMapOvr>
  <p:transition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C7A1E-F9FD-4058-A5F7-A7A5F2A285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42580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83673-B587-4B3C-B0E7-07EE06509D9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94979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ADB9-5F2C-43DC-A4EF-5692096ACE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60303"/>
      </p:ext>
    </p:extLst>
  </p:cSld>
  <p:clrMapOvr>
    <a:masterClrMapping/>
  </p:clrMapOvr>
  <p:transition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83F94-9B5B-445C-82CE-9D60A8AABE7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44855"/>
      </p:ext>
    </p:extLst>
  </p:cSld>
  <p:clrMapOvr>
    <a:masterClrMapping/>
  </p:clrMapOvr>
  <p:transition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5ADA1-B3BE-4BDD-9EAC-37E6599C27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824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D4273-8782-4BE6-8ACD-A331B8E1CC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6560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190-600D-4693-A634-B736EF6462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79197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D379D-8F3C-46CF-9211-C462BA4A89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554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AE71-81E8-4BFB-BB55-9390A90E45A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55394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D6583-0FAA-4664-BC47-1331039A347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3283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C15E-146F-490D-A401-7A50FC14884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9758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45A50-9637-48D2-AAA2-B709FB8520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54298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80808"/>
                </a:solidFill>
              </a:defRPr>
            </a:lvl1pPr>
          </a:lstStyle>
          <a:p>
            <a:pPr>
              <a:defRPr/>
            </a:pPr>
            <a:fld id="{32A06358-ECDF-4B45-B18A-285D613FFC0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0" y="609600"/>
            <a:ext cx="70104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26"/>
          <p:cNvSpPr txBox="1">
            <a:spLocks noChangeArrowheads="1"/>
          </p:cNvSpPr>
          <p:nvPr/>
        </p:nvSpPr>
        <p:spPr bwMode="auto">
          <a:xfrm>
            <a:off x="0" y="64770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       </a:t>
            </a:r>
          </a:p>
        </p:txBody>
      </p:sp>
      <p:sp>
        <p:nvSpPr>
          <p:cNvPr id="1029" name="Text Box 27"/>
          <p:cNvSpPr txBox="1">
            <a:spLocks noChangeArrowheads="1"/>
          </p:cNvSpPr>
          <p:nvPr/>
        </p:nvSpPr>
        <p:spPr bwMode="auto">
          <a:xfrm>
            <a:off x="1295400" y="1752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blinds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1" fontAlgn="base" hangingPunct="1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8600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0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02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74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4613" indent="-2286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532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80808"/>
                </a:solidFill>
              </a:defRPr>
            </a:lvl1pPr>
          </a:lstStyle>
          <a:p>
            <a:pPr>
              <a:defRPr/>
            </a:pPr>
            <a:fld id="{FD33B6D2-718C-4F57-B5AA-87BAFD56B7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09600"/>
            <a:ext cx="70104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64770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080808"/>
                </a:solidFill>
              </a:rPr>
              <a:t>      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295400" y="1752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733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0" y="889843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2060"/>
                </a:solidFill>
                <a:latin typeface="Calibri" pitchFamily="34" charset="0"/>
              </a:rPr>
              <a:t>Senado</a:t>
            </a:r>
            <a:r>
              <a:rPr lang="en-US" sz="3600" b="1" i="1" dirty="0" smtClean="0">
                <a:solidFill>
                  <a:srgbClr val="002060"/>
                </a:solidFill>
                <a:latin typeface="Calibri" pitchFamily="34" charset="0"/>
              </a:rPr>
              <a:t> Federal: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itchFamily="34" charset="0"/>
              </a:rPr>
              <a:t>Audiência</a:t>
            </a:r>
            <a:r>
              <a:rPr lang="en-US" sz="3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itchFamily="34" charset="0"/>
              </a:rPr>
              <a:t>Pública</a:t>
            </a:r>
            <a:r>
              <a:rPr lang="en-US" sz="3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Calibri" pitchFamily="34" charset="0"/>
              </a:rPr>
              <a:t>Conjunta</a:t>
            </a:r>
            <a:r>
              <a:rPr lang="en-US" sz="36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algn="ctr"/>
            <a:endParaRPr lang="en-US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2200" b="1" i="1" dirty="0" err="1">
                <a:solidFill>
                  <a:srgbClr val="002060"/>
                </a:solidFill>
                <a:latin typeface="Calibri" pitchFamily="34" charset="0"/>
              </a:rPr>
              <a:t>Comissão</a:t>
            </a:r>
            <a:r>
              <a:rPr lang="en-US" sz="22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200" b="1" i="1" dirty="0" err="1">
                <a:solidFill>
                  <a:srgbClr val="002060"/>
                </a:solidFill>
                <a:latin typeface="Calibri" pitchFamily="34" charset="0"/>
              </a:rPr>
              <a:t>Serviços</a:t>
            </a:r>
            <a:r>
              <a:rPr lang="en-US" sz="22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200" b="1" i="1" dirty="0" err="1">
                <a:solidFill>
                  <a:srgbClr val="002060"/>
                </a:solidFill>
                <a:latin typeface="Calibri" pitchFamily="34" charset="0"/>
              </a:rPr>
              <a:t>Infraestrutura</a:t>
            </a:r>
            <a:r>
              <a:rPr lang="en-US" sz="22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endParaRPr lang="en-US" sz="22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Comissão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Meio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Ambiente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Defesa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 do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Consumidor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Fiscalização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</a:rPr>
              <a:t>Controle</a:t>
            </a:r>
            <a:endParaRPr lang="pt-BR" sz="2200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7319" y="4653136"/>
            <a:ext cx="8285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“…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sejam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prestadas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informações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respeito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opção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pela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construção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usinas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hidrelétricas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d’água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opção</a:t>
            </a:r>
            <a:r>
              <a:rPr lang="en-US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preferencial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expansão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geração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hidrelétrica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no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Brasil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.”</a:t>
            </a:r>
            <a:endParaRPr lang="en-US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664" y="350100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Requerimento: Senador </a:t>
            </a:r>
            <a:r>
              <a:rPr lang="pt-BR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Flexa</a:t>
            </a:r>
            <a:r>
              <a:rPr lang="pt-B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Ribeiro</a:t>
            </a:r>
            <a:endParaRPr lang="pt-BR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79812" y="6093295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13 de </a:t>
            </a:r>
            <a:r>
              <a:rPr lang="en-US" b="1" i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agosto</a:t>
            </a:r>
            <a:r>
              <a:rPr lang="en-US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2013</a:t>
            </a:r>
            <a:endParaRPr lang="pt-BR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765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4648" r="12732" b="3653"/>
          <a:stretch/>
        </p:blipFill>
        <p:spPr bwMode="auto">
          <a:xfrm>
            <a:off x="755576" y="0"/>
            <a:ext cx="774186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32329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824340"/>
              </p:ext>
            </p:extLst>
          </p:nvPr>
        </p:nvGraphicFramePr>
        <p:xfrm>
          <a:off x="234004" y="4725144"/>
          <a:ext cx="8748000" cy="201676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{00A15C55-8517-42AA-B614-E9B94910E393}</a:tableStyleId>
              </a:tblPr>
              <a:tblGrid>
                <a:gridCol w="2196000"/>
                <a:gridCol w="1368000"/>
                <a:gridCol w="1404000"/>
                <a:gridCol w="1296000"/>
                <a:gridCol w="248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t-BR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Terra</a:t>
                      </a:r>
                      <a:endParaRPr lang="pt-BR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EUA</a:t>
                      </a:r>
                      <a:endParaRPr lang="pt-BR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Água</a:t>
                      </a:r>
                      <a:r>
                        <a:rPr lang="en-US" sz="12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fresca</a:t>
                      </a:r>
                      <a:r>
                        <a:rPr lang="en-US" sz="12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superficial natural</a:t>
                      </a:r>
                      <a:endParaRPr lang="pt-BR" sz="1200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104.620 km3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Lagos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90.990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19.000 km3</a:t>
                      </a:r>
                      <a:endParaRPr lang="pt-BR" sz="1200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Sabedoria</a:t>
                      </a: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da </a:t>
                      </a:r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Natureza</a:t>
                      </a: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pt-BR" sz="1200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Pântanos</a:t>
                      </a:r>
                      <a:endParaRPr lang="en-US" sz="1200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11.510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Rios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2.120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Água</a:t>
                      </a:r>
                      <a:r>
                        <a:rPr lang="en-US" sz="12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fresca</a:t>
                      </a:r>
                      <a:r>
                        <a:rPr lang="en-US" sz="12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superficial artificial</a:t>
                      </a:r>
                      <a:endParaRPr lang="pt-BR" sz="1200" b="1" i="1" dirty="0" smtClean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Total (</a:t>
                      </a:r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lagos</a:t>
                      </a: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6.620 km3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810 km3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Erro</a:t>
                      </a: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ecológico</a:t>
                      </a:r>
                      <a:r>
                        <a:rPr lang="en-US" sz="12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pt-BR" sz="12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620688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Natureza</a:t>
            </a:r>
            <a:r>
              <a:rPr lang="en-US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versus a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Engenharia</a:t>
            </a:r>
            <a:endParaRPr lang="pt-BR" sz="3600" b="1" i="1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pt-BR" sz="36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Há </a:t>
            </a:r>
            <a:r>
              <a:rPr lang="pt-BR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mais de 75.000 barragens nos EUA, com idade superior a 50 anos, na </a:t>
            </a:r>
            <a:r>
              <a:rPr lang="pt-BR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média...</a:t>
            </a:r>
          </a:p>
          <a:p>
            <a:endParaRPr lang="pt-BR" sz="36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...e não há </a:t>
            </a:r>
            <a:r>
              <a:rPr lang="pt-BR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evidências </a:t>
            </a:r>
            <a:r>
              <a:rPr lang="pt-BR" sz="3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pt-BR" sz="36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 construí-las foi um erro. </a:t>
            </a:r>
          </a:p>
        </p:txBody>
      </p:sp>
      <p:sp>
        <p:nvSpPr>
          <p:cNvPr id="5" name="Elipse 4"/>
          <p:cNvSpPr/>
          <p:nvPr/>
        </p:nvSpPr>
        <p:spPr>
          <a:xfrm>
            <a:off x="8207896" y="0"/>
            <a:ext cx="936104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03784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69269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b="1" i="1" u="sng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oposição</a:t>
            </a:r>
            <a:r>
              <a:rPr lang="en-US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irracional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b="1" i="1" u="sng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à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adaptação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a novo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ambiente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ecológico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à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relocação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pessoas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justificar a oposição ao serviço ecológico de regularização de vazões? </a:t>
            </a:r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justificar a oposição ao serviço ecológico de suprimento de água? </a:t>
            </a:r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desprezar a proteção proporcionada pelo reservatório no amortecimento das cheias? </a:t>
            </a:r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atacar reservatórios artificiais sem lamentar a existência de lagos naturais? </a:t>
            </a:r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justificar a substituição de energia renovável como a hidroelétrica por energia térmica proveniente da combustão de carvão ou de derivados de 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petróleo? (Gases de efeito </a:t>
            </a:r>
            <a:r>
              <a:rPr lang="pt-BR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estufa,etc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enxergar mais riscos ambientais em hidrelétricas que em centrais termonucleares?</a:t>
            </a:r>
          </a:p>
        </p:txBody>
      </p:sp>
      <p:sp>
        <p:nvSpPr>
          <p:cNvPr id="3" name="Elipse 2"/>
          <p:cNvSpPr/>
          <p:nvPr/>
        </p:nvSpPr>
        <p:spPr>
          <a:xfrm>
            <a:off x="8207896" y="0"/>
            <a:ext cx="936104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80794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3673-B587-4B3C-B0E7-07EE06509D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0" y="692696"/>
            <a:ext cx="91440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infraestrutura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essencial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o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desenvolvimento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sustentado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e a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erradicação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da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pobreza</a:t>
            </a:r>
            <a:endParaRPr lang="pt-BR" b="1" i="1" u="sng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endParaRPr lang="pt-BR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Desenvolvimento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sustentável implica na conversão ótima de recursos naturais em benefícios para a 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humanidade (atual e futura geração)</a:t>
            </a:r>
          </a:p>
          <a:p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erradicação da pobreza requer ações concretas como 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obras de infraestrutura que assegurem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acesso universal à água e à eletricidade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Graças à oposição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irracional a barragens, reservatórios e outras obras de infraestrutura 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 Século </a:t>
            </a:r>
            <a:r>
              <a:rPr lang="pt-BR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XX </a:t>
            </a:r>
            <a:r>
              <a:rPr lang="pt-BR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terminou com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850 </a:t>
            </a:r>
            <a:r>
              <a:rPr lang="pt-BR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milhões de pessoas sem acesso adequado à água, </a:t>
            </a:r>
            <a:endParaRPr lang="pt-BR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1,6 </a:t>
            </a:r>
            <a:r>
              <a:rPr lang="pt-BR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bilhões de pessoas sem acesso à eletricidade e </a:t>
            </a:r>
            <a:endParaRPr lang="pt-BR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2,9 </a:t>
            </a:r>
            <a:r>
              <a:rPr lang="pt-BR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bilhões de pessoas tentando sobreviver com renda inferior a 2 dólares por dia. </a:t>
            </a:r>
          </a:p>
          <a:p>
            <a:endParaRPr lang="pt-BR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8207896" y="34705"/>
            <a:ext cx="936104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72319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3673-B587-4B3C-B0E7-07EE06509D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97619"/>
              </p:ext>
            </p:extLst>
          </p:nvPr>
        </p:nvGraphicFramePr>
        <p:xfrm>
          <a:off x="377249" y="1772816"/>
          <a:ext cx="8748000" cy="7416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  <a:gridCol w="97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Média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África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Ásia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Norte Am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Europa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Austr&amp;Oc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Am</a:t>
                      </a:r>
                      <a:r>
                        <a:rPr lang="en-US" sz="1400" b="1" i="1" baseline="0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do </a:t>
                      </a:r>
                      <a:r>
                        <a:rPr lang="en-US" sz="1400" b="1" i="1" baseline="0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Sul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Brasil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Amazônia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800 mm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740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756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790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791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1600</a:t>
                      </a:r>
                      <a:endParaRPr lang="pt-BR" sz="1400" b="1" i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1800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2400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40362" y="13407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Precipitação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pluvial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média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anual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milímetros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ano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7768" y="2636912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Deflúvio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médio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anual</a:t>
            </a: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(“run off” </a:t>
            </a:r>
            <a:r>
              <a:rPr lang="en-US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em</a:t>
            </a:r>
            <a:r>
              <a:rPr lang="en-US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km3 </a:t>
            </a:r>
            <a:r>
              <a:rPr lang="en-US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ano</a:t>
            </a:r>
            <a:r>
              <a:rPr lang="en-US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pt-BR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99461"/>
              </p:ext>
            </p:extLst>
          </p:nvPr>
        </p:nvGraphicFramePr>
        <p:xfrm>
          <a:off x="468004" y="3041400"/>
          <a:ext cx="8280000" cy="74168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656000"/>
                <a:gridCol w="1656000"/>
                <a:gridCol w="1656000"/>
                <a:gridCol w="1656000"/>
                <a:gridCol w="165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Global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Am do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Sul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Brasil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EUA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47.000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12.200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5.667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1.787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88383" y="4149080"/>
            <a:ext cx="8936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 setor elétrico brasileiro é – e espera-se que continue sendo – basicamente hidráulico. Graças à hidroeletricidade, a matriz energética brasileira é uma das mais limpas e mais “livres de carbono” do mundo. A maior parte do armazenamento de água fresca em </a:t>
            </a:r>
            <a:r>
              <a:rPr lang="pt-BR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lagos artificiais pertence </a:t>
            </a:r>
            <a:r>
              <a:rPr lang="pt-BR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 aproveitamentos hidrelétricos: 653 km</a:t>
            </a:r>
            <a:r>
              <a:rPr lang="pt-BR" sz="1400" b="1" i="1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pt-BR" sz="14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em 724 km</a:t>
            </a:r>
            <a:r>
              <a:rPr lang="pt-BR" sz="1400" b="1" i="1" baseline="30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pt-BR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Eles ocupam uma área de 37.000 km2, menor que a média dos 11 maiores lagos naturais, de 44.800 km2.</a:t>
            </a:r>
            <a:endParaRPr lang="pt-BR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1588"/>
              </p:ext>
            </p:extLst>
          </p:nvPr>
        </p:nvGraphicFramePr>
        <p:xfrm>
          <a:off x="450004" y="5373216"/>
          <a:ext cx="8316000" cy="12192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772000"/>
                <a:gridCol w="2772000"/>
                <a:gridCol w="27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Armazenamento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água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fresca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Deflúvio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Médio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Anual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Equivale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em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dias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de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vazão</a:t>
                      </a:r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média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810 km3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1.787 km3 /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ano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165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dias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724 km3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5.667 km3 /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ano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47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dias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71 km3 =724 km3 -653 km3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5.667 km3 /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ano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5 </a:t>
                      </a:r>
                      <a:r>
                        <a:rPr lang="en-US" sz="1400" b="1" i="1" dirty="0" err="1" smtClean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dias</a:t>
                      </a:r>
                      <a:endParaRPr lang="pt-BR" sz="1400" b="1" i="1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25568" y="68455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América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Sul</a:t>
            </a:r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o </a:t>
            </a:r>
            <a:r>
              <a:rPr lang="en-US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continente-água</a:t>
            </a:r>
            <a:endParaRPr lang="pt-BR" b="1" i="1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207896" y="0"/>
            <a:ext cx="936104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185481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4" y="1196752"/>
            <a:ext cx="8755343" cy="545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99925" y="558948"/>
            <a:ext cx="4979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curva</a:t>
            </a:r>
            <a:r>
              <a:rPr lang="en-US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regularização</a:t>
            </a:r>
            <a:endParaRPr lang="pt-BR" sz="3600" b="1" i="1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207896" y="0"/>
            <a:ext cx="936104" cy="9361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7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3673-B587-4B3C-B0E7-07EE06509D9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0" y="24876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 requerimento do Senador </a:t>
            </a:r>
            <a:r>
              <a:rPr lang="pt-BR" sz="3600" b="1" i="1" u="sng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Flexa</a:t>
            </a:r>
            <a:r>
              <a:rPr lang="pt-BR" sz="36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Ribeiro</a:t>
            </a:r>
            <a:endParaRPr lang="pt-BR" sz="36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Geração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eletricidade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partir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energia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hidráulica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apresenta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grandes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vantagens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relativas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especialmente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pelos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múltiplos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reservatórios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desse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tipo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usina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podem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proporcionar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Graças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hidreletricidade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as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matrizes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elétrica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energética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brasileiras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entre as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mais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ambientalmente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sustentáveis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mundo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aspectos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socioambientais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positivos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inúmeros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negativos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identificados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no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processo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licenciamento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ambiental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daí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mitigados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compensados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Atuação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grupos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pressão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contra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hidrelétricas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dotadas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reservatórios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faz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sistema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brasileiro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torne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-se </a:t>
            </a:r>
            <a:r>
              <a:rPr lang="en-US" sz="22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subaproveitado</a:t>
            </a:r>
            <a:r>
              <a:rPr lang="en-US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200" b="1" dirty="0" smtClean="0">
              <a:solidFill>
                <a:srgbClr val="002060"/>
              </a:solidFill>
            </a:endParaRPr>
          </a:p>
          <a:p>
            <a:endParaRPr lang="pt-BR" sz="2200" b="1" dirty="0">
              <a:solidFill>
                <a:srgbClr val="002060"/>
              </a:solidFill>
            </a:endParaRPr>
          </a:p>
          <a:p>
            <a:r>
              <a:rPr lang="pt-BR" sz="22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Precisamos de muita energia elétrica: 8 usinas do porte de Itaipu nas próximas duas décadas. (Ou nos próximos dezesseis anos? Ou 12 usinas em 25 anos?). Quanto dessa potência será de natureza térmica?</a:t>
            </a:r>
            <a:endParaRPr lang="en-US" sz="22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918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3673-B587-4B3C-B0E7-07EE06509D9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0" y="69269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Estaremos jogando a </a:t>
            </a:r>
            <a:r>
              <a:rPr lang="pt-BR" sz="28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toalha e </a:t>
            </a:r>
          </a:p>
          <a:p>
            <a:pPr algn="ctr"/>
            <a:r>
              <a:rPr lang="pt-BR" sz="2800" b="1" i="1" u="sng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deixando de projetar reservatórios?</a:t>
            </a:r>
            <a:endParaRPr lang="pt-BR" sz="2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pt-BR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Discurso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oficial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pouco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preciso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Confusão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entre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geração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térmica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base” e “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complementar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”! O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público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fica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com a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impressão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precisamos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(e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queremos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substituir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“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hidros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“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térmicas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”!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</a:rPr>
              <a:t>   O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atual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consumo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brasileiro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eletricidade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(460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milhões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MWh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ano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= 1,95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milhão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bep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/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dia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consumiria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todas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as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reservas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provadas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da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Petrobrás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(16,44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bilhões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barris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)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</a:rPr>
              <a:t>em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</a:rPr>
              <a:t> 23,1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</a:rPr>
              <a:t>anos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</a:rPr>
              <a:t>!</a:t>
            </a:r>
            <a:endParaRPr lang="en-US" sz="20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fica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claro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público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reservatório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regularização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precisa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estar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no local da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usina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!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Incorreção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conceito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usina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“a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fio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água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”!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Itaipú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por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exemplo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.)</a:t>
            </a:r>
            <a:r>
              <a:rPr lang="pt-BR" sz="2000" b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Armazenamento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nas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cabeceiras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além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controlar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cheias</a:t>
            </a:r>
            <a:r>
              <a:rPr lang="en-US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 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estiagens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 é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área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proteção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dos </a:t>
            </a:r>
            <a:r>
              <a:rPr lang="en-US" sz="20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mananciais</a:t>
            </a:r>
            <a:r>
              <a:rPr lang="en-US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!  </a:t>
            </a:r>
          </a:p>
          <a:p>
            <a:endParaRPr lang="pt-BR" sz="2000" b="1" dirty="0">
              <a:solidFill>
                <a:srgbClr val="002060"/>
              </a:solidFill>
            </a:endParaRPr>
          </a:p>
          <a:p>
            <a:r>
              <a:rPr lang="pt-BR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Até mesmo o potencial hidrelétrico brasileiro está sendo subestimado, pois alternativas promissoras têm sido descartadas prematuramente por </a:t>
            </a:r>
            <a:r>
              <a:rPr lang="pt-BR" sz="20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pressões  equivocadas </a:t>
            </a:r>
            <a:r>
              <a:rPr lang="pt-BR" sz="20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organizações ambientalistas e/ou indigenistas.</a:t>
            </a:r>
            <a:endParaRPr lang="en-US" sz="20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83673-B587-4B3C-B0E7-07EE06509D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800100" y="3345597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Obrigado pela atenção</a:t>
            </a:r>
            <a:endParaRPr lang="en-US" sz="4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52500" y="437756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Francisco Luiz </a:t>
            </a:r>
            <a:r>
              <a:rPr lang="pt-BR" sz="24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Sibut</a:t>
            </a:r>
            <a:r>
              <a:rPr lang="pt-BR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Gomide</a:t>
            </a:r>
            <a:endParaRPr lang="en-US" sz="2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2000" y="5014762"/>
            <a:ext cx="7772400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Engenheiro Civil, Economista, Ph.D. em Recursos Hídricos, foi Ministro de Minas e Energia (2002), Presidente da Escelsa e Enersul (1995-2001), Diretor Geral Brasileiro da Itaipu Binacional (1993-1995), Presidente da Copel (1986-1993), Diretor de Administração e Finanças da Copel (1983-1986),</a:t>
            </a:r>
          </a:p>
          <a:p>
            <a:pPr algn="ctr"/>
            <a:r>
              <a:rPr lang="pt-BR" sz="1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Presidente (1985-1987) e Diretor(1977-1979) da Associação Brasileira de Hidrologia e Recursos Hídricos                    e Professor Titular de Engenharia de Recursos Hídricos da Universidade Federal do Paraná</a:t>
            </a:r>
            <a:endParaRPr lang="en-US" sz="14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33552" y="908720"/>
            <a:ext cx="758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Destaque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-se : a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qualidade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dos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textos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para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discussão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produzidos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pelo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Núcleo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de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Estudos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 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Pesquisas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do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Senado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Federal,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como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o de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número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128, de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maio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de 2013 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(“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Por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que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o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Brasil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está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trocando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as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hidrelétricas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seus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reservatórios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por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energia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mais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cara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e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poluente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?”,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por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Márcio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Tancredi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e Omar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Alves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</a:rPr>
              <a:t>Abbud</a:t>
            </a:r>
            <a:r>
              <a:rPr lang="en-US" b="1" i="1" dirty="0" smtClean="0">
                <a:solidFill>
                  <a:srgbClr val="002060"/>
                </a:solidFill>
                <a:latin typeface="Calibri" pitchFamily="34" charset="0"/>
              </a:rPr>
              <a:t>).</a:t>
            </a:r>
            <a:endParaRPr lang="pt-BR" b="1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84797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11041" cy="599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42" y="5993163"/>
            <a:ext cx="9111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 err="1">
                <a:solidFill>
                  <a:srgbClr val="002060"/>
                </a:solidFill>
              </a:rPr>
              <a:t>Yu</a:t>
            </a:r>
            <a:r>
              <a:rPr lang="pt-BR" sz="1000" b="1" dirty="0">
                <a:solidFill>
                  <a:srgbClr val="002060"/>
                </a:solidFill>
              </a:rPr>
              <a:t>, o Grande viveu entre 2200 e 2100 AC, controlou as enchentes do rio Amarelo, que prejudicavam o crescimento econômico e social da região, virou Imperador e fundou a primeira dinastia da China, a dinastia </a:t>
            </a:r>
            <a:r>
              <a:rPr lang="pt-BR" sz="1000" b="1" dirty="0" err="1" smtClean="0">
                <a:solidFill>
                  <a:srgbClr val="002060"/>
                </a:solidFill>
              </a:rPr>
              <a:t>Xia</a:t>
            </a:r>
            <a:r>
              <a:rPr lang="pt-BR" sz="1000" b="1" dirty="0" smtClean="0">
                <a:solidFill>
                  <a:srgbClr val="002060"/>
                </a:solidFill>
              </a:rPr>
              <a:t>.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Rei</a:t>
            </a:r>
            <a:r>
              <a:rPr lang="en-US" sz="1000" b="1" dirty="0" smtClean="0">
                <a:solidFill>
                  <a:srgbClr val="002060"/>
                </a:solidFill>
              </a:rPr>
              <a:t> Yao/ Gun, </a:t>
            </a:r>
            <a:r>
              <a:rPr lang="en-US" sz="1000" b="1" dirty="0" err="1" smtClean="0">
                <a:solidFill>
                  <a:srgbClr val="002060"/>
                </a:solidFill>
              </a:rPr>
              <a:t>pai</a:t>
            </a:r>
            <a:r>
              <a:rPr lang="en-US" sz="1000" b="1" dirty="0" smtClean="0">
                <a:solidFill>
                  <a:srgbClr val="002060"/>
                </a:solidFill>
              </a:rPr>
              <a:t> de Yu / 9 </a:t>
            </a:r>
            <a:r>
              <a:rPr lang="en-US" sz="1000" b="1" dirty="0" err="1" smtClean="0">
                <a:solidFill>
                  <a:srgbClr val="002060"/>
                </a:solidFill>
              </a:rPr>
              <a:t>anos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diques</a:t>
            </a:r>
            <a:r>
              <a:rPr lang="en-US" sz="1000" b="1" dirty="0" smtClean="0">
                <a:solidFill>
                  <a:srgbClr val="002060"/>
                </a:solidFill>
              </a:rPr>
              <a:t> e </a:t>
            </a:r>
            <a:r>
              <a:rPr lang="en-US" sz="1000" b="1" dirty="0" err="1" smtClean="0">
                <a:solidFill>
                  <a:srgbClr val="002060"/>
                </a:solidFill>
              </a:rPr>
              <a:t>barragens</a:t>
            </a:r>
            <a:r>
              <a:rPr lang="en-US" sz="1000" b="1" dirty="0" smtClean="0">
                <a:solidFill>
                  <a:srgbClr val="002060"/>
                </a:solidFill>
              </a:rPr>
              <a:t> / </a:t>
            </a:r>
            <a:r>
              <a:rPr lang="en-US" sz="1000" b="1" dirty="0" err="1" smtClean="0">
                <a:solidFill>
                  <a:srgbClr val="002060"/>
                </a:solidFill>
              </a:rPr>
              <a:t>fracasso</a:t>
            </a:r>
            <a:r>
              <a:rPr lang="en-US" sz="1000" b="1" dirty="0" smtClean="0">
                <a:solidFill>
                  <a:srgbClr val="002060"/>
                </a:solidFill>
              </a:rPr>
              <a:t> / Yu 13 </a:t>
            </a:r>
            <a:r>
              <a:rPr lang="en-US" sz="1000" b="1" dirty="0" err="1" smtClean="0">
                <a:solidFill>
                  <a:srgbClr val="002060"/>
                </a:solidFill>
              </a:rPr>
              <a:t>anos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canais</a:t>
            </a:r>
            <a:r>
              <a:rPr lang="en-US" sz="1000" b="1" dirty="0" smtClean="0">
                <a:solidFill>
                  <a:srgbClr val="002060"/>
                </a:solidFill>
              </a:rPr>
              <a:t> de </a:t>
            </a:r>
            <a:r>
              <a:rPr lang="en-US" sz="1000" b="1" dirty="0" err="1" smtClean="0">
                <a:solidFill>
                  <a:srgbClr val="002060"/>
                </a:solidFill>
              </a:rPr>
              <a:t>irrigação</a:t>
            </a:r>
            <a:r>
              <a:rPr lang="en-US" sz="1000" b="1" dirty="0" smtClean="0">
                <a:solidFill>
                  <a:srgbClr val="002060"/>
                </a:solidFill>
              </a:rPr>
              <a:t> com </a:t>
            </a:r>
            <a:r>
              <a:rPr lang="en-US" sz="1000" b="1" dirty="0" err="1" smtClean="0">
                <a:solidFill>
                  <a:srgbClr val="002060"/>
                </a:solidFill>
              </a:rPr>
              <a:t>desvio</a:t>
            </a:r>
            <a:r>
              <a:rPr lang="en-US" sz="1000" b="1" dirty="0" smtClean="0">
                <a:solidFill>
                  <a:srgbClr val="002060"/>
                </a:solidFill>
              </a:rPr>
              <a:t> das </a:t>
            </a:r>
            <a:r>
              <a:rPr lang="en-US" sz="1000" b="1" dirty="0" err="1" smtClean="0">
                <a:solidFill>
                  <a:srgbClr val="002060"/>
                </a:solidFill>
              </a:rPr>
              <a:t>cheias</a:t>
            </a:r>
            <a:r>
              <a:rPr lang="en-US" sz="1000" b="1" dirty="0" smtClean="0">
                <a:solidFill>
                  <a:srgbClr val="002060"/>
                </a:solidFill>
              </a:rPr>
              <a:t> </a:t>
            </a:r>
            <a:r>
              <a:rPr lang="en-US" sz="1000" b="1" dirty="0" err="1" smtClean="0">
                <a:solidFill>
                  <a:srgbClr val="002060"/>
                </a:solidFill>
              </a:rPr>
              <a:t>para</a:t>
            </a:r>
            <a:r>
              <a:rPr lang="pt-BR" sz="1000" b="1" dirty="0" smtClean="0">
                <a:solidFill>
                  <a:srgbClr val="002060"/>
                </a:solidFill>
              </a:rPr>
              <a:t> várzeas (</a:t>
            </a:r>
            <a:r>
              <a:rPr lang="pt-BR" sz="1000" b="1" dirty="0" err="1" smtClean="0">
                <a:solidFill>
                  <a:srgbClr val="002060"/>
                </a:solidFill>
              </a:rPr>
              <a:t>floodplains</a:t>
            </a:r>
            <a:r>
              <a:rPr lang="pt-BR" sz="1000" b="1" dirty="0" smtClean="0">
                <a:solidFill>
                  <a:srgbClr val="002060"/>
                </a:solidFill>
              </a:rPr>
              <a:t>) / dragagem dos  canais/ alargamento de garganta do Rio Amarelo (</a:t>
            </a:r>
            <a:r>
              <a:rPr lang="pt-BR" sz="1000" b="1" dirty="0" err="1" smtClean="0">
                <a:solidFill>
                  <a:srgbClr val="002060"/>
                </a:solidFill>
              </a:rPr>
              <a:t>Yu’s</a:t>
            </a:r>
            <a:r>
              <a:rPr lang="pt-BR" sz="1000" b="1" dirty="0" smtClean="0">
                <a:solidFill>
                  <a:srgbClr val="002060"/>
                </a:solidFill>
              </a:rPr>
              <a:t> Gateway) / Mitos: cortar a crista das montanhas nas 3 gargantas do rio </a:t>
            </a:r>
            <a:r>
              <a:rPr lang="pt-BR" sz="1000" b="1" dirty="0" err="1" smtClean="0">
                <a:solidFill>
                  <a:srgbClr val="002060"/>
                </a:solidFill>
              </a:rPr>
              <a:t>Yangzi</a:t>
            </a:r>
            <a:r>
              <a:rPr lang="pt-BR" sz="1000" b="1" dirty="0" smtClean="0">
                <a:solidFill>
                  <a:srgbClr val="002060"/>
                </a:solidFill>
              </a:rPr>
              <a:t>; passar 3 vezes na frente de casa sem entrar (dever impediu) / Rei Shun, filho de Yao, preteriu o seu filho e passou o trono para </a:t>
            </a:r>
            <a:r>
              <a:rPr lang="pt-BR" sz="1000" b="1" dirty="0" err="1" smtClean="0">
                <a:solidFill>
                  <a:srgbClr val="002060"/>
                </a:solidFill>
              </a:rPr>
              <a:t>Yu</a:t>
            </a:r>
            <a:r>
              <a:rPr lang="pt-BR" sz="1000" b="1" dirty="0" smtClean="0">
                <a:solidFill>
                  <a:srgbClr val="002060"/>
                </a:solidFill>
              </a:rPr>
              <a:t> (admiração pelas obras de engenharia, diligência, retidão moral). </a:t>
            </a:r>
            <a:endParaRPr lang="en-US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0343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1026"/>
          <p:cNvGrpSpPr>
            <a:grpSpLocks/>
          </p:cNvGrpSpPr>
          <p:nvPr/>
        </p:nvGrpSpPr>
        <p:grpSpPr bwMode="auto">
          <a:xfrm>
            <a:off x="304800" y="1828800"/>
            <a:ext cx="1981200" cy="3568700"/>
            <a:chOff x="42" y="1450"/>
            <a:chExt cx="1551" cy="2747"/>
          </a:xfrm>
        </p:grpSpPr>
        <p:graphicFrame>
          <p:nvGraphicFramePr>
            <p:cNvPr id="716803" name="Object 1027"/>
            <p:cNvGraphicFramePr>
              <a:graphicFrameLocks noChangeAspect="1"/>
            </p:cNvGraphicFramePr>
            <p:nvPr/>
          </p:nvGraphicFramePr>
          <p:xfrm>
            <a:off x="42" y="1450"/>
            <a:ext cx="1551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" name="Bitmap Image" r:id="rId4" imgW="4944165" imgH="5200000" progId="Paint.Picture">
                    <p:embed/>
                  </p:oleObj>
                </mc:Choice>
                <mc:Fallback>
                  <p:oleObj name="Bitmap Image" r:id="rId4" imgW="4944165" imgH="52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" y="1450"/>
                          <a:ext cx="1551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04" name="Text Box 1028"/>
            <p:cNvSpPr txBox="1">
              <a:spLocks noChangeArrowheads="1"/>
            </p:cNvSpPr>
            <p:nvPr/>
          </p:nvSpPr>
          <p:spPr bwMode="auto">
            <a:xfrm>
              <a:off x="171" y="3610"/>
              <a:ext cx="1408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4400" dirty="0" err="1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rio</a:t>
              </a:r>
              <a:endParaRPr lang="en-US" altLang="zh-CN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</p:grpSp>
      <p:grpSp>
        <p:nvGrpSpPr>
          <p:cNvPr id="716805" name="Group 1029"/>
          <p:cNvGrpSpPr>
            <a:grpSpLocks/>
          </p:cNvGrpSpPr>
          <p:nvPr/>
        </p:nvGrpSpPr>
        <p:grpSpPr bwMode="auto">
          <a:xfrm>
            <a:off x="2514600" y="1905000"/>
            <a:ext cx="2362200" cy="3492500"/>
            <a:chOff x="1536" y="1786"/>
            <a:chExt cx="1707" cy="2373"/>
          </a:xfrm>
        </p:grpSpPr>
        <p:graphicFrame>
          <p:nvGraphicFramePr>
            <p:cNvPr id="716806" name="Object 1030"/>
            <p:cNvGraphicFramePr>
              <a:graphicFrameLocks noChangeAspect="1"/>
            </p:cNvGraphicFramePr>
            <p:nvPr/>
          </p:nvGraphicFramePr>
          <p:xfrm>
            <a:off x="1939" y="1786"/>
            <a:ext cx="1200" cy="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Bitmap Image" r:id="rId6" imgW="2495238" imgH="2371429" progId="Paint.Picture">
                    <p:embed/>
                  </p:oleObj>
                </mc:Choice>
                <mc:Fallback>
                  <p:oleObj name="Bitmap Image" r:id="rId6" imgW="2495238" imgH="237142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9" y="1786"/>
                          <a:ext cx="1200" cy="11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07" name="Text Box 1031"/>
            <p:cNvSpPr txBox="1">
              <a:spLocks noChangeArrowheads="1"/>
            </p:cNvSpPr>
            <p:nvPr/>
          </p:nvSpPr>
          <p:spPr bwMode="auto">
            <a:xfrm>
              <a:off x="1536" y="2074"/>
              <a:ext cx="341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4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+</a:t>
              </a:r>
            </a:p>
          </p:txBody>
        </p:sp>
        <p:sp>
          <p:nvSpPr>
            <p:cNvPr id="716808" name="Text Box 1032"/>
            <p:cNvSpPr txBox="1">
              <a:spLocks noChangeArrowheads="1"/>
            </p:cNvSpPr>
            <p:nvPr/>
          </p:nvSpPr>
          <p:spPr bwMode="auto">
            <a:xfrm>
              <a:off x="1578" y="3610"/>
              <a:ext cx="342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4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+</a:t>
              </a:r>
            </a:p>
          </p:txBody>
        </p:sp>
        <p:sp>
          <p:nvSpPr>
            <p:cNvPr id="716809" name="Text Box 1033"/>
            <p:cNvSpPr txBox="1">
              <a:spLocks noChangeArrowheads="1"/>
            </p:cNvSpPr>
            <p:nvPr/>
          </p:nvSpPr>
          <p:spPr bwMode="auto">
            <a:xfrm>
              <a:off x="1835" y="3610"/>
              <a:ext cx="14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4400" dirty="0" err="1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dique</a:t>
              </a:r>
              <a:endParaRPr lang="en-US" altLang="zh-CN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</p:grpSp>
      <p:grpSp>
        <p:nvGrpSpPr>
          <p:cNvPr id="716810" name="Group 1034"/>
          <p:cNvGrpSpPr>
            <a:grpSpLocks/>
          </p:cNvGrpSpPr>
          <p:nvPr/>
        </p:nvGrpSpPr>
        <p:grpSpPr bwMode="auto">
          <a:xfrm>
            <a:off x="5322888" y="1676400"/>
            <a:ext cx="3287712" cy="2057400"/>
            <a:chOff x="3353" y="1056"/>
            <a:chExt cx="2167" cy="1476"/>
          </a:xfrm>
        </p:grpSpPr>
        <p:graphicFrame>
          <p:nvGraphicFramePr>
            <p:cNvPr id="716811" name="Object 1035"/>
            <p:cNvGraphicFramePr>
              <a:graphicFrameLocks noChangeAspect="1"/>
            </p:cNvGraphicFramePr>
            <p:nvPr/>
          </p:nvGraphicFramePr>
          <p:xfrm>
            <a:off x="3888" y="1056"/>
            <a:ext cx="1632" cy="14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Bitmap Image" r:id="rId8" imgW="5249008" imgH="5334745" progId="Paint.Picture">
                    <p:embed/>
                  </p:oleObj>
                </mc:Choice>
                <mc:Fallback>
                  <p:oleObj name="Bitmap Image" r:id="rId8" imgW="5249008" imgH="533474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1056"/>
                          <a:ext cx="1632" cy="14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6812" name="Text Box 1036"/>
            <p:cNvSpPr txBox="1">
              <a:spLocks noChangeArrowheads="1"/>
            </p:cNvSpPr>
            <p:nvPr/>
          </p:nvSpPr>
          <p:spPr bwMode="auto">
            <a:xfrm>
              <a:off x="3353" y="1602"/>
              <a:ext cx="341" cy="5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44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=</a:t>
              </a:r>
            </a:p>
          </p:txBody>
        </p:sp>
      </p:grpSp>
      <p:grpSp>
        <p:nvGrpSpPr>
          <p:cNvPr id="716813" name="Group 1037"/>
          <p:cNvGrpSpPr>
            <a:grpSpLocks/>
          </p:cNvGrpSpPr>
          <p:nvPr/>
        </p:nvGrpSpPr>
        <p:grpSpPr bwMode="auto">
          <a:xfrm>
            <a:off x="5337343" y="4293098"/>
            <a:ext cx="3317875" cy="1447296"/>
            <a:chOff x="3396" y="2797"/>
            <a:chExt cx="2090" cy="665"/>
          </a:xfrm>
        </p:grpSpPr>
        <p:sp>
          <p:nvSpPr>
            <p:cNvPr id="716814" name="Text Box 1038"/>
            <p:cNvSpPr txBox="1">
              <a:spLocks noChangeArrowheads="1"/>
            </p:cNvSpPr>
            <p:nvPr/>
          </p:nvSpPr>
          <p:spPr bwMode="auto">
            <a:xfrm>
              <a:off x="3917" y="2797"/>
              <a:ext cx="1569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zh-CN" sz="4400" dirty="0" err="1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ordem</a:t>
              </a:r>
              <a:r>
                <a:rPr lang="en-US" altLang="zh-CN" sz="44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 </a:t>
              </a:r>
              <a:r>
                <a:rPr lang="en-US" altLang="zh-CN" sz="4400" dirty="0" err="1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política</a:t>
              </a:r>
              <a:endParaRPr lang="en-US" altLang="zh-CN" sz="4400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pitchFamily="2" charset="-122"/>
              </a:endParaRPr>
            </a:p>
          </p:txBody>
        </p:sp>
        <p:sp>
          <p:nvSpPr>
            <p:cNvPr id="716815" name="Text Box 1039"/>
            <p:cNvSpPr txBox="1">
              <a:spLocks noChangeArrowheads="1"/>
            </p:cNvSpPr>
            <p:nvPr/>
          </p:nvSpPr>
          <p:spPr bwMode="auto">
            <a:xfrm>
              <a:off x="3396" y="2925"/>
              <a:ext cx="34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zh-CN" altLang="en-US" sz="4400" b="1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SimSun" pitchFamily="2" charset="-122"/>
                </a:rPr>
                <a:t>=</a:t>
              </a:r>
            </a:p>
          </p:txBody>
        </p:sp>
      </p:grpSp>
      <p:sp>
        <p:nvSpPr>
          <p:cNvPr id="716818" name="Text Box 1042"/>
          <p:cNvSpPr txBox="1">
            <a:spLocks noChangeArrowheads="1"/>
          </p:cNvSpPr>
          <p:nvPr/>
        </p:nvSpPr>
        <p:spPr bwMode="auto">
          <a:xfrm>
            <a:off x="107504" y="116632"/>
            <a:ext cx="8856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Importância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refletida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na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própria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</a:t>
            </a: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linguagem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( </a:t>
            </a:r>
            <a:r>
              <a:rPr lang="en-US" altLang="zh-CN" b="1" i="1" dirty="0" err="1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segundo</a:t>
            </a:r>
            <a:r>
              <a:rPr lang="en-US" altLang="zh-CN" b="1" i="1" dirty="0" smtClean="0">
                <a:solidFill>
                  <a:srgbClr val="C00000"/>
                </a:solidFill>
                <a:latin typeface="Calibri" pitchFamily="34" charset="0"/>
                <a:ea typeface="SimSun" pitchFamily="2" charset="-122"/>
              </a:rPr>
              <a:t> John Briscoe)</a:t>
            </a:r>
            <a:endParaRPr lang="en-US" altLang="zh-CN" b="1" i="1" dirty="0">
              <a:solidFill>
                <a:srgbClr val="C00000"/>
              </a:solidFill>
              <a:latin typeface="Calibri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121187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4246605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971600" y="2127975"/>
            <a:ext cx="31908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Quando “</a:t>
            </a:r>
            <a:r>
              <a:rPr lang="pt-BR" sz="1600" b="1" i="1" dirty="0" err="1">
                <a:solidFill>
                  <a:srgbClr val="002060"/>
                </a:solidFill>
                <a:latin typeface="Calibri" pitchFamily="34" charset="0"/>
              </a:rPr>
              <a:t>oiei</a:t>
            </a:r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” a terra ardendo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Qual fogueira de São João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Eu perguntei a Deus do céu, ai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Por que tamanha judiação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200" b="1" i="1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pt-BR" sz="12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pt-BR" sz="12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Que braseiro, que “</a:t>
            </a:r>
            <a:r>
              <a:rPr lang="pt-BR" sz="1600" b="1" i="1" dirty="0" err="1">
                <a:solidFill>
                  <a:srgbClr val="002060"/>
                </a:solidFill>
                <a:latin typeface="Calibri" pitchFamily="34" charset="0"/>
              </a:rPr>
              <a:t>fornaia</a:t>
            </a:r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”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Nem um pé de “</a:t>
            </a:r>
            <a:r>
              <a:rPr lang="pt-BR" sz="1600" b="1" i="1" dirty="0" err="1">
                <a:solidFill>
                  <a:srgbClr val="002060"/>
                </a:solidFill>
                <a:latin typeface="Calibri" pitchFamily="34" charset="0"/>
              </a:rPr>
              <a:t>prantação</a:t>
            </a:r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”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Por falta “</a:t>
            </a:r>
            <a:r>
              <a:rPr lang="pt-BR" sz="1600" b="1" i="1" dirty="0" err="1">
                <a:solidFill>
                  <a:srgbClr val="002060"/>
                </a:solidFill>
                <a:latin typeface="Calibri" pitchFamily="34" charset="0"/>
              </a:rPr>
              <a:t>dágua</a:t>
            </a:r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” perdi meu gado</a:t>
            </a:r>
            <a:endParaRPr lang="pt-BR" sz="16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pt-BR" sz="1600" b="1" i="1" dirty="0">
                <a:solidFill>
                  <a:srgbClr val="002060"/>
                </a:solidFill>
                <a:latin typeface="Calibri" pitchFamily="34" charset="0"/>
              </a:rPr>
              <a:t>Morreu de sede meu </a:t>
            </a:r>
            <a:r>
              <a:rPr lang="pt-BR" sz="1600" b="1" i="1" dirty="0" smtClean="0">
                <a:solidFill>
                  <a:srgbClr val="002060"/>
                </a:solidFill>
                <a:latin typeface="Calibri" pitchFamily="34" charset="0"/>
              </a:rPr>
              <a:t>alazão</a:t>
            </a:r>
          </a:p>
          <a:p>
            <a:endParaRPr lang="en-US" sz="1200" b="1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en-US" sz="1200" b="1" i="1" dirty="0">
              <a:solidFill>
                <a:srgbClr val="002060"/>
              </a:solidFill>
              <a:latin typeface="Calibri" pitchFamily="34" charset="0"/>
            </a:endParaRPr>
          </a:p>
          <a:p>
            <a:endParaRPr lang="en-US" sz="1200" b="1" i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sz="1200" b="1" i="1" dirty="0" smtClean="0">
                <a:solidFill>
                  <a:srgbClr val="C00000"/>
                </a:solidFill>
                <a:latin typeface="Calibri" pitchFamily="34" charset="0"/>
              </a:rPr>
              <a:t>            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“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</a:rPr>
              <a:t>Asa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itchFamily="34" charset="0"/>
              </a:rPr>
              <a:t>Branca</a:t>
            </a:r>
            <a:r>
              <a:rPr lang="en-US" sz="1600" b="1" i="1" dirty="0" smtClean="0">
                <a:solidFill>
                  <a:srgbClr val="C00000"/>
                </a:solidFill>
                <a:latin typeface="Calibri" pitchFamily="34" charset="0"/>
              </a:rPr>
              <a:t>”, de Luiz Gonzaga</a:t>
            </a:r>
            <a:endParaRPr lang="pt-BR" sz="16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7" name="Picture 2" descr="Cover_3f42dcd6-0d26-4c46-a84f-715b3c49e51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t="43642" r="14547" b="17702"/>
          <a:stretch/>
        </p:blipFill>
        <p:spPr bwMode="auto">
          <a:xfrm>
            <a:off x="4860032" y="1988840"/>
            <a:ext cx="4073508" cy="29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77296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2268538" y="1341438"/>
          <a:ext cx="4518025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3" imgW="1848108" imgH="3038095" progId="PBrush">
                  <p:embed/>
                </p:oleObj>
              </mc:Choice>
              <mc:Fallback>
                <p:oleObj name="Bitmap Image" r:id="rId3" imgW="1848108" imgH="30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341438"/>
                        <a:ext cx="4518025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18905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6583-0FAA-4664-BC47-1331039A347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395536" y="40050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44206" y="836712"/>
            <a:ext cx="5544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 dirty="0">
                <a:solidFill>
                  <a:srgbClr val="800000"/>
                </a:solidFill>
                <a:latin typeface="Tahoma" pitchFamily="34" charset="0"/>
              </a:rPr>
              <a:t>Propaganda (WWF) na </a:t>
            </a:r>
            <a:r>
              <a:rPr lang="pt-BR" b="1" dirty="0" smtClean="0">
                <a:solidFill>
                  <a:srgbClr val="800000"/>
                </a:solidFill>
                <a:latin typeface="Tahoma" pitchFamily="34" charset="0"/>
              </a:rPr>
              <a:t>Newsweek</a:t>
            </a:r>
            <a:endParaRPr lang="pt-BR" sz="1600" b="1" dirty="0">
              <a:solidFill>
                <a:srgbClr val="800000"/>
              </a:solidFill>
              <a:latin typeface="Tahoma" pitchFamily="34" charset="0"/>
            </a:endParaRPr>
          </a:p>
        </p:txBody>
      </p:sp>
      <p:pic>
        <p:nvPicPr>
          <p:cNvPr id="7" name="Picture 2" descr="Digitaliz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752" r="7112" b="33969"/>
          <a:stretch>
            <a:fillRect/>
          </a:stretch>
        </p:blipFill>
        <p:spPr bwMode="auto">
          <a:xfrm>
            <a:off x="2051228" y="1623814"/>
            <a:ext cx="504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5731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1"/>
            <a:ext cx="9143999" cy="6858000"/>
            <a:chOff x="0" y="1"/>
            <a:chExt cx="9143999" cy="6858000"/>
          </a:xfrm>
        </p:grpSpPr>
        <p:pic>
          <p:nvPicPr>
            <p:cNvPr id="1026" name="Picture 2" descr="C:\Users\Francisco L S Gomide\Desktop\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43" t="34142" r="29585" b="9336"/>
            <a:stretch/>
          </p:blipFill>
          <p:spPr bwMode="auto">
            <a:xfrm>
              <a:off x="0" y="1"/>
              <a:ext cx="9143999" cy="353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Francisco L S Gomide\Desktop\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5" t="34357" r="29349" b="12407"/>
            <a:stretch/>
          </p:blipFill>
          <p:spPr bwMode="auto">
            <a:xfrm>
              <a:off x="0" y="3531642"/>
              <a:ext cx="9143999" cy="3326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526289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5470" y="908721"/>
            <a:ext cx="8229600" cy="1080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i="1" u="sng" dirty="0" err="1" smtClean="0">
                <a:solidFill>
                  <a:srgbClr val="002060"/>
                </a:solidFill>
                <a:latin typeface="Calibri" pitchFamily="34" charset="0"/>
              </a:rPr>
              <a:t>Finalmente</a:t>
            </a:r>
            <a:r>
              <a:rPr lang="en-US" sz="4000" b="1" i="1" u="sng" dirty="0" smtClean="0">
                <a:solidFill>
                  <a:srgbClr val="002060"/>
                </a:solidFill>
                <a:latin typeface="Calibri" pitchFamily="34" charset="0"/>
              </a:rPr>
              <a:t>…</a:t>
            </a:r>
            <a:endParaRPr lang="pt-BR" sz="4000" b="1" i="1" u="sng" dirty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pt-BR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" y="2420888"/>
            <a:ext cx="91771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355976" y="5445224"/>
            <a:ext cx="46085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United Nations Symposium on </a:t>
            </a:r>
            <a:endParaRPr lang="en-US" sz="1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Hydropower </a:t>
            </a:r>
            <a:r>
              <a:rPr lang="en-US" sz="1600" b="1" dirty="0">
                <a:solidFill>
                  <a:srgbClr val="C00000"/>
                </a:solidFill>
              </a:rPr>
              <a:t>and Sustainable Development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 Beijing, China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October, 2004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020272" y="64533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F.L.S. GOMIDE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902170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2" t="16700" r="13397" b="3282"/>
          <a:stretch/>
        </p:blipFill>
        <p:spPr bwMode="auto">
          <a:xfrm>
            <a:off x="683568" y="116830"/>
            <a:ext cx="7679382" cy="66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16235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">
      <a:dk1>
        <a:srgbClr val="808080"/>
      </a:dk1>
      <a:lt1>
        <a:srgbClr val="FFFFFF"/>
      </a:lt1>
      <a:dk2>
        <a:srgbClr val="C0C0C0"/>
      </a:dk2>
      <a:lt2>
        <a:srgbClr val="F8F8F8"/>
      </a:lt2>
      <a:accent1>
        <a:srgbClr val="00CC99"/>
      </a:accent1>
      <a:accent2>
        <a:srgbClr val="111111"/>
      </a:accent2>
      <a:accent3>
        <a:srgbClr val="DCDCDC"/>
      </a:accent3>
      <a:accent4>
        <a:srgbClr val="DADADA"/>
      </a:accent4>
      <a:accent5>
        <a:srgbClr val="AAE2CA"/>
      </a:accent5>
      <a:accent6>
        <a:srgbClr val="0E0E0E"/>
      </a:accent6>
      <a:hlink>
        <a:srgbClr val="FF0000"/>
      </a:hlink>
      <a:folHlink>
        <a:srgbClr val="000066"/>
      </a:folHlink>
    </a:clrScheme>
    <a:fontScheme name="Estrutura padrã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strutura padrão">
  <a:themeElements>
    <a:clrScheme name="">
      <a:dk1>
        <a:srgbClr val="808080"/>
      </a:dk1>
      <a:lt1>
        <a:srgbClr val="FFFFFF"/>
      </a:lt1>
      <a:dk2>
        <a:srgbClr val="C0C0C0"/>
      </a:dk2>
      <a:lt2>
        <a:srgbClr val="F8F8F8"/>
      </a:lt2>
      <a:accent1>
        <a:srgbClr val="00CC99"/>
      </a:accent1>
      <a:accent2>
        <a:srgbClr val="111111"/>
      </a:accent2>
      <a:accent3>
        <a:srgbClr val="DCDCDC"/>
      </a:accent3>
      <a:accent4>
        <a:srgbClr val="DADADA"/>
      </a:accent4>
      <a:accent5>
        <a:srgbClr val="AAE2CA"/>
      </a:accent5>
      <a:accent6>
        <a:srgbClr val="0E0E0E"/>
      </a:accent6>
      <a:hlink>
        <a:srgbClr val="FF0000"/>
      </a:hlink>
      <a:folHlink>
        <a:srgbClr val="000066"/>
      </a:folHlink>
    </a:clrScheme>
    <a:fontScheme name="1_Estrutura padrã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2731</TotalTime>
  <Words>1209</Words>
  <Application>Microsoft Office PowerPoint</Application>
  <PresentationFormat>Transparência</PresentationFormat>
  <Paragraphs>168</Paragraphs>
  <Slides>18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1" baseType="lpstr">
      <vt:lpstr>Default Theme</vt:lpstr>
      <vt:lpstr>1_Estrutura padrão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L S Gomide</dc:creator>
  <cp:lastModifiedBy>Francisco L S Gomide</cp:lastModifiedBy>
  <cp:revision>92</cp:revision>
  <cp:lastPrinted>2013-05-10T20:04:53Z</cp:lastPrinted>
  <dcterms:created xsi:type="dcterms:W3CDTF">2012-10-08T14:13:04Z</dcterms:created>
  <dcterms:modified xsi:type="dcterms:W3CDTF">2013-08-13T13:58:22Z</dcterms:modified>
</cp:coreProperties>
</file>