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649" r:id="rId2"/>
  </p:sldMasterIdLst>
  <p:notesMasterIdLst>
    <p:notesMasterId r:id="rId21"/>
  </p:notesMasterIdLst>
  <p:handoutMasterIdLst>
    <p:handoutMasterId r:id="rId22"/>
  </p:handoutMasterIdLst>
  <p:sldIdLst>
    <p:sldId id="298" r:id="rId3"/>
    <p:sldId id="266" r:id="rId4"/>
    <p:sldId id="267" r:id="rId5"/>
    <p:sldId id="294" r:id="rId6"/>
    <p:sldId id="269" r:id="rId7"/>
    <p:sldId id="270" r:id="rId8"/>
    <p:sldId id="295" r:id="rId9"/>
    <p:sldId id="277" r:id="rId10"/>
    <p:sldId id="296" r:id="rId11"/>
    <p:sldId id="297" r:id="rId12"/>
    <p:sldId id="259" r:id="rId13"/>
    <p:sldId id="260" r:id="rId14"/>
    <p:sldId id="261" r:id="rId15"/>
    <p:sldId id="262" r:id="rId16"/>
    <p:sldId id="257" r:id="rId17"/>
    <p:sldId id="284" r:id="rId18"/>
    <p:sldId id="299" r:id="rId19"/>
    <p:sldId id="264" r:id="rId20"/>
  </p:sldIdLst>
  <p:sldSz cx="9144000" cy="6858000" type="overhead"/>
  <p:notesSz cx="10015538" cy="68818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0067" cy="344091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73155" y="0"/>
            <a:ext cx="4340067" cy="344091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r">
              <a:defRPr sz="1300"/>
            </a:lvl1pPr>
          </a:lstStyle>
          <a:p>
            <a:fld id="{9E127122-A11D-4828-8BA2-77315692E855}" type="datetimeFigureOut">
              <a:rPr lang="pt-BR" smtClean="0"/>
              <a:t>13/08/2013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536528"/>
            <a:ext cx="4340067" cy="344091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73155" y="6536528"/>
            <a:ext cx="4340067" cy="344091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r">
              <a:defRPr sz="1300"/>
            </a:lvl1pPr>
          </a:lstStyle>
          <a:p>
            <a:fld id="{A91F5A3E-0C2F-4CFA-8F1C-2CD7AFADA5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735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0067" cy="344091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73155" y="0"/>
            <a:ext cx="4340067" cy="344091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r">
              <a:defRPr sz="1300"/>
            </a:lvl1pPr>
          </a:lstStyle>
          <a:p>
            <a:fld id="{C55C323D-CEC3-481C-A628-6C392C3DEF98}" type="datetimeFigureOut">
              <a:rPr lang="pt-BR" smtClean="0"/>
              <a:t>13/08/2013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1700" cy="2581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51" tIns="48276" rIns="96551" bIns="4827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001555" y="3268861"/>
            <a:ext cx="8012430" cy="3096816"/>
          </a:xfrm>
          <a:prstGeom prst="rect">
            <a:avLst/>
          </a:prstGeom>
        </p:spPr>
        <p:txBody>
          <a:bodyPr vert="horz" lIns="96551" tIns="48276" rIns="96551" bIns="48276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36528"/>
            <a:ext cx="4340067" cy="344091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73155" y="6536528"/>
            <a:ext cx="4340067" cy="344091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r">
              <a:defRPr sz="1300"/>
            </a:lvl1pPr>
          </a:lstStyle>
          <a:p>
            <a:fld id="{7A7F32C0-D46B-446E-BF66-56158A2541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8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F32C0-D46B-446E-BF66-56158A2541B8}" type="slidenum">
              <a:rPr lang="pt-BR" smtClean="0"/>
              <a:t>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349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E4D248-7008-44FE-81C9-A0FBD289A1D9}" type="slidenum">
              <a:rPr lang="zh-CN" altLang="en-US"/>
              <a:pPr/>
              <a:t>2</a:t>
            </a:fld>
            <a:endParaRPr lang="en-US" altLang="zh-CN"/>
          </a:p>
        </p:txBody>
      </p:sp>
      <p:sp>
        <p:nvSpPr>
          <p:cNvPr id="71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E570C-4C6E-49F1-8F59-67DAD7571E6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00914"/>
      </p:ext>
    </p:extLst>
  </p:cSld>
  <p:clrMapOvr>
    <a:masterClrMapping/>
  </p:clrMapOvr>
  <p:transition>
    <p:blind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05793-E17E-4BF2-A3E0-7DD41736F23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84412"/>
      </p:ext>
    </p:extLst>
  </p:cSld>
  <p:clrMapOvr>
    <a:masterClrMapping/>
  </p:clrMapOvr>
  <p:transition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704E9-DB28-4328-807E-712624D4960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878"/>
      </p:ext>
    </p:extLst>
  </p:cSld>
  <p:clrMapOvr>
    <a:masterClrMapping/>
  </p:clrMapOvr>
  <p:transition>
    <p:blind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85E06-DEC3-4B8E-B8EE-831FD52A912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63582"/>
      </p:ext>
    </p:extLst>
  </p:cSld>
  <p:clrMapOvr>
    <a:masterClrMapping/>
  </p:clrMapOvr>
  <p:transition>
    <p:blind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FA527-A95F-4D36-82E3-DCEEFD6674D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537617"/>
      </p:ext>
    </p:extLst>
  </p:cSld>
  <p:clrMapOvr>
    <a:masterClrMapping/>
  </p:clrMapOvr>
  <p:transition>
    <p:blinds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D9A96-36AE-4D93-A9CA-AB50A58CE5D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29895"/>
      </p:ext>
    </p:extLst>
  </p:cSld>
  <p:clrMapOvr>
    <a:masterClrMapping/>
  </p:clrMapOvr>
  <p:transition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19455-E3EA-4C37-9891-2C48E9BEA07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30010"/>
      </p:ext>
    </p:extLst>
  </p:cSld>
  <p:clrMapOvr>
    <a:masterClrMapping/>
  </p:clrMapOvr>
  <p:transition>
    <p:blinds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DE832-3B62-4D50-8C5C-51086EBCF2A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42137"/>
      </p:ext>
    </p:extLst>
  </p:cSld>
  <p:clrMapOvr>
    <a:masterClrMapping/>
  </p:clrMapOvr>
  <p:transition>
    <p:blinds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F845C-0359-46AA-8A92-3CDF63BE3D9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3952"/>
      </p:ext>
    </p:extLst>
  </p:cSld>
  <p:clrMapOvr>
    <a:masterClrMapping/>
  </p:clrMapOvr>
  <p:transition>
    <p:blinds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47A38-3D44-4E43-9C67-A9B51986186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73431"/>
      </p:ext>
    </p:extLst>
  </p:cSld>
  <p:clrMapOvr>
    <a:masterClrMapping/>
  </p:clrMapOvr>
  <p:transition>
    <p:blinds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C7A1E-F9FD-4058-A5F7-A7A5F2A285D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42580"/>
      </p:ext>
    </p:extLst>
  </p:cSld>
  <p:clrMapOvr>
    <a:masterClrMapping/>
  </p:clrMapOvr>
  <p:transition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83673-B587-4B3C-B0E7-07EE06509D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394979"/>
      </p:ext>
    </p:extLst>
  </p:cSld>
  <p:clrMapOvr>
    <a:masterClrMapping/>
  </p:clrMapOvr>
  <p:transition>
    <p:blinds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3ADB9-5F2C-43DC-A4EF-5692096ACE9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60303"/>
      </p:ext>
    </p:extLst>
  </p:cSld>
  <p:clrMapOvr>
    <a:masterClrMapping/>
  </p:clrMapOvr>
  <p:transition>
    <p:blinds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83F94-9B5B-445C-82CE-9D60A8AABE7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244855"/>
      </p:ext>
    </p:extLst>
  </p:cSld>
  <p:clrMapOvr>
    <a:masterClrMapping/>
  </p:clrMapOvr>
  <p:transition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5ADA1-B3BE-4BDD-9EAC-37E6599C27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824"/>
      </p:ext>
    </p:extLst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D4273-8782-4BE6-8ACD-A331B8E1CC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276560"/>
      </p:ext>
    </p:extLst>
  </p:cSld>
  <p:clrMapOvr>
    <a:masterClrMapping/>
  </p:clrMapOvr>
  <p:transition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4A190-600D-4693-A634-B736EF6462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79197"/>
      </p:ext>
    </p:extLst>
  </p:cSld>
  <p:clrMapOvr>
    <a:masterClrMapping/>
  </p:clrMapOvr>
  <p:transition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D379D-8F3C-46CF-9211-C462BA4A89B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554"/>
      </p:ext>
    </p:extLst>
  </p:cSld>
  <p:clrMapOvr>
    <a:masterClrMapping/>
  </p:clrMapOvr>
  <p:transition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BAE71-81E8-4BFB-BB55-9390A90E45A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55394"/>
      </p:ext>
    </p:extLst>
  </p:cSld>
  <p:clrMapOvr>
    <a:masterClrMapping/>
  </p:clrMapOvr>
  <p:transition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D6583-0FAA-4664-BC47-1331039A347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183283"/>
      </p:ext>
    </p:extLst>
  </p:cSld>
  <p:clrMapOvr>
    <a:masterClrMapping/>
  </p:clrMapOvr>
  <p:transition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FC15E-146F-490D-A401-7A50FC14884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09758"/>
      </p:ext>
    </p:extLst>
  </p:cSld>
  <p:clrMapOvr>
    <a:masterClrMapping/>
  </p:clrMapOvr>
  <p:transition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45A50-9637-48D2-AAA2-B709FB85205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54298"/>
      </p:ext>
    </p:extLst>
  </p:cSld>
  <p:clrMapOvr>
    <a:masterClrMapping/>
  </p:clrMapOvr>
  <p:transition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553200"/>
            <a:ext cx="533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smtClean="0">
                <a:solidFill>
                  <a:srgbClr val="080808"/>
                </a:solidFill>
              </a:defRPr>
            </a:lvl1pPr>
          </a:lstStyle>
          <a:p>
            <a:pPr>
              <a:defRPr/>
            </a:pPr>
            <a:fld id="{32A06358-ECDF-4B45-B18A-285D613FFC0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1027" name="Rectangle 19"/>
          <p:cNvSpPr>
            <a:spLocks noChangeArrowheads="1"/>
          </p:cNvSpPr>
          <p:nvPr/>
        </p:nvSpPr>
        <p:spPr bwMode="auto">
          <a:xfrm>
            <a:off x="0" y="609600"/>
            <a:ext cx="7010400" cy="76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Text Box 26"/>
          <p:cNvSpPr txBox="1">
            <a:spLocks noChangeArrowheads="1"/>
          </p:cNvSpPr>
          <p:nvPr/>
        </p:nvSpPr>
        <p:spPr bwMode="auto">
          <a:xfrm>
            <a:off x="0" y="6477000"/>
            <a:ext cx="274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solidFill>
                  <a:srgbClr val="080808"/>
                </a:solidFill>
              </a:rPr>
              <a:t>       </a:t>
            </a:r>
          </a:p>
        </p:txBody>
      </p:sp>
      <p:sp>
        <p:nvSpPr>
          <p:cNvPr id="1029" name="Text Box 27"/>
          <p:cNvSpPr txBox="1">
            <a:spLocks noChangeArrowheads="1"/>
          </p:cNvSpPr>
          <p:nvPr/>
        </p:nvSpPr>
        <p:spPr bwMode="auto">
          <a:xfrm>
            <a:off x="1295400" y="17526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blinds/>
  </p:transition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4538" indent="-287338" algn="l" rtl="0" eaLnBrk="1" fontAlgn="base" hangingPunct="1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</a:defRPr>
      </a:lvl2pPr>
      <a:lvl3pPr marL="1141413" indent="-227013" algn="l" rtl="0" eaLnBrk="1" fontAlgn="base" hangingPunct="1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</a:defRPr>
      </a:lvl3pPr>
      <a:lvl4pPr marL="1598613" indent="-228600" algn="l" rtl="0" eaLnBrk="1" fontAlgn="base" hangingPunct="1">
        <a:spcBef>
          <a:spcPct val="2000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</a:defRPr>
      </a:lvl4pPr>
      <a:lvl5pPr marL="2055813" indent="-228600" algn="l" rtl="0" eaLnBrk="1" fontAlgn="base" hangingPunct="1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5pPr>
      <a:lvl6pPr marL="2513013" indent="-228600" algn="l" rtl="0" eaLnBrk="1" fontAlgn="base" hangingPunct="1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6pPr>
      <a:lvl7pPr marL="2970213" indent="-228600" algn="l" rtl="0" eaLnBrk="1" fontAlgn="base" hangingPunct="1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7pPr>
      <a:lvl8pPr marL="3427413" indent="-228600" algn="l" rtl="0" eaLnBrk="1" fontAlgn="base" hangingPunct="1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8pPr>
      <a:lvl9pPr marL="3884613" indent="-228600" algn="l" rtl="0" eaLnBrk="1" fontAlgn="base" hangingPunct="1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553200"/>
            <a:ext cx="533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smtClean="0">
                <a:solidFill>
                  <a:srgbClr val="080808"/>
                </a:solidFill>
              </a:defRPr>
            </a:lvl1pPr>
          </a:lstStyle>
          <a:p>
            <a:pPr>
              <a:defRPr/>
            </a:pPr>
            <a:fld id="{FD33B6D2-718C-4F57-B5AA-87BAFD56B76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609600"/>
            <a:ext cx="7010400" cy="76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0" y="6477000"/>
            <a:ext cx="274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solidFill>
                  <a:srgbClr val="080808"/>
                </a:solidFill>
              </a:rPr>
              <a:t>       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295400" y="17526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blinds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4538" indent="-287338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5pPr>
      <a:lvl6pPr marL="2513013" indent="-228600" algn="l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6pPr>
      <a:lvl7pPr marL="2970213" indent="-228600" algn="l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7pPr>
      <a:lvl8pPr marL="3427413" indent="-228600" algn="l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8pPr>
      <a:lvl9pPr marL="3884613" indent="-228600" algn="l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6D6583-0FAA-4664-BC47-1331039A3477}" type="slidenum">
              <a:rPr lang="en-US" smtClean="0"/>
              <a:pPr>
                <a:defRPr/>
              </a:pPr>
              <a:t>0</a:t>
            </a:fld>
            <a:endParaRPr lang="en-US"/>
          </a:p>
        </p:txBody>
      </p:sp>
      <p:sp>
        <p:nvSpPr>
          <p:cNvPr id="3" name="Retângulo 2"/>
          <p:cNvSpPr/>
          <p:nvPr/>
        </p:nvSpPr>
        <p:spPr>
          <a:xfrm>
            <a:off x="0" y="889843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latin typeface="Calibri" pitchFamily="34" charset="0"/>
              </a:rPr>
              <a:t>Senado</a:t>
            </a:r>
            <a:r>
              <a:rPr lang="en-US" sz="3600" b="1" i="1" dirty="0" smtClean="0">
                <a:solidFill>
                  <a:srgbClr val="002060"/>
                </a:solidFill>
                <a:latin typeface="Calibri" pitchFamily="34" charset="0"/>
              </a:rPr>
              <a:t> Federal: </a:t>
            </a:r>
            <a:r>
              <a:rPr lang="en-US" sz="3600" b="1" i="1" dirty="0" err="1" smtClean="0">
                <a:solidFill>
                  <a:srgbClr val="002060"/>
                </a:solidFill>
                <a:latin typeface="Calibri" pitchFamily="34" charset="0"/>
              </a:rPr>
              <a:t>Audiência</a:t>
            </a:r>
            <a:r>
              <a:rPr lang="en-US" sz="3600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Calibri" pitchFamily="34" charset="0"/>
              </a:rPr>
              <a:t>Pública</a:t>
            </a:r>
            <a:r>
              <a:rPr lang="en-US" sz="3600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Calibri" pitchFamily="34" charset="0"/>
              </a:rPr>
              <a:t>Conjunta</a:t>
            </a:r>
            <a:r>
              <a:rPr lang="en-US" sz="3600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algn="ctr"/>
            <a:endParaRPr lang="en-US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US" sz="2200" b="1" i="1" dirty="0" err="1">
                <a:solidFill>
                  <a:srgbClr val="002060"/>
                </a:solidFill>
                <a:latin typeface="Calibri" pitchFamily="34" charset="0"/>
              </a:rPr>
              <a:t>Comissão</a:t>
            </a:r>
            <a:r>
              <a:rPr lang="en-US" sz="2200" b="1" i="1" dirty="0">
                <a:solidFill>
                  <a:srgbClr val="002060"/>
                </a:solidFill>
                <a:latin typeface="Calibri" pitchFamily="34" charset="0"/>
              </a:rPr>
              <a:t> de </a:t>
            </a:r>
            <a:r>
              <a:rPr lang="en-US" sz="2200" b="1" i="1" dirty="0" err="1">
                <a:solidFill>
                  <a:srgbClr val="002060"/>
                </a:solidFill>
                <a:latin typeface="Calibri" pitchFamily="34" charset="0"/>
              </a:rPr>
              <a:t>Serviços</a:t>
            </a:r>
            <a:r>
              <a:rPr lang="en-US" sz="2200" b="1" i="1" dirty="0">
                <a:solidFill>
                  <a:srgbClr val="002060"/>
                </a:solidFill>
                <a:latin typeface="Calibri" pitchFamily="34" charset="0"/>
              </a:rPr>
              <a:t> de </a:t>
            </a:r>
            <a:r>
              <a:rPr lang="en-US" sz="2200" b="1" i="1" dirty="0" err="1">
                <a:solidFill>
                  <a:srgbClr val="002060"/>
                </a:solidFill>
                <a:latin typeface="Calibri" pitchFamily="34" charset="0"/>
              </a:rPr>
              <a:t>Infraestrutura</a:t>
            </a:r>
            <a:r>
              <a:rPr lang="en-US" sz="2200" b="1" i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en-US" sz="22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endParaRPr lang="en-US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</a:rPr>
              <a:t>Comissão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</a:rPr>
              <a:t> de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</a:rPr>
              <a:t>Meio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</a:rPr>
              <a:t>Ambiente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</a:rPr>
              <a:t>,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</a:rPr>
              <a:t>Defesa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</a:rPr>
              <a:t> do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</a:rPr>
              <a:t>Consumidor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</a:rPr>
              <a:t> 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</a:rPr>
              <a:t>Fiscalização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</a:rPr>
              <a:t> 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</a:rPr>
              <a:t>Controle</a:t>
            </a:r>
            <a:endParaRPr lang="pt-BR" sz="2200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57319" y="4653136"/>
            <a:ext cx="82853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“…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para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que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sejam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prestadas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informações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a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respeito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da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opção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/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pela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construção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usinas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hidrelétricas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a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fio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d’água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como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opção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preferencial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para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a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expansão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da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geração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hidrelétrica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no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Brasil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.”</a:t>
            </a:r>
            <a:endParaRPr lang="en-US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547664" y="3501008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Requerimento: Senador </a:t>
            </a:r>
            <a:r>
              <a:rPr lang="pt-BR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Flexa</a:t>
            </a:r>
            <a:r>
              <a:rPr lang="pt-B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Ribeiro</a:t>
            </a:r>
            <a:endParaRPr lang="pt-BR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n-US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879812" y="6093295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13 de </a:t>
            </a:r>
            <a:r>
              <a:rPr lang="en-US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agosto</a:t>
            </a:r>
            <a:r>
              <a:rPr lang="en-US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de 2013</a:t>
            </a:r>
            <a:endParaRPr lang="pt-BR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187651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6" t="14648" r="12732" b="3653"/>
          <a:stretch/>
        </p:blipFill>
        <p:spPr bwMode="auto">
          <a:xfrm>
            <a:off x="755576" y="0"/>
            <a:ext cx="7741865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2323297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824340"/>
              </p:ext>
            </p:extLst>
          </p:nvPr>
        </p:nvGraphicFramePr>
        <p:xfrm>
          <a:off x="234004" y="4725144"/>
          <a:ext cx="8748000" cy="2016760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  <a:tableStyleId>{00A15C55-8517-42AA-B614-E9B94910E393}</a:tableStyleId>
              </a:tblPr>
              <a:tblGrid>
                <a:gridCol w="2196000"/>
                <a:gridCol w="1368000"/>
                <a:gridCol w="1404000"/>
                <a:gridCol w="1296000"/>
                <a:gridCol w="248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i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lang="pt-BR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Terra</a:t>
                      </a:r>
                      <a:endParaRPr lang="pt-BR" b="1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EUA</a:t>
                      </a:r>
                      <a:endParaRPr lang="pt-BR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Água</a:t>
                      </a:r>
                      <a:r>
                        <a:rPr lang="en-US" sz="1200" b="1" i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200" b="1" i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fresca</a:t>
                      </a:r>
                      <a:r>
                        <a:rPr lang="en-US" sz="1200" b="1" i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superficial natural</a:t>
                      </a:r>
                      <a:endParaRPr lang="pt-BR" sz="1200" b="1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Total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104.620 km3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Lagos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90.990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19.000 km3</a:t>
                      </a:r>
                      <a:endParaRPr lang="pt-BR" sz="1200" b="1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Sabedoria</a:t>
                      </a:r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da </a:t>
                      </a:r>
                      <a:r>
                        <a:rPr lang="en-US" sz="12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Natureza</a:t>
                      </a:r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?</a:t>
                      </a:r>
                      <a:endParaRPr lang="pt-BR" sz="1200" b="1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Pântanos</a:t>
                      </a:r>
                      <a:endParaRPr lang="en-US" sz="1200" b="1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11.510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Rios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2.120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Água</a:t>
                      </a:r>
                      <a:r>
                        <a:rPr lang="en-US" sz="1200" b="1" i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200" b="1" i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fresca</a:t>
                      </a:r>
                      <a:r>
                        <a:rPr lang="en-US" sz="1200" b="1" i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superficial artificial</a:t>
                      </a:r>
                      <a:endParaRPr lang="pt-BR" sz="1200" b="1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Total (</a:t>
                      </a:r>
                      <a:r>
                        <a:rPr lang="en-US" sz="12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lagos</a:t>
                      </a:r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6.620 km3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810 km3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Erro</a:t>
                      </a:r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2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ecológico</a:t>
                      </a:r>
                      <a:r>
                        <a:rPr lang="en-US" sz="12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?</a:t>
                      </a:r>
                      <a:endParaRPr lang="pt-BR" sz="12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467544" y="620688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en-US" sz="3600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Natureza</a:t>
            </a:r>
            <a:r>
              <a:rPr lang="en-US" sz="36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versus a </a:t>
            </a:r>
            <a:r>
              <a:rPr lang="en-US" sz="3600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Engenharia</a:t>
            </a:r>
            <a:endParaRPr lang="pt-BR" sz="36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endParaRPr lang="pt-BR" sz="36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sz="3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Há </a:t>
            </a:r>
            <a:r>
              <a:rPr lang="pt-BR" sz="36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mais de 75.000 barragens nos EUA, com idade superior a 50 anos, na </a:t>
            </a:r>
            <a:r>
              <a:rPr lang="pt-BR" sz="3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média...</a:t>
            </a:r>
          </a:p>
          <a:p>
            <a:endParaRPr lang="pt-BR" sz="36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sz="3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...e não há </a:t>
            </a:r>
            <a:r>
              <a:rPr lang="pt-BR" sz="36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evidências </a:t>
            </a:r>
            <a:r>
              <a:rPr lang="pt-BR" sz="3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pt-BR" sz="36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que construí-las foi um erro. </a:t>
            </a:r>
          </a:p>
        </p:txBody>
      </p:sp>
      <p:sp>
        <p:nvSpPr>
          <p:cNvPr id="5" name="Elipse 4"/>
          <p:cNvSpPr/>
          <p:nvPr/>
        </p:nvSpPr>
        <p:spPr>
          <a:xfrm>
            <a:off x="8207896" y="0"/>
            <a:ext cx="936104" cy="93610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0378460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92696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u="sng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en-US" b="1" i="1" u="sng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oposição</a:t>
            </a:r>
            <a:r>
              <a:rPr lang="en-US" b="1" i="1" u="sng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irracional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/>
            <a:r>
              <a:rPr lang="en-US" b="1" i="1" u="sng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à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adaptação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a novo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ambiente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ecológico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e à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relocação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pessoas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pt-BR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pt-BR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Como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justificar a oposição ao serviço ecológico de regularização de vazões? </a:t>
            </a:r>
            <a:endParaRPr lang="pt-BR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Como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justificar a oposição ao serviço ecológico de suprimento de água? </a:t>
            </a:r>
            <a:endParaRPr lang="pt-BR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Como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desprezar a proteção proporcionada pelo reservatório no amortecimento das cheias? </a:t>
            </a:r>
            <a:endParaRPr lang="pt-BR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Como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atacar reservatórios artificiais sem lamentar a existência de lagos naturais? </a:t>
            </a:r>
            <a:endParaRPr lang="pt-BR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Como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justificar a substituição de energia renovável como a hidroelétrica por energia térmica proveniente da combustão de carvão ou de derivados de </a:t>
            </a: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petróleo? (Gases de efeito </a:t>
            </a:r>
            <a:r>
              <a:rPr lang="pt-BR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estufa,etc</a:t>
            </a: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Como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enxergar mais riscos ambientais em hidrelétricas que em centrais termonucleares?</a:t>
            </a:r>
          </a:p>
        </p:txBody>
      </p:sp>
      <p:sp>
        <p:nvSpPr>
          <p:cNvPr id="3" name="Elipse 2"/>
          <p:cNvSpPr/>
          <p:nvPr/>
        </p:nvSpPr>
        <p:spPr>
          <a:xfrm>
            <a:off x="8207896" y="0"/>
            <a:ext cx="936104" cy="93610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5807945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E83673-B587-4B3C-B0E7-07EE06509D9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Retângulo 4"/>
          <p:cNvSpPr/>
          <p:nvPr/>
        </p:nvSpPr>
        <p:spPr>
          <a:xfrm>
            <a:off x="0" y="692696"/>
            <a:ext cx="9144000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infraestrutura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essencial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 o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desenvolvimento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sustentado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e a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erradicação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da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pobreza</a:t>
            </a:r>
            <a:endParaRPr lang="pt-BR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endParaRPr lang="pt-BR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Desenvolvimento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sustentável implica na conversão ótima de recursos naturais em benefícios para a </a:t>
            </a: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humanidade (atual e futura geração)</a:t>
            </a:r>
          </a:p>
          <a:p>
            <a:endParaRPr lang="pt-BR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erradicação da pobreza requer ações concretas como </a:t>
            </a: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obras de infraestrutura que assegurem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acesso universal à água e à eletricidade</a:t>
            </a: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n-US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Graças à oposição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irracional a barragens, reservatórios e outras obras de infraestrutura </a:t>
            </a: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 Século </a:t>
            </a:r>
            <a:r>
              <a:rPr lang="pt-BR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XX </a:t>
            </a:r>
            <a:r>
              <a:rPr lang="pt-BR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terminou com 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850 </a:t>
            </a:r>
            <a:r>
              <a:rPr lang="pt-BR" sz="18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milhões de pessoas sem acesso adequado à água, </a:t>
            </a:r>
            <a:endParaRPr lang="pt-BR" sz="18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1,6 </a:t>
            </a:r>
            <a:r>
              <a:rPr lang="pt-BR" sz="18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bilhões de pessoas sem acesso à eletricidade e </a:t>
            </a:r>
            <a:endParaRPr lang="pt-BR" sz="18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2,9 </a:t>
            </a:r>
            <a:r>
              <a:rPr lang="pt-BR" sz="18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bilhões de pessoas tentando sobreviver com renda inferior a 2 dólares por dia. </a:t>
            </a:r>
          </a:p>
          <a:p>
            <a:endParaRPr lang="pt-BR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8207896" y="34705"/>
            <a:ext cx="936104" cy="93610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7231972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E83673-B587-4B3C-B0E7-07EE06509D9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397619"/>
              </p:ext>
            </p:extLst>
          </p:nvPr>
        </p:nvGraphicFramePr>
        <p:xfrm>
          <a:off x="377249" y="1772816"/>
          <a:ext cx="8748000" cy="74168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972000"/>
                <a:gridCol w="972000"/>
                <a:gridCol w="972000"/>
                <a:gridCol w="972000"/>
                <a:gridCol w="972000"/>
                <a:gridCol w="972000"/>
                <a:gridCol w="972000"/>
                <a:gridCol w="972000"/>
                <a:gridCol w="97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Média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África</a:t>
                      </a: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Ásia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Norte Am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Europa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Austr&amp;Oc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Am</a:t>
                      </a:r>
                      <a:r>
                        <a:rPr lang="en-US" sz="1400" b="1" i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do </a:t>
                      </a:r>
                      <a:r>
                        <a:rPr lang="en-US" sz="1400" b="1" i="1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Sul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Brasil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Amazônia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800 mm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740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740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756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790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791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1600</a:t>
                      </a:r>
                      <a:endParaRPr lang="pt-BR" sz="1400" b="1" i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1800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2400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40362" y="134076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Precipitação</a:t>
            </a:r>
            <a:r>
              <a:rPr lang="en-US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pluvial </a:t>
            </a:r>
            <a:r>
              <a:rPr lang="en-US" sz="1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média</a:t>
            </a:r>
            <a:r>
              <a:rPr lang="en-US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anual</a:t>
            </a:r>
            <a:r>
              <a:rPr lang="en-US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milímetros</a:t>
            </a:r>
            <a:r>
              <a:rPr lang="en-US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por</a:t>
            </a:r>
            <a:r>
              <a:rPr lang="en-US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ano</a:t>
            </a:r>
            <a:r>
              <a:rPr lang="en-US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pt-BR" sz="18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97768" y="2636912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Deflúvio</a:t>
            </a:r>
            <a:r>
              <a:rPr lang="en-US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médio</a:t>
            </a:r>
            <a:r>
              <a:rPr lang="en-US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anual</a:t>
            </a:r>
            <a:r>
              <a:rPr lang="en-US" sz="18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(“run off” </a:t>
            </a:r>
            <a:r>
              <a:rPr lang="en-US" sz="1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em</a:t>
            </a:r>
            <a:r>
              <a:rPr lang="en-US" sz="1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km3 </a:t>
            </a:r>
            <a:r>
              <a:rPr lang="en-US" sz="18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por</a:t>
            </a:r>
            <a:r>
              <a:rPr lang="en-US" sz="18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ano</a:t>
            </a:r>
            <a:r>
              <a:rPr lang="en-US" sz="18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pt-BR" sz="18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299461"/>
              </p:ext>
            </p:extLst>
          </p:nvPr>
        </p:nvGraphicFramePr>
        <p:xfrm>
          <a:off x="468004" y="3041400"/>
          <a:ext cx="8280000" cy="74168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1656000"/>
                <a:gridCol w="1656000"/>
                <a:gridCol w="1656000"/>
                <a:gridCol w="1656000"/>
                <a:gridCol w="165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Global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Am do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Sul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Brasil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EUA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47.000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12.200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5.667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1.787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188383" y="4149080"/>
            <a:ext cx="89368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 setor elétrico brasileiro é – e espera-se que continue sendo – basicamente hidráulico. Graças à hidroeletricidade, a matriz energética brasileira é uma das mais limpas e mais “livres de carbono” do mundo. A maior parte do armazenamento de água fresca em </a:t>
            </a:r>
            <a:r>
              <a:rPr lang="pt-BR" sz="14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lagos artificiais pertence </a:t>
            </a:r>
            <a:r>
              <a:rPr lang="pt-BR" sz="14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 aproveitamentos hidrelétricos: 653 km</a:t>
            </a:r>
            <a:r>
              <a:rPr lang="pt-BR" sz="1400" b="1" i="1" baseline="30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pt-BR" sz="14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em 724 km</a:t>
            </a:r>
            <a:r>
              <a:rPr lang="pt-BR" sz="1400" b="1" i="1" baseline="30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pt-BR" sz="14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Eles ocupam uma área de 37.000 km2, menor que a média dos 11 maiores lagos naturais, de 44.800 km2.</a:t>
            </a:r>
            <a:endParaRPr lang="pt-BR" sz="14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71588"/>
              </p:ext>
            </p:extLst>
          </p:nvPr>
        </p:nvGraphicFramePr>
        <p:xfrm>
          <a:off x="450004" y="5373216"/>
          <a:ext cx="8316000" cy="1219200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772000"/>
                <a:gridCol w="2772000"/>
                <a:gridCol w="2772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Armazenamento</a:t>
                      </a: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de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água</a:t>
                      </a: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fresca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Deflúvio</a:t>
                      </a: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Médio</a:t>
                      </a: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Anual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Equivale</a:t>
                      </a: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em</a:t>
                      </a: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dias</a:t>
                      </a: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de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vazão</a:t>
                      </a: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média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810 km3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1.787 km3 /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ano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165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dias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724 km3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5.667 km3 /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ano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47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dias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71 km3 =724 km3 -653 km3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5.667 km3 /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ano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5 </a:t>
                      </a:r>
                      <a:r>
                        <a:rPr lang="en-US" sz="1400" b="1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dias</a:t>
                      </a:r>
                      <a:endParaRPr lang="pt-BR" sz="1400" b="1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625568" y="684551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América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do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Sul</a:t>
            </a:r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 o </a:t>
            </a:r>
            <a:r>
              <a:rPr lang="en-US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continente-água</a:t>
            </a:r>
            <a:endParaRPr lang="pt-BR" b="1" i="1" u="sng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8207896" y="0"/>
            <a:ext cx="936104" cy="93610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1854814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6D6583-0FAA-4664-BC47-1331039A347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44" y="1196752"/>
            <a:ext cx="8755343" cy="545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2099925" y="558948"/>
            <a:ext cx="49791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en-US" sz="3600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curva</a:t>
            </a:r>
            <a:r>
              <a:rPr lang="en-US" sz="36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3600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regularização</a:t>
            </a:r>
            <a:endParaRPr lang="pt-BR" sz="3600" b="1" i="1" u="sng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8207896" y="0"/>
            <a:ext cx="936104" cy="93610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475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E83673-B587-4B3C-B0E7-07EE06509D9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3" name="Retângulo 2"/>
          <p:cNvSpPr/>
          <p:nvPr/>
        </p:nvSpPr>
        <p:spPr>
          <a:xfrm>
            <a:off x="0" y="24876"/>
            <a:ext cx="914400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 requerimento do Senador </a:t>
            </a:r>
            <a:r>
              <a:rPr lang="pt-BR" sz="3600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Flexa</a:t>
            </a:r>
            <a:r>
              <a:rPr lang="pt-BR" sz="36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Ribeiro</a:t>
            </a:r>
            <a:endParaRPr lang="pt-BR" sz="36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pt-BR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Geração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eletricidade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a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partir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energia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hidráulica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apresenta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grandes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vantagens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relativas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especialmente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pelos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múltiplos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usos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que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reservatórios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desse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tipo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usina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podem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proporcionar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n-US" sz="22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Graças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à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hidreletricidade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as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matrizes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elétrica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energética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brasileiras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estão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entre as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mais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ambientalmente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sustentáveis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do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mundo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n-US" sz="22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aspectos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socioambientais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positivos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são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inúmeros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negativos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são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identificados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no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processo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licenciamento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ambiental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daí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mitigados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ou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compensados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n-US" sz="22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Atuação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grupos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pressão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contra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hidrelétricas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dotadas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reservatórios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faz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com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que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o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sistema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brasileiro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torne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-se </a:t>
            </a:r>
            <a:r>
              <a:rPr lang="en-US" sz="22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subaproveitado</a:t>
            </a:r>
            <a:r>
              <a:rPr lang="en-US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pt-BR" sz="2200" b="1" dirty="0" smtClean="0">
              <a:solidFill>
                <a:srgbClr val="002060"/>
              </a:solidFill>
            </a:endParaRPr>
          </a:p>
          <a:p>
            <a:endParaRPr lang="pt-BR" sz="2200" b="1" dirty="0">
              <a:solidFill>
                <a:srgbClr val="002060"/>
              </a:solidFill>
            </a:endParaRPr>
          </a:p>
          <a:p>
            <a:r>
              <a:rPr lang="pt-BR" sz="22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Precisamos de muita energia elétrica: 8 usinas do porte de Itaipu nas próximas duas décadas. (Ou nos próximos dezesseis anos? Ou 12 usinas em 25 anos?). Quanto dessa potência será de natureza térmica?</a:t>
            </a:r>
            <a:endParaRPr lang="en-US" sz="22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691885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E83673-B587-4B3C-B0E7-07EE06509D9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3" name="Retângulo 2"/>
          <p:cNvSpPr/>
          <p:nvPr/>
        </p:nvSpPr>
        <p:spPr>
          <a:xfrm>
            <a:off x="0" y="692696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Estaremos jogando a </a:t>
            </a:r>
            <a:r>
              <a:rPr lang="pt-BR" sz="28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toalha e </a:t>
            </a:r>
          </a:p>
          <a:p>
            <a:pPr algn="ctr"/>
            <a:r>
              <a:rPr lang="pt-BR" sz="28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deixando de projetar reservatórios?</a:t>
            </a:r>
            <a:endParaRPr lang="pt-BR" sz="28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pt-BR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Discurso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oficial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pouco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preciso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Confusão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entre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geração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térmica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“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na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base” e “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complementar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”! O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público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fica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com a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impressão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que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precisamos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(e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que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queremos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substituir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hidros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”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por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“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térmicas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”!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</a:rPr>
              <a:t>   O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atual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consumo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brasileiro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de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eletricidade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(460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milhões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de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MWh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/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ano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= 1,95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milhão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de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bep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/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dia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)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consumiria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todas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as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reservas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provadas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da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Petrobrás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(16,44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bilhões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de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barris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)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</a:rPr>
              <a:t>em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</a:rPr>
              <a:t> 23,1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</a:rPr>
              <a:t>anos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</a:rPr>
              <a:t>!</a:t>
            </a:r>
            <a:endParaRPr lang="en-US" sz="20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en-US" sz="20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Não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fica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claro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para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o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público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que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o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reservatório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regularização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não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precisa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estar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no local da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usina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!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Incorreção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do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conceito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usina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“a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fio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água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”!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Itaipú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por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exemplo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.)</a:t>
            </a:r>
            <a:r>
              <a:rPr lang="pt-BR" sz="2000" b="1" dirty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Armazenamento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nas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cabeceiras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além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controlar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cheias</a:t>
            </a:r>
            <a:r>
              <a:rPr lang="en-US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 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estiagens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 é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área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proteção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dos </a:t>
            </a:r>
            <a:r>
              <a:rPr lang="en-US" sz="20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mananciais</a:t>
            </a:r>
            <a:r>
              <a:rPr lang="en-US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!  </a:t>
            </a:r>
          </a:p>
          <a:p>
            <a:endParaRPr lang="pt-BR" sz="2000" b="1" dirty="0">
              <a:solidFill>
                <a:srgbClr val="002060"/>
              </a:solidFill>
            </a:endParaRPr>
          </a:p>
          <a:p>
            <a:r>
              <a:rPr lang="pt-BR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Até mesmo o potencial hidrelétrico brasileiro está sendo subestimado, pois alternativas promissoras têm sido descartadas prematuramente por </a:t>
            </a:r>
            <a:r>
              <a:rPr lang="pt-BR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pressões  equivocadas </a:t>
            </a:r>
            <a:r>
              <a:rPr lang="pt-BR" sz="20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 organizações ambientalistas e/ou indigenistas.</a:t>
            </a:r>
            <a:endParaRPr lang="en-US" sz="20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2572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E83673-B587-4B3C-B0E7-07EE06509D9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3" name="CaixaDeTexto 2"/>
          <p:cNvSpPr txBox="1"/>
          <p:nvPr/>
        </p:nvSpPr>
        <p:spPr>
          <a:xfrm>
            <a:off x="800100" y="3345597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Obrigado pela atenção</a:t>
            </a:r>
            <a:endParaRPr lang="en-US" sz="48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52500" y="4377560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Francisco Luiz </a:t>
            </a:r>
            <a:r>
              <a:rPr lang="pt-BR" sz="24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Sibut</a:t>
            </a:r>
            <a:r>
              <a:rPr lang="pt-BR" sz="24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Gomide</a:t>
            </a:r>
            <a:endParaRPr lang="en-US" sz="24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62000" y="5014762"/>
            <a:ext cx="7772400" cy="11695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Engenheiro Civil, Economista, Ph.D. em Recursos Hídricos, foi Ministro de Minas e Energia (2002), Presidente da Escelsa e Enersul (1995-2001), Diretor Geral Brasileiro da Itaipu Binacional (1993-1995), Presidente da Copel (1986-1993), Diretor de Administração e Finanças da Copel (1983-1986),</a:t>
            </a:r>
          </a:p>
          <a:p>
            <a:pPr algn="ctr"/>
            <a:r>
              <a:rPr lang="pt-BR" sz="14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Presidente (1985-1987) e Diretor(1977-1979) da Associação Brasileira de Hidrologia e Recursos Hídricos                    e Professor Titular de Engenharia de Recursos Hídricos da Universidade Federal do Paraná</a:t>
            </a:r>
            <a:endParaRPr lang="en-US" sz="14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933552" y="908720"/>
            <a:ext cx="7581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Destaque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-se : a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qualidade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dos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textos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para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discussão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produzidos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pelo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Núcleo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de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Estudos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 e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Pesquisas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do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Senado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Federal,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como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o de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número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128, de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maio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de 2013 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(“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Por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que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o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Brasil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está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trocando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as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hidrelétricas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e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seus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reservatórios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por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energia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mais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cara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e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poluente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?”,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por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Márcio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Tancredi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e Omar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Alves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alibri" pitchFamily="34" charset="0"/>
              </a:rPr>
              <a:t>Abbud</a:t>
            </a:r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).</a:t>
            </a:r>
            <a:endParaRPr lang="pt-BR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847977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6D6583-0FAA-4664-BC47-1331039A347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11041" cy="599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742" y="5993163"/>
            <a:ext cx="91110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 err="1">
                <a:solidFill>
                  <a:srgbClr val="002060"/>
                </a:solidFill>
              </a:rPr>
              <a:t>Yu</a:t>
            </a:r>
            <a:r>
              <a:rPr lang="pt-BR" sz="1000" b="1" dirty="0">
                <a:solidFill>
                  <a:srgbClr val="002060"/>
                </a:solidFill>
              </a:rPr>
              <a:t>, o Grande viveu entre 2200 e 2100 AC, controlou as enchentes do rio Amarelo, que prejudicavam o crescimento econômico e social da região, virou Imperador e fundou a primeira dinastia da China, a dinastia </a:t>
            </a:r>
            <a:r>
              <a:rPr lang="pt-BR" sz="1000" b="1" dirty="0" err="1" smtClean="0">
                <a:solidFill>
                  <a:srgbClr val="002060"/>
                </a:solidFill>
              </a:rPr>
              <a:t>Xia</a:t>
            </a:r>
            <a:r>
              <a:rPr lang="pt-BR" sz="1000" b="1" dirty="0" smtClean="0">
                <a:solidFill>
                  <a:srgbClr val="002060"/>
                </a:solidFill>
              </a:rPr>
              <a:t>.</a:t>
            </a:r>
            <a:r>
              <a:rPr lang="en-US" sz="1000" b="1" dirty="0" smtClean="0">
                <a:solidFill>
                  <a:srgbClr val="002060"/>
                </a:solidFill>
              </a:rPr>
              <a:t> </a:t>
            </a:r>
            <a:r>
              <a:rPr lang="en-US" sz="1000" b="1" dirty="0" err="1" smtClean="0">
                <a:solidFill>
                  <a:srgbClr val="002060"/>
                </a:solidFill>
              </a:rPr>
              <a:t>Rei</a:t>
            </a:r>
            <a:r>
              <a:rPr lang="en-US" sz="1000" b="1" dirty="0" smtClean="0">
                <a:solidFill>
                  <a:srgbClr val="002060"/>
                </a:solidFill>
              </a:rPr>
              <a:t> Yao/ Gun, </a:t>
            </a:r>
            <a:r>
              <a:rPr lang="en-US" sz="1000" b="1" dirty="0" err="1" smtClean="0">
                <a:solidFill>
                  <a:srgbClr val="002060"/>
                </a:solidFill>
              </a:rPr>
              <a:t>pai</a:t>
            </a:r>
            <a:r>
              <a:rPr lang="en-US" sz="1000" b="1" dirty="0" smtClean="0">
                <a:solidFill>
                  <a:srgbClr val="002060"/>
                </a:solidFill>
              </a:rPr>
              <a:t> de Yu / 9 </a:t>
            </a:r>
            <a:r>
              <a:rPr lang="en-US" sz="1000" b="1" dirty="0" err="1" smtClean="0">
                <a:solidFill>
                  <a:srgbClr val="002060"/>
                </a:solidFill>
              </a:rPr>
              <a:t>anos</a:t>
            </a:r>
            <a:r>
              <a:rPr lang="en-US" sz="1000" b="1" dirty="0" smtClean="0">
                <a:solidFill>
                  <a:srgbClr val="002060"/>
                </a:solidFill>
              </a:rPr>
              <a:t> </a:t>
            </a:r>
            <a:r>
              <a:rPr lang="en-US" sz="1000" b="1" dirty="0" err="1" smtClean="0">
                <a:solidFill>
                  <a:srgbClr val="002060"/>
                </a:solidFill>
              </a:rPr>
              <a:t>diques</a:t>
            </a:r>
            <a:r>
              <a:rPr lang="en-US" sz="1000" b="1" dirty="0" smtClean="0">
                <a:solidFill>
                  <a:srgbClr val="002060"/>
                </a:solidFill>
              </a:rPr>
              <a:t> e </a:t>
            </a:r>
            <a:r>
              <a:rPr lang="en-US" sz="1000" b="1" dirty="0" err="1" smtClean="0">
                <a:solidFill>
                  <a:srgbClr val="002060"/>
                </a:solidFill>
              </a:rPr>
              <a:t>barragens</a:t>
            </a:r>
            <a:r>
              <a:rPr lang="en-US" sz="1000" b="1" dirty="0" smtClean="0">
                <a:solidFill>
                  <a:srgbClr val="002060"/>
                </a:solidFill>
              </a:rPr>
              <a:t> / </a:t>
            </a:r>
            <a:r>
              <a:rPr lang="en-US" sz="1000" b="1" dirty="0" err="1" smtClean="0">
                <a:solidFill>
                  <a:srgbClr val="002060"/>
                </a:solidFill>
              </a:rPr>
              <a:t>fracasso</a:t>
            </a:r>
            <a:r>
              <a:rPr lang="en-US" sz="1000" b="1" dirty="0" smtClean="0">
                <a:solidFill>
                  <a:srgbClr val="002060"/>
                </a:solidFill>
              </a:rPr>
              <a:t> / Yu 13 </a:t>
            </a:r>
            <a:r>
              <a:rPr lang="en-US" sz="1000" b="1" dirty="0" err="1" smtClean="0">
                <a:solidFill>
                  <a:srgbClr val="002060"/>
                </a:solidFill>
              </a:rPr>
              <a:t>anos</a:t>
            </a:r>
            <a:r>
              <a:rPr lang="en-US" sz="1000" b="1" dirty="0" smtClean="0">
                <a:solidFill>
                  <a:srgbClr val="002060"/>
                </a:solidFill>
              </a:rPr>
              <a:t> </a:t>
            </a:r>
            <a:r>
              <a:rPr lang="en-US" sz="1000" b="1" dirty="0" err="1" smtClean="0">
                <a:solidFill>
                  <a:srgbClr val="002060"/>
                </a:solidFill>
              </a:rPr>
              <a:t>canais</a:t>
            </a:r>
            <a:r>
              <a:rPr lang="en-US" sz="1000" b="1" dirty="0" smtClean="0">
                <a:solidFill>
                  <a:srgbClr val="002060"/>
                </a:solidFill>
              </a:rPr>
              <a:t> de </a:t>
            </a:r>
            <a:r>
              <a:rPr lang="en-US" sz="1000" b="1" dirty="0" err="1" smtClean="0">
                <a:solidFill>
                  <a:srgbClr val="002060"/>
                </a:solidFill>
              </a:rPr>
              <a:t>irrigação</a:t>
            </a:r>
            <a:r>
              <a:rPr lang="en-US" sz="1000" b="1" dirty="0" smtClean="0">
                <a:solidFill>
                  <a:srgbClr val="002060"/>
                </a:solidFill>
              </a:rPr>
              <a:t> com </a:t>
            </a:r>
            <a:r>
              <a:rPr lang="en-US" sz="1000" b="1" dirty="0" err="1" smtClean="0">
                <a:solidFill>
                  <a:srgbClr val="002060"/>
                </a:solidFill>
              </a:rPr>
              <a:t>desvio</a:t>
            </a:r>
            <a:r>
              <a:rPr lang="en-US" sz="1000" b="1" dirty="0" smtClean="0">
                <a:solidFill>
                  <a:srgbClr val="002060"/>
                </a:solidFill>
              </a:rPr>
              <a:t> das </a:t>
            </a:r>
            <a:r>
              <a:rPr lang="en-US" sz="1000" b="1" dirty="0" err="1" smtClean="0">
                <a:solidFill>
                  <a:srgbClr val="002060"/>
                </a:solidFill>
              </a:rPr>
              <a:t>cheias</a:t>
            </a:r>
            <a:r>
              <a:rPr lang="en-US" sz="1000" b="1" dirty="0" smtClean="0">
                <a:solidFill>
                  <a:srgbClr val="002060"/>
                </a:solidFill>
              </a:rPr>
              <a:t> </a:t>
            </a:r>
            <a:r>
              <a:rPr lang="en-US" sz="1000" b="1" dirty="0" err="1" smtClean="0">
                <a:solidFill>
                  <a:srgbClr val="002060"/>
                </a:solidFill>
              </a:rPr>
              <a:t>para</a:t>
            </a:r>
            <a:r>
              <a:rPr lang="pt-BR" sz="1000" b="1" dirty="0" smtClean="0">
                <a:solidFill>
                  <a:srgbClr val="002060"/>
                </a:solidFill>
              </a:rPr>
              <a:t> várzeas (</a:t>
            </a:r>
            <a:r>
              <a:rPr lang="pt-BR" sz="1000" b="1" dirty="0" err="1" smtClean="0">
                <a:solidFill>
                  <a:srgbClr val="002060"/>
                </a:solidFill>
              </a:rPr>
              <a:t>floodplains</a:t>
            </a:r>
            <a:r>
              <a:rPr lang="pt-BR" sz="1000" b="1" dirty="0" smtClean="0">
                <a:solidFill>
                  <a:srgbClr val="002060"/>
                </a:solidFill>
              </a:rPr>
              <a:t>) / dragagem dos  canais/ alargamento de garganta do Rio Amarelo (</a:t>
            </a:r>
            <a:r>
              <a:rPr lang="pt-BR" sz="1000" b="1" dirty="0" err="1" smtClean="0">
                <a:solidFill>
                  <a:srgbClr val="002060"/>
                </a:solidFill>
              </a:rPr>
              <a:t>Yu’s</a:t>
            </a:r>
            <a:r>
              <a:rPr lang="pt-BR" sz="1000" b="1" dirty="0" smtClean="0">
                <a:solidFill>
                  <a:srgbClr val="002060"/>
                </a:solidFill>
              </a:rPr>
              <a:t> Gateway) / Mitos: cortar a crista das montanhas nas 3 gargantas do rio </a:t>
            </a:r>
            <a:r>
              <a:rPr lang="pt-BR" sz="1000" b="1" dirty="0" err="1" smtClean="0">
                <a:solidFill>
                  <a:srgbClr val="002060"/>
                </a:solidFill>
              </a:rPr>
              <a:t>Yangzi</a:t>
            </a:r>
            <a:r>
              <a:rPr lang="pt-BR" sz="1000" b="1" dirty="0" smtClean="0">
                <a:solidFill>
                  <a:srgbClr val="002060"/>
                </a:solidFill>
              </a:rPr>
              <a:t>; passar 3 vezes na frente de casa sem entrar (dever impediu) / Rei Shun, filho de Yao, preteriu o seu filho e passou o trono para </a:t>
            </a:r>
            <a:r>
              <a:rPr lang="pt-BR" sz="1000" b="1" dirty="0" err="1" smtClean="0">
                <a:solidFill>
                  <a:srgbClr val="002060"/>
                </a:solidFill>
              </a:rPr>
              <a:t>Yu</a:t>
            </a:r>
            <a:r>
              <a:rPr lang="pt-BR" sz="1000" b="1" dirty="0" smtClean="0">
                <a:solidFill>
                  <a:srgbClr val="002060"/>
                </a:solidFill>
              </a:rPr>
              <a:t> (admiração pelas obras de engenharia, diligência, retidão moral). </a:t>
            </a:r>
            <a:endParaRPr lang="en-US" sz="10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803435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02" name="Group 1026"/>
          <p:cNvGrpSpPr>
            <a:grpSpLocks/>
          </p:cNvGrpSpPr>
          <p:nvPr/>
        </p:nvGrpSpPr>
        <p:grpSpPr bwMode="auto">
          <a:xfrm>
            <a:off x="304800" y="1828800"/>
            <a:ext cx="1981200" cy="3568700"/>
            <a:chOff x="42" y="1450"/>
            <a:chExt cx="1551" cy="2747"/>
          </a:xfrm>
        </p:grpSpPr>
        <p:graphicFrame>
          <p:nvGraphicFramePr>
            <p:cNvPr id="716803" name="Object 1027"/>
            <p:cNvGraphicFramePr>
              <a:graphicFrameLocks noChangeAspect="1"/>
            </p:cNvGraphicFramePr>
            <p:nvPr/>
          </p:nvGraphicFramePr>
          <p:xfrm>
            <a:off x="42" y="1450"/>
            <a:ext cx="1551" cy="1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" name="Bitmap Image" r:id="rId4" imgW="4944165" imgH="5200000" progId="Paint.Picture">
                    <p:embed/>
                  </p:oleObj>
                </mc:Choice>
                <mc:Fallback>
                  <p:oleObj name="Bitmap Image" r:id="rId4" imgW="4944165" imgH="5200000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" y="1450"/>
                          <a:ext cx="1551" cy="1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6804" name="Text Box 1028"/>
            <p:cNvSpPr txBox="1">
              <a:spLocks noChangeArrowheads="1"/>
            </p:cNvSpPr>
            <p:nvPr/>
          </p:nvSpPr>
          <p:spPr bwMode="auto">
            <a:xfrm>
              <a:off x="171" y="3610"/>
              <a:ext cx="1408" cy="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CN" sz="4400" dirty="0" err="1" smtClean="0">
                  <a:solidFill>
                    <a:srgbClr val="33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SimSun" pitchFamily="2" charset="-122"/>
                </a:rPr>
                <a:t>rio</a:t>
              </a:r>
              <a:endParaRPr lang="en-US" altLang="zh-CN" sz="4400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endParaRPr>
            </a:p>
          </p:txBody>
        </p:sp>
      </p:grpSp>
      <p:grpSp>
        <p:nvGrpSpPr>
          <p:cNvPr id="716805" name="Group 1029"/>
          <p:cNvGrpSpPr>
            <a:grpSpLocks/>
          </p:cNvGrpSpPr>
          <p:nvPr/>
        </p:nvGrpSpPr>
        <p:grpSpPr bwMode="auto">
          <a:xfrm>
            <a:off x="2514600" y="1905000"/>
            <a:ext cx="2362200" cy="3492500"/>
            <a:chOff x="1536" y="1786"/>
            <a:chExt cx="1707" cy="2373"/>
          </a:xfrm>
        </p:grpSpPr>
        <p:graphicFrame>
          <p:nvGraphicFramePr>
            <p:cNvPr id="716806" name="Object 1030"/>
            <p:cNvGraphicFramePr>
              <a:graphicFrameLocks noChangeAspect="1"/>
            </p:cNvGraphicFramePr>
            <p:nvPr/>
          </p:nvGraphicFramePr>
          <p:xfrm>
            <a:off x="1939" y="1786"/>
            <a:ext cx="1200" cy="1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1" name="Bitmap Image" r:id="rId6" imgW="2495238" imgH="2371429" progId="Paint.Picture">
                    <p:embed/>
                  </p:oleObj>
                </mc:Choice>
                <mc:Fallback>
                  <p:oleObj name="Bitmap Image" r:id="rId6" imgW="2495238" imgH="2371429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9" y="1786"/>
                          <a:ext cx="1200" cy="11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6807" name="Text Box 1031"/>
            <p:cNvSpPr txBox="1">
              <a:spLocks noChangeArrowheads="1"/>
            </p:cNvSpPr>
            <p:nvPr/>
          </p:nvSpPr>
          <p:spPr bwMode="auto">
            <a:xfrm>
              <a:off x="1536" y="2074"/>
              <a:ext cx="341" cy="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44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SimSun" pitchFamily="2" charset="-122"/>
                </a:rPr>
                <a:t>+</a:t>
              </a:r>
            </a:p>
          </p:txBody>
        </p:sp>
        <p:sp>
          <p:nvSpPr>
            <p:cNvPr id="716808" name="Text Box 1032"/>
            <p:cNvSpPr txBox="1">
              <a:spLocks noChangeArrowheads="1"/>
            </p:cNvSpPr>
            <p:nvPr/>
          </p:nvSpPr>
          <p:spPr bwMode="auto">
            <a:xfrm>
              <a:off x="1578" y="3610"/>
              <a:ext cx="342" cy="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44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SimSun" pitchFamily="2" charset="-122"/>
                </a:rPr>
                <a:t>+</a:t>
              </a:r>
            </a:p>
          </p:txBody>
        </p:sp>
        <p:sp>
          <p:nvSpPr>
            <p:cNvPr id="716809" name="Text Box 1033"/>
            <p:cNvSpPr txBox="1">
              <a:spLocks noChangeArrowheads="1"/>
            </p:cNvSpPr>
            <p:nvPr/>
          </p:nvSpPr>
          <p:spPr bwMode="auto">
            <a:xfrm>
              <a:off x="1835" y="3610"/>
              <a:ext cx="1408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CN" sz="4400" dirty="0" err="1" smtClean="0">
                  <a:solidFill>
                    <a:srgbClr val="33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SimSun" pitchFamily="2" charset="-122"/>
                </a:rPr>
                <a:t>dique</a:t>
              </a:r>
              <a:endParaRPr lang="en-US" altLang="zh-CN" sz="4400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endParaRPr>
            </a:p>
          </p:txBody>
        </p:sp>
      </p:grpSp>
      <p:grpSp>
        <p:nvGrpSpPr>
          <p:cNvPr id="716810" name="Group 1034"/>
          <p:cNvGrpSpPr>
            <a:grpSpLocks/>
          </p:cNvGrpSpPr>
          <p:nvPr/>
        </p:nvGrpSpPr>
        <p:grpSpPr bwMode="auto">
          <a:xfrm>
            <a:off x="5322888" y="1676400"/>
            <a:ext cx="3287712" cy="2057400"/>
            <a:chOff x="3353" y="1056"/>
            <a:chExt cx="2167" cy="1476"/>
          </a:xfrm>
        </p:grpSpPr>
        <p:graphicFrame>
          <p:nvGraphicFramePr>
            <p:cNvPr id="716811" name="Object 1035"/>
            <p:cNvGraphicFramePr>
              <a:graphicFrameLocks noChangeAspect="1"/>
            </p:cNvGraphicFramePr>
            <p:nvPr/>
          </p:nvGraphicFramePr>
          <p:xfrm>
            <a:off x="3888" y="1056"/>
            <a:ext cx="1632" cy="14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2" name="Bitmap Image" r:id="rId8" imgW="5249008" imgH="5334745" progId="Paint.Picture">
                    <p:embed/>
                  </p:oleObj>
                </mc:Choice>
                <mc:Fallback>
                  <p:oleObj name="Bitmap Image" r:id="rId8" imgW="5249008" imgH="5334745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1056"/>
                          <a:ext cx="1632" cy="14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6812" name="Text Box 1036"/>
            <p:cNvSpPr txBox="1">
              <a:spLocks noChangeArrowheads="1"/>
            </p:cNvSpPr>
            <p:nvPr/>
          </p:nvSpPr>
          <p:spPr bwMode="auto">
            <a:xfrm>
              <a:off x="3353" y="1602"/>
              <a:ext cx="341" cy="5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44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SimSun" pitchFamily="2" charset="-122"/>
                </a:rPr>
                <a:t>=</a:t>
              </a:r>
            </a:p>
          </p:txBody>
        </p:sp>
      </p:grpSp>
      <p:grpSp>
        <p:nvGrpSpPr>
          <p:cNvPr id="716813" name="Group 1037"/>
          <p:cNvGrpSpPr>
            <a:grpSpLocks/>
          </p:cNvGrpSpPr>
          <p:nvPr/>
        </p:nvGrpSpPr>
        <p:grpSpPr bwMode="auto">
          <a:xfrm>
            <a:off x="5337343" y="4293098"/>
            <a:ext cx="3317875" cy="1447296"/>
            <a:chOff x="3396" y="2797"/>
            <a:chExt cx="2090" cy="665"/>
          </a:xfrm>
        </p:grpSpPr>
        <p:sp>
          <p:nvSpPr>
            <p:cNvPr id="716814" name="Text Box 1038"/>
            <p:cNvSpPr txBox="1">
              <a:spLocks noChangeArrowheads="1"/>
            </p:cNvSpPr>
            <p:nvPr/>
          </p:nvSpPr>
          <p:spPr bwMode="auto">
            <a:xfrm>
              <a:off x="3917" y="2797"/>
              <a:ext cx="1569" cy="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CN" sz="4400" dirty="0" err="1" smtClean="0">
                  <a:solidFill>
                    <a:srgbClr val="33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SimSun" pitchFamily="2" charset="-122"/>
                </a:rPr>
                <a:t>ordem</a:t>
              </a:r>
              <a:r>
                <a:rPr lang="en-US" altLang="zh-CN" sz="4400" dirty="0" smtClean="0">
                  <a:solidFill>
                    <a:srgbClr val="33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SimSun" pitchFamily="2" charset="-122"/>
                </a:rPr>
                <a:t> </a:t>
              </a:r>
              <a:r>
                <a:rPr lang="en-US" altLang="zh-CN" sz="4400" dirty="0" err="1" smtClean="0">
                  <a:solidFill>
                    <a:srgbClr val="33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SimSun" pitchFamily="2" charset="-122"/>
                </a:rPr>
                <a:t>política</a:t>
              </a:r>
              <a:endParaRPr lang="en-US" altLang="zh-CN" sz="4400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itchFamily="2" charset="-122"/>
              </a:endParaRPr>
            </a:p>
          </p:txBody>
        </p:sp>
        <p:sp>
          <p:nvSpPr>
            <p:cNvPr id="716815" name="Text Box 1039"/>
            <p:cNvSpPr txBox="1">
              <a:spLocks noChangeArrowheads="1"/>
            </p:cNvSpPr>
            <p:nvPr/>
          </p:nvSpPr>
          <p:spPr bwMode="auto">
            <a:xfrm>
              <a:off x="3396" y="2925"/>
              <a:ext cx="341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4400" b="1" dirty="0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SimSun" pitchFamily="2" charset="-122"/>
                </a:rPr>
                <a:t>=</a:t>
              </a:r>
            </a:p>
          </p:txBody>
        </p:sp>
      </p:grpSp>
      <p:sp>
        <p:nvSpPr>
          <p:cNvPr id="716818" name="Text Box 1042"/>
          <p:cNvSpPr txBox="1">
            <a:spLocks noChangeArrowheads="1"/>
          </p:cNvSpPr>
          <p:nvPr/>
        </p:nvSpPr>
        <p:spPr bwMode="auto">
          <a:xfrm>
            <a:off x="107504" y="116632"/>
            <a:ext cx="88569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i="1" dirty="0" err="1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Importância</a:t>
            </a:r>
            <a:r>
              <a:rPr lang="en-US" altLang="zh-CN" b="1" i="1" dirty="0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 </a:t>
            </a:r>
            <a:r>
              <a:rPr lang="en-US" altLang="zh-CN" b="1" i="1" dirty="0" err="1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refletida</a:t>
            </a:r>
            <a:r>
              <a:rPr lang="en-US" altLang="zh-CN" b="1" i="1" dirty="0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 </a:t>
            </a:r>
            <a:r>
              <a:rPr lang="en-US" altLang="zh-CN" b="1" i="1" dirty="0" err="1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na</a:t>
            </a:r>
            <a:r>
              <a:rPr lang="en-US" altLang="zh-CN" b="1" i="1" dirty="0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 </a:t>
            </a:r>
            <a:r>
              <a:rPr lang="en-US" altLang="zh-CN" b="1" i="1" dirty="0" err="1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própria</a:t>
            </a:r>
            <a:r>
              <a:rPr lang="en-US" altLang="zh-CN" b="1" i="1" dirty="0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 </a:t>
            </a:r>
            <a:r>
              <a:rPr lang="en-US" altLang="zh-CN" b="1" i="1" dirty="0" err="1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linguagem</a:t>
            </a:r>
            <a:r>
              <a:rPr lang="en-US" altLang="zh-CN" b="1" i="1" dirty="0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 ( </a:t>
            </a:r>
            <a:r>
              <a:rPr lang="en-US" altLang="zh-CN" b="1" i="1" dirty="0" err="1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segundo</a:t>
            </a:r>
            <a:r>
              <a:rPr lang="en-US" altLang="zh-CN" b="1" i="1" dirty="0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 John Briscoe)</a:t>
            </a:r>
            <a:endParaRPr lang="en-US" altLang="zh-CN" b="1" i="1" dirty="0">
              <a:solidFill>
                <a:srgbClr val="C00000"/>
              </a:solidFill>
              <a:latin typeface="Calibri" pitchFamily="34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1211877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1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6D6583-0FAA-4664-BC47-1331039A347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4246605" cy="51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71600" y="2127975"/>
            <a:ext cx="31908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Quando “</a:t>
            </a:r>
            <a:r>
              <a:rPr lang="pt-BR" sz="1600" b="1" i="1" dirty="0" err="1">
                <a:solidFill>
                  <a:srgbClr val="002060"/>
                </a:solidFill>
                <a:latin typeface="Calibri" pitchFamily="34" charset="0"/>
              </a:rPr>
              <a:t>oiei</a:t>
            </a:r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” a terra ardendo</a:t>
            </a:r>
            <a:endParaRPr lang="pt-BR" sz="1600" dirty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Qual fogueira de São João</a:t>
            </a:r>
            <a:endParaRPr lang="pt-BR" sz="1600" dirty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Eu perguntei a Deus do céu, ai</a:t>
            </a:r>
            <a:endParaRPr lang="pt-BR" sz="1600" dirty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Por que tamanha judiação</a:t>
            </a:r>
            <a:endParaRPr lang="pt-BR" sz="1600" dirty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1200" b="1" i="1" dirty="0">
                <a:solidFill>
                  <a:srgbClr val="002060"/>
                </a:solidFill>
                <a:latin typeface="Calibri" pitchFamily="34" charset="0"/>
              </a:rPr>
              <a:t> </a:t>
            </a:r>
            <a:endParaRPr lang="pt-BR" sz="12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pt-BR" sz="1200" dirty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Que braseiro, que “</a:t>
            </a:r>
            <a:r>
              <a:rPr lang="pt-BR" sz="1600" b="1" i="1" dirty="0" err="1">
                <a:solidFill>
                  <a:srgbClr val="002060"/>
                </a:solidFill>
                <a:latin typeface="Calibri" pitchFamily="34" charset="0"/>
              </a:rPr>
              <a:t>fornaia</a:t>
            </a:r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”</a:t>
            </a:r>
            <a:endParaRPr lang="pt-BR" sz="1600" dirty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Nem um pé de “</a:t>
            </a:r>
            <a:r>
              <a:rPr lang="pt-BR" sz="1600" b="1" i="1" dirty="0" err="1">
                <a:solidFill>
                  <a:srgbClr val="002060"/>
                </a:solidFill>
                <a:latin typeface="Calibri" pitchFamily="34" charset="0"/>
              </a:rPr>
              <a:t>prantação</a:t>
            </a:r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”</a:t>
            </a:r>
            <a:endParaRPr lang="pt-BR" sz="1600" dirty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Por falta “</a:t>
            </a:r>
            <a:r>
              <a:rPr lang="pt-BR" sz="1600" b="1" i="1" dirty="0" err="1">
                <a:solidFill>
                  <a:srgbClr val="002060"/>
                </a:solidFill>
                <a:latin typeface="Calibri" pitchFamily="34" charset="0"/>
              </a:rPr>
              <a:t>dágua</a:t>
            </a:r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” perdi meu gado</a:t>
            </a:r>
            <a:endParaRPr lang="pt-BR" sz="1600" dirty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1600" b="1" i="1" dirty="0">
                <a:solidFill>
                  <a:srgbClr val="002060"/>
                </a:solidFill>
                <a:latin typeface="Calibri" pitchFamily="34" charset="0"/>
              </a:rPr>
              <a:t>Morreu de sede meu </a:t>
            </a:r>
            <a:r>
              <a:rPr lang="pt-BR" sz="1600" b="1" i="1" dirty="0" smtClean="0">
                <a:solidFill>
                  <a:srgbClr val="002060"/>
                </a:solidFill>
                <a:latin typeface="Calibri" pitchFamily="34" charset="0"/>
              </a:rPr>
              <a:t>alazão</a:t>
            </a:r>
          </a:p>
          <a:p>
            <a:endParaRPr lang="en-US" sz="12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en-US" sz="1200" b="1" i="1" dirty="0">
              <a:solidFill>
                <a:srgbClr val="002060"/>
              </a:solidFill>
              <a:latin typeface="Calibri" pitchFamily="34" charset="0"/>
            </a:endParaRPr>
          </a:p>
          <a:p>
            <a:endParaRPr lang="en-US" sz="1200" b="1" i="1" dirty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en-US" sz="1200" b="1" i="1" dirty="0" smtClean="0">
                <a:solidFill>
                  <a:srgbClr val="C00000"/>
                </a:solidFill>
                <a:latin typeface="Calibri" pitchFamily="34" charset="0"/>
              </a:rPr>
              <a:t>            </a:t>
            </a:r>
            <a:r>
              <a:rPr lang="en-US" sz="1600" b="1" i="1" dirty="0" smtClean="0">
                <a:solidFill>
                  <a:srgbClr val="C00000"/>
                </a:solidFill>
                <a:latin typeface="Calibri" pitchFamily="34" charset="0"/>
              </a:rPr>
              <a:t>“</a:t>
            </a:r>
            <a:r>
              <a:rPr lang="en-US" sz="1600" b="1" i="1" dirty="0" err="1" smtClean="0">
                <a:solidFill>
                  <a:srgbClr val="C00000"/>
                </a:solidFill>
                <a:latin typeface="Calibri" pitchFamily="34" charset="0"/>
              </a:rPr>
              <a:t>Asa</a:t>
            </a:r>
            <a:r>
              <a:rPr lang="en-US" sz="1600" b="1" i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n-US" sz="1600" b="1" i="1" dirty="0" err="1" smtClean="0">
                <a:solidFill>
                  <a:srgbClr val="C00000"/>
                </a:solidFill>
                <a:latin typeface="Calibri" pitchFamily="34" charset="0"/>
              </a:rPr>
              <a:t>Branca</a:t>
            </a:r>
            <a:r>
              <a:rPr lang="en-US" sz="1600" b="1" i="1" dirty="0" smtClean="0">
                <a:solidFill>
                  <a:srgbClr val="C00000"/>
                </a:solidFill>
                <a:latin typeface="Calibri" pitchFamily="34" charset="0"/>
              </a:rPr>
              <a:t>”, de Luiz Gonzaga</a:t>
            </a:r>
            <a:endParaRPr lang="pt-BR" sz="1600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" name="Picture 2" descr="Cover_3f42dcd6-0d26-4c46-a84f-715b3c49e51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9" t="43642" r="14547" b="17702"/>
          <a:stretch/>
        </p:blipFill>
        <p:spPr bwMode="auto">
          <a:xfrm>
            <a:off x="4860032" y="1988840"/>
            <a:ext cx="4073508" cy="29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772960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6D6583-0FAA-4664-BC47-1331039A347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/>
        </p:nvGraphicFramePr>
        <p:xfrm>
          <a:off x="2268538" y="1341438"/>
          <a:ext cx="4518025" cy="476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Bitmap Image" r:id="rId3" imgW="1848108" imgH="3038095" progId="PBrush">
                  <p:embed/>
                </p:oleObj>
              </mc:Choice>
              <mc:Fallback>
                <p:oleObj name="Bitmap Image" r:id="rId3" imgW="1848108" imgH="3038095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341438"/>
                        <a:ext cx="4518025" cy="476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0189054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6D6583-0FAA-4664-BC47-1331039A347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CaixaDeTexto 3"/>
          <p:cNvSpPr txBox="1"/>
          <p:nvPr/>
        </p:nvSpPr>
        <p:spPr>
          <a:xfrm>
            <a:off x="395536" y="4005064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744206" y="836712"/>
            <a:ext cx="5544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 dirty="0">
                <a:solidFill>
                  <a:srgbClr val="800000"/>
                </a:solidFill>
                <a:latin typeface="Tahoma" pitchFamily="34" charset="0"/>
              </a:rPr>
              <a:t>Propaganda (WWF) na </a:t>
            </a:r>
            <a:r>
              <a:rPr lang="pt-BR" b="1" dirty="0" smtClean="0">
                <a:solidFill>
                  <a:srgbClr val="800000"/>
                </a:solidFill>
                <a:latin typeface="Tahoma" pitchFamily="34" charset="0"/>
              </a:rPr>
              <a:t>Newsweek</a:t>
            </a:r>
            <a:endParaRPr lang="pt-BR" sz="1600" b="1" dirty="0">
              <a:solidFill>
                <a:srgbClr val="800000"/>
              </a:solidFill>
              <a:latin typeface="Tahoma" pitchFamily="34" charset="0"/>
            </a:endParaRPr>
          </a:p>
        </p:txBody>
      </p:sp>
      <p:pic>
        <p:nvPicPr>
          <p:cNvPr id="7" name="Picture 2" descr="Digitaliz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3" t="752" r="7112" b="33969"/>
          <a:stretch>
            <a:fillRect/>
          </a:stretch>
        </p:blipFill>
        <p:spPr bwMode="auto">
          <a:xfrm>
            <a:off x="2051228" y="1623814"/>
            <a:ext cx="50419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657315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1"/>
            <a:ext cx="9143999" cy="6858000"/>
            <a:chOff x="0" y="1"/>
            <a:chExt cx="9143999" cy="6858000"/>
          </a:xfrm>
        </p:grpSpPr>
        <p:pic>
          <p:nvPicPr>
            <p:cNvPr id="1026" name="Picture 2" descr="C:\Users\Francisco L S Gomide\Desktop\1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43" t="34142" r="29585" b="9336"/>
            <a:stretch/>
          </p:blipFill>
          <p:spPr bwMode="auto">
            <a:xfrm>
              <a:off x="0" y="1"/>
              <a:ext cx="9143999" cy="3531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C:\Users\Francisco L S Gomide\Desktop\2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95" t="34357" r="29349" b="12407"/>
            <a:stretch/>
          </p:blipFill>
          <p:spPr bwMode="auto">
            <a:xfrm>
              <a:off x="0" y="3531642"/>
              <a:ext cx="9143999" cy="3326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15262898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5470" y="908721"/>
            <a:ext cx="8229600" cy="1080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b="1" i="1" u="sng" dirty="0" err="1" smtClean="0">
                <a:solidFill>
                  <a:srgbClr val="002060"/>
                </a:solidFill>
                <a:latin typeface="Calibri" pitchFamily="34" charset="0"/>
              </a:rPr>
              <a:t>Finalmente</a:t>
            </a:r>
            <a:r>
              <a:rPr lang="en-US" sz="4000" b="1" i="1" u="sng" dirty="0" smtClean="0">
                <a:solidFill>
                  <a:srgbClr val="002060"/>
                </a:solidFill>
                <a:latin typeface="Calibri" pitchFamily="34" charset="0"/>
              </a:rPr>
              <a:t>…</a:t>
            </a:r>
            <a:endParaRPr lang="pt-BR" sz="4000" b="1" i="1" u="sng" dirty="0">
              <a:solidFill>
                <a:srgbClr val="002060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pt-BR" sz="24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pt-BR" sz="2400" b="1" dirty="0" smtClean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1" y="2420888"/>
            <a:ext cx="917711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355976" y="5445224"/>
            <a:ext cx="46085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United Nations Symposium on </a:t>
            </a:r>
            <a:endParaRPr lang="en-US" sz="16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C00000"/>
                </a:solidFill>
              </a:rPr>
              <a:t>Hydropower </a:t>
            </a:r>
            <a:r>
              <a:rPr lang="en-US" sz="1600" b="1" dirty="0">
                <a:solidFill>
                  <a:srgbClr val="C00000"/>
                </a:solidFill>
              </a:rPr>
              <a:t>and Sustainable Development</a:t>
            </a:r>
          </a:p>
          <a:p>
            <a:pPr algn="ctr"/>
            <a:r>
              <a:rPr lang="en-US" sz="1600" b="1" dirty="0">
                <a:solidFill>
                  <a:srgbClr val="C00000"/>
                </a:solidFill>
              </a:rPr>
              <a:t> Beijing, China</a:t>
            </a:r>
          </a:p>
          <a:p>
            <a:pPr algn="ctr"/>
            <a:r>
              <a:rPr lang="en-US" sz="1600" b="1" dirty="0">
                <a:solidFill>
                  <a:srgbClr val="C00000"/>
                </a:solidFill>
              </a:rPr>
              <a:t>October, 2004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020272" y="645333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F.L.S. GOMIDE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9021708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2" t="16700" r="13397" b="3282"/>
          <a:stretch/>
        </p:blipFill>
        <p:spPr bwMode="auto">
          <a:xfrm>
            <a:off x="683568" y="116830"/>
            <a:ext cx="7679382" cy="662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162357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">
      <a:dk1>
        <a:srgbClr val="808080"/>
      </a:dk1>
      <a:lt1>
        <a:srgbClr val="FFFFFF"/>
      </a:lt1>
      <a:dk2>
        <a:srgbClr val="C0C0C0"/>
      </a:dk2>
      <a:lt2>
        <a:srgbClr val="F8F8F8"/>
      </a:lt2>
      <a:accent1>
        <a:srgbClr val="00CC99"/>
      </a:accent1>
      <a:accent2>
        <a:srgbClr val="111111"/>
      </a:accent2>
      <a:accent3>
        <a:srgbClr val="DCDCDC"/>
      </a:accent3>
      <a:accent4>
        <a:srgbClr val="DADADA"/>
      </a:accent4>
      <a:accent5>
        <a:srgbClr val="AAE2CA"/>
      </a:accent5>
      <a:accent6>
        <a:srgbClr val="0E0E0E"/>
      </a:accent6>
      <a:hlink>
        <a:srgbClr val="FF0000"/>
      </a:hlink>
      <a:folHlink>
        <a:srgbClr val="000066"/>
      </a:folHlink>
    </a:clrScheme>
    <a:fontScheme name="Estrutura padrão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strutura padrão">
  <a:themeElements>
    <a:clrScheme name="">
      <a:dk1>
        <a:srgbClr val="808080"/>
      </a:dk1>
      <a:lt1>
        <a:srgbClr val="FFFFFF"/>
      </a:lt1>
      <a:dk2>
        <a:srgbClr val="C0C0C0"/>
      </a:dk2>
      <a:lt2>
        <a:srgbClr val="F8F8F8"/>
      </a:lt2>
      <a:accent1>
        <a:srgbClr val="00CC99"/>
      </a:accent1>
      <a:accent2>
        <a:srgbClr val="111111"/>
      </a:accent2>
      <a:accent3>
        <a:srgbClr val="DCDCDC"/>
      </a:accent3>
      <a:accent4>
        <a:srgbClr val="DADADA"/>
      </a:accent4>
      <a:accent5>
        <a:srgbClr val="AAE2CA"/>
      </a:accent5>
      <a:accent6>
        <a:srgbClr val="0E0E0E"/>
      </a:accent6>
      <a:hlink>
        <a:srgbClr val="FF0000"/>
      </a:hlink>
      <a:folHlink>
        <a:srgbClr val="000066"/>
      </a:folHlink>
    </a:clrScheme>
    <a:fontScheme name="1_Estrutura padrão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2731</TotalTime>
  <Words>1209</Words>
  <Application>Microsoft Office PowerPoint</Application>
  <PresentationFormat>Transparência</PresentationFormat>
  <Paragraphs>168</Paragraphs>
  <Slides>18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1" baseType="lpstr">
      <vt:lpstr>Default Theme</vt:lpstr>
      <vt:lpstr>1_Estrutura padrão</vt:lpstr>
      <vt:lpstr>Bitmap Image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Francisco L S Gomide</dc:creator>
  <cp:lastModifiedBy>Francisco L S Gomide</cp:lastModifiedBy>
  <cp:revision>92</cp:revision>
  <cp:lastPrinted>2013-05-10T20:04:53Z</cp:lastPrinted>
  <dcterms:created xsi:type="dcterms:W3CDTF">2012-10-08T14:13:04Z</dcterms:created>
  <dcterms:modified xsi:type="dcterms:W3CDTF">2013-08-13T13:58:22Z</dcterms:modified>
</cp:coreProperties>
</file>