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533" r:id="rId3"/>
    <p:sldId id="534" r:id="rId4"/>
    <p:sldId id="536" r:id="rId5"/>
    <p:sldId id="537" r:id="rId6"/>
    <p:sldId id="538" r:id="rId7"/>
    <p:sldId id="550" r:id="rId8"/>
    <p:sldId id="540" r:id="rId9"/>
    <p:sldId id="551" r:id="rId10"/>
    <p:sldId id="552" r:id="rId11"/>
    <p:sldId id="553" r:id="rId12"/>
    <p:sldId id="554" r:id="rId13"/>
    <p:sldId id="555" r:id="rId14"/>
    <p:sldId id="470" r:id="rId15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o Henrique de Gregorio Correa" initials="PHdGC" lastIdx="3" clrIdx="0">
    <p:extLst>
      <p:ext uri="{19B8F6BF-5375-455C-9EA6-DF929625EA0E}">
        <p15:presenceInfo xmlns:p15="http://schemas.microsoft.com/office/powerpoint/2012/main" userId="S-1-5-21-2076597496-86852003-636688714-177698" providerId="AD"/>
      </p:ext>
    </p:extLst>
  </p:cmAuthor>
  <p:cmAuthor id="2" name="Paulo Henrique de Oliveira Soeiro" initials="PHdOS" lastIdx="1" clrIdx="1">
    <p:extLst>
      <p:ext uri="{19B8F6BF-5375-455C-9EA6-DF929625EA0E}">
        <p15:presenceInfo xmlns:p15="http://schemas.microsoft.com/office/powerpoint/2012/main" userId="S-1-5-21-2076597496-86852003-636688714-24187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>
      <p:cViewPr varScale="1">
        <p:scale>
          <a:sx n="87" d="100"/>
          <a:sy n="87" d="100"/>
        </p:scale>
        <p:origin x="107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30FF07-5A15-47E8-9D3D-17F1B3CED905}" type="datetimeFigureOut">
              <a:rPr lang="pt-BR" smtClean="0"/>
              <a:pPr/>
              <a:t>26/04/2017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854707-B035-40A4-8B66-B7FEF616645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919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BB6E246-9FC8-4E8A-9B64-357DDBFF2742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CDC93E4-29FC-40D3-B17D-6EC797C215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57018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/>
          </a:p>
        </p:txBody>
      </p:sp>
      <p:sp>
        <p:nvSpPr>
          <p:cNvPr id="512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9D3CAA4-1655-4E17-A50B-D5724488FDA7}" type="slidenum">
              <a:rPr lang="pt-BR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02441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C93E4-29FC-40D3-B17D-6EC797C2150C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807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C93E4-29FC-40D3-B17D-6EC797C2150C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5686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DC93E4-29FC-40D3-B17D-6EC797C2150C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68619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6D5AB-CFF4-414B-8790-083B7A9EF939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0AA54-3650-49BD-AA41-2C38541DFD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90D51-EC5A-4227-9EB8-D32C0D080C56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DD454A-B7DB-41A6-B5DD-70E182DD27D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E26AE-69A8-465E-BDFC-2ECD1DA64773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E77E4-539E-44FE-AEAC-BA8829AE2B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D45239-55D0-4310-862D-FA7EBFFB319D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99A01-8936-456F-9870-E1FB9000B4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28B9B-5825-4FA5-9C9B-6A55E98213C2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9CA0E-737C-4D17-AAE2-630831C9881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6ECE6-7BE7-4ABA-A7C9-71E35E70A45B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90010-6439-41D3-94B2-9E421952D18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56010-31FC-466B-B6A9-FE6A85E28A5D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6CA46-C5CD-4FBF-8FD3-4D26F681C5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CD615-E80D-4A4A-A416-85334DDB8CB1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A7D4B-C707-44F1-867E-6FD4D00EDC4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06349-F207-4AE8-962C-32CAAA813CC6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CB59D6-2A8A-4C55-A1FD-7EB086D4606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2BC8A-CCEA-4A0E-823C-635F7461906E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C4FB9B-C4A4-45F7-A06E-E8217F343D3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BDF36-ED7A-411F-949C-5195D5FB2809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BEDA3-FDD5-40DF-9A86-BB6EF580E97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228EB30-D9A1-4CC1-BD9F-736CA15C36B1}" type="datetimeFigureOut">
              <a:rPr lang="pt-BR"/>
              <a:pPr>
                <a:defRPr/>
              </a:pPr>
              <a:t>26/04/2017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23607B8-332F-41DE-8E3D-E446A90602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151620" y="5085184"/>
            <a:ext cx="762191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defRPr/>
            </a:pPr>
            <a:endParaRPr lang="pt-BR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endParaRPr lang="pt-BR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endParaRPr lang="pt-BR" sz="2000" b="1" kern="0" dirty="0">
              <a:solidFill>
                <a:schemeClr val="tx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pt-BR" sz="2000" b="1" kern="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26 </a:t>
            </a:r>
            <a:r>
              <a:rPr lang="pt-BR" sz="2000" b="1" kern="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de </a:t>
            </a:r>
            <a:r>
              <a:rPr lang="pt-BR" sz="2000" b="1" kern="0" dirty="0" smtClean="0">
                <a:solidFill>
                  <a:schemeClr val="tx2">
                    <a:lumMod val="50000"/>
                  </a:schemeClr>
                </a:solidFill>
                <a:latin typeface="+mj-lt"/>
              </a:rPr>
              <a:t>abril </a:t>
            </a:r>
            <a:r>
              <a:rPr lang="pt-BR" sz="2000" b="1" kern="0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de 2017</a:t>
            </a:r>
            <a:endParaRPr lang="pt-BR" sz="2000" dirty="0">
              <a:solidFill>
                <a:schemeClr val="tx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71600" y="3212976"/>
            <a:ext cx="7981950" cy="54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rgbClr val="006633"/>
              </a:buClr>
              <a:buFont typeface="Wingdings" pitchFamily="2" charset="2"/>
              <a:buNone/>
              <a:defRPr/>
            </a:pPr>
            <a:endParaRPr lang="pt-BR" sz="3200" b="1" dirty="0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1076375" y="3017552"/>
            <a:ext cx="7772400" cy="938535"/>
          </a:xfrm>
        </p:spPr>
        <p:txBody>
          <a:bodyPr/>
          <a:lstStyle/>
          <a:p>
            <a:r>
              <a:rPr lang="pt-BR" b="1" dirty="0">
                <a:solidFill>
                  <a:srgbClr val="002060"/>
                </a:solidFill>
              </a:rPr>
              <a:t>Auditoria Operacional </a:t>
            </a:r>
            <a:r>
              <a:rPr lang="pt-BR" b="1" dirty="0" smtClean="0">
                <a:solidFill>
                  <a:srgbClr val="002060"/>
                </a:solidFill>
              </a:rPr>
              <a:t>em gargalos para liberação de carga conteinerizada nos portos da Região Sudeste</a:t>
            </a:r>
            <a:endParaRPr lang="pt-B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720081"/>
          </a:xfrm>
        </p:spPr>
        <p:txBody>
          <a:bodyPr/>
          <a:lstStyle/>
          <a:p>
            <a:pPr marL="354013" indent="-354013">
              <a:defRPr/>
            </a:pPr>
            <a:r>
              <a:rPr lang="pt-BR" sz="2800" dirty="0">
                <a:solidFill>
                  <a:srgbClr val="002060"/>
                </a:solidFill>
              </a:rPr>
              <a:t>Quais são os principais gargalos envolvendo a vistoria de embalagens e suportes de madeira realizada pelo </a:t>
            </a:r>
            <a:r>
              <a:rPr lang="pt-BR" sz="2800" dirty="0" err="1">
                <a:solidFill>
                  <a:srgbClr val="002060"/>
                </a:solidFill>
              </a:rPr>
              <a:t>Vigiagro</a:t>
            </a:r>
            <a:r>
              <a:rPr lang="pt-BR" sz="2800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79500"/>
            <a:ext cx="8483277" cy="4485804"/>
          </a:xfrm>
        </p:spPr>
        <p:txBody>
          <a:bodyPr/>
          <a:lstStyle/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t-BR" sz="2600" b="1" dirty="0" smtClean="0"/>
              <a:t>Acórdão 1328/2016-TCU-Plenário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pt-BR" sz="2600" dirty="0" smtClean="0"/>
              <a:t>	O TCU determinou ao MAPA que enviasse, em 60 dias</a:t>
            </a:r>
            <a:r>
              <a:rPr lang="pt-BR" sz="2600" dirty="0" smtClean="0">
                <a:ea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600" dirty="0"/>
              <a:t>Plano de ação </a:t>
            </a:r>
            <a:r>
              <a:rPr lang="pt-BR" sz="2600" dirty="0" smtClean="0"/>
              <a:t>com cronograma de implementação do módulo “embalagem de madeira” do </a:t>
            </a:r>
            <a:r>
              <a:rPr lang="pt-BR" sz="2600" dirty="0" err="1" smtClean="0"/>
              <a:t>Sigvig</a:t>
            </a:r>
            <a:r>
              <a:rPr lang="pt-BR" sz="2600" dirty="0" smtClean="0"/>
              <a:t> em cada porto, com detalhamento das etapas, prazo e o nome dos responsáveis, bem como o prazo final para implementação;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1528122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0" y="404665"/>
            <a:ext cx="8374062" cy="648072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	</a:t>
            </a:r>
            <a:r>
              <a:rPr lang="pt-BR" dirty="0" smtClean="0">
                <a:solidFill>
                  <a:srgbClr val="002060"/>
                </a:solidFill>
              </a:rPr>
              <a:t>Providências Informadas</a:t>
            </a:r>
            <a:endParaRPr lang="pt-BR" dirty="0">
              <a:solidFill>
                <a:srgbClr val="3333FF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 bwMode="auto">
          <a:xfrm>
            <a:off x="971600" y="4941168"/>
            <a:ext cx="7200800" cy="16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  <p:sp>
        <p:nvSpPr>
          <p:cNvPr id="2" name="Retângulo 1"/>
          <p:cNvSpPr/>
          <p:nvPr/>
        </p:nvSpPr>
        <p:spPr>
          <a:xfrm>
            <a:off x="467544" y="1556793"/>
            <a:ext cx="8424936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sz="2800" b="1" dirty="0" smtClean="0">
                <a:latin typeface="+mn-lt"/>
                <a:ea typeface="Times New Roman" panose="02020603050405020304" pitchFamily="18" charset="0"/>
              </a:rPr>
              <a:t>Receita Federal do Brasil: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As recomendações proferidas pelo TCU serão integralmente atendidas quando da efetiva implementação de projeto em curso, que visa permitir a utilização do Lacre Eletrônico para Monitoração Aduaneira (LEMA)</a:t>
            </a:r>
            <a:endParaRPr lang="pt-BR" sz="2400" dirty="0">
              <a:latin typeface="+mn-lt"/>
              <a:ea typeface="Times New Roman" panose="02020603050405020304" pitchFamily="18" charset="0"/>
            </a:endParaRP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A recepção documental deixará de ser manual e passará a ser automática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Será permitido o Registro antecipado da Declaração de Trânsito referente à “carga pátio”, antes da chegada do navio</a:t>
            </a:r>
          </a:p>
          <a:p>
            <a:pPr marL="742950" lvl="1" indent="-285750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A informação do Elemento de Segurança será prestada pelo Transportador</a:t>
            </a:r>
            <a:endParaRPr lang="pt-BR" sz="2400" dirty="0"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2115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0" y="404665"/>
            <a:ext cx="8374062" cy="648072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	</a:t>
            </a:r>
            <a:r>
              <a:rPr lang="pt-BR" dirty="0" smtClean="0">
                <a:solidFill>
                  <a:srgbClr val="002060"/>
                </a:solidFill>
              </a:rPr>
              <a:t>Providências Informadas</a:t>
            </a:r>
            <a:endParaRPr lang="pt-BR" dirty="0">
              <a:solidFill>
                <a:srgbClr val="3333FF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 bwMode="auto">
          <a:xfrm>
            <a:off x="971600" y="4941168"/>
            <a:ext cx="7200800" cy="16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  <p:sp>
        <p:nvSpPr>
          <p:cNvPr id="2" name="Retângulo 1"/>
          <p:cNvSpPr/>
          <p:nvPr/>
        </p:nvSpPr>
        <p:spPr>
          <a:xfrm>
            <a:off x="467544" y="1556793"/>
            <a:ext cx="8424936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sz="2800" b="1" dirty="0" smtClean="0">
                <a:latin typeface="+mn-lt"/>
                <a:ea typeface="Times New Roman" panose="02020603050405020304" pitchFamily="18" charset="0"/>
              </a:rPr>
              <a:t>Ministério da Agricultura, Pecuária e Abastecimento: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Encaminhamento do Anteprojeto de Lei da Vigilância Agropecuária Internacional à Casa Civil da Presidência da República no prazo de 90 dias;</a:t>
            </a:r>
            <a:endParaRPr lang="pt-BR" sz="2400" dirty="0">
              <a:solidFill>
                <a:srgbClr val="002060"/>
              </a:solidFill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Edição da IN MAPA 32/2015, em substituição à IN MAPA 4/2004, contendo a previsão de seleção de contêineres a serem inspecionados com base em análise de risco e o estabelecimento de critérios de análise de risco a serem adotados para essa seleção;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endParaRPr lang="pt-BR" sz="2400" dirty="0" smtClean="0"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557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0" y="404665"/>
            <a:ext cx="8374062" cy="648072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	</a:t>
            </a:r>
            <a:r>
              <a:rPr lang="pt-BR" dirty="0" smtClean="0">
                <a:solidFill>
                  <a:srgbClr val="002060"/>
                </a:solidFill>
              </a:rPr>
              <a:t>Providências Informadas</a:t>
            </a:r>
            <a:endParaRPr lang="pt-BR" dirty="0">
              <a:solidFill>
                <a:srgbClr val="3333FF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 bwMode="auto">
          <a:xfrm>
            <a:off x="971600" y="5013176"/>
            <a:ext cx="7200800" cy="16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  <p:sp>
        <p:nvSpPr>
          <p:cNvPr id="2" name="Retângulo 1"/>
          <p:cNvSpPr/>
          <p:nvPr/>
        </p:nvSpPr>
        <p:spPr>
          <a:xfrm>
            <a:off x="467544" y="1556793"/>
            <a:ext cx="84249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pt-BR" sz="2800" b="1" dirty="0" smtClean="0">
                <a:latin typeface="+mn-lt"/>
                <a:ea typeface="Times New Roman" panose="02020603050405020304" pitchFamily="18" charset="0"/>
              </a:rPr>
              <a:t>Ministério da Agricultura, Pecuária e Abastecimento: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A despeito de todo o esforço da Coordenação Geral do </a:t>
            </a:r>
            <a:r>
              <a:rPr lang="pt-BR" sz="2400" dirty="0" err="1" smtClean="0">
                <a:latin typeface="+mn-lt"/>
                <a:ea typeface="Times New Roman" panose="02020603050405020304" pitchFamily="18" charset="0"/>
              </a:rPr>
              <a:t>Vigiagro</a:t>
            </a: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, e da já comprovada eficiência do Módulo “Declaração de Embalagem de Madeira”, do SIGVIG, apenas os Portos de Santos/SP e de Imbituba/SC haviam aderido à utilização do sistema. 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A efetiva implementação do referido Módulo depende do interesse do operador portuário, diante da ausência de previsão legal quanto à obrigatoriedade da prestação de informação dessa natureza;</a:t>
            </a:r>
          </a:p>
        </p:txBody>
      </p:sp>
    </p:spTree>
    <p:extLst>
      <p:ext uri="{BB962C8B-B14F-4D97-AF65-F5344CB8AC3E}">
        <p14:creationId xmlns:p14="http://schemas.microsoft.com/office/powerpoint/2010/main" val="10130260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" pitchFamily="2" charset="2"/>
              <a:buNone/>
            </a:pPr>
            <a:endParaRPr lang="pt-BR" sz="4000" b="1" dirty="0">
              <a:solidFill>
                <a:srgbClr val="3333FF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pt-BR" sz="4000" b="1" dirty="0">
                <a:solidFill>
                  <a:schemeClr val="tx2">
                    <a:lumMod val="50000"/>
                  </a:schemeClr>
                </a:solidFill>
              </a:rPr>
              <a:t>Muito obrigado!</a:t>
            </a:r>
          </a:p>
          <a:p>
            <a:pPr algn="ctr">
              <a:buFont typeface="Wingdings" pitchFamily="2" charset="2"/>
              <a:buNone/>
            </a:pPr>
            <a:endParaRPr lang="pt-BR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pPr algn="ctr">
              <a:buFont typeface="Wingdings" pitchFamily="2" charset="2"/>
              <a:buNone/>
            </a:pPr>
            <a:r>
              <a:rPr lang="pt-BR" sz="28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HAMILTON CAPUTO DELFINO SILVA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</a:pPr>
            <a:r>
              <a:rPr lang="pt-BR" sz="24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Secretário de Controle Externo no Estado de São Paulo</a:t>
            </a:r>
          </a:p>
          <a:p>
            <a:pPr algn="ctr">
              <a:spcBef>
                <a:spcPts val="0"/>
              </a:spcBef>
              <a:buFont typeface="Wingdings" pitchFamily="2" charset="2"/>
              <a:buNone/>
            </a:pPr>
            <a:r>
              <a:rPr lang="pt-BR" sz="2400" dirty="0" err="1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Tel</a:t>
            </a:r>
            <a:r>
              <a:rPr lang="pt-BR" sz="24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: (11) 3145-2600</a:t>
            </a:r>
            <a:endParaRPr lang="pt-BR" sz="24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384969" y="548680"/>
            <a:ext cx="8374062" cy="688975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Contextualização do</a:t>
            </a:r>
            <a:br>
              <a:rPr lang="pt-BR" dirty="0">
                <a:solidFill>
                  <a:srgbClr val="002060"/>
                </a:solidFill>
              </a:rPr>
            </a:br>
            <a:r>
              <a:rPr lang="pt-BR" dirty="0">
                <a:solidFill>
                  <a:srgbClr val="002060"/>
                </a:solidFill>
              </a:rPr>
              <a:t>Problema de Auditoria</a:t>
            </a:r>
            <a:endParaRPr lang="pt-BR" dirty="0">
              <a:solidFill>
                <a:srgbClr val="3333FF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539552" y="2060848"/>
            <a:ext cx="806489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+mn-lt"/>
                <a:ea typeface="Times New Roman" panose="02020603050405020304" pitchFamily="18" charset="0"/>
              </a:rPr>
              <a:t>Atuação do TCU em gargalos de infraestrutura e corredores logísticos</a:t>
            </a:r>
            <a:endParaRPr lang="pt-BR" sz="2600" dirty="0"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+mn-lt"/>
                <a:ea typeface="Times New Roman" panose="02020603050405020304" pitchFamily="18" charset="0"/>
              </a:rPr>
              <a:t>Custo de transporte é o mais importante de toda a cadeia de exportação (</a:t>
            </a:r>
            <a:r>
              <a:rPr lang="pt-BR" sz="2600" dirty="0" err="1" smtClean="0">
                <a:latin typeface="+mn-lt"/>
                <a:ea typeface="Times New Roman" panose="02020603050405020304" pitchFamily="18" charset="0"/>
              </a:rPr>
              <a:t>Esalq</a:t>
            </a:r>
            <a:r>
              <a:rPr lang="pt-BR" sz="2600" dirty="0" smtClean="0">
                <a:latin typeface="+mn-lt"/>
                <a:ea typeface="Times New Roman" panose="02020603050405020304" pitchFamily="18" charset="0"/>
              </a:rPr>
              <a:t>)</a:t>
            </a:r>
            <a:endParaRPr lang="pt-BR" sz="2600" dirty="0"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600" dirty="0">
                <a:latin typeface="+mn-lt"/>
                <a:ea typeface="Times New Roman" panose="02020603050405020304" pitchFamily="18" charset="0"/>
              </a:rPr>
              <a:t>Tempo médio de liberação de cargas </a:t>
            </a:r>
            <a:r>
              <a:rPr lang="pt-BR" sz="2600" dirty="0" err="1">
                <a:latin typeface="+mn-lt"/>
                <a:ea typeface="Times New Roman" panose="02020603050405020304" pitchFamily="18" charset="0"/>
              </a:rPr>
              <a:t>conteinerizadas</a:t>
            </a:r>
            <a:r>
              <a:rPr lang="pt-BR" sz="2600" dirty="0">
                <a:latin typeface="+mn-lt"/>
                <a:ea typeface="Times New Roman" panose="02020603050405020304" pitchFamily="18" charset="0"/>
              </a:rPr>
              <a:t> bem acima da média mundial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+mn-lt"/>
                <a:ea typeface="Times New Roman" panose="02020603050405020304" pitchFamily="18" charset="0"/>
              </a:rPr>
              <a:t>Relação </a:t>
            </a:r>
            <a:r>
              <a:rPr lang="pt-BR" sz="2600" dirty="0">
                <a:latin typeface="+mn-lt"/>
                <a:ea typeface="Times New Roman" panose="02020603050405020304" pitchFamily="18" charset="0"/>
              </a:rPr>
              <a:t>estreita entre ineficiência na liberação de cargas e custos de transporte e armazenagem</a:t>
            </a:r>
          </a:p>
          <a:p>
            <a:pPr algn="just"/>
            <a:endParaRPr lang="pt-BR" sz="2400" dirty="0"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87267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/>
          <p:cNvSpPr txBox="1">
            <a:spLocks/>
          </p:cNvSpPr>
          <p:nvPr/>
        </p:nvSpPr>
        <p:spPr bwMode="auto">
          <a:xfrm>
            <a:off x="971600" y="4941168"/>
            <a:ext cx="7200800" cy="16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  <p:sp>
        <p:nvSpPr>
          <p:cNvPr id="2" name="Retângulo 1"/>
          <p:cNvSpPr/>
          <p:nvPr/>
        </p:nvSpPr>
        <p:spPr>
          <a:xfrm>
            <a:off x="539552" y="1844824"/>
            <a:ext cx="8064896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+mn-lt"/>
                <a:ea typeface="Times New Roman" panose="02020603050405020304" pitchFamily="18" charset="0"/>
              </a:rPr>
              <a:t>Objeto da auditoria: avaliação dos principais gargalos para liberação de carga conteinerizada nos portos da Região Sudeste (Santos, Rio e Vitória)</a:t>
            </a:r>
            <a:endParaRPr lang="pt-BR" sz="2600" dirty="0"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600" dirty="0"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BR" sz="2600" dirty="0" smtClean="0">
                <a:latin typeface="+mn-lt"/>
                <a:ea typeface="Times New Roman" panose="02020603050405020304" pitchFamily="18" charset="0"/>
              </a:rPr>
              <a:t>Foco: questões relevantes e impactantes, cujas proposições de melhoria contribuam efetivamente para ganhos de eficiência ao setor, com consequente redução do custo Brasil</a:t>
            </a:r>
            <a:endParaRPr lang="pt-BR" sz="2600" dirty="0"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384969" y="548680"/>
            <a:ext cx="8374062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pt-BR" dirty="0" smtClean="0">
                <a:solidFill>
                  <a:srgbClr val="002060"/>
                </a:solidFill>
              </a:rPr>
              <a:t>Problema </a:t>
            </a:r>
            <a:r>
              <a:rPr lang="pt-BR" dirty="0">
                <a:solidFill>
                  <a:srgbClr val="002060"/>
                </a:solidFill>
              </a:rPr>
              <a:t>de Auditoria</a:t>
            </a:r>
            <a:endParaRPr lang="pt-BR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7961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ítulo 1"/>
          <p:cNvSpPr>
            <a:spLocks noGrp="1"/>
          </p:cNvSpPr>
          <p:nvPr>
            <p:ph type="title"/>
          </p:nvPr>
        </p:nvSpPr>
        <p:spPr>
          <a:xfrm>
            <a:off x="0" y="548680"/>
            <a:ext cx="8374062" cy="688975"/>
          </a:xfrm>
        </p:spPr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	</a:t>
            </a:r>
            <a:r>
              <a:rPr lang="pt-BR" dirty="0" smtClean="0">
                <a:solidFill>
                  <a:srgbClr val="002060"/>
                </a:solidFill>
              </a:rPr>
              <a:t>Questões Selecionadas</a:t>
            </a:r>
            <a:endParaRPr lang="pt-BR" dirty="0">
              <a:solidFill>
                <a:srgbClr val="3333FF"/>
              </a:solidFill>
            </a:endParaRPr>
          </a:p>
        </p:txBody>
      </p:sp>
      <p:sp>
        <p:nvSpPr>
          <p:cNvPr id="4" name="Espaço Reservado para Conteúdo 2"/>
          <p:cNvSpPr txBox="1">
            <a:spLocks/>
          </p:cNvSpPr>
          <p:nvPr/>
        </p:nvSpPr>
        <p:spPr bwMode="auto">
          <a:xfrm>
            <a:off x="971600" y="4941168"/>
            <a:ext cx="7200800" cy="1656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BR" sz="2400" dirty="0"/>
          </a:p>
        </p:txBody>
      </p:sp>
      <p:sp>
        <p:nvSpPr>
          <p:cNvPr id="2" name="Retângulo 1"/>
          <p:cNvSpPr/>
          <p:nvPr/>
        </p:nvSpPr>
        <p:spPr>
          <a:xfrm>
            <a:off x="467544" y="1556792"/>
            <a:ext cx="8424936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Procedimento utilizado para o trânsito de contêineres ainda não nacionalizados para recintos alfandegados fora da zona primária dos portos, a Declaração de Trânsito Aduaneiro (DTA)</a:t>
            </a:r>
            <a:endParaRPr lang="pt-BR" sz="2400" dirty="0"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Processo de inspeção de embalagens e suportes de madeira, a cargo do Sistema de Vigilância Agropecuária Internacional (</a:t>
            </a:r>
            <a:r>
              <a:rPr lang="pt-BR" sz="2400" dirty="0" err="1" smtClean="0">
                <a:latin typeface="+mn-lt"/>
                <a:ea typeface="Times New Roman" panose="02020603050405020304" pitchFamily="18" charset="0"/>
              </a:rPr>
              <a:t>Vigiagro</a:t>
            </a: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), do Ministério da Agricultura, Pecuária e Abastecimento (MAPA)</a:t>
            </a:r>
          </a:p>
          <a:p>
            <a:pPr marL="285750" indent="-28575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Cobrança do chamado </a:t>
            </a:r>
            <a:r>
              <a:rPr lang="pt-BR" sz="2400" i="1" dirty="0" smtClean="0">
                <a:latin typeface="+mn-lt"/>
                <a:ea typeface="Times New Roman" panose="02020603050405020304" pitchFamily="18" charset="0"/>
              </a:rPr>
              <a:t>Terminal </a:t>
            </a:r>
            <a:r>
              <a:rPr lang="pt-BR" sz="2400" i="1" dirty="0" err="1" smtClean="0">
                <a:latin typeface="+mn-lt"/>
                <a:ea typeface="Times New Roman" panose="02020603050405020304" pitchFamily="18" charset="0"/>
              </a:rPr>
              <a:t>Handling</a:t>
            </a:r>
            <a:r>
              <a:rPr lang="pt-BR" sz="2400" i="1" dirty="0" smtClean="0">
                <a:latin typeface="+mn-lt"/>
                <a:ea typeface="Times New Roman" panose="02020603050405020304" pitchFamily="18" charset="0"/>
              </a:rPr>
              <a:t> Charge </a:t>
            </a:r>
            <a:r>
              <a:rPr lang="pt-BR" sz="2400" dirty="0" smtClean="0">
                <a:latin typeface="+mn-lt"/>
                <a:ea typeface="Times New Roman" panose="02020603050405020304" pitchFamily="18" charset="0"/>
              </a:rPr>
              <a:t>2 (THC 2), por parte dos terminais portuários, quando do envio da carga para recintos alfandegados fora da área do porto, e seus possíveis efeitos anticoncorrenciais e nocivos ao usuário</a:t>
            </a:r>
            <a:endParaRPr lang="pt-BR" sz="2400" dirty="0"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>
              <a:solidFill>
                <a:srgbClr val="FF0000"/>
              </a:solidFill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>
              <a:latin typeface="+mn-lt"/>
              <a:ea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pt-BR" sz="2400" dirty="0"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5643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179512" y="548679"/>
            <a:ext cx="8964488" cy="720081"/>
          </a:xfrm>
        </p:spPr>
        <p:txBody>
          <a:bodyPr/>
          <a:lstStyle/>
          <a:p>
            <a:pPr marL="354013" indent="-354013"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Que medidas podem ser adotadas para conferir maior celeridade ao trânsito aduaneiro dentro dos terminais portuários?</a:t>
            </a:r>
            <a:endParaRPr lang="pt-BR" sz="2800" dirty="0">
              <a:solidFill>
                <a:srgbClr val="002060"/>
              </a:solidFill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483277" cy="4896544"/>
          </a:xfrm>
        </p:spPr>
        <p:txBody>
          <a:bodyPr/>
          <a:lstStyle/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t-BR" sz="2600" b="1" dirty="0" smtClean="0"/>
              <a:t>Três principais gargalos:</a:t>
            </a:r>
            <a:endParaRPr lang="pt-BR" sz="2600" b="1" dirty="0"/>
          </a:p>
          <a:p>
            <a:pPr algn="just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pt-BR" sz="2600" dirty="0" smtClean="0"/>
              <a:t>Exigência de entrega física de documentos na Alfândega local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buFont typeface="Courier New" panose="02070309020205020404" pitchFamily="49" charset="0"/>
              <a:buChar char="o"/>
              <a:defRPr/>
            </a:pPr>
            <a:r>
              <a:rPr lang="pt-BR" sz="2600" dirty="0" smtClean="0"/>
              <a:t>Restrição ao registro antecipado da DTA-pátio (antes da atracação do navio)</a:t>
            </a:r>
          </a:p>
          <a:p>
            <a:pPr algn="just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pt-BR" sz="2600" dirty="0" smtClean="0"/>
              <a:t>Necessidade de atuação presencial de servidor da RFB no processo de liberação, no dia do trânsito</a:t>
            </a:r>
            <a:endParaRPr lang="pt-BR" sz="2600" dirty="0"/>
          </a:p>
          <a:p>
            <a:pPr marL="514350" indent="-514350">
              <a:spcAft>
                <a:spcPts val="1800"/>
              </a:spcAft>
              <a:buNone/>
              <a:defRPr/>
            </a:pPr>
            <a:r>
              <a:rPr lang="pt-BR" sz="2600" dirty="0" smtClean="0">
                <a:sym typeface="Symbol" panose="05050102010706020507" pitchFamily="18" charset="2"/>
              </a:rPr>
              <a:t> Impacto estimado de cerca de R$ 17 milhões sobre o custo de transporte, por ano, apenas em Santos</a:t>
            </a:r>
            <a:endParaRPr lang="pt-BR" sz="2600" dirty="0"/>
          </a:p>
        </p:txBody>
      </p:sp>
    </p:spTree>
    <p:extLst>
      <p:ext uri="{BB962C8B-B14F-4D97-AF65-F5344CB8AC3E}">
        <p14:creationId xmlns:p14="http://schemas.microsoft.com/office/powerpoint/2010/main" val="4240145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720081"/>
          </a:xfrm>
        </p:spPr>
        <p:txBody>
          <a:bodyPr/>
          <a:lstStyle/>
          <a:p>
            <a:pPr marL="354013" indent="-354013">
              <a:defRPr/>
            </a:pPr>
            <a:r>
              <a:rPr lang="pt-BR" sz="2800" dirty="0">
                <a:solidFill>
                  <a:srgbClr val="002060"/>
                </a:solidFill>
              </a:rPr>
              <a:t>Que medidas podem ser adotadas para conferir maior celeridade ao trânsito aduaneiro dentro dos terminais portuários?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79500"/>
            <a:ext cx="8483277" cy="4485804"/>
          </a:xfrm>
        </p:spPr>
        <p:txBody>
          <a:bodyPr/>
          <a:lstStyle/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t-BR" sz="2600" b="1" dirty="0" smtClean="0"/>
              <a:t>Acórdão 1328/2016-TCU-Plenário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pt-BR" sz="2600" dirty="0" smtClean="0"/>
              <a:t>	O TCU </a:t>
            </a:r>
            <a:r>
              <a:rPr lang="pt-BR" sz="2600" dirty="0" smtClean="0">
                <a:ea typeface="Times New Roman" panose="02020603050405020304" pitchFamily="18" charset="0"/>
              </a:rPr>
              <a:t>recomendou à RFB: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600" dirty="0" smtClean="0"/>
              <a:t>priorizar e garantir recursos para implementar a anexação eletrônica de documentos ao processo de liberação de contêineres por DTA;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600" dirty="0" smtClean="0"/>
              <a:t>promover alterações em normas e sistemas de tecnologia da informação para permitir que o registro da DTA-pátio e sua parametrização sejam realizados antes da chegada dos navios;</a:t>
            </a:r>
          </a:p>
          <a:p>
            <a:pPr marL="514350" indent="-514350">
              <a:spcAft>
                <a:spcPts val="1800"/>
              </a:spcAft>
              <a:buNone/>
              <a:defRPr/>
            </a:pP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3894221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720081"/>
          </a:xfrm>
        </p:spPr>
        <p:txBody>
          <a:bodyPr/>
          <a:lstStyle/>
          <a:p>
            <a:pPr marL="354013" indent="-354013">
              <a:defRPr/>
            </a:pPr>
            <a:r>
              <a:rPr lang="pt-BR" sz="2800" dirty="0">
                <a:solidFill>
                  <a:srgbClr val="002060"/>
                </a:solidFill>
              </a:rPr>
              <a:t>Que medidas podem ser adotadas para conferir maior celeridade ao trânsito aduaneiro dentro dos terminais portuários?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79500"/>
            <a:ext cx="8483277" cy="4485804"/>
          </a:xfrm>
        </p:spPr>
        <p:txBody>
          <a:bodyPr/>
          <a:lstStyle/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t-BR" sz="2600" b="1" dirty="0" smtClean="0"/>
              <a:t>Acórdão 1328/2016-TCU-Plenário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pt-BR" sz="2600" dirty="0" smtClean="0"/>
              <a:t>	O TCU </a:t>
            </a:r>
            <a:r>
              <a:rPr lang="pt-BR" sz="2600" dirty="0" smtClean="0">
                <a:ea typeface="Times New Roman" panose="02020603050405020304" pitchFamily="18" charset="0"/>
              </a:rPr>
              <a:t>recomendou à RFB: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600" dirty="0"/>
              <a:t>promover alterações em normas e sistemas de tecnologia da informação </a:t>
            </a:r>
            <a:r>
              <a:rPr lang="pt-BR" sz="2600" dirty="0" smtClean="0"/>
              <a:t>para, nos processos de liberação de contêineres por DTA, </a:t>
            </a:r>
            <a:r>
              <a:rPr lang="pt-BR" sz="2600" dirty="0"/>
              <a:t>transferir para os terminais portuários a </a:t>
            </a:r>
            <a:r>
              <a:rPr lang="pt-BR" sz="2600" dirty="0" smtClean="0"/>
              <a:t>responsabilidade pela inserção em sistema dos dados do caminhão, contêiner e lacre; </a:t>
            </a:r>
          </a:p>
          <a:p>
            <a:pPr marL="514350" indent="-514350">
              <a:spcAft>
                <a:spcPts val="1800"/>
              </a:spcAft>
              <a:buNone/>
              <a:defRPr/>
            </a:pPr>
            <a:endParaRPr lang="pt-BR" sz="3600" b="1" dirty="0"/>
          </a:p>
        </p:txBody>
      </p:sp>
    </p:spTree>
    <p:extLst>
      <p:ext uri="{BB962C8B-B14F-4D97-AF65-F5344CB8AC3E}">
        <p14:creationId xmlns:p14="http://schemas.microsoft.com/office/powerpoint/2010/main" val="981100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720081"/>
          </a:xfrm>
        </p:spPr>
        <p:txBody>
          <a:bodyPr/>
          <a:lstStyle/>
          <a:p>
            <a:pPr marL="354013" indent="-354013">
              <a:defRPr/>
            </a:pPr>
            <a:r>
              <a:rPr lang="pt-BR" sz="2800" dirty="0" smtClean="0">
                <a:solidFill>
                  <a:srgbClr val="002060"/>
                </a:solidFill>
              </a:rPr>
              <a:t>Quais são os principais gargalos envolvendo a vistoria de embalagens e suportes de madeira realizada pelo </a:t>
            </a:r>
            <a:r>
              <a:rPr lang="pt-BR" sz="2800" dirty="0" err="1" smtClean="0">
                <a:solidFill>
                  <a:srgbClr val="002060"/>
                </a:solidFill>
              </a:rPr>
              <a:t>Vigiagro</a:t>
            </a:r>
            <a:r>
              <a:rPr lang="pt-BR" sz="2800" dirty="0" smtClean="0">
                <a:solidFill>
                  <a:srgbClr val="002060"/>
                </a:solidFill>
              </a:rPr>
              <a:t>? </a:t>
            </a:r>
            <a:endParaRPr lang="pt-BR" sz="2800" dirty="0">
              <a:solidFill>
                <a:srgbClr val="002060"/>
              </a:solidFill>
            </a:endParaRP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483277" cy="4536504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pt-BR" sz="2600" b="1" dirty="0" smtClean="0"/>
              <a:t>Fatores determinantes das ineficiências no processo:</a:t>
            </a:r>
            <a:endParaRPr lang="pt-BR" sz="2600" b="1" dirty="0"/>
          </a:p>
          <a:p>
            <a:pPr algn="just">
              <a:spcBef>
                <a:spcPts val="120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pt-BR" sz="2600" dirty="0" smtClean="0"/>
              <a:t>Legislação desatualizada impossibilita aplicação de sanções nos casos de não conformidade </a:t>
            </a:r>
            <a:r>
              <a:rPr lang="pt-BR" sz="2400" dirty="0" smtClean="0"/>
              <a:t>(já objeto de recomendação do TCU em 2006)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pt-BR" sz="2600" dirty="0" smtClean="0"/>
              <a:t>Ausência de critérios objetivos de análise de risco para seleção de contêineres a serem inspecionados </a:t>
            </a:r>
            <a:r>
              <a:rPr lang="pt-BR" sz="2400" dirty="0" smtClean="0"/>
              <a:t>(economia anual potencial de cerca de R$ 40 milhões)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  <a:buFont typeface="Courier New" panose="02070309020205020404" pitchFamily="49" charset="0"/>
              <a:buChar char="o"/>
              <a:defRPr/>
            </a:pPr>
            <a:r>
              <a:rPr lang="pt-BR" sz="2600" dirty="0" smtClean="0"/>
              <a:t>Ausência de padronização mínima de inspeção de pallets e suporte de madeira nos portos brasileiros</a:t>
            </a:r>
            <a:endParaRPr lang="pt-BR" sz="2800" b="1" dirty="0"/>
          </a:p>
          <a:p>
            <a:pPr marL="514350" indent="-514350">
              <a:lnSpc>
                <a:spcPct val="150000"/>
              </a:lnSpc>
              <a:spcAft>
                <a:spcPts val="1800"/>
              </a:spcAft>
              <a:buNone/>
              <a:defRPr/>
            </a:pPr>
            <a:endParaRPr lang="pt-BR" sz="2800" dirty="0"/>
          </a:p>
          <a:p>
            <a:pPr marL="514350" indent="-514350">
              <a:lnSpc>
                <a:spcPct val="150000"/>
              </a:lnSpc>
              <a:spcAft>
                <a:spcPts val="1800"/>
              </a:spcAft>
              <a:buNone/>
              <a:defRPr/>
            </a:pPr>
            <a:endParaRPr lang="pt-BR" sz="2800" b="1" dirty="0"/>
          </a:p>
          <a:p>
            <a:pPr marL="514350" indent="-514350">
              <a:lnSpc>
                <a:spcPct val="150000"/>
              </a:lnSpc>
              <a:spcAft>
                <a:spcPts val="1800"/>
              </a:spcAft>
              <a:buNone/>
              <a:defRPr/>
            </a:pP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2999154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ítulo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964488" cy="720081"/>
          </a:xfrm>
        </p:spPr>
        <p:txBody>
          <a:bodyPr/>
          <a:lstStyle/>
          <a:p>
            <a:pPr marL="354013" indent="-354013">
              <a:defRPr/>
            </a:pPr>
            <a:r>
              <a:rPr lang="pt-BR" sz="2800" dirty="0">
                <a:solidFill>
                  <a:srgbClr val="002060"/>
                </a:solidFill>
              </a:rPr>
              <a:t>Quais são os principais gargalos envolvendo a vistoria de embalagens e suportes de madeira realizada pelo </a:t>
            </a:r>
            <a:r>
              <a:rPr lang="pt-BR" sz="2800" dirty="0" err="1">
                <a:solidFill>
                  <a:srgbClr val="002060"/>
                </a:solidFill>
              </a:rPr>
              <a:t>Vigiagro</a:t>
            </a:r>
            <a:r>
              <a:rPr lang="pt-BR" sz="2800" dirty="0">
                <a:solidFill>
                  <a:srgbClr val="002060"/>
                </a:solidFill>
              </a:rPr>
              <a:t>?</a:t>
            </a:r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79500"/>
            <a:ext cx="8483277" cy="4485804"/>
          </a:xfrm>
        </p:spPr>
        <p:txBody>
          <a:bodyPr/>
          <a:lstStyle/>
          <a:p>
            <a:pPr marL="0" indent="0">
              <a:spcAft>
                <a:spcPts val="600"/>
              </a:spcAft>
              <a:buFont typeface="Wingdings" pitchFamily="2" charset="2"/>
              <a:buNone/>
              <a:defRPr/>
            </a:pPr>
            <a:r>
              <a:rPr lang="pt-BR" sz="2600" b="1" dirty="0" smtClean="0"/>
              <a:t>Acórdão 1328/2016-TCU-Plenário</a:t>
            </a: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  <a:defRPr/>
            </a:pPr>
            <a:r>
              <a:rPr lang="pt-BR" sz="2600" dirty="0" smtClean="0"/>
              <a:t>	O TCU determinou ao MAPA que enviasse, em 60 dias</a:t>
            </a:r>
            <a:r>
              <a:rPr lang="pt-BR" sz="2600" dirty="0" smtClean="0">
                <a:ea typeface="Times New Roman" panose="02020603050405020304" pitchFamily="18" charset="0"/>
              </a:rPr>
              <a:t>: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600" dirty="0" smtClean="0"/>
              <a:t>Comprovante de encaminhamento à Casa Civil dos anteprojetos para substituição do Decreto 24.114/1934, bem como daquele que cria a Lei da Vigilância Agropecuária Internacional; </a:t>
            </a:r>
          </a:p>
          <a:p>
            <a:pPr algn="just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600" dirty="0" smtClean="0"/>
              <a:t>Plano de ação que contemple a atualização da IN SDA/MAPA 4/2004, para permitir a utilização de critérios de análise de risco para a seleção de contêineres a serem inspecionados;</a:t>
            </a:r>
          </a:p>
        </p:txBody>
      </p:sp>
    </p:spTree>
    <p:extLst>
      <p:ext uri="{BB962C8B-B14F-4D97-AF65-F5344CB8AC3E}">
        <p14:creationId xmlns:p14="http://schemas.microsoft.com/office/powerpoint/2010/main" val="58912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6518</TotalTime>
  <Words>735</Words>
  <Application>Microsoft Office PowerPoint</Application>
  <PresentationFormat>Apresentação na tela (4:3)</PresentationFormat>
  <Paragraphs>73</Paragraphs>
  <Slides>14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Symbol</vt:lpstr>
      <vt:lpstr>Times New Roman</vt:lpstr>
      <vt:lpstr>Wingdings</vt:lpstr>
      <vt:lpstr>Tema do Office</vt:lpstr>
      <vt:lpstr>Auditoria Operacional em gargalos para liberação de carga conteinerizada nos portos da Região Sudeste</vt:lpstr>
      <vt:lpstr>Contextualização do Problema de Auditoria</vt:lpstr>
      <vt:lpstr>Apresentação do PowerPoint</vt:lpstr>
      <vt:lpstr> Questões Selecionadas</vt:lpstr>
      <vt:lpstr>Que medidas podem ser adotadas para conferir maior celeridade ao trânsito aduaneiro dentro dos terminais portuários?</vt:lpstr>
      <vt:lpstr>Que medidas podem ser adotadas para conferir maior celeridade ao trânsito aduaneiro dentro dos terminais portuários?</vt:lpstr>
      <vt:lpstr>Que medidas podem ser adotadas para conferir maior celeridade ao trânsito aduaneiro dentro dos terminais portuários?</vt:lpstr>
      <vt:lpstr>Quais são os principais gargalos envolvendo a vistoria de embalagens e suportes de madeira realizada pelo Vigiagro? </vt:lpstr>
      <vt:lpstr>Quais são os principais gargalos envolvendo a vistoria de embalagens e suportes de madeira realizada pelo Vigiagro?</vt:lpstr>
      <vt:lpstr>Quais são os principais gargalos envolvendo a vistoria de embalagens e suportes de madeira realizada pelo Vigiagro?</vt:lpstr>
      <vt:lpstr> Providências Informadas</vt:lpstr>
      <vt:lpstr> Providências Informadas</vt:lpstr>
      <vt:lpstr> Providências Informadas</vt:lpstr>
      <vt:lpstr>Apresentação do PowerPoint</vt:lpstr>
    </vt:vector>
  </TitlesOfParts>
  <Company>TCU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malvim</dc:creator>
  <cp:lastModifiedBy>Itamar da Silva Melchior Júnior</cp:lastModifiedBy>
  <cp:revision>314</cp:revision>
  <dcterms:created xsi:type="dcterms:W3CDTF">2012-01-19T13:05:04Z</dcterms:created>
  <dcterms:modified xsi:type="dcterms:W3CDTF">2017-04-26T14:14:21Z</dcterms:modified>
</cp:coreProperties>
</file>