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4"/>
  </p:sldMasterIdLst>
  <p:notesMasterIdLst>
    <p:notesMasterId r:id="rId21"/>
  </p:notesMasterIdLst>
  <p:handoutMasterIdLst>
    <p:handoutMasterId r:id="rId22"/>
  </p:handoutMasterIdLst>
  <p:sldIdLst>
    <p:sldId id="256" r:id="rId5"/>
    <p:sldId id="303" r:id="rId6"/>
    <p:sldId id="304" r:id="rId7"/>
    <p:sldId id="305" r:id="rId8"/>
    <p:sldId id="306" r:id="rId9"/>
    <p:sldId id="283" r:id="rId10"/>
    <p:sldId id="285" r:id="rId11"/>
    <p:sldId id="286" r:id="rId12"/>
    <p:sldId id="297" r:id="rId13"/>
    <p:sldId id="287" r:id="rId14"/>
    <p:sldId id="288" r:id="rId15"/>
    <p:sldId id="289" r:id="rId16"/>
    <p:sldId id="290" r:id="rId17"/>
    <p:sldId id="294" r:id="rId18"/>
    <p:sldId id="300" r:id="rId19"/>
    <p:sldId id="307" r:id="rId20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a Virginia da Silva Rego" initials="RVdSR" lastIdx="2" clrIdx="0">
    <p:extLst>
      <p:ext uri="{19B8F6BF-5375-455C-9EA6-DF929625EA0E}">
        <p15:presenceInfo xmlns:p15="http://schemas.microsoft.com/office/powerpoint/2012/main" userId="S::regorv@tcu.gov.br::bdc1937c-fe62-4ba8-869c-ac98e99ed1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FF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05D1"/>
    <a:srgbClr val="4282C1"/>
    <a:srgbClr val="FFFFFF"/>
    <a:srgbClr val="E6E6E6"/>
    <a:srgbClr val="000000"/>
    <a:srgbClr val="D39AB3"/>
    <a:srgbClr val="CCD7D9"/>
    <a:srgbClr val="FF3399"/>
    <a:srgbClr val="A10000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84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xmlns="" id="{E9905A05-3A90-4E3C-8EC9-D475407CB4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D89EC754-8FD0-4FEB-9B36-A701CEB22A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79B27-0B9A-4BF3-96C8-B901686B45D9}" type="datetimeFigureOut">
              <a:rPr lang="pt-BR" smtClean="0"/>
              <a:t>14/12/2022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E2B7880F-A141-4732-94EA-A04DD378D5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EBB3704C-819A-49E6-B38B-E9EE9CCB06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76DDD-6D26-4D8C-81E9-88BBEA1369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27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3EAEE1-DE98-49EF-8DF6-DD3DC70D79F1}" type="datetimeFigureOut">
              <a:rPr lang="pt-BR" smtClean="0"/>
              <a:t>14/12/2022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13A40-F07E-4C56-A63D-056A89A2FE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146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13A40-F07E-4C56-A63D-056A89A2FEBC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7849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Imagens:</a:t>
            </a:r>
          </a:p>
          <a:p>
            <a:endParaRPr lang="pt-BR"/>
          </a:p>
          <a:p>
            <a:r>
              <a:rPr lang="pt-BR"/>
              <a:t>URNA: https://www.tre-to.jus.br/comunicacao/noticias/2019/Setembro/urnas-eletronicas-entenda-o-porque-o-sistema-de-votacao-e-100-seguro</a:t>
            </a:r>
          </a:p>
          <a:p>
            <a:endParaRPr lang="pt-BR"/>
          </a:p>
          <a:p>
            <a:r>
              <a:rPr lang="pt-BR"/>
              <a:t>MIDIA: https://apps.tre-sc.jus.br/site/eleicoes/urna-eletronica/midias/index.html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13A40-F07E-4C56-A63D-056A89A2FEBC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7008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Imagens:</a:t>
            </a:r>
          </a:p>
          <a:p>
            <a:endParaRPr lang="pt-BR"/>
          </a:p>
          <a:p>
            <a:r>
              <a:rPr lang="pt-BR"/>
              <a:t>URNA: https://www.tre-to.jus.br/comunicacao/noticias/2019/Setembro/urnas-eletronicas-entenda-o-porque-o-sistema-de-votacao-e-100-seguro</a:t>
            </a:r>
          </a:p>
          <a:p>
            <a:endParaRPr lang="pt-BR"/>
          </a:p>
          <a:p>
            <a:r>
              <a:rPr lang="pt-BR"/>
              <a:t>MIDIA: https://apps.tre-sc.jus.br/site/eleicoes/urna-eletronica/midias/index.html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13A40-F07E-4C56-A63D-056A89A2FEB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684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Imagens:</a:t>
            </a:r>
          </a:p>
          <a:p>
            <a:endParaRPr lang="pt-BR"/>
          </a:p>
          <a:p>
            <a:r>
              <a:rPr lang="pt-BR"/>
              <a:t>URNA: https://www.tre-to.jus.br/comunicacao/noticias/2019/Setembro/urnas-eletronicas-entenda-o-porque-o-sistema-de-votacao-e-100-seguro</a:t>
            </a:r>
          </a:p>
          <a:p>
            <a:endParaRPr lang="pt-BR"/>
          </a:p>
          <a:p>
            <a:r>
              <a:rPr lang="pt-BR"/>
              <a:t>MIDIA: https://apps.tre-sc.jus.br/site/eleicoes/urna-eletronica/midias/index.html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13A40-F07E-4C56-A63D-056A89A2FEBC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3627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13A40-F07E-4C56-A63D-056A89A2FEBC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1176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Imagens:</a:t>
            </a:r>
          </a:p>
          <a:p>
            <a:endParaRPr lang="pt-BR"/>
          </a:p>
          <a:p>
            <a:r>
              <a:rPr lang="pt-BR"/>
              <a:t>URNA: https://www.tre-to.jus.br/comunicacao/noticias/2019/Setembro/urnas-eletronicas-entenda-o-porque-o-sistema-de-votacao-e-100-seguro</a:t>
            </a:r>
          </a:p>
          <a:p>
            <a:endParaRPr lang="pt-BR"/>
          </a:p>
          <a:p>
            <a:r>
              <a:rPr lang="pt-BR"/>
              <a:t>MIDIA: https://apps.tre-sc.jus.br/site/eleicoes/urna-eletronica/midias/index.html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13A40-F07E-4C56-A63D-056A89A2FEB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3113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Imagens:</a:t>
            </a:r>
          </a:p>
          <a:p>
            <a:endParaRPr lang="pt-BR"/>
          </a:p>
          <a:p>
            <a:r>
              <a:rPr lang="pt-BR"/>
              <a:t>URNA: https://www.tre-to.jus.br/comunicacao/noticias/2019/Setembro/urnas-eletronicas-entenda-o-porque-o-sistema-de-votacao-e-100-seguro</a:t>
            </a:r>
          </a:p>
          <a:p>
            <a:endParaRPr lang="pt-BR"/>
          </a:p>
          <a:p>
            <a:r>
              <a:rPr lang="pt-BR"/>
              <a:t>MIDIA: https://apps.tre-sc.jus.br/site/eleicoes/urna-eletronica/midias/index.html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13A40-F07E-4C56-A63D-056A89A2FEB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8644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Imagens:</a:t>
            </a:r>
          </a:p>
          <a:p>
            <a:endParaRPr lang="pt-BR"/>
          </a:p>
          <a:p>
            <a:r>
              <a:rPr lang="pt-BR"/>
              <a:t>URNA: https://www.tre-to.jus.br/comunicacao/noticias/2019/Setembro/urnas-eletronicas-entenda-o-porque-o-sistema-de-votacao-e-100-seguro</a:t>
            </a:r>
          </a:p>
          <a:p>
            <a:endParaRPr lang="pt-BR"/>
          </a:p>
          <a:p>
            <a:r>
              <a:rPr lang="pt-BR"/>
              <a:t>MIDIA: https://apps.tre-sc.jus.br/site/eleicoes/urna-eletronica/midias/index.html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13A40-F07E-4C56-A63D-056A89A2FEB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5987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Imagens:</a:t>
            </a:r>
          </a:p>
          <a:p>
            <a:endParaRPr lang="pt-BR"/>
          </a:p>
          <a:p>
            <a:r>
              <a:rPr lang="pt-BR"/>
              <a:t>URNA: https://www.tre-to.jus.br/comunicacao/noticias/2019/Setembro/urnas-eletronicas-entenda-o-porque-o-sistema-de-votacao-e-100-seguro</a:t>
            </a:r>
          </a:p>
          <a:p>
            <a:endParaRPr lang="pt-BR"/>
          </a:p>
          <a:p>
            <a:r>
              <a:rPr lang="pt-BR"/>
              <a:t>MIDIA: https://apps.tre-sc.jus.br/site/eleicoes/urna-eletronica/midias/index.html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13A40-F07E-4C56-A63D-056A89A2FEB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5628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Imagens:</a:t>
            </a:r>
          </a:p>
          <a:p>
            <a:endParaRPr lang="pt-BR"/>
          </a:p>
          <a:p>
            <a:r>
              <a:rPr lang="pt-BR"/>
              <a:t>URNA: https://www.tre-to.jus.br/comunicacao/noticias/2019/Setembro/urnas-eletronicas-entenda-o-porque-o-sistema-de-votacao-e-100-seguro</a:t>
            </a:r>
          </a:p>
          <a:p>
            <a:endParaRPr lang="pt-BR"/>
          </a:p>
          <a:p>
            <a:r>
              <a:rPr lang="pt-BR"/>
              <a:t>MIDIA: https://apps.tre-sc.jus.br/site/eleicoes/urna-eletronica/midias/index.html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13A40-F07E-4C56-A63D-056A89A2FEB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0879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Imagens:</a:t>
            </a:r>
          </a:p>
          <a:p>
            <a:endParaRPr lang="pt-BR" dirty="0"/>
          </a:p>
          <a:p>
            <a:r>
              <a:rPr lang="pt-BR" dirty="0"/>
              <a:t>URNA: https://www.tre-to.jus.br/comunicacao/noticias/2019/Setembro/urnas-eletronicas-entenda-o-porque-o-sistema-de-votacao-e-100-seguro</a:t>
            </a:r>
          </a:p>
          <a:p>
            <a:endParaRPr lang="pt-BR" dirty="0"/>
          </a:p>
          <a:p>
            <a:r>
              <a:rPr lang="pt-BR" dirty="0"/>
              <a:t>MIDIA: https://apps.tre-sc.jus.br/site/eleicoes/urna-eletronica/midias/index.html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13A40-F07E-4C56-A63D-056A89A2FEB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2309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Imagens:</a:t>
            </a:r>
          </a:p>
          <a:p>
            <a:endParaRPr lang="pt-BR"/>
          </a:p>
          <a:p>
            <a:r>
              <a:rPr lang="pt-BR"/>
              <a:t>URNA: https://www.tre-to.jus.br/comunicacao/noticias/2019/Setembro/urnas-eletronicas-entenda-o-porque-o-sistema-de-votacao-e-100-seguro</a:t>
            </a:r>
          </a:p>
          <a:p>
            <a:endParaRPr lang="pt-BR"/>
          </a:p>
          <a:p>
            <a:r>
              <a:rPr lang="pt-BR"/>
              <a:t>MIDIA: https://apps.tre-sc.jus.br/site/eleicoes/urna-eletronica/midias/index.html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13A40-F07E-4C56-A63D-056A89A2FEB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5969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Imagens:</a:t>
            </a:r>
          </a:p>
          <a:p>
            <a:endParaRPr lang="pt-BR"/>
          </a:p>
          <a:p>
            <a:r>
              <a:rPr lang="pt-BR"/>
              <a:t>URNA: https://www.tre-to.jus.br/comunicacao/noticias/2019/Setembro/urnas-eletronicas-entenda-o-porque-o-sistema-de-votacao-e-100-seguro</a:t>
            </a:r>
          </a:p>
          <a:p>
            <a:endParaRPr lang="pt-BR"/>
          </a:p>
          <a:p>
            <a:r>
              <a:rPr lang="pt-BR"/>
              <a:t>MIDIA: https://apps.tre-sc.jus.br/site/eleicoes/urna-eletronica/midias/index.html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13A40-F07E-4C56-A63D-056A89A2FEB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5873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scuro: abertura e fech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0" y="0"/>
            <a:ext cx="12192000" cy="1602889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876"/>
            <a:ext cx="12192000" cy="692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21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curo: com cabeçalh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0" y="0"/>
            <a:ext cx="12192000" cy="1602889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7B018CED-7656-4504-A49A-16D1AB4CA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xmlns="" id="{A80B5FC6-81E1-401D-B7C1-426E46375780}"/>
              </a:ext>
            </a:extLst>
          </p:cNvPr>
          <p:cNvCxnSpPr>
            <a:cxnSpLocks/>
          </p:cNvCxnSpPr>
          <p:nvPr userDrawn="1"/>
        </p:nvCxnSpPr>
        <p:spPr>
          <a:xfrm>
            <a:off x="285750" y="1500326"/>
            <a:ext cx="11906250" cy="0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ítulo 11">
            <a:extLst>
              <a:ext uri="{FF2B5EF4-FFF2-40B4-BE49-F238E27FC236}">
                <a16:creationId xmlns:a16="http://schemas.microsoft.com/office/drawing/2014/main" xmlns="" id="{2580EB30-B956-4F31-B8EC-BABE65EC6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9" y="204395"/>
            <a:ext cx="10189028" cy="1136939"/>
          </a:xfrm>
        </p:spPr>
        <p:txBody>
          <a:bodyPr>
            <a:normAutofit/>
          </a:bodyPr>
          <a:lstStyle>
            <a:lvl1pPr>
              <a:defRPr sz="3800" baseline="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AA832E74-361F-4495-9A6D-630C97DC619D}"/>
              </a:ext>
            </a:extLst>
          </p:cNvPr>
          <p:cNvSpPr/>
          <p:nvPr userDrawn="1"/>
        </p:nvSpPr>
        <p:spPr>
          <a:xfrm>
            <a:off x="10475650" y="0"/>
            <a:ext cx="1716350" cy="160288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xmlns="" id="{98CC3343-AE30-43AE-858E-765ECE7565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3332" y="6441090"/>
            <a:ext cx="10140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rgbClr val="A6A6A6"/>
                </a:solidFill>
              </a:defRPr>
            </a:lvl1pPr>
          </a:lstStyle>
          <a:p>
            <a:fld id="{0DA4A019-E8B9-43C2-B82B-7CC0C26160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26964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scuro: vaz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0" y="0"/>
            <a:ext cx="12192000" cy="1602889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7B018CED-7656-4504-A49A-16D1AB4CA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xmlns="" id="{62485D9E-DCD9-42D6-97AB-0790202399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3380" y="6441090"/>
            <a:ext cx="1003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rgbClr val="A6A6A6"/>
                </a:solidFill>
              </a:defRPr>
            </a:lvl1pPr>
          </a:lstStyle>
          <a:p>
            <a:fld id="{0DA4A019-E8B9-43C2-B82B-7CC0C26160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2190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aro: abertura e fechamen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0" y="0"/>
            <a:ext cx="12192000" cy="1602889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022E3C21-8F7A-6411-5B83-CA15D039C6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0530"/>
            <a:ext cx="2218763" cy="40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02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Claro: abertura e fechamen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0" y="0"/>
            <a:ext cx="12192000" cy="1602889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7E81A5FB-2494-5C60-E381-E4C981BB3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354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034" t="74436" b="1"/>
          <a:stretch/>
        </p:blipFill>
        <p:spPr>
          <a:xfrm>
            <a:off x="6709025" y="2704877"/>
            <a:ext cx="5482975" cy="4153123"/>
          </a:xfrm>
          <a:prstGeom prst="rect">
            <a:avLst/>
          </a:prstGeom>
          <a:noFill/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022E3C21-8F7A-6411-5B83-CA15D039C6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0530"/>
            <a:ext cx="2218763" cy="40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35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ro: com cabeçalh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0" y="0"/>
            <a:ext cx="12192000" cy="1602889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xmlns="" id="{A80B5FC6-81E1-401D-B7C1-426E46375780}"/>
              </a:ext>
            </a:extLst>
          </p:cNvPr>
          <p:cNvCxnSpPr>
            <a:cxnSpLocks/>
          </p:cNvCxnSpPr>
          <p:nvPr userDrawn="1"/>
        </p:nvCxnSpPr>
        <p:spPr>
          <a:xfrm>
            <a:off x="285750" y="1500326"/>
            <a:ext cx="11906250" cy="0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ítulo 11">
            <a:extLst>
              <a:ext uri="{FF2B5EF4-FFF2-40B4-BE49-F238E27FC236}">
                <a16:creationId xmlns:a16="http://schemas.microsoft.com/office/drawing/2014/main" xmlns="" id="{C897DDC5-299D-4B8B-9AAC-D0DD7425C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9" y="204395"/>
            <a:ext cx="10189028" cy="1136939"/>
          </a:xfrm>
        </p:spPr>
        <p:txBody>
          <a:bodyPr>
            <a:normAutofit/>
          </a:bodyPr>
          <a:lstStyle>
            <a:lvl1pPr>
              <a:defRPr sz="3800" baseline="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2A99F2AE-1AB7-4385-9C5B-B0E5201EEF3C}"/>
              </a:ext>
            </a:extLst>
          </p:cNvPr>
          <p:cNvSpPr/>
          <p:nvPr userDrawn="1"/>
        </p:nvSpPr>
        <p:spPr>
          <a:xfrm>
            <a:off x="10475650" y="0"/>
            <a:ext cx="1716350" cy="160288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spaço Reservado para Número de Slide 5">
            <a:extLst>
              <a:ext uri="{FF2B5EF4-FFF2-40B4-BE49-F238E27FC236}">
                <a16:creationId xmlns:a16="http://schemas.microsoft.com/office/drawing/2014/main" xmlns="" id="{1F92E50C-3BF7-4315-BCFD-A5915BC03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3284" y="6441090"/>
            <a:ext cx="10240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0DA4A019-E8B9-43C2-B82B-7CC0C26160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1074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ro: vaz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0" y="0"/>
            <a:ext cx="12192000" cy="1602889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Número de Slide 5">
            <a:extLst>
              <a:ext uri="{FF2B5EF4-FFF2-40B4-BE49-F238E27FC236}">
                <a16:creationId xmlns:a16="http://schemas.microsoft.com/office/drawing/2014/main" xmlns="" id="{CE1662B3-BA9C-4627-BFE8-FF24F2A955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3379" y="6441090"/>
            <a:ext cx="1003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0DA4A019-E8B9-43C2-B82B-7CC0C26160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8901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"/>
            <a:ext cx="12192000" cy="6851448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204395"/>
            <a:ext cx="9209442" cy="11369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7721E-947C-443E-B033-82C05B67DC01}" type="datetime1">
              <a:rPr lang="pt-BR" smtClean="0"/>
              <a:t>14/12/2022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4A019-E8B9-43C2-B82B-7CC0C26160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283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3">
              <a:lumMod val="20000"/>
              <a:lumOff val="8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11" Type="http://schemas.openxmlformats.org/officeDocument/2006/relationships/image" Target="../media/image21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jpe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44.png"/><Relationship Id="rId5" Type="http://schemas.openxmlformats.org/officeDocument/2006/relationships/image" Target="../media/image15.png"/><Relationship Id="rId10" Type="http://schemas.openxmlformats.org/officeDocument/2006/relationships/image" Target="../media/image43.png"/><Relationship Id="rId4" Type="http://schemas.openxmlformats.org/officeDocument/2006/relationships/image" Target="../media/image25.jpe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8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5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jpeg"/><Relationship Id="rId10" Type="http://schemas.openxmlformats.org/officeDocument/2006/relationships/image" Target="../media/image16.svg"/><Relationship Id="rId4" Type="http://schemas.openxmlformats.org/officeDocument/2006/relationships/image" Target="../media/image11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9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16.sv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5" Type="http://schemas.openxmlformats.org/officeDocument/2006/relationships/image" Target="../media/image18.sv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C6AF266-75A2-40BB-8757-E4AA6B96CD5C}"/>
              </a:ext>
            </a:extLst>
          </p:cNvPr>
          <p:cNvSpPr txBox="1">
            <a:spLocks/>
          </p:cNvSpPr>
          <p:nvPr/>
        </p:nvSpPr>
        <p:spPr>
          <a:xfrm>
            <a:off x="736472" y="1962150"/>
            <a:ext cx="10719056" cy="17335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pt-BR" sz="54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Auditoria na sistemática brasileira de votação eletrônica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F033390D-C567-426C-A6B3-5689712F20AF}"/>
              </a:ext>
            </a:extLst>
          </p:cNvPr>
          <p:cNvSpPr/>
          <p:nvPr/>
        </p:nvSpPr>
        <p:spPr>
          <a:xfrm>
            <a:off x="768094" y="5869858"/>
            <a:ext cx="2840345" cy="487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pt-BR" sz="4400">
              <a:solidFill>
                <a:srgbClr val="FF33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1D054F58-1CE3-43D1-8FB5-74E46583E84D}"/>
              </a:ext>
            </a:extLst>
          </p:cNvPr>
          <p:cNvSpPr txBox="1"/>
          <p:nvPr/>
        </p:nvSpPr>
        <p:spPr>
          <a:xfrm>
            <a:off x="736472" y="5399778"/>
            <a:ext cx="593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accent2"/>
                </a:solidFill>
              </a:rPr>
              <a:t>Comissão Senado do Futuro, dezembro de 2022</a:t>
            </a:r>
          </a:p>
        </p:txBody>
      </p:sp>
    </p:spTree>
    <p:extLst>
      <p:ext uri="{BB962C8B-B14F-4D97-AF65-F5344CB8AC3E}">
        <p14:creationId xmlns:p14="http://schemas.microsoft.com/office/powerpoint/2010/main" val="3781874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Espaço Reservado para Número de Slide 1">
            <a:extLst>
              <a:ext uri="{FF2B5EF4-FFF2-40B4-BE49-F238E27FC236}">
                <a16:creationId xmlns:a16="http://schemas.microsoft.com/office/drawing/2014/main" xmlns="" id="{41798A8E-E9CE-461E-9F29-E897FA3D6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A4A019-E8B9-43C2-B82B-7CC0C2616060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5D7BFD53-FFFF-4D76-80E7-A711D2FB1B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924" y="108134"/>
            <a:ext cx="12030075" cy="953400"/>
          </a:xfrm>
        </p:spPr>
        <p:txBody>
          <a:bodyPr>
            <a:normAutofit/>
          </a:bodyPr>
          <a:lstStyle/>
          <a:p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</a:rPr>
              <a:t>Digitalização dos Bus em papel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6C923F86-EC4E-4068-A28C-60E3EB60FF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304" y="1698005"/>
            <a:ext cx="844490" cy="26354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51E07650-C17A-415C-81A7-5D5D61994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0688" y="2194313"/>
            <a:ext cx="898599" cy="26354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3285B718-56C6-4BE5-810C-C75CF1E76E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5018" y="2690621"/>
            <a:ext cx="846414" cy="26354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9578D366-C9AF-4E8A-8694-10EA95AE78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5502" y="3164806"/>
            <a:ext cx="857737" cy="26354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xmlns="" id="{20FA923F-54D9-458B-AA58-4623423E01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4921" y="3638991"/>
            <a:ext cx="853989" cy="26354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xmlns="" id="{1DC8F2DB-E44C-4819-9899-55028D1D68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6728" y="4178808"/>
            <a:ext cx="857670" cy="26354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2" descr="icone-pdf-symbole-png-rouge - Seeb">
            <a:extLst>
              <a:ext uri="{FF2B5EF4-FFF2-40B4-BE49-F238E27FC236}">
                <a16:creationId xmlns:a16="http://schemas.microsoft.com/office/drawing/2014/main" xmlns="" id="{6721B40B-B68D-41F2-8617-68A1A52EB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77" y="2832100"/>
            <a:ext cx="1050054" cy="105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eta: para a Direita 32">
            <a:extLst>
              <a:ext uri="{FF2B5EF4-FFF2-40B4-BE49-F238E27FC236}">
                <a16:creationId xmlns:a16="http://schemas.microsoft.com/office/drawing/2014/main" xmlns="" id="{8F8F9E56-2035-4E49-9423-713C6EC6142E}"/>
              </a:ext>
            </a:extLst>
          </p:cNvPr>
          <p:cNvSpPr/>
          <p:nvPr/>
        </p:nvSpPr>
        <p:spPr>
          <a:xfrm>
            <a:off x="5127446" y="3574098"/>
            <a:ext cx="609005" cy="32628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4" name="Picture 2" descr="icone-pdf-symbole-png-rouge - Seeb">
            <a:extLst>
              <a:ext uri="{FF2B5EF4-FFF2-40B4-BE49-F238E27FC236}">
                <a16:creationId xmlns:a16="http://schemas.microsoft.com/office/drawing/2014/main" xmlns="" id="{B0650D09-C89F-4DA7-A3AC-C0E434383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77" y="3022600"/>
            <a:ext cx="1050054" cy="105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icone-pdf-symbole-png-rouge - Seeb">
            <a:extLst>
              <a:ext uri="{FF2B5EF4-FFF2-40B4-BE49-F238E27FC236}">
                <a16:creationId xmlns:a16="http://schemas.microsoft.com/office/drawing/2014/main" xmlns="" id="{F3BB1AEC-B359-4B94-B001-F4261E920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77" y="3225800"/>
            <a:ext cx="1050054" cy="105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icone-pdf-symbole-png-rouge - Seeb">
            <a:extLst>
              <a:ext uri="{FF2B5EF4-FFF2-40B4-BE49-F238E27FC236}">
                <a16:creationId xmlns:a16="http://schemas.microsoft.com/office/drawing/2014/main" xmlns="" id="{0C7BF690-EF1D-40AE-A5AD-7263A3B75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77" y="3429000"/>
            <a:ext cx="1050054" cy="105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Balão de Fala: Oval 27">
            <a:extLst>
              <a:ext uri="{FF2B5EF4-FFF2-40B4-BE49-F238E27FC236}">
                <a16:creationId xmlns:a16="http://schemas.microsoft.com/office/drawing/2014/main" xmlns="" id="{2D8EBAAF-2389-4CCF-ACD9-7585CB01FE68}"/>
              </a:ext>
            </a:extLst>
          </p:cNvPr>
          <p:cNvSpPr/>
          <p:nvPr/>
        </p:nvSpPr>
        <p:spPr>
          <a:xfrm>
            <a:off x="-5671" y="1875419"/>
            <a:ext cx="1817582" cy="637787"/>
          </a:xfrm>
          <a:prstGeom prst="wedgeEllipseCallout">
            <a:avLst>
              <a:gd name="adj1" fmla="val 53617"/>
              <a:gd name="adj2" fmla="val 98343"/>
            </a:avLst>
          </a:prstGeom>
          <a:solidFill>
            <a:srgbClr val="A4B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>
                <a:solidFill>
                  <a:schemeClr val="tx1"/>
                </a:solidFill>
              </a:rPr>
              <a:t>Assista-me</a:t>
            </a:r>
          </a:p>
        </p:txBody>
      </p:sp>
      <p:pic>
        <p:nvPicPr>
          <p:cNvPr id="4" name="digitalizacao_bu_exemplo2">
            <a:hlinkClick r:id="" action="ppaction://media"/>
            <a:extLst>
              <a:ext uri="{FF2B5EF4-FFF2-40B4-BE49-F238E27FC236}">
                <a16:creationId xmlns:a16="http://schemas.microsoft.com/office/drawing/2014/main" xmlns="" id="{AA695D19-3F03-0B07-377C-8FC05A1D96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59551" y="1109227"/>
            <a:ext cx="2682875" cy="4876800"/>
          </a:xfrm>
          <a:prstGeom prst="rect">
            <a:avLst/>
          </a:prstGeom>
        </p:spPr>
      </p:pic>
      <p:sp>
        <p:nvSpPr>
          <p:cNvPr id="2" name="Seta: para a Direita 1">
            <a:extLst>
              <a:ext uri="{FF2B5EF4-FFF2-40B4-BE49-F238E27FC236}">
                <a16:creationId xmlns:a16="http://schemas.microsoft.com/office/drawing/2014/main" xmlns="" id="{498936C0-BC24-E774-A185-CA11A7C2B820}"/>
              </a:ext>
            </a:extLst>
          </p:cNvPr>
          <p:cNvSpPr/>
          <p:nvPr/>
        </p:nvSpPr>
        <p:spPr>
          <a:xfrm>
            <a:off x="9643722" y="6327959"/>
            <a:ext cx="1209517" cy="32628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A2D1DF7F-FBE4-BBF1-3726-CE8CCB4540A3}"/>
              </a:ext>
            </a:extLst>
          </p:cNvPr>
          <p:cNvSpPr txBox="1"/>
          <p:nvPr/>
        </p:nvSpPr>
        <p:spPr>
          <a:xfrm>
            <a:off x="7737024" y="6018197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Com Assinatura </a:t>
            </a:r>
          </a:p>
          <a:p>
            <a:pPr algn="ctr"/>
            <a:r>
              <a:rPr lang="pt-BR" dirty="0"/>
              <a:t>(“caneta”)</a:t>
            </a:r>
          </a:p>
        </p:txBody>
      </p:sp>
    </p:spTree>
    <p:extLst>
      <p:ext uri="{BB962C8B-B14F-4D97-AF65-F5344CB8AC3E}">
        <p14:creationId xmlns:p14="http://schemas.microsoft.com/office/powerpoint/2010/main" val="394379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3" grpId="0" animBg="1"/>
      <p:bldP spid="2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Número de Slide 1">
            <a:extLst>
              <a:ext uri="{FF2B5EF4-FFF2-40B4-BE49-F238E27FC236}">
                <a16:creationId xmlns:a16="http://schemas.microsoft.com/office/drawing/2014/main" xmlns="" id="{99F17B23-F2DE-4FC8-8F24-01F413F6E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A4A019-E8B9-43C2-B82B-7CC0C2616060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5D7BFD53-FFFF-4D76-80E7-A711D2FB1B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924" y="104735"/>
            <a:ext cx="12030075" cy="852487"/>
          </a:xfrm>
        </p:spPr>
        <p:txBody>
          <a:bodyPr/>
          <a:lstStyle/>
          <a:p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</a:rPr>
              <a:t>Como é a leitura? Aponte a câmera...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xmlns="" id="{1DC8F2DB-E44C-4819-9899-55028D1D6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14" y="1328668"/>
            <a:ext cx="2537088" cy="7796084"/>
          </a:xfrm>
          <a:prstGeom prst="rect">
            <a:avLst/>
          </a:prstGeom>
          <a:ln>
            <a:noFill/>
          </a:ln>
        </p:spPr>
      </p:pic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xmlns="" id="{4D35FC5D-0671-4FBD-8D57-4058157DA596}"/>
              </a:ext>
            </a:extLst>
          </p:cNvPr>
          <p:cNvSpPr/>
          <p:nvPr/>
        </p:nvSpPr>
        <p:spPr>
          <a:xfrm>
            <a:off x="2869646" y="4096103"/>
            <a:ext cx="1930954" cy="113693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D87BF110-021F-487A-BE1B-86C014982B6F}"/>
              </a:ext>
            </a:extLst>
          </p:cNvPr>
          <p:cNvSpPr txBox="1"/>
          <p:nvPr/>
        </p:nvSpPr>
        <p:spPr>
          <a:xfrm>
            <a:off x="5016501" y="3187700"/>
            <a:ext cx="6718300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pt-BR">
                <a:solidFill>
                  <a:schemeClr val="accent5">
                    <a:lumMod val="50000"/>
                  </a:schemeClr>
                </a:solidFill>
              </a:rPr>
              <a:t>QRBU:03:03 VRQR:1.5 VRCH:20220712 33:5 35:7 50:1 90:4 APTA:257 NOMI:36 BRAN:3 NULO:11 TOTC:50 IDEL:9661 CARG:1 TIPO:0 VERC:202207061813 11:4 13:3 18:4 23:6 30:3 35:6 50:2 51:7 90:3 APTA:257 NOMI:38 BRAN:1 NULO:11 TOTC:50 HASH:3B4BB8F3548404EE8461E8E63D7551C1138DE3C5B5588E90817BF1F215E9AC9EDF4C8937B0412024325436D27EBD43EFD16BA98F72EF0B12DCF57492E6BCB17E ASSI:2BC731BE4B8769BE65E517A7D362A14EDDB306FA9A0EB7AD1685402384FE98138656B58B7DDEDFF0E38D5944CC079EADDC05FB7A9B1B824C5E8DDD775994560B</a:t>
            </a:r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151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ço Reservado para Número de Slide 1">
            <a:extLst>
              <a:ext uri="{FF2B5EF4-FFF2-40B4-BE49-F238E27FC236}">
                <a16:creationId xmlns:a16="http://schemas.microsoft.com/office/drawing/2014/main" xmlns="" id="{36D7DA8B-F0D6-4927-8EAC-7C90ACAA6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A4A019-E8B9-43C2-B82B-7CC0C2616060}" type="slidenum">
              <a:rPr lang="pt-BR" smtClean="0"/>
              <a:pPr/>
              <a:t>12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5D7BFD53-FFFF-4D76-80E7-A711D2FB1B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0974" y="144613"/>
            <a:ext cx="12011025" cy="936018"/>
          </a:xfrm>
        </p:spPr>
        <p:txBody>
          <a:bodyPr>
            <a:normAutofit/>
          </a:bodyPr>
          <a:lstStyle/>
          <a:p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</a:rPr>
              <a:t>Transformar os arquivos PDF em dados...</a:t>
            </a:r>
          </a:p>
        </p:txBody>
      </p:sp>
      <p:pic>
        <p:nvPicPr>
          <p:cNvPr id="15" name="Picture 2" descr="icone-pdf-symbole-png-rouge - Seeb">
            <a:extLst>
              <a:ext uri="{FF2B5EF4-FFF2-40B4-BE49-F238E27FC236}">
                <a16:creationId xmlns:a16="http://schemas.microsoft.com/office/drawing/2014/main" xmlns="" id="{6890732C-7B98-4A09-A0B4-E3AFEDB0D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8" y="2664103"/>
            <a:ext cx="337984" cy="33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F975C1E2-444A-4421-990E-1606896AE1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01" y="4158539"/>
            <a:ext cx="1679136" cy="6947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m 16" descr="Texto&#10;&#10;Descrição gerada automaticamente">
            <a:extLst>
              <a:ext uri="{FF2B5EF4-FFF2-40B4-BE49-F238E27FC236}">
                <a16:creationId xmlns:a16="http://schemas.microsoft.com/office/drawing/2014/main" xmlns="" id="{58875C1B-AE53-4D2B-99F6-D4BF3102A4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385" y="2823084"/>
            <a:ext cx="433450" cy="437919"/>
          </a:xfrm>
          <a:prstGeom prst="rect">
            <a:avLst/>
          </a:prstGeom>
        </p:spPr>
      </p:pic>
      <p:pic>
        <p:nvPicPr>
          <p:cNvPr id="18" name="Imagem 17" descr="Texto&#10;&#10;Descrição gerada automaticamente">
            <a:extLst>
              <a:ext uri="{FF2B5EF4-FFF2-40B4-BE49-F238E27FC236}">
                <a16:creationId xmlns:a16="http://schemas.microsoft.com/office/drawing/2014/main" xmlns="" id="{B2B811EE-A27F-4610-A9FB-6740EC03DD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333" y="3052613"/>
            <a:ext cx="433450" cy="430549"/>
          </a:xfrm>
          <a:prstGeom prst="rect">
            <a:avLst/>
          </a:prstGeom>
        </p:spPr>
      </p:pic>
      <p:sp>
        <p:nvSpPr>
          <p:cNvPr id="19" name="Seta: para a Direita 18">
            <a:extLst>
              <a:ext uri="{FF2B5EF4-FFF2-40B4-BE49-F238E27FC236}">
                <a16:creationId xmlns:a16="http://schemas.microsoft.com/office/drawing/2014/main" xmlns="" id="{75FE495F-8293-4D80-B27A-FA4A9A2927F5}"/>
              </a:ext>
            </a:extLst>
          </p:cNvPr>
          <p:cNvSpPr/>
          <p:nvPr/>
        </p:nvSpPr>
        <p:spPr>
          <a:xfrm>
            <a:off x="1102058" y="2949227"/>
            <a:ext cx="254808" cy="13240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eta: para a Direita 19">
            <a:extLst>
              <a:ext uri="{FF2B5EF4-FFF2-40B4-BE49-F238E27FC236}">
                <a16:creationId xmlns:a16="http://schemas.microsoft.com/office/drawing/2014/main" xmlns="" id="{B89D682E-948C-418E-982A-141ED6C42FE0}"/>
              </a:ext>
            </a:extLst>
          </p:cNvPr>
          <p:cNvSpPr/>
          <p:nvPr/>
        </p:nvSpPr>
        <p:spPr>
          <a:xfrm rot="5400000">
            <a:off x="1758124" y="3752928"/>
            <a:ext cx="291356" cy="14589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Picture 2" descr="icone-pdf-symbole-png-rouge - Seeb">
            <a:extLst>
              <a:ext uri="{FF2B5EF4-FFF2-40B4-BE49-F238E27FC236}">
                <a16:creationId xmlns:a16="http://schemas.microsoft.com/office/drawing/2014/main" xmlns="" id="{63EC9881-1B23-405C-A719-0CE6C02A4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18" y="2854603"/>
            <a:ext cx="337984" cy="33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cone-pdf-symbole-png-rouge - Seeb">
            <a:extLst>
              <a:ext uri="{FF2B5EF4-FFF2-40B4-BE49-F238E27FC236}">
                <a16:creationId xmlns:a16="http://schemas.microsoft.com/office/drawing/2014/main" xmlns="" id="{4C46DF81-919A-4FB7-95FE-662D344BE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18" y="3057803"/>
            <a:ext cx="337984" cy="33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cone-pdf-symbole-png-rouge - Seeb">
            <a:extLst>
              <a:ext uri="{FF2B5EF4-FFF2-40B4-BE49-F238E27FC236}">
                <a16:creationId xmlns:a16="http://schemas.microsoft.com/office/drawing/2014/main" xmlns="" id="{14A94528-9072-4855-BE65-2C10C1035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18" y="3261003"/>
            <a:ext cx="337984" cy="33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Balão de Fala: Oval 23">
            <a:extLst>
              <a:ext uri="{FF2B5EF4-FFF2-40B4-BE49-F238E27FC236}">
                <a16:creationId xmlns:a16="http://schemas.microsoft.com/office/drawing/2014/main" xmlns="" id="{07A56B83-B93A-46E6-B435-63D713FD9F2D}"/>
              </a:ext>
            </a:extLst>
          </p:cNvPr>
          <p:cNvSpPr/>
          <p:nvPr/>
        </p:nvSpPr>
        <p:spPr>
          <a:xfrm>
            <a:off x="995011" y="6080343"/>
            <a:ext cx="1817582" cy="637787"/>
          </a:xfrm>
          <a:prstGeom prst="wedgeEllipseCallout">
            <a:avLst>
              <a:gd name="adj1" fmla="val 50738"/>
              <a:gd name="adj2" fmla="val -105510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bg1"/>
                </a:solidFill>
              </a:rPr>
              <a:t>Assista-me</a:t>
            </a:r>
          </a:p>
        </p:txBody>
      </p:sp>
      <p:pic>
        <p:nvPicPr>
          <p:cNvPr id="4" name="Gravação de Tela 2022-09-01 às 16.23.42">
            <a:hlinkClick r:id="" action="ppaction://media"/>
            <a:extLst>
              <a:ext uri="{FF2B5EF4-FFF2-40B4-BE49-F238E27FC236}">
                <a16:creationId xmlns:a16="http://schemas.microsoft.com/office/drawing/2014/main" xmlns="" id="{B58B61FB-01D6-C4E6-DBE3-6B75599B92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19640" y="1629634"/>
            <a:ext cx="9239799" cy="439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9" grpId="0" animBg="1"/>
      <p:bldP spid="20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ço Reservado para Número de Slide 1">
            <a:extLst>
              <a:ext uri="{FF2B5EF4-FFF2-40B4-BE49-F238E27FC236}">
                <a16:creationId xmlns:a16="http://schemas.microsoft.com/office/drawing/2014/main" xmlns="" id="{F3D57013-D1A7-439E-ADE3-F14C4E40E2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A4A019-E8B9-43C2-B82B-7CC0C2616060}" type="slidenum">
              <a:rPr lang="pt-BR" smtClean="0"/>
              <a:pPr/>
              <a:t>13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5D7BFD53-FFFF-4D76-80E7-A711D2FB1B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0974" y="160338"/>
            <a:ext cx="12011025" cy="912670"/>
          </a:xfrm>
        </p:spPr>
        <p:txBody>
          <a:bodyPr>
            <a:normAutofit/>
          </a:bodyPr>
          <a:lstStyle/>
          <a:p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</a:rPr>
              <a:t>A verificação final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A27672C8-B9A0-4DB3-9974-9DA49BE2C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308" y="4503035"/>
            <a:ext cx="3123429" cy="12923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xmlns="" id="{DA1A5EEA-E324-488B-8EBD-F9DC0FA23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141" y="4503035"/>
            <a:ext cx="3487744" cy="12155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4C7FF45B-A58D-4418-B856-497EE9360CD0}"/>
              </a:ext>
            </a:extLst>
          </p:cNvPr>
          <p:cNvSpPr txBox="1"/>
          <p:nvPr/>
        </p:nvSpPr>
        <p:spPr>
          <a:xfrm>
            <a:off x="1468769" y="3762885"/>
            <a:ext cx="3487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Dados dos </a:t>
            </a:r>
            <a:r>
              <a:rPr lang="pt-BR" dirty="0" err="1"/>
              <a:t>BUs</a:t>
            </a:r>
            <a:r>
              <a:rPr lang="pt-BR" dirty="0"/>
              <a:t> </a:t>
            </a:r>
          </a:p>
          <a:p>
            <a:pPr algn="ctr"/>
            <a:r>
              <a:rPr lang="pt-BR" dirty="0"/>
              <a:t>digitalizados pelo TCU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xmlns="" id="{6A8B9FB8-3799-4AA9-84CC-480917CEBB12}"/>
              </a:ext>
            </a:extLst>
          </p:cNvPr>
          <p:cNvSpPr txBox="1"/>
          <p:nvPr/>
        </p:nvSpPr>
        <p:spPr>
          <a:xfrm>
            <a:off x="7009307" y="3943778"/>
            <a:ext cx="312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Base de totalização do TSE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46430DCD-D095-76C4-0984-9751E75462BC}"/>
              </a:ext>
            </a:extLst>
          </p:cNvPr>
          <p:cNvSpPr txBox="1"/>
          <p:nvPr/>
        </p:nvSpPr>
        <p:spPr>
          <a:xfrm>
            <a:off x="4554486" y="1837758"/>
            <a:ext cx="245932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A10000"/>
                </a:solidFill>
              </a:rPr>
              <a:t>São iguais?</a:t>
            </a:r>
            <a:endParaRPr lang="pt-BR" dirty="0">
              <a:solidFill>
                <a:srgbClr val="A10000"/>
              </a:solidFill>
            </a:endParaRPr>
          </a:p>
        </p:txBody>
      </p:sp>
      <p:sp>
        <p:nvSpPr>
          <p:cNvPr id="5" name="Seta: da Esquerda para a Direita 4">
            <a:extLst>
              <a:ext uri="{FF2B5EF4-FFF2-40B4-BE49-F238E27FC236}">
                <a16:creationId xmlns:a16="http://schemas.microsoft.com/office/drawing/2014/main" xmlns="" id="{971067AA-8179-9E05-313D-AC2A811C6E68}"/>
              </a:ext>
            </a:extLst>
          </p:cNvPr>
          <p:cNvSpPr/>
          <p:nvPr/>
        </p:nvSpPr>
        <p:spPr>
          <a:xfrm>
            <a:off x="5429014" y="4816151"/>
            <a:ext cx="1112300" cy="326283"/>
          </a:xfrm>
          <a:prstGeom prst="leftRightArrow">
            <a:avLst/>
          </a:prstGeom>
          <a:solidFill>
            <a:srgbClr val="A1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Gráfico 5" descr="Binário com preenchimento sólido">
            <a:extLst>
              <a:ext uri="{FF2B5EF4-FFF2-40B4-BE49-F238E27FC236}">
                <a16:creationId xmlns:a16="http://schemas.microsoft.com/office/drawing/2014/main" xmlns="" id="{91DC1C45-9CBF-4EC9-BD98-06384A2EBE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571023" y="3200750"/>
            <a:ext cx="648066" cy="648066"/>
          </a:xfrm>
          <a:prstGeom prst="rect">
            <a:avLst/>
          </a:prstGeom>
        </p:spPr>
      </p:pic>
      <p:pic>
        <p:nvPicPr>
          <p:cNvPr id="7" name="Gráfico 6" descr="Computação em Nuvem com preenchimento sólido">
            <a:extLst>
              <a:ext uri="{FF2B5EF4-FFF2-40B4-BE49-F238E27FC236}">
                <a16:creationId xmlns:a16="http://schemas.microsoft.com/office/drawing/2014/main" xmlns="" id="{6845DA40-5056-44DE-8B9B-C0EC241713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922957" y="3200750"/>
            <a:ext cx="648066" cy="648066"/>
          </a:xfrm>
          <a:prstGeom prst="rect">
            <a:avLst/>
          </a:prstGeom>
        </p:spPr>
      </p:pic>
      <p:pic>
        <p:nvPicPr>
          <p:cNvPr id="8" name="Imagem 7" descr="Texto, Carta&#10;&#10;Descrição gerada automaticamente">
            <a:extLst>
              <a:ext uri="{FF2B5EF4-FFF2-40B4-BE49-F238E27FC236}">
                <a16:creationId xmlns:a16="http://schemas.microsoft.com/office/drawing/2014/main" xmlns="" id="{788AE166-D712-860D-6A79-E8E698CD67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4532" y="2726880"/>
            <a:ext cx="942186" cy="942186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DAD20933-C997-4CB1-BF91-5CC9C9AD4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90945" y="1892877"/>
            <a:ext cx="809359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B2368A05-7A71-6292-690F-E9DBF1C2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54327" y="1718743"/>
            <a:ext cx="740729" cy="99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681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D64FD73F-2A9B-4DF8-A879-378674DC1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A4A019-E8B9-43C2-B82B-7CC0C2616060}" type="slidenum">
              <a:rPr lang="pt-BR" smtClean="0"/>
              <a:pPr/>
              <a:t>14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1F02DD68-740F-4E7C-BFAD-9C108EF6AF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924" y="171451"/>
            <a:ext cx="12030076" cy="954107"/>
          </a:xfrm>
        </p:spPr>
        <p:txBody>
          <a:bodyPr>
            <a:normAutofit/>
          </a:bodyPr>
          <a:lstStyle/>
          <a:p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</a:rPr>
              <a:t>Quantos boletins serão analisados pelo TCU?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FA10482A-9A9F-48C1-BC71-6531FF736CAC}"/>
              </a:ext>
            </a:extLst>
          </p:cNvPr>
          <p:cNvSpPr txBox="1"/>
          <p:nvPr/>
        </p:nvSpPr>
        <p:spPr>
          <a:xfrm>
            <a:off x="1343025" y="1376126"/>
            <a:ext cx="10527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accent2">
                    <a:lumMod val="75000"/>
                  </a:schemeClr>
                </a:solidFill>
              </a:rPr>
              <a:t>100% de certeza só seria possível com a avaliação de todo o universo (mais de 470 mil urnas)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A89C3475-DE7A-431A-B5E8-D9306C79CC8B}"/>
              </a:ext>
            </a:extLst>
          </p:cNvPr>
          <p:cNvSpPr txBox="1"/>
          <p:nvPr/>
        </p:nvSpPr>
        <p:spPr>
          <a:xfrm>
            <a:off x="1343025" y="5275242"/>
            <a:ext cx="10527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>
                <a:solidFill>
                  <a:schemeClr val="accent6">
                    <a:lumMod val="75000"/>
                  </a:schemeClr>
                </a:solidFill>
              </a:rPr>
              <a:t>Uma amostra com 4.161 Boletins é suficiente para que se trabalhe com </a:t>
            </a:r>
            <a:r>
              <a:rPr lang="pt-BR" sz="2800" b="1">
                <a:solidFill>
                  <a:schemeClr val="accent6">
                    <a:lumMod val="75000"/>
                  </a:schemeClr>
                </a:solidFill>
              </a:rPr>
              <a:t>nível de confiança de 99%</a:t>
            </a:r>
            <a:r>
              <a:rPr lang="pt-BR" sz="280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pt-BR" sz="2800" b="1">
                <a:solidFill>
                  <a:schemeClr val="accent6">
                    <a:lumMod val="75000"/>
                  </a:schemeClr>
                </a:solidFill>
              </a:rPr>
              <a:t>margem de erro de 2%</a:t>
            </a:r>
          </a:p>
        </p:txBody>
      </p:sp>
      <p:pic>
        <p:nvPicPr>
          <p:cNvPr id="6" name="Gráfico 5" descr="Distribuição normal com preenchimento sólido">
            <a:extLst>
              <a:ext uri="{FF2B5EF4-FFF2-40B4-BE49-F238E27FC236}">
                <a16:creationId xmlns:a16="http://schemas.microsoft.com/office/drawing/2014/main" xmlns="" id="{E4A4F8ED-A880-3AA5-D4C5-7C506B3771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89648" y="5022451"/>
            <a:ext cx="914400" cy="914400"/>
          </a:xfrm>
          <a:prstGeom prst="rect">
            <a:avLst/>
          </a:prstGeom>
        </p:spPr>
      </p:pic>
      <p:pic>
        <p:nvPicPr>
          <p:cNvPr id="9" name="Gráfico 8" descr="Sinal de polegar para cima com preenchimento sólido">
            <a:extLst>
              <a:ext uri="{FF2B5EF4-FFF2-40B4-BE49-F238E27FC236}">
                <a16:creationId xmlns:a16="http://schemas.microsoft.com/office/drawing/2014/main" xmlns="" id="{2C1212CE-1A37-6DA4-F051-8BAEA0AB28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9648" y="5772149"/>
            <a:ext cx="914400" cy="914400"/>
          </a:xfrm>
          <a:prstGeom prst="rect">
            <a:avLst/>
          </a:prstGeom>
        </p:spPr>
      </p:pic>
      <p:pic>
        <p:nvPicPr>
          <p:cNvPr id="11" name="Gráfico 10" descr="Bloqueio com preenchimento sólido">
            <a:extLst>
              <a:ext uri="{FF2B5EF4-FFF2-40B4-BE49-F238E27FC236}">
                <a16:creationId xmlns:a16="http://schemas.microsoft.com/office/drawing/2014/main" xmlns="" id="{3AB88E7E-00E5-AC27-E85B-89C54D9D20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59519" y="1125558"/>
            <a:ext cx="914400" cy="914400"/>
          </a:xfrm>
          <a:prstGeom prst="rect">
            <a:avLst/>
          </a:prstGeom>
        </p:spPr>
      </p:pic>
      <p:pic>
        <p:nvPicPr>
          <p:cNvPr id="13" name="Gráfico 12" descr="Dinheiro voador com preenchimento sólido">
            <a:extLst>
              <a:ext uri="{FF2B5EF4-FFF2-40B4-BE49-F238E27FC236}">
                <a16:creationId xmlns:a16="http://schemas.microsoft.com/office/drawing/2014/main" xmlns="" id="{3D5B9373-9FBC-B8AB-2522-119EFC94DF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89648" y="3790744"/>
            <a:ext cx="914400" cy="914400"/>
          </a:xfrm>
          <a:prstGeom prst="rect">
            <a:avLst/>
          </a:prstGeom>
        </p:spPr>
      </p:pic>
      <p:pic>
        <p:nvPicPr>
          <p:cNvPr id="15" name="Gráfico 14" descr="Sistema solar com preenchimento sólido">
            <a:extLst>
              <a:ext uri="{FF2B5EF4-FFF2-40B4-BE49-F238E27FC236}">
                <a16:creationId xmlns:a16="http://schemas.microsoft.com/office/drawing/2014/main" xmlns="" id="{DD701A02-C024-283E-C68E-5A580EFF48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54794" y="1873033"/>
            <a:ext cx="914400" cy="91440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0D7DD818-1C9F-4946-BF46-24AEEEA77C55}"/>
              </a:ext>
            </a:extLst>
          </p:cNvPr>
          <p:cNvSpPr txBox="1"/>
          <p:nvPr/>
        </p:nvSpPr>
        <p:spPr>
          <a:xfrm>
            <a:off x="1343025" y="3325600"/>
            <a:ext cx="10527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>
                <a:solidFill>
                  <a:srgbClr val="C00000"/>
                </a:solidFill>
              </a:rPr>
              <a:t>Todavia, o tempo e os custos envolvidos são elevados, o que tornaria o trabalho oneroso e o resultado intempestivo</a:t>
            </a:r>
          </a:p>
        </p:txBody>
      </p:sp>
      <p:pic>
        <p:nvPicPr>
          <p:cNvPr id="18" name="Gráfico 17" descr="Relógio com preenchimento sólido">
            <a:extLst>
              <a:ext uri="{FF2B5EF4-FFF2-40B4-BE49-F238E27FC236}">
                <a16:creationId xmlns:a16="http://schemas.microsoft.com/office/drawing/2014/main" xmlns="" id="{D83CF062-D83D-BBDD-D782-406C0DE8846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54794" y="299054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3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D64FD73F-2A9B-4DF8-A879-378674DC1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A4A019-E8B9-43C2-B82B-7CC0C2616060}" type="slidenum">
              <a:rPr lang="pt-BR" smtClean="0"/>
              <a:pPr/>
              <a:t>15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1F02DD68-740F-4E7C-BFAD-9C108EF6AF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874" y="128588"/>
            <a:ext cx="12049125" cy="862012"/>
          </a:xfrm>
        </p:spPr>
        <p:txBody>
          <a:bodyPr>
            <a:normAutofit/>
          </a:bodyPr>
          <a:lstStyle/>
          <a:p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</a:rPr>
              <a:t>Monitoramento e controle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D4865CBB-A288-0AA8-3A26-600D88EAA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4" y="880087"/>
            <a:ext cx="9888015" cy="592612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4DA34BB2-2627-7267-95B2-6E7635A13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556" y="2244312"/>
            <a:ext cx="2366189" cy="236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37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C6AF266-75A2-40BB-8757-E4AA6B96CD5C}"/>
              </a:ext>
            </a:extLst>
          </p:cNvPr>
          <p:cNvSpPr txBox="1">
            <a:spLocks/>
          </p:cNvSpPr>
          <p:nvPr/>
        </p:nvSpPr>
        <p:spPr>
          <a:xfrm>
            <a:off x="736472" y="2095500"/>
            <a:ext cx="10719056" cy="1600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pt-BR" sz="54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Auditoria na sistemática brasileira de votação eletrônica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F033390D-C567-426C-A6B3-5689712F20AF}"/>
              </a:ext>
            </a:extLst>
          </p:cNvPr>
          <p:cNvSpPr/>
          <p:nvPr/>
        </p:nvSpPr>
        <p:spPr>
          <a:xfrm>
            <a:off x="768094" y="5869858"/>
            <a:ext cx="2840345" cy="487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pt-BR" sz="4400">
              <a:solidFill>
                <a:srgbClr val="FF33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1D054F58-1CE3-43D1-8FB5-74E46583E84D}"/>
              </a:ext>
            </a:extLst>
          </p:cNvPr>
          <p:cNvSpPr txBox="1"/>
          <p:nvPr/>
        </p:nvSpPr>
        <p:spPr>
          <a:xfrm>
            <a:off x="736472" y="5399778"/>
            <a:ext cx="593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accent2"/>
                </a:solidFill>
              </a:rPr>
              <a:t>Comissão Senado do Futuro, dezembro de 2022</a:t>
            </a:r>
          </a:p>
        </p:txBody>
      </p:sp>
    </p:spTree>
    <p:extLst>
      <p:ext uri="{BB962C8B-B14F-4D97-AF65-F5344CB8AC3E}">
        <p14:creationId xmlns:p14="http://schemas.microsoft.com/office/powerpoint/2010/main" val="1201777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ço Reservado para Número de Slide 1">
            <a:extLst>
              <a:ext uri="{FF2B5EF4-FFF2-40B4-BE49-F238E27FC236}">
                <a16:creationId xmlns:a16="http://schemas.microsoft.com/office/drawing/2014/main" xmlns="" id="{9C45D354-4072-4233-9DDE-9266DE896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A4A019-E8B9-43C2-B82B-7CC0C2616060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5D7BFD53-FFFF-4D76-80E7-A711D2FB1B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2450" y="103391"/>
            <a:ext cx="11639550" cy="933043"/>
          </a:xfrm>
        </p:spPr>
        <p:txBody>
          <a:bodyPr/>
          <a:lstStyle/>
          <a:p>
            <a:r>
              <a:rPr lang="pt-BR" dirty="0">
                <a:solidFill>
                  <a:srgbClr val="1D05D1"/>
                </a:solidFill>
              </a:rPr>
              <a:t>Resumo da Auditoria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80E87C58-C154-429B-852D-82572961C36F}"/>
              </a:ext>
            </a:extLst>
          </p:cNvPr>
          <p:cNvSpPr txBox="1"/>
          <p:nvPr/>
        </p:nvSpPr>
        <p:spPr>
          <a:xfrm>
            <a:off x="552450" y="1120775"/>
            <a:ext cx="110870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Realizada de </a:t>
            </a:r>
            <a:r>
              <a:rPr lang="pt-BR" sz="3600" b="1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28/4/2021</a:t>
            </a:r>
            <a:r>
              <a:rPr lang="pt-BR" sz="36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t-BR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31/3/2023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etapas:</a:t>
            </a:r>
          </a:p>
          <a:p>
            <a:pPr marL="1076325" lvl="1" indent="-447675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relatórios julgados (Acórdãos </a:t>
            </a:r>
            <a:r>
              <a:rPr lang="pt-BR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2522/2021</a:t>
            </a:r>
            <a:r>
              <a:rPr lang="pt-BR" sz="36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3143/2021</a:t>
            </a:r>
            <a:r>
              <a:rPr lang="pt-BR" sz="36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1611/2022</a:t>
            </a:r>
            <a:r>
              <a:rPr lang="pt-BR" sz="36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todos do </a:t>
            </a:r>
            <a:r>
              <a:rPr lang="pt-BR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Plenário</a:t>
            </a:r>
            <a:r>
              <a:rPr lang="pt-BR" sz="36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076325" lvl="1" indent="-447675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relatório em apreciação</a:t>
            </a:r>
          </a:p>
          <a:p>
            <a:pPr marL="1076325" lvl="1" indent="-447675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relatório em elaboração</a:t>
            </a:r>
          </a:p>
          <a:p>
            <a:pPr marL="628650" indent="-457200"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Avaliação da Integridade dos</a:t>
            </a:r>
          </a:p>
          <a:p>
            <a:pPr marL="628650"/>
            <a:r>
              <a:rPr lang="pt-BR" sz="36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Boletins de Urna (BU)</a:t>
            </a:r>
          </a:p>
        </p:txBody>
      </p:sp>
      <p:pic>
        <p:nvPicPr>
          <p:cNvPr id="12" name="Picture 4" descr="Os segredos para o bom trabalho em equipe – Blog Nitronews - Tudo Sobre  Email Marketing e Marketing Digital">
            <a:extLst>
              <a:ext uri="{FF2B5EF4-FFF2-40B4-BE49-F238E27FC236}">
                <a16:creationId xmlns:a16="http://schemas.microsoft.com/office/drawing/2014/main" xmlns="" id="{B10A638D-C08D-4DD8-A730-E1D372365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0" r="4" b="26216"/>
          <a:stretch/>
        </p:blipFill>
        <p:spPr bwMode="auto">
          <a:xfrm>
            <a:off x="7023319" y="3621309"/>
            <a:ext cx="4892455" cy="2198466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301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ço Reservado para Número de Slide 1">
            <a:extLst>
              <a:ext uri="{FF2B5EF4-FFF2-40B4-BE49-F238E27FC236}">
                <a16:creationId xmlns:a16="http://schemas.microsoft.com/office/drawing/2014/main" xmlns="" id="{9C45D354-4072-4233-9DDE-9266DE896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A4A019-E8B9-43C2-B82B-7CC0C2616060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5D7BFD53-FFFF-4D76-80E7-A711D2FB1B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81074" y="103391"/>
            <a:ext cx="11210925" cy="933043"/>
          </a:xfrm>
        </p:spPr>
        <p:txBody>
          <a:bodyPr/>
          <a:lstStyle/>
          <a:p>
            <a:r>
              <a:rPr lang="pt-BR" dirty="0">
                <a:solidFill>
                  <a:srgbClr val="1D05D1"/>
                </a:solidFill>
              </a:rPr>
              <a:t>Objetivo da Auditoria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80E87C58-C154-429B-852D-82572961C36F}"/>
              </a:ext>
            </a:extLst>
          </p:cNvPr>
          <p:cNvSpPr txBox="1"/>
          <p:nvPr/>
        </p:nvSpPr>
        <p:spPr>
          <a:xfrm>
            <a:off x="981075" y="1303134"/>
            <a:ext cx="103441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avaliar a </a:t>
            </a:r>
            <a:r>
              <a:rPr lang="pt-BR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sistemática brasileira de votação eletrônica</a:t>
            </a:r>
            <a:r>
              <a:rPr lang="pt-BR" sz="36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em todas as etapas da votação, desde a </a:t>
            </a:r>
            <a:r>
              <a:rPr lang="pt-BR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verificação das urnas eletrônicas</a:t>
            </a:r>
            <a:r>
              <a:rPr lang="pt-BR" sz="3600" b="1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até a </a:t>
            </a:r>
            <a:r>
              <a:rPr lang="pt-BR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totalização de votos</a:t>
            </a:r>
            <a:r>
              <a:rPr lang="pt-BR" sz="36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sob a responsabilidade dos órgãos da Justiça Eleitoral, no tocante à sua </a:t>
            </a:r>
            <a:r>
              <a:rPr lang="pt-BR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segurança</a:t>
            </a:r>
            <a:r>
              <a:rPr lang="pt-BR" sz="36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confiabilidade</a:t>
            </a:r>
            <a:r>
              <a:rPr lang="pt-BR" sz="36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auditabilidade</a:t>
            </a:r>
            <a:r>
              <a:rPr lang="pt-BR" sz="36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transparência</a:t>
            </a:r>
          </a:p>
        </p:txBody>
      </p:sp>
      <p:pic>
        <p:nvPicPr>
          <p:cNvPr id="6" name="Picture 4" descr="Segurança do Processo Eleitoral - Justiça Eleitoral">
            <a:extLst>
              <a:ext uri="{FF2B5EF4-FFF2-40B4-BE49-F238E27FC236}">
                <a16:creationId xmlns:a16="http://schemas.microsoft.com/office/drawing/2014/main" xmlns="" id="{0271E745-EE8B-4294-8DC7-F07BCC16C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4333875"/>
            <a:ext cx="314325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821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ço Reservado para Número de Slide 1">
            <a:extLst>
              <a:ext uri="{FF2B5EF4-FFF2-40B4-BE49-F238E27FC236}">
                <a16:creationId xmlns:a16="http://schemas.microsoft.com/office/drawing/2014/main" xmlns="" id="{9C45D354-4072-4233-9DDE-9266DE896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A4A019-E8B9-43C2-B82B-7CC0C2616060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5D7BFD53-FFFF-4D76-80E7-A711D2FB1B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5854" y="103391"/>
            <a:ext cx="11776146" cy="933043"/>
          </a:xfrm>
        </p:spPr>
        <p:txBody>
          <a:bodyPr/>
          <a:lstStyle/>
          <a:p>
            <a:r>
              <a:rPr lang="pt-BR" dirty="0">
                <a:solidFill>
                  <a:srgbClr val="1D05D1"/>
                </a:solidFill>
              </a:rPr>
              <a:t>Principais Achados da Auditoria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80E87C58-C154-429B-852D-82572961C36F}"/>
              </a:ext>
            </a:extLst>
          </p:cNvPr>
          <p:cNvSpPr txBox="1"/>
          <p:nvPr/>
        </p:nvSpPr>
        <p:spPr>
          <a:xfrm>
            <a:off x="415854" y="827569"/>
            <a:ext cx="114522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 algn="just"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sistemática de </a:t>
            </a:r>
            <a:r>
              <a:rPr lang="pt-BR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votação eletrônica </a:t>
            </a:r>
            <a:r>
              <a:rPr lang="pt-BR" sz="32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</a:t>
            </a:r>
            <a:r>
              <a:rPr lang="pt-BR" sz="3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auditável</a:t>
            </a:r>
            <a:r>
              <a:rPr lang="pt-BR" sz="32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(Acórdão 2522/2021);</a:t>
            </a:r>
          </a:p>
          <a:p>
            <a:pPr marL="361950" indent="-361950" algn="just">
              <a:buClr>
                <a:srgbClr val="1D05D1"/>
              </a:buClr>
              <a:buFont typeface="Wingdings" panose="05000000000000000000" pitchFamily="2" charset="2"/>
              <a:buChar char="§"/>
            </a:pPr>
            <a:r>
              <a:rPr lang="pt-BR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segurança</a:t>
            </a:r>
            <a:r>
              <a:rPr lang="pt-BR" sz="32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de acesso ao Datacenter </a:t>
            </a:r>
            <a:r>
              <a:rPr lang="pt-BR" sz="32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TSE seguem as normas internacionais (Acórdão 3143/2021);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90643E1C-F7E5-45D7-81CF-F8CC755F10E7}"/>
              </a:ext>
            </a:extLst>
          </p:cNvPr>
          <p:cNvSpPr txBox="1"/>
          <p:nvPr/>
        </p:nvSpPr>
        <p:spPr>
          <a:xfrm>
            <a:off x="415854" y="2889672"/>
            <a:ext cx="66421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 algn="just"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TSE e a Justiça Eleitoral adotam </a:t>
            </a:r>
            <a:r>
              <a:rPr lang="pt-BR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ações de contingência bem sucedidas </a:t>
            </a:r>
            <a:r>
              <a:rPr lang="pt-BR" sz="32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baseadas nos normativos que regulamentam a realização das eleições e de da política de segurança da informação (Acórdão 1611/2022)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pt-BR" sz="4000" dirty="0">
              <a:solidFill>
                <a:srgbClr val="1D05D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Oito dicas para facilitar o trabalho em equipe - ACM">
            <a:extLst>
              <a:ext uri="{FF2B5EF4-FFF2-40B4-BE49-F238E27FC236}">
                <a16:creationId xmlns:a16="http://schemas.microsoft.com/office/drawing/2014/main" xmlns="" id="{4669CB3A-87D1-4670-AE2E-4809AE02A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475"/>
          <a:stretch/>
        </p:blipFill>
        <p:spPr bwMode="auto">
          <a:xfrm>
            <a:off x="7085179" y="3160884"/>
            <a:ext cx="4782971" cy="2611266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465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ço Reservado para Número de Slide 1">
            <a:extLst>
              <a:ext uri="{FF2B5EF4-FFF2-40B4-BE49-F238E27FC236}">
                <a16:creationId xmlns:a16="http://schemas.microsoft.com/office/drawing/2014/main" xmlns="" id="{9C45D354-4072-4233-9DDE-9266DE896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A4A019-E8B9-43C2-B82B-7CC0C2616060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5D7BFD53-FFFF-4D76-80E7-A711D2FB1B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299" y="103391"/>
            <a:ext cx="11983077" cy="933043"/>
          </a:xfrm>
        </p:spPr>
        <p:txBody>
          <a:bodyPr>
            <a:normAutofit/>
          </a:bodyPr>
          <a:lstStyle/>
          <a:p>
            <a:r>
              <a:rPr lang="pt-BR" sz="3800" dirty="0">
                <a:solidFill>
                  <a:srgbClr val="1D05D1"/>
                </a:solidFill>
              </a:rPr>
              <a:t>Avaliação da Integridade dos Boletins de Urna (BU)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80E87C58-C154-429B-852D-82572961C36F}"/>
              </a:ext>
            </a:extLst>
          </p:cNvPr>
          <p:cNvSpPr txBox="1"/>
          <p:nvPr/>
        </p:nvSpPr>
        <p:spPr>
          <a:xfrm>
            <a:off x="463479" y="1490896"/>
            <a:ext cx="1145229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Universo: mais de </a:t>
            </a:r>
            <a:r>
              <a:rPr lang="pt-BR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470 mil urnas</a:t>
            </a:r>
          </a:p>
          <a:p>
            <a:pPr marL="361950" indent="-3619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Amostra: </a:t>
            </a:r>
            <a:r>
              <a:rPr lang="pt-BR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4.161</a:t>
            </a:r>
            <a:r>
              <a:rPr lang="pt-BR" sz="32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boletins</a:t>
            </a:r>
          </a:p>
          <a:p>
            <a:pPr marL="361950" indent="-3619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Nível de confiança de </a:t>
            </a:r>
            <a:r>
              <a:rPr lang="pt-BR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99%</a:t>
            </a:r>
          </a:p>
          <a:p>
            <a:pPr marL="361950" indent="-3619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Margem de erro de </a:t>
            </a:r>
            <a:r>
              <a:rPr lang="pt-BR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</a:p>
          <a:p>
            <a:pPr marL="361950" indent="-3619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t-BR" sz="3200" dirty="0" err="1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</a:t>
            </a:r>
            <a:r>
              <a:rPr lang="pt-BR" sz="32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analisados: </a:t>
            </a:r>
            <a:r>
              <a:rPr lang="pt-BR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4.576</a:t>
            </a:r>
          </a:p>
          <a:p>
            <a:pPr marL="361950" indent="-3619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Divergências: </a:t>
            </a:r>
            <a:r>
              <a:rPr lang="pt-BR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marL="361950" indent="-361950" algn="just">
              <a:spcBef>
                <a:spcPts val="1200"/>
              </a:spcBef>
              <a:buClr>
                <a:srgbClr val="1D05D1"/>
              </a:buClr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rgbClr val="1D0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Site: </a:t>
            </a:r>
            <a:r>
              <a:rPr lang="pt-BR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http://eleicoes.tcu.gov.br/</a:t>
            </a:r>
          </a:p>
        </p:txBody>
      </p:sp>
      <p:pic>
        <p:nvPicPr>
          <p:cNvPr id="9" name="Imagem 8" descr="Texto, Carta&#10;&#10;Descrição gerada automaticamente">
            <a:extLst>
              <a:ext uri="{FF2B5EF4-FFF2-40B4-BE49-F238E27FC236}">
                <a16:creationId xmlns:a16="http://schemas.microsoft.com/office/drawing/2014/main" xmlns="" id="{BBB5FF19-A346-4688-A7A1-DAAC29E33B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25072" y="1539288"/>
            <a:ext cx="4086225" cy="432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13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36397282-4D15-1F96-B421-D8ABDC0948A7}"/>
              </a:ext>
            </a:extLst>
          </p:cNvPr>
          <p:cNvSpPr/>
          <p:nvPr/>
        </p:nvSpPr>
        <p:spPr>
          <a:xfrm>
            <a:off x="0" y="1228724"/>
            <a:ext cx="12192000" cy="2752149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spaço Reservado para Número de Slide 1">
            <a:extLst>
              <a:ext uri="{FF2B5EF4-FFF2-40B4-BE49-F238E27FC236}">
                <a16:creationId xmlns:a16="http://schemas.microsoft.com/office/drawing/2014/main" xmlns="" id="{F02BCCB3-2661-4281-A3A3-0F27854054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A4A019-E8B9-43C2-B82B-7CC0C2616060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5D7BFD53-FFFF-4D76-80E7-A711D2FB1B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702" y="118653"/>
            <a:ext cx="12090297" cy="902489"/>
          </a:xfrm>
        </p:spPr>
        <p:txBody>
          <a:bodyPr>
            <a:normAutofit/>
          </a:bodyPr>
          <a:lstStyle/>
          <a:p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</a:rPr>
              <a:t>O Caminho dos </a:t>
            </a:r>
            <a:r>
              <a:rPr lang="pt-BR" err="1">
                <a:solidFill>
                  <a:schemeClr val="tx1">
                    <a:lumMod val="65000"/>
                    <a:lumOff val="35000"/>
                  </a:schemeClr>
                </a:solidFill>
              </a:rPr>
              <a:t>BUs</a:t>
            </a:r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xmlns="" id="{8E0B9110-6425-4879-A0FE-6C57EC2090A0}"/>
              </a:ext>
            </a:extLst>
          </p:cNvPr>
          <p:cNvSpPr/>
          <p:nvPr/>
        </p:nvSpPr>
        <p:spPr>
          <a:xfrm>
            <a:off x="5285135" y="1341438"/>
            <a:ext cx="6944218" cy="2417923"/>
          </a:xfrm>
          <a:prstGeom prst="cloud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ilindro 7">
            <a:extLst>
              <a:ext uri="{FF2B5EF4-FFF2-40B4-BE49-F238E27FC236}">
                <a16:creationId xmlns:a16="http://schemas.microsoft.com/office/drawing/2014/main" xmlns="" id="{99E007DF-0045-4C8C-A9F3-AF2ACEA6B19E}"/>
              </a:ext>
            </a:extLst>
          </p:cNvPr>
          <p:cNvSpPr/>
          <p:nvPr/>
        </p:nvSpPr>
        <p:spPr>
          <a:xfrm>
            <a:off x="7858472" y="1549634"/>
            <a:ext cx="1475971" cy="1702546"/>
          </a:xfrm>
          <a:prstGeom prst="can">
            <a:avLst/>
          </a:prstGeom>
          <a:solidFill>
            <a:srgbClr val="428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Base </a:t>
            </a:r>
            <a:br>
              <a:rPr lang="pt-BR" b="1">
                <a:solidFill>
                  <a:schemeClr val="bg1">
                    <a:lumMod val="95000"/>
                  </a:schemeClr>
                </a:solidFill>
              </a:rPr>
            </a:br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de </a:t>
            </a:r>
            <a:r>
              <a:rPr lang="pt-BR" b="1" err="1">
                <a:solidFill>
                  <a:schemeClr val="bg1">
                    <a:lumMod val="95000"/>
                  </a:schemeClr>
                </a:solidFill>
              </a:rPr>
              <a:t>BUs</a:t>
            </a:r>
            <a:endParaRPr lang="pt-BR" b="1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A18C07AD-40D0-4F20-8687-22DD6C126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466" y="4284122"/>
            <a:ext cx="2704347" cy="14648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EEF5D2F4-FC9A-4F5C-8CE5-624D28CC8A41}"/>
              </a:ext>
            </a:extLst>
          </p:cNvPr>
          <p:cNvSpPr txBox="1"/>
          <p:nvPr/>
        </p:nvSpPr>
        <p:spPr>
          <a:xfrm>
            <a:off x="5912470" y="2146102"/>
            <a:ext cx="1792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</a:rPr>
              <a:t>Rede Interna da</a:t>
            </a:r>
          </a:p>
          <a:p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</a:rPr>
              <a:t> Justiça Eleitoral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1443294E-5B73-4099-B580-008A225DCD8C}"/>
              </a:ext>
            </a:extLst>
          </p:cNvPr>
          <p:cNvSpPr txBox="1"/>
          <p:nvPr/>
        </p:nvSpPr>
        <p:spPr>
          <a:xfrm>
            <a:off x="9764756" y="5794759"/>
            <a:ext cx="2315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</a:rPr>
              <a:t>Resultado Publicado </a:t>
            </a:r>
          </a:p>
          <a:p>
            <a:pPr algn="ctr"/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</a:rPr>
              <a:t>na Internet</a:t>
            </a:r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xmlns="" id="{C49D51B9-AFA0-4666-BE71-01677E97A16F}"/>
              </a:ext>
            </a:extLst>
          </p:cNvPr>
          <p:cNvSpPr/>
          <p:nvPr/>
        </p:nvSpPr>
        <p:spPr>
          <a:xfrm>
            <a:off x="2556257" y="2456265"/>
            <a:ext cx="473979" cy="25947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xmlns="" id="{BDEE2515-023E-441F-A377-5C89A1F0FE69}"/>
              </a:ext>
            </a:extLst>
          </p:cNvPr>
          <p:cNvSpPr/>
          <p:nvPr/>
        </p:nvSpPr>
        <p:spPr>
          <a:xfrm>
            <a:off x="4722440" y="2487249"/>
            <a:ext cx="473979" cy="26761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xmlns="" id="{724EF7D2-3877-4A7A-B4C6-A59A4C82B84E}"/>
              </a:ext>
            </a:extLst>
          </p:cNvPr>
          <p:cNvSpPr/>
          <p:nvPr/>
        </p:nvSpPr>
        <p:spPr>
          <a:xfrm rot="5400000">
            <a:off x="10006748" y="3647496"/>
            <a:ext cx="974684" cy="29292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 descr="Uma imagem contendo no interior, gato, em pé, homem&#10;&#10;Descrição gerada automaticamente">
            <a:extLst>
              <a:ext uri="{FF2B5EF4-FFF2-40B4-BE49-F238E27FC236}">
                <a16:creationId xmlns:a16="http://schemas.microsoft.com/office/drawing/2014/main" xmlns="" id="{184905F6-8562-4602-A712-1350ACB60C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8286" y="4454706"/>
            <a:ext cx="2064729" cy="1548547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D872532F-28B9-48B2-A2A2-9ECA5E846D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718" y="4804993"/>
            <a:ext cx="1830452" cy="1372839"/>
          </a:xfrm>
          <a:prstGeom prst="rect">
            <a:avLst/>
          </a:prstGeom>
        </p:spPr>
      </p:pic>
      <p:sp>
        <p:nvSpPr>
          <p:cNvPr id="21" name="Seta: para a Direita 20">
            <a:extLst>
              <a:ext uri="{FF2B5EF4-FFF2-40B4-BE49-F238E27FC236}">
                <a16:creationId xmlns:a16="http://schemas.microsoft.com/office/drawing/2014/main" xmlns="" id="{F4E684C8-579A-42B5-AB28-727512E02910}"/>
              </a:ext>
            </a:extLst>
          </p:cNvPr>
          <p:cNvSpPr/>
          <p:nvPr/>
        </p:nvSpPr>
        <p:spPr>
          <a:xfrm rot="5400000">
            <a:off x="897847" y="3679765"/>
            <a:ext cx="1217822" cy="292927"/>
          </a:xfrm>
          <a:prstGeom prst="rightArrow">
            <a:avLst/>
          </a:prstGeom>
          <a:solidFill>
            <a:srgbClr val="A99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xmlns="" id="{A2BD7FAD-0E93-453A-AE14-08ACC27DF4D0}"/>
              </a:ext>
            </a:extLst>
          </p:cNvPr>
          <p:cNvSpPr/>
          <p:nvPr/>
        </p:nvSpPr>
        <p:spPr>
          <a:xfrm>
            <a:off x="2279287" y="5166922"/>
            <a:ext cx="1152167" cy="288623"/>
          </a:xfrm>
          <a:prstGeom prst="rightArrow">
            <a:avLst/>
          </a:prstGeom>
          <a:solidFill>
            <a:srgbClr val="A99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91139AC2-19C8-466F-91A6-BB53952714DE}"/>
              </a:ext>
            </a:extLst>
          </p:cNvPr>
          <p:cNvSpPr txBox="1"/>
          <p:nvPr/>
        </p:nvSpPr>
        <p:spPr>
          <a:xfrm>
            <a:off x="3431454" y="6231516"/>
            <a:ext cx="1769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</a:rPr>
              <a:t>Afixado nas </a:t>
            </a:r>
          </a:p>
          <a:p>
            <a:pPr algn="ctr"/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</a:rPr>
              <a:t>Zonas Eleitorais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02D589E8-514F-473B-B333-85A2F55F16A1}"/>
              </a:ext>
            </a:extLst>
          </p:cNvPr>
          <p:cNvSpPr txBox="1"/>
          <p:nvPr/>
        </p:nvSpPr>
        <p:spPr>
          <a:xfrm>
            <a:off x="543149" y="6370015"/>
            <a:ext cx="1943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</a:rPr>
              <a:t>Boletim impresso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xmlns="" id="{416E60D7-B631-4670-9A2F-B0225AE931EE}"/>
              </a:ext>
            </a:extLst>
          </p:cNvPr>
          <p:cNvSpPr txBox="1"/>
          <p:nvPr/>
        </p:nvSpPr>
        <p:spPr>
          <a:xfrm>
            <a:off x="3061328" y="3136689"/>
            <a:ext cx="1813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</a:rPr>
              <a:t>Mídia Eletrônica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EE0ADE77-3792-4C45-11B8-3D888A089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703" y="1054350"/>
            <a:ext cx="782433" cy="105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Segurança do Processo Eleitoral - Justiça Eleitoral">
            <a:extLst>
              <a:ext uri="{FF2B5EF4-FFF2-40B4-BE49-F238E27FC236}">
                <a16:creationId xmlns:a16="http://schemas.microsoft.com/office/drawing/2014/main" xmlns="" id="{878DA7E4-BCBF-EBC1-AC3D-F08111184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21" y="1848735"/>
            <a:ext cx="2295847" cy="154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ídias utilizadas na urna eletrônica - TRESC">
            <a:extLst>
              <a:ext uri="{FF2B5EF4-FFF2-40B4-BE49-F238E27FC236}">
                <a16:creationId xmlns:a16="http://schemas.microsoft.com/office/drawing/2014/main" xmlns="" id="{3556E7EE-C3C6-580E-13F2-B143ECD4D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953" y="2109230"/>
            <a:ext cx="1566134" cy="95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Gráfico 1024" descr="Binário com preenchimento sólido">
            <a:extLst>
              <a:ext uri="{FF2B5EF4-FFF2-40B4-BE49-F238E27FC236}">
                <a16:creationId xmlns:a16="http://schemas.microsoft.com/office/drawing/2014/main" xmlns="" id="{870B2502-1C4D-2B85-816D-CBDB70D307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676609" y="1520082"/>
            <a:ext cx="648066" cy="648066"/>
          </a:xfrm>
          <a:prstGeom prst="rect">
            <a:avLst/>
          </a:prstGeom>
        </p:spPr>
      </p:pic>
      <p:pic>
        <p:nvPicPr>
          <p:cNvPr id="1028" name="Gráfico 1027" descr="Computação em Nuvem com preenchimento sólido">
            <a:extLst>
              <a:ext uri="{FF2B5EF4-FFF2-40B4-BE49-F238E27FC236}">
                <a16:creationId xmlns:a16="http://schemas.microsoft.com/office/drawing/2014/main" xmlns="" id="{9A7D7FAD-AACD-38A2-6253-8B253B8C37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028543" y="1520082"/>
            <a:ext cx="648066" cy="648066"/>
          </a:xfrm>
          <a:prstGeom prst="rect">
            <a:avLst/>
          </a:prstGeom>
        </p:spPr>
      </p:pic>
      <p:sp>
        <p:nvSpPr>
          <p:cNvPr id="1029" name="CaixaDeTexto 1028">
            <a:extLst>
              <a:ext uri="{FF2B5EF4-FFF2-40B4-BE49-F238E27FC236}">
                <a16:creationId xmlns:a16="http://schemas.microsoft.com/office/drawing/2014/main" xmlns="" id="{D8F00FCE-FBF4-2D37-C7A5-ABFBECA66945}"/>
              </a:ext>
            </a:extLst>
          </p:cNvPr>
          <p:cNvSpPr txBox="1"/>
          <p:nvPr/>
        </p:nvSpPr>
        <p:spPr>
          <a:xfrm>
            <a:off x="9865999" y="2113644"/>
            <a:ext cx="2153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 de Totalização</a:t>
            </a:r>
          </a:p>
        </p:txBody>
      </p:sp>
      <p:sp>
        <p:nvSpPr>
          <p:cNvPr id="2" name="Seta: para a Direita 1">
            <a:extLst>
              <a:ext uri="{FF2B5EF4-FFF2-40B4-BE49-F238E27FC236}">
                <a16:creationId xmlns:a16="http://schemas.microsoft.com/office/drawing/2014/main" xmlns="" id="{FDD9EA5D-085E-9237-A3FE-2AF064A4EA2C}"/>
              </a:ext>
            </a:extLst>
          </p:cNvPr>
          <p:cNvSpPr/>
          <p:nvPr/>
        </p:nvSpPr>
        <p:spPr>
          <a:xfrm rot="5400000">
            <a:off x="7852025" y="4061612"/>
            <a:ext cx="1488867" cy="29292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79FFAEB3-AD78-2C0B-C1A7-11272931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03811" y="4952509"/>
            <a:ext cx="1071090" cy="107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FB82B6BA-D330-D0F9-F800-4C9AABD3D671}"/>
              </a:ext>
            </a:extLst>
          </p:cNvPr>
          <p:cNvSpPr txBox="1"/>
          <p:nvPr/>
        </p:nvSpPr>
        <p:spPr>
          <a:xfrm>
            <a:off x="8086114" y="5902029"/>
            <a:ext cx="1114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“Boletim </a:t>
            </a:r>
          </a:p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 mão”</a:t>
            </a:r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xmlns="" id="{0DEF58B0-B624-1EA3-7B3A-A7D574DC8923}"/>
              </a:ext>
            </a:extLst>
          </p:cNvPr>
          <p:cNvSpPr/>
          <p:nvPr/>
        </p:nvSpPr>
        <p:spPr>
          <a:xfrm>
            <a:off x="9445638" y="2021685"/>
            <a:ext cx="471520" cy="29292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xmlns="" id="{912FDB7C-7849-697F-DAC4-714304D3CD16}"/>
              </a:ext>
            </a:extLst>
          </p:cNvPr>
          <p:cNvSpPr/>
          <p:nvPr/>
        </p:nvSpPr>
        <p:spPr>
          <a:xfrm>
            <a:off x="9607040" y="2775895"/>
            <a:ext cx="1717635" cy="36933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/>
              <a:t>Sis</a:t>
            </a:r>
            <a:r>
              <a:rPr lang="pt-BR" dirty="0"/>
              <a:t>. Totalização</a:t>
            </a:r>
          </a:p>
        </p:txBody>
      </p:sp>
      <p:sp>
        <p:nvSpPr>
          <p:cNvPr id="28" name="Seta: para a Direita 27">
            <a:extLst>
              <a:ext uri="{FF2B5EF4-FFF2-40B4-BE49-F238E27FC236}">
                <a16:creationId xmlns:a16="http://schemas.microsoft.com/office/drawing/2014/main" xmlns="" id="{C03D4D77-000C-62F5-68BF-08AD4A7AAB41}"/>
              </a:ext>
            </a:extLst>
          </p:cNvPr>
          <p:cNvSpPr/>
          <p:nvPr/>
        </p:nvSpPr>
        <p:spPr>
          <a:xfrm rot="5400000">
            <a:off x="10324212" y="2423191"/>
            <a:ext cx="292164" cy="29292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232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/>
      <p:bldP spid="13" grpId="0"/>
      <p:bldP spid="14" grpId="0" animBg="1"/>
      <p:bldP spid="15" grpId="0" animBg="1"/>
      <p:bldP spid="16" grpId="0" animBg="1"/>
      <p:bldP spid="21" grpId="0" animBg="1"/>
      <p:bldP spid="22" grpId="0" animBg="1"/>
      <p:bldP spid="24" grpId="0"/>
      <p:bldP spid="25" grpId="0"/>
      <p:bldP spid="26" grpId="0"/>
      <p:bldP spid="1029" grpId="0"/>
      <p:bldP spid="2" grpId="0" animBg="1"/>
      <p:bldP spid="10" grpId="0"/>
      <p:bldP spid="5" grpId="0" animBg="1"/>
      <p:bldP spid="23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ço Reservado para Número de Slide 1">
            <a:extLst>
              <a:ext uri="{FF2B5EF4-FFF2-40B4-BE49-F238E27FC236}">
                <a16:creationId xmlns:a16="http://schemas.microsoft.com/office/drawing/2014/main" xmlns="" id="{9C45D354-4072-4233-9DDE-9266DE896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A4A019-E8B9-43C2-B82B-7CC0C2616060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5D7BFD53-FFFF-4D76-80E7-A711D2FB1B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300" y="103391"/>
            <a:ext cx="12077700" cy="933043"/>
          </a:xfrm>
        </p:spPr>
        <p:txBody>
          <a:bodyPr/>
          <a:lstStyle/>
          <a:p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</a:rPr>
              <a:t>A pergunta a ser respondida...</a:t>
            </a:r>
          </a:p>
        </p:txBody>
      </p:sp>
      <p:pic>
        <p:nvPicPr>
          <p:cNvPr id="4" name="Imagem 3" descr="Texto, Carta&#10;&#10;Descrição gerada automaticamente">
            <a:extLst>
              <a:ext uri="{FF2B5EF4-FFF2-40B4-BE49-F238E27FC236}">
                <a16:creationId xmlns:a16="http://schemas.microsoft.com/office/drawing/2014/main" xmlns="" id="{FAA9458B-201C-4464-B98F-2C83DC3A20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799" y="1960011"/>
            <a:ext cx="2335764" cy="2335764"/>
          </a:xfrm>
          <a:prstGeom prst="rect">
            <a:avLst/>
          </a:prstGeom>
        </p:spPr>
      </p:pic>
      <p:sp>
        <p:nvSpPr>
          <p:cNvPr id="28" name="Seta: para a Direita 27">
            <a:extLst>
              <a:ext uri="{FF2B5EF4-FFF2-40B4-BE49-F238E27FC236}">
                <a16:creationId xmlns:a16="http://schemas.microsoft.com/office/drawing/2014/main" xmlns="" id="{7028D363-45A8-4DDF-B636-546525E81DC1}"/>
              </a:ext>
            </a:extLst>
          </p:cNvPr>
          <p:cNvSpPr/>
          <p:nvPr/>
        </p:nvSpPr>
        <p:spPr>
          <a:xfrm>
            <a:off x="3165052" y="2304182"/>
            <a:ext cx="6203613" cy="933043"/>
          </a:xfrm>
          <a:prstGeom prst="rightArrow">
            <a:avLst/>
          </a:prstGeom>
          <a:gradFill flip="none" rotWithShape="1">
            <a:gsLst>
              <a:gs pos="0">
                <a:srgbClr val="7F6B52"/>
              </a:gs>
              <a:gs pos="100000">
                <a:srgbClr val="4282C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80E87C58-C154-429B-852D-82572961C36F}"/>
              </a:ext>
            </a:extLst>
          </p:cNvPr>
          <p:cNvSpPr txBox="1"/>
          <p:nvPr/>
        </p:nvSpPr>
        <p:spPr>
          <a:xfrm>
            <a:off x="2797907" y="3246750"/>
            <a:ext cx="68422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i="1" dirty="0">
                <a:solidFill>
                  <a:schemeClr val="accent2">
                    <a:lumMod val="75000"/>
                  </a:schemeClr>
                </a:solidFill>
              </a:rPr>
              <a:t>Os dados dos </a:t>
            </a:r>
            <a:r>
              <a:rPr lang="pt-BR" sz="3600" i="1" dirty="0" err="1">
                <a:solidFill>
                  <a:schemeClr val="accent2">
                    <a:lumMod val="75000"/>
                  </a:schemeClr>
                </a:solidFill>
              </a:rPr>
              <a:t>BUs</a:t>
            </a:r>
            <a:r>
              <a:rPr lang="pt-BR" sz="3600" i="1" dirty="0">
                <a:solidFill>
                  <a:schemeClr val="accent2">
                    <a:lumMod val="75000"/>
                  </a:schemeClr>
                </a:solidFill>
              </a:rPr>
              <a:t> que foram impressos pelas urnas estão iguais aos dados que estão na base de dados usada pelo TSE para a totalização dos votos?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638AFEAF-A6D4-2821-0170-83318A092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66699" y="3429000"/>
            <a:ext cx="501326" cy="67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áfico 5" descr="Binário com preenchimento sólido">
            <a:extLst>
              <a:ext uri="{FF2B5EF4-FFF2-40B4-BE49-F238E27FC236}">
                <a16:creationId xmlns:a16="http://schemas.microsoft.com/office/drawing/2014/main" xmlns="" id="{79FA041C-40F8-8B54-C7B8-91A95A227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543992" y="2304182"/>
            <a:ext cx="648066" cy="648066"/>
          </a:xfrm>
          <a:prstGeom prst="rect">
            <a:avLst/>
          </a:prstGeom>
        </p:spPr>
      </p:pic>
      <p:pic>
        <p:nvPicPr>
          <p:cNvPr id="7" name="Gráfico 6" descr="Computação em Nuvem com preenchimento sólido">
            <a:extLst>
              <a:ext uri="{FF2B5EF4-FFF2-40B4-BE49-F238E27FC236}">
                <a16:creationId xmlns:a16="http://schemas.microsoft.com/office/drawing/2014/main" xmlns="" id="{907C6512-F0B5-B249-15B0-3403641F72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895926" y="2304182"/>
            <a:ext cx="648066" cy="64806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F570C0EF-3D64-9C08-534A-07325D5A580B}"/>
              </a:ext>
            </a:extLst>
          </p:cNvPr>
          <p:cNvSpPr txBox="1"/>
          <p:nvPr/>
        </p:nvSpPr>
        <p:spPr>
          <a:xfrm>
            <a:off x="9733382" y="2897744"/>
            <a:ext cx="2153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</a:rPr>
              <a:t>Base de Totalização</a:t>
            </a:r>
          </a:p>
        </p:txBody>
      </p:sp>
    </p:spTree>
    <p:extLst>
      <p:ext uri="{BB962C8B-B14F-4D97-AF65-F5344CB8AC3E}">
        <p14:creationId xmlns:p14="http://schemas.microsoft.com/office/powerpoint/2010/main" val="2086845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ângulo 28">
            <a:extLst>
              <a:ext uri="{FF2B5EF4-FFF2-40B4-BE49-F238E27FC236}">
                <a16:creationId xmlns:a16="http://schemas.microsoft.com/office/drawing/2014/main" xmlns="" id="{782FFDBF-BFE6-40DC-A09B-325FBF34439C}"/>
              </a:ext>
            </a:extLst>
          </p:cNvPr>
          <p:cNvSpPr/>
          <p:nvPr/>
        </p:nvSpPr>
        <p:spPr>
          <a:xfrm>
            <a:off x="0" y="1583618"/>
            <a:ext cx="2725377" cy="5265174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xmlns="" id="{2DC30A46-6671-4E30-A69A-77AB11E264D3}"/>
              </a:ext>
            </a:extLst>
          </p:cNvPr>
          <p:cNvSpPr/>
          <p:nvPr/>
        </p:nvSpPr>
        <p:spPr>
          <a:xfrm>
            <a:off x="2938372" y="1583618"/>
            <a:ext cx="9253627" cy="5274382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spaço Reservado para Número de Slide 1">
            <a:extLst>
              <a:ext uri="{FF2B5EF4-FFF2-40B4-BE49-F238E27FC236}">
                <a16:creationId xmlns:a16="http://schemas.microsoft.com/office/drawing/2014/main" xmlns="" id="{BB3B2AAB-376D-4E96-8D61-D750457B5A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A4A019-E8B9-43C2-B82B-7CC0C2616060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5D7BFD53-FFFF-4D76-80E7-A711D2FB1B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3350" y="118861"/>
            <a:ext cx="12058649" cy="976297"/>
          </a:xfrm>
        </p:spPr>
        <p:txBody>
          <a:bodyPr/>
          <a:lstStyle/>
          <a:p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</a:rPr>
              <a:t>O que a Auditoria vai fazer?</a:t>
            </a:r>
          </a:p>
        </p:txBody>
      </p:sp>
      <p:pic>
        <p:nvPicPr>
          <p:cNvPr id="4" name="Imagem 3" descr="Texto, Carta&#10;&#10;Descrição gerada automaticamente">
            <a:extLst>
              <a:ext uri="{FF2B5EF4-FFF2-40B4-BE49-F238E27FC236}">
                <a16:creationId xmlns:a16="http://schemas.microsoft.com/office/drawing/2014/main" xmlns="" id="{FAA9458B-201C-4464-B98F-2C83DC3A20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538" y="2418589"/>
            <a:ext cx="1804906" cy="1804906"/>
          </a:xfrm>
          <a:prstGeom prst="rect">
            <a:avLst/>
          </a:prstGeom>
        </p:spPr>
      </p:pic>
      <p:pic>
        <p:nvPicPr>
          <p:cNvPr id="5" name="Imagem 4" descr="Uma imagem contendo no interior, mesa, computador, escritório&#10;&#10;Descrição gerada automaticamente">
            <a:extLst>
              <a:ext uri="{FF2B5EF4-FFF2-40B4-BE49-F238E27FC236}">
                <a16:creationId xmlns:a16="http://schemas.microsoft.com/office/drawing/2014/main" xmlns="" id="{4C173E0C-A34A-49F9-BB02-6765FFEAB0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3663" y="2347757"/>
            <a:ext cx="1814052" cy="1814052"/>
          </a:xfrm>
          <a:prstGeom prst="rect">
            <a:avLst/>
          </a:prstGeom>
        </p:spPr>
      </p:pic>
      <p:pic>
        <p:nvPicPr>
          <p:cNvPr id="2050" name="Picture 2" descr="icone-pdf-symbole-png-rouge - Seeb">
            <a:extLst>
              <a:ext uri="{FF2B5EF4-FFF2-40B4-BE49-F238E27FC236}">
                <a16:creationId xmlns:a16="http://schemas.microsoft.com/office/drawing/2014/main" xmlns="" id="{6E1364BF-FF58-46D1-8D54-EB194AF66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59" y="2360539"/>
            <a:ext cx="1050054" cy="105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4AF160E-92A3-4DF1-ADF9-64E26C76C9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155" y="5161586"/>
            <a:ext cx="3123429" cy="12923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m 10" descr="Texto&#10;&#10;Descrição gerada automaticamente">
            <a:extLst>
              <a:ext uri="{FF2B5EF4-FFF2-40B4-BE49-F238E27FC236}">
                <a16:creationId xmlns:a16="http://schemas.microsoft.com/office/drawing/2014/main" xmlns="" id="{E9005DB3-05E8-43DD-B35B-F2C2370C3C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624" y="2360422"/>
            <a:ext cx="1554841" cy="1570871"/>
          </a:xfrm>
          <a:prstGeom prst="rect">
            <a:avLst/>
          </a:prstGeom>
        </p:spPr>
      </p:pic>
      <p:pic>
        <p:nvPicPr>
          <p:cNvPr id="13" name="Imagem 12" descr="Texto&#10;&#10;Descrição gerada automaticamente">
            <a:extLst>
              <a:ext uri="{FF2B5EF4-FFF2-40B4-BE49-F238E27FC236}">
                <a16:creationId xmlns:a16="http://schemas.microsoft.com/office/drawing/2014/main" xmlns="" id="{FC03F960-9A87-406E-9A3E-0C387636D3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044" y="2725980"/>
            <a:ext cx="1554841" cy="154443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0C8879F1-77EB-4B7E-AB22-72E63CC410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28" y="5107805"/>
            <a:ext cx="3436374" cy="11898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xmlns="" id="{D44EBF74-2A61-400C-97A6-EB55AF58A814}"/>
              </a:ext>
            </a:extLst>
          </p:cNvPr>
          <p:cNvSpPr/>
          <p:nvPr/>
        </p:nvSpPr>
        <p:spPr>
          <a:xfrm>
            <a:off x="2569087" y="3079225"/>
            <a:ext cx="700321" cy="378439"/>
          </a:xfrm>
          <a:prstGeom prst="rightArrow">
            <a:avLst/>
          </a:prstGeom>
          <a:solidFill>
            <a:srgbClr val="7E6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eta: para a Direita 18">
            <a:extLst>
              <a:ext uri="{FF2B5EF4-FFF2-40B4-BE49-F238E27FC236}">
                <a16:creationId xmlns:a16="http://schemas.microsoft.com/office/drawing/2014/main" xmlns="" id="{85A2F1FC-A9FC-4A31-AFE6-76760D847F67}"/>
              </a:ext>
            </a:extLst>
          </p:cNvPr>
          <p:cNvSpPr/>
          <p:nvPr/>
        </p:nvSpPr>
        <p:spPr>
          <a:xfrm>
            <a:off x="5551969" y="3079225"/>
            <a:ext cx="473979" cy="32628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eta: para a Direita 19">
            <a:extLst>
              <a:ext uri="{FF2B5EF4-FFF2-40B4-BE49-F238E27FC236}">
                <a16:creationId xmlns:a16="http://schemas.microsoft.com/office/drawing/2014/main" xmlns="" id="{316D0139-F6BE-4516-909F-FCE6CEB2F2E4}"/>
              </a:ext>
            </a:extLst>
          </p:cNvPr>
          <p:cNvSpPr/>
          <p:nvPr/>
        </p:nvSpPr>
        <p:spPr>
          <a:xfrm>
            <a:off x="8280204" y="3027233"/>
            <a:ext cx="473979" cy="32628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: para a Direita 20">
            <a:extLst>
              <a:ext uri="{FF2B5EF4-FFF2-40B4-BE49-F238E27FC236}">
                <a16:creationId xmlns:a16="http://schemas.microsoft.com/office/drawing/2014/main" xmlns="" id="{34464E2A-55ED-4C32-B8B6-7B55940B1E60}"/>
              </a:ext>
            </a:extLst>
          </p:cNvPr>
          <p:cNvSpPr/>
          <p:nvPr/>
        </p:nvSpPr>
        <p:spPr>
          <a:xfrm rot="5400000">
            <a:off x="9807877" y="4202169"/>
            <a:ext cx="718003" cy="39264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xmlns="" id="{05A71F85-C320-4E3C-B3B3-BF4C887E27BF}"/>
              </a:ext>
            </a:extLst>
          </p:cNvPr>
          <p:cNvSpPr/>
          <p:nvPr/>
        </p:nvSpPr>
        <p:spPr>
          <a:xfrm>
            <a:off x="2545093" y="5494908"/>
            <a:ext cx="700321" cy="37843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E97E6C64-2D80-4B6D-9DAA-4DD43BA253F3}"/>
              </a:ext>
            </a:extLst>
          </p:cNvPr>
          <p:cNvSpPr txBox="1"/>
          <p:nvPr/>
        </p:nvSpPr>
        <p:spPr>
          <a:xfrm>
            <a:off x="6598296" y="4409482"/>
            <a:ext cx="245932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sz="3600">
                <a:solidFill>
                  <a:srgbClr val="A10000"/>
                </a:solidFill>
              </a:rPr>
              <a:t>São iguais?</a:t>
            </a:r>
            <a:endParaRPr lang="pt-BR">
              <a:solidFill>
                <a:srgbClr val="A10000"/>
              </a:solidFill>
            </a:endParaRPr>
          </a:p>
        </p:txBody>
      </p:sp>
      <p:sp>
        <p:nvSpPr>
          <p:cNvPr id="17" name="Seta: da Esquerda para a Direita 16">
            <a:extLst>
              <a:ext uri="{FF2B5EF4-FFF2-40B4-BE49-F238E27FC236}">
                <a16:creationId xmlns:a16="http://schemas.microsoft.com/office/drawing/2014/main" xmlns="" id="{77C633A5-3191-493A-AE25-419ACE8E5C54}"/>
              </a:ext>
            </a:extLst>
          </p:cNvPr>
          <p:cNvSpPr/>
          <p:nvPr/>
        </p:nvSpPr>
        <p:spPr>
          <a:xfrm>
            <a:off x="7148587" y="5567246"/>
            <a:ext cx="1112300" cy="326283"/>
          </a:xfrm>
          <a:prstGeom prst="leftRightArrow">
            <a:avLst/>
          </a:prstGeom>
          <a:solidFill>
            <a:srgbClr val="A1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FE7639A7-FA4A-459D-B2D8-08ACDE301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41189" y="1660586"/>
            <a:ext cx="829587" cy="66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CEC1DE9B-BD97-4D39-884E-C8932143E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351" y="1660287"/>
            <a:ext cx="579188" cy="77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cone-pdf-symbole-png-rouge - Seeb">
            <a:extLst>
              <a:ext uri="{FF2B5EF4-FFF2-40B4-BE49-F238E27FC236}">
                <a16:creationId xmlns:a16="http://schemas.microsoft.com/office/drawing/2014/main" xmlns="" id="{40452A60-4596-4268-953A-6E60CA210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059" y="2551039"/>
            <a:ext cx="1050054" cy="105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cone-pdf-symbole-png-rouge - Seeb">
            <a:extLst>
              <a:ext uri="{FF2B5EF4-FFF2-40B4-BE49-F238E27FC236}">
                <a16:creationId xmlns:a16="http://schemas.microsoft.com/office/drawing/2014/main" xmlns="" id="{D9D9BF26-1FEF-46DB-85BF-84E3B2C82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59" y="2754239"/>
            <a:ext cx="1050054" cy="105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cone-pdf-symbole-png-rouge - Seeb">
            <a:extLst>
              <a:ext uri="{FF2B5EF4-FFF2-40B4-BE49-F238E27FC236}">
                <a16:creationId xmlns:a16="http://schemas.microsoft.com/office/drawing/2014/main" xmlns="" id="{61F8B2D6-AF75-469E-BDE4-44F8C1161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459" y="2957439"/>
            <a:ext cx="1050054" cy="105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áfico 1" descr="Binário com preenchimento sólido">
            <a:extLst>
              <a:ext uri="{FF2B5EF4-FFF2-40B4-BE49-F238E27FC236}">
                <a16:creationId xmlns:a16="http://schemas.microsoft.com/office/drawing/2014/main" xmlns="" id="{E4B41B86-D500-4A66-E140-FE0D64DF9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137810" y="5147223"/>
            <a:ext cx="648066" cy="648066"/>
          </a:xfrm>
          <a:prstGeom prst="rect">
            <a:avLst/>
          </a:prstGeom>
        </p:spPr>
      </p:pic>
      <p:pic>
        <p:nvPicPr>
          <p:cNvPr id="6" name="Gráfico 5" descr="Computação em Nuvem com preenchimento sólido">
            <a:extLst>
              <a:ext uri="{FF2B5EF4-FFF2-40B4-BE49-F238E27FC236}">
                <a16:creationId xmlns:a16="http://schemas.microsoft.com/office/drawing/2014/main" xmlns="" id="{841A392D-E2D1-6787-9425-F4AC16D8A6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89744" y="5147223"/>
            <a:ext cx="648066" cy="64806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CD51B87B-1C67-B1EE-4E4B-C76D8D82506A}"/>
              </a:ext>
            </a:extLst>
          </p:cNvPr>
          <p:cNvSpPr txBox="1"/>
          <p:nvPr/>
        </p:nvSpPr>
        <p:spPr>
          <a:xfrm>
            <a:off x="327200" y="5740785"/>
            <a:ext cx="2153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</a:rPr>
              <a:t>Base de Totalização</a:t>
            </a:r>
          </a:p>
        </p:txBody>
      </p:sp>
    </p:spTree>
    <p:extLst>
      <p:ext uri="{BB962C8B-B14F-4D97-AF65-F5344CB8AC3E}">
        <p14:creationId xmlns:p14="http://schemas.microsoft.com/office/powerpoint/2010/main" val="351088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16" grpId="0" animBg="1"/>
      <p:bldP spid="17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EC7E6379-EF55-4EC6-9664-AE8424D6A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A4A019-E8B9-43C2-B82B-7CC0C2616060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3AF90137-DA99-428D-86A4-6859DEF8CC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924" y="128588"/>
            <a:ext cx="12030075" cy="862012"/>
          </a:xfrm>
        </p:spPr>
        <p:txBody>
          <a:bodyPr/>
          <a:lstStyle/>
          <a:p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</a:rPr>
              <a:t>O início da auditoria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C4F0B-ECE0-490B-9F66-FF824792F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0161" y="3024906"/>
            <a:ext cx="2131602" cy="170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A0504D31-900B-45FA-A28E-55A5034CB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42410" y="2424855"/>
            <a:ext cx="1779429" cy="238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ta: para a Direita 6">
            <a:extLst>
              <a:ext uri="{FF2B5EF4-FFF2-40B4-BE49-F238E27FC236}">
                <a16:creationId xmlns:a16="http://schemas.microsoft.com/office/drawing/2014/main" xmlns="" id="{EE87FD46-A344-4C19-950E-AB60A6ABE9A6}"/>
              </a:ext>
            </a:extLst>
          </p:cNvPr>
          <p:cNvSpPr/>
          <p:nvPr/>
        </p:nvSpPr>
        <p:spPr>
          <a:xfrm>
            <a:off x="2987296" y="3901642"/>
            <a:ext cx="6509002" cy="825500"/>
          </a:xfrm>
          <a:prstGeom prst="rightArrow">
            <a:avLst/>
          </a:prstGeom>
          <a:solidFill>
            <a:srgbClr val="596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E6C199A1-8E2A-4D86-96D2-0DC38D968260}"/>
              </a:ext>
            </a:extLst>
          </p:cNvPr>
          <p:cNvSpPr txBox="1"/>
          <p:nvPr/>
        </p:nvSpPr>
        <p:spPr>
          <a:xfrm>
            <a:off x="2841499" y="2331982"/>
            <a:ext cx="686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>
                <a:solidFill>
                  <a:schemeClr val="tx1">
                    <a:lumMod val="65000"/>
                    <a:lumOff val="35000"/>
                  </a:schemeClr>
                </a:solidFill>
              </a:rPr>
              <a:t>Solicitação da base de dados </a:t>
            </a:r>
          </a:p>
          <a:p>
            <a:pPr algn="ctr"/>
            <a:r>
              <a:rPr lang="pt-BR" sz="3200" b="1">
                <a:solidFill>
                  <a:schemeClr val="tx1">
                    <a:lumMod val="65000"/>
                    <a:lumOff val="35000"/>
                  </a:schemeClr>
                </a:solidFill>
              </a:rPr>
              <a:t>e dos boletins impressos</a:t>
            </a:r>
          </a:p>
          <a:p>
            <a:pPr algn="ctr"/>
            <a:r>
              <a:rPr lang="pt-BR" sz="3200" b="1">
                <a:solidFill>
                  <a:srgbClr val="A10000"/>
                </a:solidFill>
              </a:rPr>
              <a:t>APÓS O FIM DA TOTALIZAÇÃO</a:t>
            </a:r>
          </a:p>
        </p:txBody>
      </p:sp>
    </p:spTree>
    <p:extLst>
      <p:ext uri="{BB962C8B-B14F-4D97-AF65-F5344CB8AC3E}">
        <p14:creationId xmlns:p14="http://schemas.microsoft.com/office/powerpoint/2010/main" val="2429315837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EAF7985-1A47-47ED-917A-7377A7DED3BA}">
  <we:reference id="wa104051163" version="1.2.0.3" store="pt-BR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3e991b1-b812-4315-83cd-7ed4af29e107">
      <Terms xmlns="http://schemas.microsoft.com/office/infopath/2007/PartnerControls"/>
    </lcf76f155ced4ddcb4097134ff3c332f>
    <TaxCatchAll xmlns="407245d8-105e-40bc-ba45-260a19a1940e" xsi:nil="true"/>
    <SharedWithUsers xmlns="407245d8-105e-40bc-ba45-260a19a1940e">
      <UserInfo>
        <DisplayName>Nicola Espinheira da Costa Khoury</DisplayName>
        <AccountId>31</AccountId>
        <AccountType/>
      </UserInfo>
      <UserInfo>
        <DisplayName>Cláudio Souza Castello Branco</DisplayName>
        <AccountId>18</AccountId>
        <AccountType/>
      </UserInfo>
      <UserInfo>
        <DisplayName>Diego Oliveira Farias</DisplayName>
        <AccountId>34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FF3EC865033741804607FE27DDB717" ma:contentTypeVersion="12" ma:contentTypeDescription="Create a new document." ma:contentTypeScope="" ma:versionID="68713faf4e20af113b95ec622ae06453">
  <xsd:schema xmlns:xsd="http://www.w3.org/2001/XMLSchema" xmlns:xs="http://www.w3.org/2001/XMLSchema" xmlns:p="http://schemas.microsoft.com/office/2006/metadata/properties" xmlns:ns2="a3e991b1-b812-4315-83cd-7ed4af29e107" xmlns:ns3="407245d8-105e-40bc-ba45-260a19a1940e" targetNamespace="http://schemas.microsoft.com/office/2006/metadata/properties" ma:root="true" ma:fieldsID="1b8a0ae66dc9d0bb9243ab1b284f80dd" ns2:_="" ns3:_="">
    <xsd:import namespace="a3e991b1-b812-4315-83cd-7ed4af29e107"/>
    <xsd:import namespace="407245d8-105e-40bc-ba45-260a19a194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e991b1-b812-4315-83cd-7ed4af29e1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67cb4b0-d69b-4455-a2ce-c5ad0eb209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7245d8-105e-40bc-ba45-260a19a1940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faf4d085-23cc-4ddd-8013-98078d45e4da}" ma:internalName="TaxCatchAll" ma:showField="CatchAllData" ma:web="407245d8-105e-40bc-ba45-260a19a194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19CDB5-177D-4766-9564-7E1D660B68E5}">
  <ds:schemaRefs>
    <ds:schemaRef ds:uri="http://purl.org/dc/elements/1.1/"/>
    <ds:schemaRef ds:uri="http://schemas.microsoft.com/office/2006/metadata/properties"/>
    <ds:schemaRef ds:uri="a3e991b1-b812-4315-83cd-7ed4af29e107"/>
    <ds:schemaRef ds:uri="http://purl.org/dc/terms/"/>
    <ds:schemaRef ds:uri="407245d8-105e-40bc-ba45-260a19a1940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C51C183-6576-46F7-A621-683F1E3C70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e991b1-b812-4315-83cd-7ed4af29e107"/>
    <ds:schemaRef ds:uri="407245d8-105e-40bc-ba45-260a19a194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DC7E097-3B68-45A9-91F5-CEDBDC0C29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648</Words>
  <Application>Microsoft Office PowerPoint</Application>
  <PresentationFormat>Widescreen</PresentationFormat>
  <Paragraphs>150</Paragraphs>
  <Slides>16</Slides>
  <Notes>13</Notes>
  <HiddenSlides>0</HiddenSlides>
  <MMClips>2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2" baseType="lpstr">
      <vt:lpstr>Arial</vt:lpstr>
      <vt:lpstr>Calibri</vt:lpstr>
      <vt:lpstr>Segoe UI</vt:lpstr>
      <vt:lpstr>Segoe UI Semibold</vt:lpstr>
      <vt:lpstr>Wingdings</vt:lpstr>
      <vt:lpstr>1_Tema do Office</vt:lpstr>
      <vt:lpstr>Apresentação do PowerPoint</vt:lpstr>
      <vt:lpstr>Resumo da Auditoria</vt:lpstr>
      <vt:lpstr>Objetivo da Auditoria</vt:lpstr>
      <vt:lpstr>Principais Achados da Auditoria</vt:lpstr>
      <vt:lpstr>Avaliação da Integridade dos Boletins de Urna (BU)</vt:lpstr>
      <vt:lpstr>O Caminho dos BUs</vt:lpstr>
      <vt:lpstr>A pergunta a ser respondida...</vt:lpstr>
      <vt:lpstr>O que a Auditoria vai fazer?</vt:lpstr>
      <vt:lpstr>O início da auditoria</vt:lpstr>
      <vt:lpstr>Digitalização dos Bus em papel</vt:lpstr>
      <vt:lpstr>Como é a leitura? Aponte a câmera...</vt:lpstr>
      <vt:lpstr>Transformar os arquivos PDF em dados...</vt:lpstr>
      <vt:lpstr>A verificação final</vt:lpstr>
      <vt:lpstr>Quantos boletins serão analisados pelo TCU?</vt:lpstr>
      <vt:lpstr>Monitoramento e controle</vt:lpstr>
      <vt:lpstr>Apresentação do PowerPoint</vt:lpstr>
    </vt:vector>
  </TitlesOfParts>
  <Company>TCU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rui.ribeiro@tcu.gov.br</dc:creator>
  <cp:lastModifiedBy>Maria Hollanda</cp:lastModifiedBy>
  <cp:revision>47</cp:revision>
  <cp:lastPrinted>2022-12-14T12:20:13Z</cp:lastPrinted>
  <dcterms:created xsi:type="dcterms:W3CDTF">2017-08-17T18:26:50Z</dcterms:created>
  <dcterms:modified xsi:type="dcterms:W3CDTF">2022-12-14T12:21:09Z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0x010100D0FF3EC865033741804607FE27DDB717</vt:lpwstr>
  </property>
  <property fmtid="{D5CDD505-2E9C-101B-9397-08002B2CF9AE}" pid="3" name="MediaServiceImageTags">
    <vt:lpwstr/>
  </property>
  <property fmtid="{D5CDD505-2E9C-101B-9397-08002B2CF9AE}" pid="4" name="MSIP_Label_2917c03e-4981-4660-bd52-94fc6ff1565b_Enabled">
    <vt:lpwstr>true</vt:lpwstr>
  </property>
  <property fmtid="{D5CDD505-2E9C-101B-9397-08002B2CF9AE}" pid="5" name="MSIP_Label_2917c03e-4981-4660-bd52-94fc6ff1565b_SetDate">
    <vt:lpwstr>2022-09-08T16:13:22Z</vt:lpwstr>
  </property>
  <property fmtid="{D5CDD505-2E9C-101B-9397-08002B2CF9AE}" pid="6" name="MSIP_Label_2917c03e-4981-4660-bd52-94fc6ff1565b_Method">
    <vt:lpwstr>Privileged</vt:lpwstr>
  </property>
  <property fmtid="{D5CDD505-2E9C-101B-9397-08002B2CF9AE}" pid="7" name="MSIP_Label_2917c03e-4981-4660-bd52-94fc6ff1565b_Name">
    <vt:lpwstr>Externo</vt:lpwstr>
  </property>
  <property fmtid="{D5CDD505-2E9C-101B-9397-08002B2CF9AE}" pid="8" name="MSIP_Label_2917c03e-4981-4660-bd52-94fc6ff1565b_SiteId">
    <vt:lpwstr>bf158188-9a11-44c2-b7fc-21e85613ba27</vt:lpwstr>
  </property>
  <property fmtid="{D5CDD505-2E9C-101B-9397-08002B2CF9AE}" pid="9" name="MSIP_Label_2917c03e-4981-4660-bd52-94fc6ff1565b_ActionId">
    <vt:lpwstr>a16090d7-74eb-496a-841a-de0f95dff4ca</vt:lpwstr>
  </property>
  <property fmtid="{D5CDD505-2E9C-101B-9397-08002B2CF9AE}" pid="10" name="MSIP_Label_2917c03e-4981-4660-bd52-94fc6ff1565b_ContentBits">
    <vt:lpwstr>14</vt:lpwstr>
  </property>
  <property fmtid="{D5CDD505-2E9C-101B-9397-08002B2CF9AE}" pid="11" name="ClassificationContentMarkingFooterLocations">
    <vt:lpwstr>1_Tema do Office:10</vt:lpwstr>
  </property>
  <property fmtid="{D5CDD505-2E9C-101B-9397-08002B2CF9AE}" pid="12" name="ClassificationContentMarkingFooterText">
    <vt:lpwstr>Informação Sigilosa – Grupo de Acesso. O acesso à informação sigilosa do TCU impõe responsabilidade pela guarda do sigilo.</vt:lpwstr>
  </property>
  <property fmtid="{D5CDD505-2E9C-101B-9397-08002B2CF9AE}" pid="13" name="ClassificationWatermarkLocations">
    <vt:lpwstr>1_Tema do Office:11</vt:lpwstr>
  </property>
  <property fmtid="{D5CDD505-2E9C-101B-9397-08002B2CF9AE}" pid="14" name="ClassificationWatermarkText">
    <vt:lpwstr>Sigiloso</vt:lpwstr>
  </property>
</Properties>
</file>