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93" r:id="rId3"/>
    <p:sldId id="294" r:id="rId4"/>
    <p:sldId id="295" r:id="rId5"/>
    <p:sldId id="297" r:id="rId6"/>
    <p:sldId id="298" r:id="rId7"/>
    <p:sldId id="300" r:id="rId8"/>
    <p:sldId id="302" r:id="rId9"/>
    <p:sldId id="304" r:id="rId10"/>
    <p:sldId id="301" r:id="rId11"/>
    <p:sldId id="305" r:id="rId12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53142" autoAdjust="0"/>
  </p:normalViewPr>
  <p:slideViewPr>
    <p:cSldViewPr snapToGrid="0">
      <p:cViewPr varScale="1">
        <p:scale>
          <a:sx n="37" d="100"/>
          <a:sy n="37" d="100"/>
        </p:scale>
        <p:origin x="-110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70" d="100"/>
          <a:sy n="70" d="100"/>
        </p:scale>
        <p:origin x="2538" y="4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0343" tIns="45171" rIns="90343" bIns="45171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0343" tIns="45171" rIns="90343" bIns="45171" rtlCol="0"/>
          <a:lstStyle>
            <a:lvl1pPr algn="r">
              <a:defRPr sz="1200"/>
            </a:lvl1pPr>
          </a:lstStyle>
          <a:p>
            <a:fld id="{6D705309-5E23-41A8-BF6B-73A46C683BEB}" type="datetimeFigureOut">
              <a:rPr lang="pt-BR" smtClean="0"/>
              <a:pPr/>
              <a:t>30/06/2015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0343" tIns="45171" rIns="90343" bIns="45171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0343" tIns="45171" rIns="90343" bIns="45171" rtlCol="0" anchor="b"/>
          <a:lstStyle>
            <a:lvl1pPr algn="r">
              <a:defRPr sz="1200"/>
            </a:lvl1pPr>
          </a:lstStyle>
          <a:p>
            <a:fld id="{171FA308-68D7-4C3A-B433-3E74E454A8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926689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0343" tIns="45171" rIns="90343" bIns="45171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0343" tIns="45171" rIns="90343" bIns="45171" rtlCol="0"/>
          <a:lstStyle>
            <a:lvl1pPr algn="r">
              <a:defRPr sz="1200"/>
            </a:lvl1pPr>
          </a:lstStyle>
          <a:p>
            <a:fld id="{169B72D5-46EE-4C95-B036-2ABA5C10988A}" type="datetimeFigureOut">
              <a:rPr lang="pt-BR" smtClean="0"/>
              <a:pPr/>
              <a:t>30/06/2015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43" tIns="45171" rIns="90343" bIns="45171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0343" tIns="45171" rIns="90343" bIns="45171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0343" tIns="45171" rIns="90343" bIns="45171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0343" tIns="45171" rIns="90343" bIns="45171" rtlCol="0" anchor="b"/>
          <a:lstStyle>
            <a:lvl1pPr algn="r">
              <a:defRPr sz="1200"/>
            </a:lvl1pPr>
          </a:lstStyle>
          <a:p>
            <a:fld id="{3C9E3B13-EEA1-426F-A39C-2BF930A8683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643671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AGRADECIMENTOS</a:t>
            </a:r>
          </a:p>
          <a:p>
            <a:endParaRPr lang="pt-BR" dirty="0"/>
          </a:p>
          <a:p>
            <a:r>
              <a:rPr lang="pt-BR" dirty="0" smtClean="0"/>
              <a:t>APRESENTAÇÃO PESSOAL</a:t>
            </a:r>
          </a:p>
          <a:p>
            <a:endParaRPr lang="pt-BR" dirty="0" smtClean="0"/>
          </a:p>
          <a:p>
            <a:r>
              <a:rPr lang="pt-BR" dirty="0" smtClean="0"/>
              <a:t>APRESENTAÇÃO ANL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3B13-EEA1-426F-A39C-2BF930A8683E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1899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CONSEQUÊNCIAS</a:t>
            </a:r>
            <a:r>
              <a:rPr lang="pt-BR" baseline="0" dirty="0" smtClean="0"/>
              <a:t> DA AUSENCIA DO LIVRO</a:t>
            </a:r>
          </a:p>
          <a:p>
            <a:endParaRPr lang="pt-BR" baseline="0" dirty="0" smtClean="0"/>
          </a:p>
          <a:p>
            <a:pPr marL="169393" indent="-169393">
              <a:buFontTx/>
              <a:buChar char="-"/>
            </a:pPr>
            <a:r>
              <a:rPr lang="pt-BR" baseline="0" dirty="0" smtClean="0"/>
              <a:t>CURSOS ELEMENTARES PARA O PRIMEIRO EMPREGO;</a:t>
            </a:r>
          </a:p>
          <a:p>
            <a:pPr marL="169393" indent="-169393">
              <a:buFontTx/>
              <a:buChar char="-"/>
            </a:pPr>
            <a:endParaRPr lang="pt-BR" baseline="0" dirty="0" smtClean="0"/>
          </a:p>
          <a:p>
            <a:pPr marL="169393" indent="-169393">
              <a:buFontTx/>
              <a:buChar char="-"/>
            </a:pPr>
            <a:r>
              <a:rPr lang="pt-BR" baseline="0" dirty="0" smtClean="0"/>
              <a:t>UNIVERSIDADES COM RETOMADA DE MATÉRIAS DO ENSINO MÉDIO (TEMPO);</a:t>
            </a:r>
          </a:p>
          <a:p>
            <a:pPr marL="169393" indent="-169393">
              <a:buFontTx/>
              <a:buChar char="-"/>
            </a:pPr>
            <a:endParaRPr lang="pt-BR" baseline="0" dirty="0" smtClean="0"/>
          </a:p>
          <a:p>
            <a:pPr marL="169393" indent="-169393">
              <a:buFontTx/>
              <a:buChar char="-"/>
            </a:pPr>
            <a:r>
              <a:rPr lang="pt-BR" baseline="0" dirty="0" smtClean="0"/>
              <a:t>INDICE DE LEITURA E COMPREENSÃO DE TEXTO (DESDOBRAMENTOS SOCIAIS E PROFISSIONAIS);</a:t>
            </a:r>
          </a:p>
          <a:p>
            <a:pPr marL="169393" indent="-169393">
              <a:buFontTx/>
              <a:buChar char="-"/>
            </a:pPr>
            <a:endParaRPr lang="pt-BR" baseline="0" dirty="0" smtClean="0"/>
          </a:p>
          <a:p>
            <a:pPr marL="169393" indent="-169393">
              <a:buFontTx/>
              <a:buChar char="-"/>
            </a:pPr>
            <a:r>
              <a:rPr lang="pt-BR" baseline="0" dirty="0" smtClean="0"/>
              <a:t>PRODUTIVIDADE BRASILEIRA;</a:t>
            </a:r>
          </a:p>
          <a:p>
            <a:pPr marL="169393" indent="-169393">
              <a:buFontTx/>
              <a:buChar char="-"/>
            </a:pPr>
            <a:endParaRPr lang="pt-BR" baseline="0" dirty="0" smtClean="0"/>
          </a:p>
          <a:p>
            <a:pPr marL="169393" indent="-169393">
              <a:buFontTx/>
              <a:buChar char="-"/>
            </a:pPr>
            <a:r>
              <a:rPr lang="pt-BR" baseline="0" dirty="0" smtClean="0"/>
              <a:t>VELOCIDADE DE RECUPERAÇÃO EM CRISES (CRIATIVIDADE + CONHECIMENTO);</a:t>
            </a:r>
          </a:p>
          <a:p>
            <a:pPr marL="169393" indent="-169393">
              <a:buFontTx/>
              <a:buChar char="-"/>
            </a:pPr>
            <a:endParaRPr lang="pt-BR" baseline="0" dirty="0" smtClean="0"/>
          </a:p>
          <a:p>
            <a:pPr marL="169393" indent="-169393">
              <a:buFontTx/>
              <a:buChar char="-"/>
            </a:pPr>
            <a:r>
              <a:rPr lang="pt-BR" baseline="0" dirty="0" smtClean="0"/>
              <a:t>ACERVO DE LIVROS EM CASA X TIPO DE EMPREGO X RENDA;</a:t>
            </a:r>
          </a:p>
          <a:p>
            <a:pPr marL="169393" indent="-169393">
              <a:buFontTx/>
              <a:buChar char="-"/>
            </a:pPr>
            <a:endParaRPr lang="pt-BR" baseline="0" dirty="0" smtClean="0"/>
          </a:p>
          <a:p>
            <a:pPr marL="169393" indent="-169393">
              <a:buFontTx/>
              <a:buChar char="-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3B13-EEA1-426F-A39C-2BF930A8683E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84997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 LIVRO COMO FERRAMENTA DE CIVILIZAÇÃO</a:t>
            </a:r>
          </a:p>
          <a:p>
            <a:endParaRPr lang="pt-BR" dirty="0"/>
          </a:p>
          <a:p>
            <a:r>
              <a:rPr lang="pt-BR" dirty="0" smtClean="0"/>
              <a:t>LINGUAGEM E ESCRITA</a:t>
            </a:r>
          </a:p>
          <a:p>
            <a:endParaRPr lang="pt-BR" dirty="0"/>
          </a:p>
          <a:p>
            <a:r>
              <a:rPr lang="pt-BR" dirty="0" smtClean="0"/>
              <a:t>SER HUMANO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3B13-EEA1-426F-A39C-2BF930A8683E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65658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DIREITO DE CIDADANIA PLENA</a:t>
            </a:r>
          </a:p>
          <a:p>
            <a:endParaRPr lang="pt-BR" dirty="0" smtClean="0"/>
          </a:p>
          <a:p>
            <a:r>
              <a:rPr lang="pt-BR" dirty="0" smtClean="0"/>
              <a:t>DIREITO FUNDAMENTAL PARA ALÉM DAS NECESSIDADES FISIOLÓGICAS</a:t>
            </a:r>
          </a:p>
          <a:p>
            <a:endParaRPr lang="pt-BR" dirty="0"/>
          </a:p>
          <a:p>
            <a:r>
              <a:rPr lang="pt-BR" dirty="0" smtClean="0"/>
              <a:t>ANIMAL X SER HUMANO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3B13-EEA1-426F-A39C-2BF930A8683E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9538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ART. 1</a:t>
            </a:r>
          </a:p>
          <a:p>
            <a:r>
              <a:rPr lang="pt-BR" dirty="0" smtClean="0"/>
              <a:t>A REPÚBLICA FEDERATIVA DO BRASIL, CONTITUI-SE ESTADO DEMOCRÁTICO DE DIREITO:</a:t>
            </a:r>
          </a:p>
          <a:p>
            <a:pPr marL="169393" indent="-169393">
              <a:buFontTx/>
              <a:buChar char="-"/>
            </a:pPr>
            <a:r>
              <a:rPr lang="pt-BR" dirty="0" smtClean="0"/>
              <a:t>CIDADANIA;</a:t>
            </a:r>
          </a:p>
          <a:p>
            <a:pPr marL="169393" indent="-169393">
              <a:buFontTx/>
              <a:buChar char="-"/>
            </a:pPr>
            <a:r>
              <a:rPr lang="pt-BR" dirty="0" smtClean="0"/>
              <a:t>DIGNIDADE DA PESSOA HUMANA;</a:t>
            </a:r>
          </a:p>
          <a:p>
            <a:pPr marL="169393" indent="-169393">
              <a:buFontTx/>
              <a:buChar char="-"/>
            </a:pPr>
            <a:r>
              <a:rPr lang="pt-BR" dirty="0" smtClean="0"/>
              <a:t>VALORES SOCIAIS DO TRABALHO E LIVRE INICIATIVA;</a:t>
            </a:r>
          </a:p>
          <a:p>
            <a:r>
              <a:rPr lang="pt-BR" dirty="0" smtClean="0"/>
              <a:t>ART. 5 – TODOS SÃO IGUAIS PERANTE A LEI (PROTEÇÃO A MINORIAS)</a:t>
            </a:r>
          </a:p>
          <a:p>
            <a:pPr marL="169393" indent="-169393">
              <a:buFontTx/>
              <a:buChar char="-"/>
            </a:pPr>
            <a:r>
              <a:rPr lang="pt-BR" dirty="0" smtClean="0"/>
              <a:t>LIVRE MANIFESTAÇÃO DE PENSAMENTO;</a:t>
            </a:r>
          </a:p>
          <a:p>
            <a:pPr marL="169393" indent="-169393">
              <a:buFontTx/>
              <a:buChar char="-"/>
            </a:pPr>
            <a:r>
              <a:rPr lang="pt-BR" dirty="0" smtClean="0"/>
              <a:t>LIVRE EXPRESSÃO DA ATIVIDADE  INTELECTUAL;</a:t>
            </a:r>
          </a:p>
          <a:p>
            <a:pPr marL="169393" indent="-169393">
              <a:buFontTx/>
              <a:buChar char="-"/>
            </a:pPr>
            <a:r>
              <a:rPr lang="pt-BR" dirty="0" smtClean="0"/>
              <a:t>ASSEGURADO A TODOS O ACESSO À INFORMAÇÃO;</a:t>
            </a:r>
          </a:p>
          <a:p>
            <a:pPr marL="169393" indent="-169393">
              <a:buFontTx/>
              <a:buChar char="-"/>
            </a:pPr>
            <a:r>
              <a:rPr lang="pt-BR" dirty="0" smtClean="0"/>
              <a:t>DIREITO A PROPRIEDADE QUE DEVE ATENDER SUA FUNÇÃO SOCIAL;</a:t>
            </a:r>
          </a:p>
          <a:p>
            <a:pPr marL="169393" indent="-169393">
              <a:buFontTx/>
              <a:buChar char="-"/>
            </a:pPr>
            <a:r>
              <a:rPr lang="pt-BR" dirty="0" smtClean="0"/>
              <a:t>AUTOR DETENTOR DE DIREITO EXCLUSIVO DE SUAS OBRAS;</a:t>
            </a:r>
          </a:p>
          <a:p>
            <a:r>
              <a:rPr lang="pt-BR" dirty="0" smtClean="0"/>
              <a:t>ART. 150 – TODAS AS ESFERAS PÚBLICAS SÃO VEDADAS:</a:t>
            </a:r>
          </a:p>
          <a:p>
            <a:pPr marL="169393" indent="-169393">
              <a:buFontTx/>
              <a:buChar char="-"/>
            </a:pPr>
            <a:r>
              <a:rPr lang="pt-BR" dirty="0" smtClean="0"/>
              <a:t>INSTITUIR TRATAMENTO DESIGUAL ENTRE CONTRIBUINTES;</a:t>
            </a:r>
          </a:p>
          <a:p>
            <a:pPr marL="169393" indent="-169393">
              <a:buFontTx/>
              <a:buChar char="-"/>
            </a:pPr>
            <a:r>
              <a:rPr lang="pt-BR" dirty="0" smtClean="0"/>
              <a:t>COBRAR TRIBUTOS;</a:t>
            </a:r>
          </a:p>
          <a:p>
            <a:pPr marL="169393" indent="-169393">
              <a:buFontTx/>
              <a:buChar char="-"/>
            </a:pPr>
            <a:r>
              <a:rPr lang="pt-BR" dirty="0" smtClean="0"/>
              <a:t>- LIVRO (RELIGIÃO, MÚSICA ETC)</a:t>
            </a:r>
          </a:p>
          <a:p>
            <a:r>
              <a:rPr lang="pt-BR" dirty="0" smtClean="0"/>
              <a:t>FINALIDADE DE PROTEGER AS LIBERDADES INDIVIDUAIS</a:t>
            </a:r>
          </a:p>
          <a:p>
            <a:r>
              <a:rPr lang="pt-BR" dirty="0" smtClean="0"/>
              <a:t>ART. 170 – ORDEM ECONOMICA NA VALORIZAÇÃO DA LIVRE INICIATIVA EXISTÊNCIA DIGNA CONFORME JUSTIÇA SOCIAL:</a:t>
            </a:r>
          </a:p>
          <a:p>
            <a:r>
              <a:rPr lang="pt-BR" dirty="0" smtClean="0"/>
              <a:t>- FUNÇÃO SOCIAL DA PROPRIEDADE + LIVRE CONCORRÊNCIA;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3B13-EEA1-426F-A39C-2BF930A8683E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35704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mtClean="0"/>
              <a:t>ESTADO NÃO É ENTIDADE – NÓS</a:t>
            </a:r>
            <a:r>
              <a:rPr lang="pt-BR" baseline="0" smtClean="0"/>
              <a:t> SOMOS O ESTADO</a:t>
            </a:r>
            <a:endParaRPr lang="pt-BR" smtClean="0"/>
          </a:p>
          <a:p>
            <a:endParaRPr lang="pt-BR" dirty="0" smtClean="0"/>
          </a:p>
          <a:p>
            <a:r>
              <a:rPr lang="pt-BR" dirty="0" smtClean="0"/>
              <a:t>POLÍTICA PÚBLICA DEVE SER AMPLA, PERENE E MÚLTIPLA</a:t>
            </a:r>
          </a:p>
          <a:p>
            <a:endParaRPr lang="pt-BR" dirty="0" smtClean="0"/>
          </a:p>
          <a:p>
            <a:r>
              <a:rPr lang="pt-BR" dirty="0" smtClean="0"/>
              <a:t>PARA ALÉM, TAMBÉM:</a:t>
            </a:r>
            <a:endParaRPr lang="pt-BR" dirty="0"/>
          </a:p>
          <a:p>
            <a:r>
              <a:rPr lang="pt-BR" dirty="0" smtClean="0"/>
              <a:t>FORTALECER A LIVRE INICIATIVA E O EMPREENDEDORISMO</a:t>
            </a:r>
          </a:p>
          <a:p>
            <a:endParaRPr lang="pt-BR" dirty="0"/>
          </a:p>
          <a:p>
            <a:r>
              <a:rPr lang="pt-BR" dirty="0" smtClean="0"/>
              <a:t>PAPEL DO EMPREENDEDORISMO E AS POSSIBILIDADES DE CRESCIMENTO</a:t>
            </a:r>
          </a:p>
          <a:p>
            <a:endParaRPr lang="pt-BR" dirty="0"/>
          </a:p>
          <a:p>
            <a:r>
              <a:rPr lang="pt-BR" dirty="0" smtClean="0"/>
              <a:t>BNDES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 smtClean="0"/>
              <a:t>REGULAÇÃO DE DIREITOS FUNDAMENTAIS</a:t>
            </a:r>
          </a:p>
          <a:p>
            <a:pPr marL="169393" indent="-169393">
              <a:buFontTx/>
              <a:buChar char="-"/>
            </a:pPr>
            <a:r>
              <a:rPr lang="pt-BR" dirty="0" smtClean="0"/>
              <a:t>IR E VIR (CÓDIGO DE TRANSITO);</a:t>
            </a:r>
          </a:p>
          <a:p>
            <a:pPr marL="169393" indent="-169393">
              <a:buFontTx/>
              <a:buChar char="-"/>
            </a:pPr>
            <a:r>
              <a:rPr lang="pt-BR" dirty="0" smtClean="0"/>
              <a:t>REMÉDIOS E PATENTES;</a:t>
            </a:r>
          </a:p>
          <a:p>
            <a:pPr marL="169393" indent="-169393">
              <a:buFontTx/>
              <a:buChar char="-"/>
            </a:pPr>
            <a:r>
              <a:rPr lang="pt-BR" dirty="0" smtClean="0"/>
              <a:t>LEI DE DIREITO AUTORAL (falar mais depois);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3B13-EEA1-426F-A39C-2BF930A8683E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01788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LIVRARIA COMO RESPONSÁVEL PELA CAPILARIDADE</a:t>
            </a:r>
          </a:p>
          <a:p>
            <a:endParaRPr lang="pt-BR" dirty="0"/>
          </a:p>
          <a:p>
            <a:r>
              <a:rPr lang="pt-BR" dirty="0" smtClean="0"/>
              <a:t>PAPEL DA BIBLIOTECA X LIVRE INICIATIVA + LIBERDADE DE EXPRESSÃO</a:t>
            </a:r>
          </a:p>
          <a:p>
            <a:endParaRPr lang="pt-BR" dirty="0"/>
          </a:p>
          <a:p>
            <a:r>
              <a:rPr lang="pt-BR" dirty="0" smtClean="0"/>
              <a:t>AUTO DESENVOLVIMENTO DA CONCIÊNCIA CIDADÃ</a:t>
            </a:r>
          </a:p>
          <a:p>
            <a:r>
              <a:rPr lang="pt-BR" dirty="0" smtClean="0"/>
              <a:t>+</a:t>
            </a:r>
          </a:p>
          <a:p>
            <a:r>
              <a:rPr lang="pt-BR" dirty="0" smtClean="0"/>
              <a:t>EXPOSIÇÃO DA EXPRESSÃO INDIVIDUAL E COLETIVA</a:t>
            </a:r>
          </a:p>
          <a:p>
            <a:endParaRPr lang="pt-BR" dirty="0"/>
          </a:p>
          <a:p>
            <a:r>
              <a:rPr lang="pt-BR" dirty="0" smtClean="0"/>
              <a:t>EM UMA SOCIEDADE DE LIVRE INICIATIVA E CAPITAL</a:t>
            </a:r>
          </a:p>
          <a:p>
            <a:r>
              <a:rPr lang="pt-BR" dirty="0" smtClean="0"/>
              <a:t>ESTABELECIMENTO DE VAREJO DO LIVRO: LIVRARIA</a:t>
            </a:r>
          </a:p>
          <a:p>
            <a:endParaRPr lang="pt-BR" dirty="0"/>
          </a:p>
          <a:p>
            <a:r>
              <a:rPr lang="pt-BR" dirty="0" smtClean="0"/>
              <a:t>LIBER (latim) LIBERDADE / LIVRE / LIVRAR / LIVRO / LIVRARIA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3B13-EEA1-426F-A39C-2BF930A8683E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42480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PROPÓSITO DE LIVRO E </a:t>
            </a:r>
            <a:r>
              <a:rPr lang="pt-BR" dirty="0"/>
              <a:t>LEITURA </a:t>
            </a:r>
            <a:r>
              <a:rPr lang="pt-BR" dirty="0" smtClean="0"/>
              <a:t>(ex. imunidade constitucional)</a:t>
            </a:r>
          </a:p>
          <a:p>
            <a:endParaRPr lang="pt-BR" dirty="0"/>
          </a:p>
          <a:p>
            <a:r>
              <a:rPr lang="pt-BR" dirty="0" smtClean="0"/>
              <a:t>POR MEIO DE REGULAÇÃO</a:t>
            </a:r>
          </a:p>
          <a:p>
            <a:endParaRPr lang="pt-BR" dirty="0"/>
          </a:p>
          <a:p>
            <a:r>
              <a:rPr lang="pt-BR" dirty="0" smtClean="0"/>
              <a:t>PROTEGE A EQUIDADE PARA DAR ACESSIBILIDADE</a:t>
            </a:r>
          </a:p>
          <a:p>
            <a:endParaRPr lang="pt-BR" dirty="0"/>
          </a:p>
          <a:p>
            <a:r>
              <a:rPr lang="pt-BR" dirty="0" smtClean="0"/>
              <a:t>ECA + ESTATUTO DO IDOSO + QUEBRA DE PATENTE (REMÉDIOS)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3B13-EEA1-426F-A39C-2BF930A8683E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08853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NA</a:t>
            </a:r>
            <a:r>
              <a:rPr lang="pt-BR" baseline="0" dirty="0" smtClean="0"/>
              <a:t> LIVRE CONCORRÊNCIA É O VAREJO QUEM DETERMINA O PREÇO</a:t>
            </a:r>
          </a:p>
          <a:p>
            <a:endParaRPr lang="pt-BR" baseline="0" dirty="0" smtClean="0"/>
          </a:p>
          <a:p>
            <a:r>
              <a:rPr lang="pt-BR" baseline="0" dirty="0" smtClean="0"/>
              <a:t>CONSUMIDOR É LIVRE PARA ESCOLHER</a:t>
            </a:r>
          </a:p>
          <a:p>
            <a:endParaRPr lang="pt-BR" baseline="0" dirty="0" smtClean="0"/>
          </a:p>
          <a:p>
            <a:r>
              <a:rPr lang="pt-BR" baseline="0" dirty="0" smtClean="0"/>
              <a:t>NO VAREJO DE LIVRO, VAREJO TRABALHA COM PRÉ-DETERMINAÇÕES DE CONDIÇÕES – PREÇO NUNCA MAIS ALTO QUE CAPA</a:t>
            </a:r>
          </a:p>
          <a:p>
            <a:endParaRPr lang="pt-BR" baseline="0" dirty="0" smtClean="0"/>
          </a:p>
          <a:p>
            <a:r>
              <a:rPr lang="pt-BR" baseline="0" dirty="0" smtClean="0"/>
              <a:t>DISTORÇÕES CONFORME O VOLUME: PEQUENO OBEDECE X GRANDE DETERMINA</a:t>
            </a:r>
          </a:p>
          <a:p>
            <a:endParaRPr lang="pt-BR" baseline="0" dirty="0" smtClean="0"/>
          </a:p>
          <a:p>
            <a:r>
              <a:rPr lang="pt-BR" baseline="0" dirty="0" smtClean="0"/>
              <a:t>ACESSIBILIDADE X DISTRIBUIÇÃO DE PRAÇAS DE ATENDIMENTO</a:t>
            </a:r>
          </a:p>
          <a:p>
            <a:endParaRPr lang="pt-BR" baseline="0" dirty="0" smtClean="0"/>
          </a:p>
          <a:p>
            <a:r>
              <a:rPr lang="pt-BR" baseline="0" dirty="0" smtClean="0"/>
              <a:t>GRANDES CENTROS URBANOS X PEQUENAS CIDADES</a:t>
            </a:r>
          </a:p>
          <a:p>
            <a:endParaRPr lang="pt-BR" baseline="0" dirty="0" smtClean="0"/>
          </a:p>
          <a:p>
            <a:r>
              <a:rPr lang="pt-BR" baseline="0" dirty="0" smtClean="0"/>
              <a:t>LEITURA E ACERVO</a:t>
            </a:r>
          </a:p>
          <a:p>
            <a:r>
              <a:rPr lang="pt-BR" baseline="0" dirty="0" smtClean="0"/>
              <a:t>PEQUENO NEGÓCIO COMO FOMENTADOR DA LEITURA + GRANDE NEGÓCIO COM AMPLO ACERVO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3B13-EEA1-426F-A39C-2BF930A8683E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45227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DESVALORIZAÇÃO SOCIAL E MONETÁRIA</a:t>
            </a:r>
            <a:r>
              <a:rPr lang="pt-BR" baseline="0" dirty="0" smtClean="0"/>
              <a:t> DO LIVRO</a:t>
            </a:r>
          </a:p>
          <a:p>
            <a:endParaRPr lang="pt-BR" baseline="0" dirty="0" smtClean="0"/>
          </a:p>
          <a:p>
            <a:r>
              <a:rPr lang="pt-BR" baseline="0" dirty="0" smtClean="0"/>
              <a:t>PROMOÇÕES E DESCONTOS ANTES DO FIM DO CICLO ECONÔMICO</a:t>
            </a:r>
          </a:p>
          <a:p>
            <a:r>
              <a:rPr lang="pt-BR" baseline="0" dirty="0" smtClean="0"/>
              <a:t>(ROUPAS, LIQUIDAÇÕES, TECNOLOGIA)</a:t>
            </a:r>
          </a:p>
          <a:p>
            <a:endParaRPr lang="pt-BR" baseline="0" dirty="0" smtClean="0"/>
          </a:p>
          <a:p>
            <a:r>
              <a:rPr lang="pt-BR" baseline="0" dirty="0" smtClean="0"/>
              <a:t>LIVRO PRECISA CHAMAR A ATENÇÃO DA SOCIEDADE QUE NÃO LÊ</a:t>
            </a:r>
          </a:p>
          <a:p>
            <a:r>
              <a:rPr lang="pt-BR" baseline="0" dirty="0" smtClean="0"/>
              <a:t>(LIVROS MAIS PRODUZIDOS + PROMOÇÕES)</a:t>
            </a:r>
          </a:p>
          <a:p>
            <a:endParaRPr lang="pt-BR" baseline="0" dirty="0" smtClean="0"/>
          </a:p>
          <a:p>
            <a:r>
              <a:rPr lang="pt-BR" baseline="0" dirty="0" smtClean="0"/>
              <a:t>PREÇO DE CAPA PERMITE IGUALDADE DE REFERÊNCIA ÚNICA</a:t>
            </a:r>
          </a:p>
          <a:p>
            <a:r>
              <a:rPr lang="pt-BR" baseline="0" dirty="0" smtClean="0"/>
              <a:t>DE R$ 29,90 POR R$ 4,90</a:t>
            </a:r>
          </a:p>
          <a:p>
            <a:endParaRPr lang="pt-BR" baseline="0" dirty="0" smtClean="0"/>
          </a:p>
          <a:p>
            <a:r>
              <a:rPr lang="pt-BR" baseline="0" dirty="0" smtClean="0"/>
              <a:t>LEITOR NÃO RECONHECE MAIS O VALOR MONETÁRIO (DESCONTO COMO DIREITO)</a:t>
            </a:r>
          </a:p>
          <a:p>
            <a:endParaRPr lang="pt-BR" baseline="0" dirty="0" smtClean="0"/>
          </a:p>
          <a:p>
            <a:r>
              <a:rPr lang="pt-BR" baseline="0" dirty="0" smtClean="0"/>
              <a:t>DESVALORIZAÇÃO FRENTE A OUTROS GASTOS (BAR E CERVEJA X LIVRO QUE FILHO NÃO LÊ)</a:t>
            </a:r>
          </a:p>
          <a:p>
            <a:endParaRPr lang="pt-BR" baseline="0" dirty="0" smtClean="0"/>
          </a:p>
          <a:p>
            <a:r>
              <a:rPr lang="pt-BR" baseline="0" dirty="0" smtClean="0"/>
              <a:t>LIVRO É O OBJETO DE INTRUÇÃO DE MAIOR EFICIÊNCIA CUSTO X PUBLICO X DIVERSIDADE DE INFORMAÇÃO (TV, CINEMA, TEATRO E ETC)</a:t>
            </a:r>
          </a:p>
          <a:p>
            <a:endParaRPr lang="pt-BR" baseline="0" dirty="0" smtClean="0"/>
          </a:p>
          <a:p>
            <a:r>
              <a:rPr lang="pt-BR" baseline="0" dirty="0" smtClean="0"/>
              <a:t>DESVALORIZAÇÃO DE ÓRGÃO PÚBLICO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3B13-EEA1-426F-A39C-2BF930A8683E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74101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04647" y="6041362"/>
            <a:ext cx="911939" cy="365125"/>
          </a:xfrm>
        </p:spPr>
        <p:txBody>
          <a:bodyPr/>
          <a:lstStyle>
            <a:lvl1pPr>
              <a:defRPr sz="10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pt-BR" dirty="0" smtClean="0"/>
              <a:t>10/06/2015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07067" y="6041362"/>
            <a:ext cx="5621554" cy="365125"/>
          </a:xfrm>
        </p:spPr>
        <p:txBody>
          <a:bodyPr/>
          <a:lstStyle>
            <a:lvl1pPr algn="l">
              <a:defRPr sz="10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pt-BR" dirty="0" smtClean="0"/>
              <a:t>17° Salão FNLIJ do Livro para Crianças e Adolescentes – Rio de Janeiro, RJ</a:t>
            </a:r>
            <a:endParaRPr lang="en-US" dirty="0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609" y="5517152"/>
            <a:ext cx="1360458" cy="1065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07/05/2015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XXVIII Reunião Anual da ABEU – Santa Maria, 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07/05/2015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XXVIII Reunião Anual da ABEU – Santa Maria, 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07/05/2015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XXVIII Reunião Anual da ABEU – Santa Maria, 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07/05/2015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XXVIII Reunião Anual da ABEU – Santa Maria, 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07/05/2015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XXVIII Reunião Anual da ABEU – Santa Maria, 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07/05/2015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XXVIII Reunião Anual da ABEU – Santa Maria, 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07/05/2015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XXVIII Reunião Anual da ABEU – Santa Maria, 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07/05/2015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XXVIII Reunião Anual da ABEU – Santa Maria, 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07/05/2015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XXVIII Reunião Anual da ABEU – Santa Maria, 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07/05/2015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XXVIII Reunião Anual da ABEU – Santa Maria, 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07/05/2015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XXVIII Reunião Anual da ABEU – Santa Maria, RS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07/05/2015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XXVIII Reunião Anual da ABEU – Santa Maria, 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07/05/2015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XXVIII Reunião Anual da ABEU – Santa Maria, 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07/05/2015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XXVIII Reunião Anual da ABEU – Santa Maria, 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07/05/2015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XXVIII Reunião Anual da ABEU – Santa Maria, 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dirty="0" smtClean="0"/>
              <a:t>07/05/2015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dirty="0" smtClean="0"/>
              <a:t>XXVIII Reunião Anual da ABEU – Santa Maria, 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0760" y="193183"/>
            <a:ext cx="9311425" cy="5325845"/>
          </a:xfrm>
        </p:spPr>
        <p:txBody>
          <a:bodyPr/>
          <a:lstStyle/>
          <a:p>
            <a:pPr algn="ctr"/>
            <a:r>
              <a:rPr lang="pt-BR" sz="4400" dirty="0" smtClean="0">
                <a:solidFill>
                  <a:schemeClr val="accent2">
                    <a:lumMod val="50000"/>
                  </a:schemeClr>
                </a:solidFill>
              </a:rPr>
              <a:t>Seminário Internacional</a:t>
            </a:r>
            <a:br>
              <a:rPr lang="pt-BR" sz="4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pt-BR" sz="1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pt-BR" sz="1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Políticas Públicas do Livro e Regulação de Preços</a:t>
            </a:r>
            <a:b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pt-BR" sz="6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pt-BR" sz="6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pt-BR" sz="6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LIVRO, LEITURA E LIVRARIA</a:t>
            </a:r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pt-BR" sz="4000" dirty="0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>
          <a:xfrm>
            <a:off x="7315199" y="6041362"/>
            <a:ext cx="911939" cy="365125"/>
          </a:xfrm>
        </p:spPr>
        <p:txBody>
          <a:bodyPr/>
          <a:lstStyle/>
          <a:p>
            <a:r>
              <a:rPr lang="pt-BR" dirty="0" smtClean="0"/>
              <a:t>30/06/2015</a:t>
            </a:r>
            <a:endParaRPr lang="en-US" dirty="0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1507066" y="6041362"/>
            <a:ext cx="5808133" cy="365125"/>
          </a:xfrm>
        </p:spPr>
        <p:txBody>
          <a:bodyPr/>
          <a:lstStyle/>
          <a:p>
            <a:r>
              <a:rPr lang="pt-BR" dirty="0" smtClean="0"/>
              <a:t>Seminário Internacional sobre Políticas Públicas do Livro e Regulação de Preços - Brasília, 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926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>
          <a:xfrm>
            <a:off x="7315199" y="6041362"/>
            <a:ext cx="911939" cy="365125"/>
          </a:xfrm>
        </p:spPr>
        <p:txBody>
          <a:bodyPr/>
          <a:lstStyle/>
          <a:p>
            <a:r>
              <a:rPr lang="pt-BR" dirty="0" smtClean="0"/>
              <a:t>30/06/2015</a:t>
            </a:r>
            <a:endParaRPr lang="en-US" dirty="0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1507066" y="6041362"/>
            <a:ext cx="5808133" cy="365125"/>
          </a:xfrm>
        </p:spPr>
        <p:txBody>
          <a:bodyPr/>
          <a:lstStyle/>
          <a:p>
            <a:r>
              <a:rPr lang="pt-BR" dirty="0" smtClean="0"/>
              <a:t>Seminário Internacional sobre Políticas Públicas do Livro e Regulação de Preços - Brasília, DF</a:t>
            </a:r>
            <a:endParaRPr lang="en-US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078856" y="1996166"/>
            <a:ext cx="82939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Suprima-se o livreiro e estará morto o livro – e com a morte do livro retrocederemos a idade da pedra, transfeitos em tapuias comedores de bichos de pau podre.</a:t>
            </a:r>
          </a:p>
          <a:p>
            <a:pPr algn="r"/>
            <a:r>
              <a:rPr lang="pt-B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MONTEIRO LOBATO</a:t>
            </a:r>
            <a:endParaRPr lang="pt-BR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012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769763" y="2471154"/>
            <a:ext cx="870611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pt-BR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pt-BR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Fundada em 1978</a:t>
            </a:r>
            <a:endParaRPr lang="pt-B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pt-BR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pt-BR" sz="2800" dirty="0" smtClean="0">
                <a:solidFill>
                  <a:schemeClr val="accent2">
                    <a:lumMod val="50000"/>
                  </a:schemeClr>
                </a:solidFill>
              </a:rPr>
              <a:t>Afonso Martin</a:t>
            </a:r>
          </a:p>
          <a:p>
            <a:r>
              <a:rPr lang="pt-BR" sz="2800" dirty="0" smtClean="0">
                <a:solidFill>
                  <a:schemeClr val="accent2">
                    <a:lumMod val="50000"/>
                  </a:schemeClr>
                </a:solidFill>
              </a:rPr>
              <a:t>Diretor-Presidente</a:t>
            </a:r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1507066" y="6041362"/>
            <a:ext cx="5808133" cy="365125"/>
          </a:xfrm>
        </p:spPr>
        <p:txBody>
          <a:bodyPr/>
          <a:lstStyle/>
          <a:p>
            <a:r>
              <a:rPr lang="pt-B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Seminário Internacional sobre Políticas Públicas do Livro e Regulação de Preços - Brasília, DF</a:t>
            </a:r>
            <a:endParaRPr lang="en-US" sz="1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Espaço Reservado para Data 5"/>
          <p:cNvSpPr>
            <a:spLocks noGrp="1"/>
          </p:cNvSpPr>
          <p:nvPr>
            <p:ph type="dt" sz="half" idx="10"/>
          </p:nvPr>
        </p:nvSpPr>
        <p:spPr>
          <a:xfrm>
            <a:off x="7315199" y="6041362"/>
            <a:ext cx="911939" cy="365125"/>
          </a:xfrm>
        </p:spPr>
        <p:txBody>
          <a:bodyPr/>
          <a:lstStyle/>
          <a:p>
            <a:r>
              <a:rPr lang="pt-B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30/06/2015</a:t>
            </a:r>
            <a:endParaRPr lang="en-US" sz="1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3981" y="188454"/>
            <a:ext cx="4811218" cy="376851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3379881" y="3948481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BR" sz="2800" dirty="0">
                <a:solidFill>
                  <a:schemeClr val="accent2">
                    <a:lumMod val="50000"/>
                  </a:schemeClr>
                </a:solidFill>
              </a:rPr>
              <a:t>anl@anl.org.br</a:t>
            </a:r>
          </a:p>
          <a:p>
            <a:pPr algn="r"/>
            <a:r>
              <a:rPr lang="pt-BR" sz="2800" dirty="0" smtClean="0">
                <a:solidFill>
                  <a:schemeClr val="accent2">
                    <a:lumMod val="50000"/>
                  </a:schemeClr>
                </a:solidFill>
              </a:rPr>
              <a:t>(11</a:t>
            </a:r>
            <a:r>
              <a:rPr lang="pt-BR" sz="2800" dirty="0">
                <a:solidFill>
                  <a:schemeClr val="accent2">
                    <a:lumMod val="50000"/>
                  </a:schemeClr>
                </a:solidFill>
              </a:rPr>
              <a:t>) 3337-5419</a:t>
            </a:r>
          </a:p>
          <a:p>
            <a:pPr algn="r"/>
            <a:r>
              <a:rPr lang="pt-BR" sz="2800" dirty="0">
                <a:solidFill>
                  <a:schemeClr val="accent2">
                    <a:lumMod val="50000"/>
                  </a:schemeClr>
                </a:solidFill>
              </a:rPr>
              <a:t>www.anl.org.br</a:t>
            </a:r>
          </a:p>
        </p:txBody>
      </p:sp>
    </p:spTree>
    <p:extLst>
      <p:ext uri="{BB962C8B-B14F-4D97-AF65-F5344CB8AC3E}">
        <p14:creationId xmlns:p14="http://schemas.microsoft.com/office/powerpoint/2010/main" xmlns="" val="62634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>
          <a:xfrm>
            <a:off x="7315199" y="6041362"/>
            <a:ext cx="911939" cy="365125"/>
          </a:xfrm>
        </p:spPr>
        <p:txBody>
          <a:bodyPr/>
          <a:lstStyle/>
          <a:p>
            <a:r>
              <a:rPr lang="pt-BR" dirty="0" smtClean="0"/>
              <a:t>30/06/2015</a:t>
            </a:r>
            <a:endParaRPr lang="en-US" dirty="0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1507066" y="6041362"/>
            <a:ext cx="5808133" cy="365125"/>
          </a:xfrm>
        </p:spPr>
        <p:txBody>
          <a:bodyPr/>
          <a:lstStyle/>
          <a:p>
            <a:r>
              <a:rPr lang="pt-BR" dirty="0" smtClean="0"/>
              <a:t>Seminário Internacional sobre Políticas Públicas do Livro e Regulação de Preços - Brasília, DF</a:t>
            </a:r>
            <a:endParaRPr lang="en-US" dirty="0"/>
          </a:p>
        </p:txBody>
      </p:sp>
      <p:sp>
        <p:nvSpPr>
          <p:cNvPr id="9" name="CaixaDeTexto 8"/>
          <p:cNvSpPr txBox="1"/>
          <p:nvPr/>
        </p:nvSpPr>
        <p:spPr>
          <a:xfrm>
            <a:off x="1133341" y="879370"/>
            <a:ext cx="55636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accent2">
                    <a:lumMod val="50000"/>
                  </a:schemeClr>
                </a:solidFill>
              </a:rPr>
              <a:t>O livro,</a:t>
            </a:r>
          </a:p>
          <a:p>
            <a:r>
              <a:rPr lang="pt-BR" sz="2800" dirty="0">
                <a:solidFill>
                  <a:schemeClr val="accent2">
                    <a:lumMod val="50000"/>
                  </a:schemeClr>
                </a:solidFill>
              </a:rPr>
              <a:t>bem sabemos, é o tijolo com que se constrói o espírito. Fazê-lo acessível </a:t>
            </a:r>
            <a:r>
              <a:rPr lang="pt-BR" sz="2800" dirty="0" smtClean="0">
                <a:solidFill>
                  <a:schemeClr val="accent2">
                    <a:lumMod val="50000"/>
                  </a:schemeClr>
                </a:solidFill>
              </a:rPr>
              <a:t>é multiplicar </a:t>
            </a:r>
            <a:r>
              <a:rPr lang="pt-BR" sz="2800" dirty="0">
                <a:solidFill>
                  <a:schemeClr val="accent2">
                    <a:lumMod val="50000"/>
                  </a:schemeClr>
                </a:solidFill>
              </a:rPr>
              <a:t>tanto os herdeiros quanto os enriquecedores do patrimônio </a:t>
            </a:r>
            <a:r>
              <a:rPr lang="pt-BR" sz="2800" dirty="0" smtClean="0">
                <a:solidFill>
                  <a:schemeClr val="accent2">
                    <a:lumMod val="50000"/>
                  </a:schemeClr>
                </a:solidFill>
              </a:rPr>
              <a:t>literário, científico </a:t>
            </a:r>
            <a:r>
              <a:rPr lang="pt-BR" sz="2800" dirty="0">
                <a:solidFill>
                  <a:schemeClr val="accent2">
                    <a:lumMod val="50000"/>
                  </a:schemeClr>
                </a:solidFill>
              </a:rPr>
              <a:t>e humanístico, que é, talvez, o bem maior da cultura </a:t>
            </a:r>
            <a:r>
              <a:rPr lang="pt-BR" sz="2800" dirty="0" smtClean="0">
                <a:solidFill>
                  <a:schemeClr val="accent2">
                    <a:lumMod val="50000"/>
                  </a:schemeClr>
                </a:solidFill>
              </a:rPr>
              <a:t>humana.</a:t>
            </a:r>
          </a:p>
          <a:p>
            <a:pPr algn="r"/>
            <a:r>
              <a:rPr lang="pt-BR" sz="2800" dirty="0" smtClean="0">
                <a:solidFill>
                  <a:schemeClr val="accent2">
                    <a:lumMod val="50000"/>
                  </a:schemeClr>
                </a:solidFill>
              </a:rPr>
              <a:t>DARCY RIBEIRO</a:t>
            </a:r>
            <a:endParaRPr lang="pt-BR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7014" y="1036748"/>
            <a:ext cx="4343603" cy="3257702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6936495" y="4294450"/>
            <a:ext cx="3864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i="1" dirty="0">
                <a:solidFill>
                  <a:schemeClr val="accent2">
                    <a:lumMod val="50000"/>
                  </a:schemeClr>
                </a:solidFill>
              </a:rPr>
              <a:t>Livro de Heróis e Heroínas do Brasil – Panteão da Pátria e da Liberdade, Brasília, DF</a:t>
            </a:r>
          </a:p>
        </p:txBody>
      </p:sp>
    </p:spTree>
    <p:extLst>
      <p:ext uri="{BB962C8B-B14F-4D97-AF65-F5344CB8AC3E}">
        <p14:creationId xmlns:p14="http://schemas.microsoft.com/office/powerpoint/2010/main" xmlns="" val="418097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>
          <a:xfrm>
            <a:off x="7315199" y="6041362"/>
            <a:ext cx="911939" cy="365125"/>
          </a:xfrm>
        </p:spPr>
        <p:txBody>
          <a:bodyPr/>
          <a:lstStyle/>
          <a:p>
            <a:r>
              <a:rPr lang="pt-BR" dirty="0" smtClean="0"/>
              <a:t>30/06/2015</a:t>
            </a:r>
            <a:endParaRPr lang="en-US" dirty="0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1507066" y="6041362"/>
            <a:ext cx="5808133" cy="365125"/>
          </a:xfrm>
        </p:spPr>
        <p:txBody>
          <a:bodyPr/>
          <a:lstStyle/>
          <a:p>
            <a:r>
              <a:rPr lang="pt-BR" dirty="0" smtClean="0"/>
              <a:t>Seminário Internacional sobre Políticas Públicas do Livro e Regulação de Preços - Brasília, DF</a:t>
            </a:r>
            <a:endParaRPr lang="en-US" dirty="0"/>
          </a:p>
        </p:txBody>
      </p:sp>
      <p:pic>
        <p:nvPicPr>
          <p:cNvPr id="12" name="Picture 2" descr="http://revistapegn.globo.com/Revista/Pegn/foto/0,,66099987,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842" y="515523"/>
            <a:ext cx="4501459" cy="277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1217134" y="3285651"/>
            <a:ext cx="3686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i="1" dirty="0" smtClean="0">
                <a:solidFill>
                  <a:schemeClr val="accent2">
                    <a:lumMod val="50000"/>
                  </a:schemeClr>
                </a:solidFill>
              </a:rPr>
              <a:t>Raul </a:t>
            </a:r>
            <a:r>
              <a:rPr lang="pt-BR" i="1" dirty="0" err="1" smtClean="0">
                <a:solidFill>
                  <a:schemeClr val="accent2">
                    <a:lumMod val="50000"/>
                  </a:schemeClr>
                </a:solidFill>
              </a:rPr>
              <a:t>Lemesoff</a:t>
            </a:r>
            <a:r>
              <a:rPr lang="pt-BR" i="1" dirty="0" smtClean="0">
                <a:solidFill>
                  <a:schemeClr val="accent2">
                    <a:lumMod val="50000"/>
                  </a:schemeClr>
                </a:solidFill>
              </a:rPr>
              <a:t> e a Arma de Instrução</a:t>
            </a:r>
            <a:endParaRPr lang="pt-BR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5311299" y="1208159"/>
            <a:ext cx="427827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 </a:t>
            </a:r>
            <a:r>
              <a:rPr lang="pt-BR" sz="2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“O conteúdo de um livro guarda o poder da educação e é com esse poder que conseguimos moldar o futuro e mudar vidas.”</a:t>
            </a:r>
          </a:p>
          <a:p>
            <a:pPr algn="r"/>
            <a:r>
              <a:rPr lang="pt-BR" sz="2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[...]</a:t>
            </a:r>
          </a:p>
          <a:p>
            <a:pPr algn="r"/>
            <a:r>
              <a:rPr lang="pt-BR" sz="2400" dirty="0">
                <a:solidFill>
                  <a:schemeClr val="accent2">
                    <a:lumMod val="50000"/>
                  </a:schemeClr>
                </a:solidFill>
              </a:rPr>
              <a:t> “Não podemos esquecer:</a:t>
            </a:r>
          </a:p>
          <a:p>
            <a:pPr algn="r"/>
            <a:r>
              <a:rPr lang="pt-BR" sz="2400" dirty="0">
                <a:solidFill>
                  <a:schemeClr val="accent2">
                    <a:lumMod val="50000"/>
                  </a:schemeClr>
                </a:solidFill>
              </a:rPr>
              <a:t>Um livro, uma caneta, </a:t>
            </a:r>
            <a:r>
              <a:rPr lang="pt-BR" sz="2400" dirty="0" smtClean="0">
                <a:solidFill>
                  <a:schemeClr val="accent2">
                    <a:lumMod val="50000"/>
                  </a:schemeClr>
                </a:solidFill>
              </a:rPr>
              <a:t>uma criança e </a:t>
            </a:r>
            <a:r>
              <a:rPr lang="pt-BR" sz="2400" dirty="0">
                <a:solidFill>
                  <a:schemeClr val="accent2">
                    <a:lumMod val="50000"/>
                  </a:schemeClr>
                </a:solidFill>
              </a:rPr>
              <a:t>um professor, </a:t>
            </a:r>
            <a:r>
              <a:rPr lang="pt-BR" sz="2400" dirty="0" smtClean="0">
                <a:solidFill>
                  <a:schemeClr val="accent2">
                    <a:lumMod val="50000"/>
                  </a:schemeClr>
                </a:solidFill>
              </a:rPr>
              <a:t>podem mudar </a:t>
            </a:r>
            <a:r>
              <a:rPr lang="pt-BR" sz="2400" dirty="0">
                <a:solidFill>
                  <a:schemeClr val="accent2">
                    <a:lumMod val="50000"/>
                  </a:schemeClr>
                </a:solidFill>
              </a:rPr>
              <a:t>o mundo</a:t>
            </a:r>
            <a:r>
              <a:rPr lang="pt-BR" sz="2400" dirty="0" smtClean="0">
                <a:solidFill>
                  <a:schemeClr val="accent2">
                    <a:lumMod val="50000"/>
                  </a:schemeClr>
                </a:solidFill>
              </a:rPr>
              <a:t>.”</a:t>
            </a:r>
          </a:p>
          <a:p>
            <a:pPr algn="r"/>
            <a:endParaRPr lang="pt-BR" sz="2400" dirty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r>
              <a:rPr lang="pt-BR" sz="2400" dirty="0" smtClean="0">
                <a:solidFill>
                  <a:schemeClr val="accent2">
                    <a:lumMod val="50000"/>
                  </a:schemeClr>
                </a:solidFill>
              </a:rPr>
              <a:t>MALALA YOUSAFZAI</a:t>
            </a:r>
            <a:endParaRPr lang="pt-BR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605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>
          <a:xfrm>
            <a:off x="7315199" y="6041362"/>
            <a:ext cx="911939" cy="365125"/>
          </a:xfrm>
        </p:spPr>
        <p:txBody>
          <a:bodyPr/>
          <a:lstStyle/>
          <a:p>
            <a:r>
              <a:rPr lang="pt-BR" dirty="0" smtClean="0"/>
              <a:t>30/06/2015</a:t>
            </a:r>
            <a:endParaRPr lang="en-US" dirty="0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1507066" y="6041362"/>
            <a:ext cx="5808133" cy="365125"/>
          </a:xfrm>
        </p:spPr>
        <p:txBody>
          <a:bodyPr/>
          <a:lstStyle/>
          <a:p>
            <a:r>
              <a:rPr lang="pt-BR" dirty="0" smtClean="0"/>
              <a:t>Seminário Internacional sobre Políticas Públicas do Livro e Regulação de Preços - Brasília, DF</a:t>
            </a:r>
            <a:endParaRPr lang="en-US" dirty="0"/>
          </a:p>
        </p:txBody>
      </p:sp>
      <p:pic>
        <p:nvPicPr>
          <p:cNvPr id="9" name="Picture 4" descr="http://www2.camara.leg.br/atividade-legislativa/legislacao/Constituicoes_Brasileiras/constituicao1988.html/ImagemCF_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7138" y="781455"/>
            <a:ext cx="3322705" cy="478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428" y="1738817"/>
            <a:ext cx="7536710" cy="286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711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>
          <a:xfrm>
            <a:off x="7315199" y="6041362"/>
            <a:ext cx="911939" cy="365125"/>
          </a:xfrm>
        </p:spPr>
        <p:txBody>
          <a:bodyPr/>
          <a:lstStyle/>
          <a:p>
            <a:r>
              <a:rPr lang="pt-BR" dirty="0" smtClean="0"/>
              <a:t>30/06/2015</a:t>
            </a:r>
            <a:endParaRPr lang="en-US" dirty="0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1507066" y="6041362"/>
            <a:ext cx="5808133" cy="365125"/>
          </a:xfrm>
        </p:spPr>
        <p:txBody>
          <a:bodyPr/>
          <a:lstStyle/>
          <a:p>
            <a:r>
              <a:rPr lang="pt-BR" dirty="0" smtClean="0"/>
              <a:t>Seminário Internacional sobre Políticas Públicas do Livro e Regulação de Preços - Brasília, DF</a:t>
            </a:r>
            <a:endParaRPr lang="en-US" dirty="0"/>
          </a:p>
        </p:txBody>
      </p:sp>
      <p:pic>
        <p:nvPicPr>
          <p:cNvPr id="9" name="Picture 2" descr="http://valberlucio.files.wordpress.com/2012/04/livro-e-leitu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3991" y="983744"/>
            <a:ext cx="2114009" cy="128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933991" y="2505736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PL 251/2007</a:t>
            </a:r>
          </a:p>
          <a:p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Revisão do Simples </a:t>
            </a:r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Nacional</a:t>
            </a:r>
          </a:p>
          <a:p>
            <a:endParaRPr lang="pt-BR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Isenção de IPTU</a:t>
            </a:r>
          </a:p>
          <a:p>
            <a:endParaRPr lang="pt-BR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Linhas de Financiamento</a:t>
            </a:r>
          </a:p>
          <a:p>
            <a:endParaRPr lang="pt-BR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Reformulação de Direito Autoral</a:t>
            </a:r>
          </a:p>
          <a:p>
            <a:endParaRPr lang="pt-B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649273" y="1143331"/>
            <a:ext cx="45591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b="1" dirty="0">
                <a:solidFill>
                  <a:schemeClr val="accent2">
                    <a:lumMod val="50000"/>
                  </a:schemeClr>
                </a:solidFill>
              </a:rPr>
              <a:t>PL </a:t>
            </a:r>
            <a:r>
              <a:rPr lang="pt-BR" sz="4800" b="1" dirty="0" smtClean="0">
                <a:solidFill>
                  <a:schemeClr val="accent2">
                    <a:lumMod val="50000"/>
                  </a:schemeClr>
                </a:solidFill>
              </a:rPr>
              <a:t>49/2015</a:t>
            </a:r>
          </a:p>
          <a:p>
            <a:pPr algn="ctr"/>
            <a:endParaRPr lang="pt-BR" sz="4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pt-BR" sz="4800" b="1" dirty="0" smtClean="0">
                <a:solidFill>
                  <a:schemeClr val="accent2">
                    <a:lumMod val="50000"/>
                  </a:schemeClr>
                </a:solidFill>
              </a:rPr>
              <a:t>Regulamentação </a:t>
            </a:r>
            <a:r>
              <a:rPr lang="pt-BR" sz="4800" b="1" dirty="0">
                <a:solidFill>
                  <a:schemeClr val="accent2">
                    <a:lumMod val="50000"/>
                  </a:schemeClr>
                </a:solidFill>
              </a:rPr>
              <a:t>do </a:t>
            </a:r>
            <a:r>
              <a:rPr lang="pt-BR" sz="4800" b="1" dirty="0" smtClean="0">
                <a:solidFill>
                  <a:schemeClr val="accent2">
                    <a:lumMod val="50000"/>
                  </a:schemeClr>
                </a:solidFill>
              </a:rPr>
              <a:t>Varejo </a:t>
            </a:r>
            <a:r>
              <a:rPr lang="pt-BR" sz="4800" b="1" dirty="0">
                <a:solidFill>
                  <a:schemeClr val="accent2">
                    <a:lumMod val="50000"/>
                  </a:schemeClr>
                </a:solidFill>
              </a:rPr>
              <a:t>de Livros</a:t>
            </a:r>
          </a:p>
        </p:txBody>
      </p:sp>
    </p:spTree>
    <p:extLst>
      <p:ext uri="{BB962C8B-B14F-4D97-AF65-F5344CB8AC3E}">
        <p14:creationId xmlns:p14="http://schemas.microsoft.com/office/powerpoint/2010/main" xmlns="" val="47732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>
          <a:xfrm>
            <a:off x="7315199" y="6041362"/>
            <a:ext cx="911939" cy="365125"/>
          </a:xfrm>
        </p:spPr>
        <p:txBody>
          <a:bodyPr/>
          <a:lstStyle/>
          <a:p>
            <a:r>
              <a:rPr lang="pt-BR" dirty="0" smtClean="0"/>
              <a:t>30/06/2015</a:t>
            </a:r>
            <a:endParaRPr lang="en-US" dirty="0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1507066" y="6041362"/>
            <a:ext cx="5808133" cy="365125"/>
          </a:xfrm>
        </p:spPr>
        <p:txBody>
          <a:bodyPr/>
          <a:lstStyle/>
          <a:p>
            <a:r>
              <a:rPr lang="pt-BR" dirty="0" smtClean="0"/>
              <a:t>Seminário Internacional sobre Políticas Públicas do Livro e Regulação de Preços - Brasília, DF</a:t>
            </a:r>
            <a:endParaRPr lang="en-US" dirty="0"/>
          </a:p>
        </p:txBody>
      </p:sp>
      <p:sp>
        <p:nvSpPr>
          <p:cNvPr id="13" name="Retângulo 12"/>
          <p:cNvSpPr/>
          <p:nvPr/>
        </p:nvSpPr>
        <p:spPr>
          <a:xfrm>
            <a:off x="1194765" y="322742"/>
            <a:ext cx="81785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000" b="1" dirty="0" smtClean="0">
                <a:solidFill>
                  <a:schemeClr val="accent2">
                    <a:lumMod val="50000"/>
                  </a:schemeClr>
                </a:solidFill>
              </a:rPr>
              <a:t>A livraria e a capilaridade da produção intelectual.</a:t>
            </a:r>
            <a:endParaRPr lang="pt-BR" sz="3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http://www.frasesparaoface.com/wp-content/uploads/2014/08/eu-sou-liv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7405" y="1058215"/>
            <a:ext cx="4953305" cy="480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511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414723" y="1664435"/>
            <a:ext cx="4283096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6000" b="1" dirty="0" smtClean="0">
                <a:solidFill>
                  <a:schemeClr val="accent2">
                    <a:lumMod val="50000"/>
                  </a:schemeClr>
                </a:solidFill>
              </a:rPr>
              <a:t>REGULAÇÃO</a:t>
            </a:r>
          </a:p>
          <a:p>
            <a:pPr algn="ctr"/>
            <a:endParaRPr lang="pt-BR" sz="1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pt-BR" sz="1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pt-BR" sz="4800" b="1" dirty="0" smtClean="0">
                <a:solidFill>
                  <a:schemeClr val="accent2">
                    <a:lumMod val="50000"/>
                  </a:schemeClr>
                </a:solidFill>
              </a:rPr>
              <a:t>PROTEÇÃO</a:t>
            </a:r>
          </a:p>
          <a:p>
            <a:pPr algn="ctr"/>
            <a:endParaRPr lang="pt-BR" sz="1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pt-BR" sz="4800" b="1" dirty="0" smtClean="0">
                <a:solidFill>
                  <a:schemeClr val="accent2">
                    <a:lumMod val="50000"/>
                  </a:schemeClr>
                </a:solidFill>
              </a:rPr>
              <a:t>EQUIDADE</a:t>
            </a:r>
          </a:p>
          <a:p>
            <a:pPr algn="ctr"/>
            <a:endParaRPr lang="pt-BR" sz="1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pt-BR" sz="4800" b="1" dirty="0" smtClean="0">
                <a:solidFill>
                  <a:schemeClr val="accent2">
                    <a:lumMod val="50000"/>
                  </a:schemeClr>
                </a:solidFill>
              </a:rPr>
              <a:t>ACESSIBILIDADE</a:t>
            </a:r>
            <a:endParaRPr lang="pt-BR" sz="4800" b="1" dirty="0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>
          <a:xfrm>
            <a:off x="7315199" y="6041362"/>
            <a:ext cx="911939" cy="365125"/>
          </a:xfrm>
        </p:spPr>
        <p:txBody>
          <a:bodyPr/>
          <a:lstStyle/>
          <a:p>
            <a:r>
              <a:rPr lang="pt-BR" dirty="0" smtClean="0"/>
              <a:t>30/06/2015</a:t>
            </a:r>
            <a:endParaRPr lang="en-US" dirty="0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1507066" y="6041362"/>
            <a:ext cx="5808133" cy="365125"/>
          </a:xfrm>
        </p:spPr>
        <p:txBody>
          <a:bodyPr/>
          <a:lstStyle/>
          <a:p>
            <a:r>
              <a:rPr lang="pt-BR" dirty="0" smtClean="0"/>
              <a:t>Seminário Internacional sobre Políticas Públicas do Livro e Regulação de Preços - Brasília, DF</a:t>
            </a:r>
            <a:endParaRPr lang="en-US" dirty="0"/>
          </a:p>
        </p:txBody>
      </p:sp>
      <p:sp>
        <p:nvSpPr>
          <p:cNvPr id="3" name="Retângulo 2"/>
          <p:cNvSpPr/>
          <p:nvPr/>
        </p:nvSpPr>
        <p:spPr>
          <a:xfrm>
            <a:off x="1609148" y="137691"/>
            <a:ext cx="731123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8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LIVRO E LEITURA</a:t>
            </a:r>
            <a:endParaRPr lang="pt-BR" sz="8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https://portogente.com.br/images/Portopedia/equida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721" y="1561404"/>
            <a:ext cx="4704002" cy="392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301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uxograma: Decisão 3"/>
          <p:cNvSpPr/>
          <p:nvPr/>
        </p:nvSpPr>
        <p:spPr>
          <a:xfrm>
            <a:off x="3725302" y="3122657"/>
            <a:ext cx="2310566" cy="1981551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lipse 26"/>
          <p:cNvSpPr/>
          <p:nvPr/>
        </p:nvSpPr>
        <p:spPr>
          <a:xfrm>
            <a:off x="6232081" y="3298195"/>
            <a:ext cx="3197052" cy="17128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lipse 2"/>
          <p:cNvSpPr/>
          <p:nvPr/>
        </p:nvSpPr>
        <p:spPr>
          <a:xfrm>
            <a:off x="438596" y="3322749"/>
            <a:ext cx="3197052" cy="17128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>
          <a:xfrm>
            <a:off x="7315199" y="6041362"/>
            <a:ext cx="911939" cy="365125"/>
          </a:xfrm>
        </p:spPr>
        <p:txBody>
          <a:bodyPr/>
          <a:lstStyle/>
          <a:p>
            <a:r>
              <a:rPr lang="pt-BR" dirty="0" smtClean="0"/>
              <a:t>30/06/2015</a:t>
            </a:r>
            <a:endParaRPr lang="en-US" dirty="0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1507066" y="6041362"/>
            <a:ext cx="5808133" cy="365125"/>
          </a:xfrm>
        </p:spPr>
        <p:txBody>
          <a:bodyPr/>
          <a:lstStyle/>
          <a:p>
            <a:r>
              <a:rPr lang="pt-BR" dirty="0" smtClean="0"/>
              <a:t>Seminário Internacional sobre Políticas Públicas do Livro e Regulação de Preços - Brasília, DF</a:t>
            </a:r>
            <a:endParaRPr lang="en-US" dirty="0"/>
          </a:p>
        </p:txBody>
      </p:sp>
      <p:sp>
        <p:nvSpPr>
          <p:cNvPr id="13" name="Retângulo 12"/>
          <p:cNvSpPr/>
          <p:nvPr/>
        </p:nvSpPr>
        <p:spPr>
          <a:xfrm>
            <a:off x="1146340" y="1240939"/>
            <a:ext cx="20463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000" b="1" dirty="0" smtClean="0">
                <a:solidFill>
                  <a:schemeClr val="accent2">
                    <a:lumMod val="50000"/>
                  </a:schemeClr>
                </a:solidFill>
              </a:rPr>
              <a:t>PRODUÇÃO</a:t>
            </a:r>
            <a:endParaRPr lang="pt-BR" sz="3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254577" y="1240939"/>
            <a:ext cx="141455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000" b="1" dirty="0" smtClean="0">
                <a:solidFill>
                  <a:schemeClr val="accent2">
                    <a:lumMod val="50000"/>
                  </a:schemeClr>
                </a:solidFill>
              </a:rPr>
              <a:t>VAREJO</a:t>
            </a:r>
            <a:endParaRPr lang="pt-BR" sz="3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731039" y="1240939"/>
            <a:ext cx="24885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000" b="1" dirty="0" smtClean="0">
                <a:solidFill>
                  <a:schemeClr val="accent2">
                    <a:lumMod val="50000"/>
                  </a:schemeClr>
                </a:solidFill>
              </a:rPr>
              <a:t>CONSUMIDOR</a:t>
            </a:r>
          </a:p>
        </p:txBody>
      </p:sp>
      <p:sp>
        <p:nvSpPr>
          <p:cNvPr id="2" name="Retângulo 1"/>
          <p:cNvSpPr/>
          <p:nvPr/>
        </p:nvSpPr>
        <p:spPr>
          <a:xfrm>
            <a:off x="4471536" y="731112"/>
            <a:ext cx="988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Margem</a:t>
            </a:r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441859" y="3619335"/>
            <a:ext cx="864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n w="0"/>
                <a:solidFill>
                  <a:schemeClr val="accent2">
                    <a:lumMod val="50000"/>
                  </a:schemeClr>
                </a:solidFill>
              </a:rPr>
              <a:t>Editora</a:t>
            </a:r>
            <a:endParaRPr lang="pt-BR" dirty="0">
              <a:ln w="0"/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433633" y="4354487"/>
            <a:ext cx="859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n w="0"/>
                <a:solidFill>
                  <a:schemeClr val="accent2">
                    <a:lumMod val="50000"/>
                  </a:schemeClr>
                </a:solidFill>
              </a:rPr>
              <a:t>Gráfica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2293548" y="3984998"/>
            <a:ext cx="1328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n w="0"/>
                <a:solidFill>
                  <a:schemeClr val="accent2">
                    <a:lumMod val="50000"/>
                  </a:schemeClr>
                </a:solidFill>
              </a:rPr>
              <a:t>Distribuição</a:t>
            </a:r>
            <a:endParaRPr lang="pt-BR" dirty="0">
              <a:ln w="0"/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4418690" y="3528247"/>
            <a:ext cx="889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</a:rPr>
              <a:t>Livraria</a:t>
            </a:r>
            <a:endParaRPr lang="pt-B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6536339" y="3924065"/>
            <a:ext cx="737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50000"/>
                  </a:schemeClr>
                </a:solidFill>
              </a:rPr>
              <a:t>Leitor</a:t>
            </a:r>
            <a:endParaRPr lang="pt-BR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7434372" y="3483247"/>
            <a:ext cx="776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Escola</a:t>
            </a:r>
            <a:endParaRPr lang="pt-B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8195534" y="3940677"/>
            <a:ext cx="1099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Empresas</a:t>
            </a:r>
            <a:endParaRPr lang="pt-B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7318401" y="4409934"/>
            <a:ext cx="1005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Governo</a:t>
            </a:r>
            <a:endParaRPr lang="pt-B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4493325" y="4281257"/>
            <a:ext cx="740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Feiras</a:t>
            </a:r>
            <a:endParaRPr lang="pt-BR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631748" y="3961566"/>
            <a:ext cx="730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ln w="0"/>
                <a:solidFill>
                  <a:schemeClr val="accent5">
                    <a:lumMod val="50000"/>
                  </a:schemeClr>
                </a:solidFill>
              </a:rPr>
              <a:t>Autor</a:t>
            </a:r>
            <a:endParaRPr lang="pt-BR" b="1" dirty="0">
              <a:ln w="0"/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808924" y="705944"/>
            <a:ext cx="720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Custo</a:t>
            </a:r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7496296" y="681321"/>
            <a:ext cx="785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Venda</a:t>
            </a:r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1808924" y="1968378"/>
            <a:ext cx="721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Preço</a:t>
            </a:r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4382088" y="1969705"/>
            <a:ext cx="1078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Desconto</a:t>
            </a:r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7496295" y="1968378"/>
            <a:ext cx="785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Venda</a:t>
            </a:r>
            <a:endParaRPr lang="pt-B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038596" y="326436"/>
            <a:ext cx="1948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</a:rPr>
              <a:t>Livre Concorrência</a:t>
            </a:r>
            <a:endParaRPr lang="pt-BR" dirty="0"/>
          </a:p>
        </p:txBody>
      </p:sp>
      <p:sp>
        <p:nvSpPr>
          <p:cNvPr id="29" name="Retângulo 28"/>
          <p:cNvSpPr/>
          <p:nvPr/>
        </p:nvSpPr>
        <p:spPr>
          <a:xfrm>
            <a:off x="3944211" y="2505672"/>
            <a:ext cx="1848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</a:rPr>
              <a:t>Lei 9.610 de 1998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98991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>
          <a:xfrm>
            <a:off x="7315199" y="6041362"/>
            <a:ext cx="911939" cy="365125"/>
          </a:xfrm>
        </p:spPr>
        <p:txBody>
          <a:bodyPr/>
          <a:lstStyle/>
          <a:p>
            <a:r>
              <a:rPr lang="pt-BR" dirty="0" smtClean="0"/>
              <a:t>30/06/2015</a:t>
            </a:r>
            <a:endParaRPr lang="en-US" dirty="0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1507066" y="6041362"/>
            <a:ext cx="5808133" cy="365125"/>
          </a:xfrm>
        </p:spPr>
        <p:txBody>
          <a:bodyPr/>
          <a:lstStyle/>
          <a:p>
            <a:r>
              <a:rPr lang="pt-BR" dirty="0" smtClean="0"/>
              <a:t>Seminário Internacional sobre Políticas Públicas do Livro e Regulação de Preços - Brasília, DF</a:t>
            </a:r>
            <a:endParaRPr lang="en-US" dirty="0"/>
          </a:p>
        </p:txBody>
      </p:sp>
      <p:sp>
        <p:nvSpPr>
          <p:cNvPr id="30" name="Retângulo 29"/>
          <p:cNvSpPr/>
          <p:nvPr/>
        </p:nvSpPr>
        <p:spPr>
          <a:xfrm>
            <a:off x="2726555" y="1355502"/>
            <a:ext cx="4739632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6000" b="1" dirty="0">
                <a:solidFill>
                  <a:schemeClr val="accent2">
                    <a:lumMod val="50000"/>
                  </a:schemeClr>
                </a:solidFill>
              </a:rPr>
              <a:t>VALORIZAÇÃO</a:t>
            </a:r>
            <a:endParaRPr lang="pt-BR" sz="4800" b="1" dirty="0"/>
          </a:p>
          <a:p>
            <a:pPr algn="ctr"/>
            <a:r>
              <a:rPr lang="pt-BR" sz="6000" b="1" dirty="0" smtClean="0">
                <a:solidFill>
                  <a:schemeClr val="accent2">
                    <a:lumMod val="50000"/>
                  </a:schemeClr>
                </a:solidFill>
              </a:rPr>
              <a:t>X</a:t>
            </a:r>
          </a:p>
          <a:p>
            <a:pPr algn="ctr"/>
            <a:r>
              <a:rPr lang="pt-BR" sz="6000" b="1" dirty="0" smtClean="0">
                <a:solidFill>
                  <a:schemeClr val="accent2">
                    <a:lumMod val="50000"/>
                  </a:schemeClr>
                </a:solidFill>
              </a:rPr>
              <a:t>PROMOÇÃO</a:t>
            </a:r>
          </a:p>
        </p:txBody>
      </p:sp>
    </p:spTree>
    <p:extLst>
      <p:ext uri="{BB962C8B-B14F-4D97-AF65-F5344CB8AC3E}">
        <p14:creationId xmlns:p14="http://schemas.microsoft.com/office/powerpoint/2010/main" xmlns="" val="263956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d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2178</TotalTime>
  <Words>943</Words>
  <Application>Microsoft Office PowerPoint</Application>
  <PresentationFormat>Personalizar</PresentationFormat>
  <Paragraphs>214</Paragraphs>
  <Slides>11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Facetado</vt:lpstr>
      <vt:lpstr>Seminário Internacional  Políticas Públicas do Livro e Regulação de Preços  LIVRO, LEITURA E LIVRARIA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Ações Políticas para o Livro e o Leitor</dc:title>
  <dc:creator>Afonso Martin</dc:creator>
  <cp:lastModifiedBy>ivancf</cp:lastModifiedBy>
  <cp:revision>54</cp:revision>
  <cp:lastPrinted>2015-06-27T20:59:16Z</cp:lastPrinted>
  <dcterms:created xsi:type="dcterms:W3CDTF">2015-05-06T14:01:35Z</dcterms:created>
  <dcterms:modified xsi:type="dcterms:W3CDTF">2015-06-30T16:12:31Z</dcterms:modified>
</cp:coreProperties>
</file>