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306" r:id="rId4"/>
    <p:sldId id="259" r:id="rId5"/>
    <p:sldId id="263" r:id="rId6"/>
    <p:sldId id="260" r:id="rId7"/>
    <p:sldId id="1280" r:id="rId8"/>
    <p:sldId id="261" r:id="rId9"/>
    <p:sldId id="262" r:id="rId10"/>
    <p:sldId id="1276" r:id="rId11"/>
    <p:sldId id="1279" r:id="rId12"/>
    <p:sldId id="1282" r:id="rId13"/>
    <p:sldId id="307" r:id="rId14"/>
    <p:sldId id="1254" r:id="rId15"/>
    <p:sldId id="1277" r:id="rId16"/>
    <p:sldId id="1272" r:id="rId17"/>
    <p:sldId id="1273" r:id="rId18"/>
    <p:sldId id="1278" r:id="rId19"/>
    <p:sldId id="264" r:id="rId20"/>
    <p:sldId id="266" r:id="rId21"/>
    <p:sldId id="288" r:id="rId22"/>
    <p:sldId id="265" r:id="rId23"/>
    <p:sldId id="1275" r:id="rId24"/>
    <p:sldId id="1281" r:id="rId2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0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Pasta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Pasta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edri\Dropbox\Desktop\CPI%20Pedro%20Hallal\Especificidade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NSE!$B$1</c:f>
              <c:strCache>
                <c:ptCount val="1"/>
                <c:pt idx="0">
                  <c:v>Q1 (mais pobre)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NSE!$A$2:$A$4</c:f>
              <c:strCache>
                <c:ptCount val="3"/>
                <c:pt idx="0">
                  <c:v>Fase 1</c:v>
                </c:pt>
                <c:pt idx="1">
                  <c:v>Fase 2</c:v>
                </c:pt>
                <c:pt idx="2">
                  <c:v>Fase 3</c:v>
                </c:pt>
              </c:strCache>
            </c:strRef>
          </c:cat>
          <c:val>
            <c:numRef>
              <c:f>NSE!$B$2:$B$4</c:f>
              <c:numCache>
                <c:formatCode>0.0</c:formatCode>
                <c:ptCount val="3"/>
                <c:pt idx="0">
                  <c:v>2.1</c:v>
                </c:pt>
                <c:pt idx="1">
                  <c:v>3.7</c:v>
                </c:pt>
                <c:pt idx="2">
                  <c:v>4.0999999999999996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D6-4675-9423-4B4C7EE00372}"/>
            </c:ext>
          </c:extLst>
        </c:ser>
        <c:ser>
          <c:idx val="1"/>
          <c:order val="1"/>
          <c:tx>
            <c:strRef>
              <c:f>NSE!$C$1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NSE!$A$2:$A$4</c:f>
              <c:strCache>
                <c:ptCount val="3"/>
                <c:pt idx="0">
                  <c:v>Fase 1</c:v>
                </c:pt>
                <c:pt idx="1">
                  <c:v>Fase 2</c:v>
                </c:pt>
                <c:pt idx="2">
                  <c:v>Fase 3</c:v>
                </c:pt>
              </c:strCache>
            </c:strRef>
          </c:cat>
          <c:val>
            <c:numRef>
              <c:f>NSE!$C$2:$C$4</c:f>
              <c:numCache>
                <c:formatCode>0.0</c:formatCode>
                <c:ptCount val="3"/>
                <c:pt idx="0">
                  <c:v>1.8</c:v>
                </c:pt>
                <c:pt idx="1">
                  <c:v>3.4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CD6-4675-9423-4B4C7EE00372}"/>
            </c:ext>
          </c:extLst>
        </c:ser>
        <c:ser>
          <c:idx val="2"/>
          <c:order val="2"/>
          <c:tx>
            <c:strRef>
              <c:f>NSE!$D$1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NSE!$A$2:$A$4</c:f>
              <c:strCache>
                <c:ptCount val="3"/>
                <c:pt idx="0">
                  <c:v>Fase 1</c:v>
                </c:pt>
                <c:pt idx="1">
                  <c:v>Fase 2</c:v>
                </c:pt>
                <c:pt idx="2">
                  <c:v>Fase 3</c:v>
                </c:pt>
              </c:strCache>
            </c:strRef>
          </c:cat>
          <c:val>
            <c:numRef>
              <c:f>NSE!$D$2:$D$4</c:f>
              <c:numCache>
                <c:formatCode>0.0</c:formatCode>
                <c:ptCount val="3"/>
                <c:pt idx="0">
                  <c:v>1.5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CD6-4675-9423-4B4C7EE00372}"/>
            </c:ext>
          </c:extLst>
        </c:ser>
        <c:ser>
          <c:idx val="3"/>
          <c:order val="3"/>
          <c:tx>
            <c:strRef>
              <c:f>NSE!$E$1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NSE!$A$2:$A$4</c:f>
              <c:strCache>
                <c:ptCount val="3"/>
                <c:pt idx="0">
                  <c:v>Fase 1</c:v>
                </c:pt>
                <c:pt idx="1">
                  <c:v>Fase 2</c:v>
                </c:pt>
                <c:pt idx="2">
                  <c:v>Fase 3</c:v>
                </c:pt>
              </c:strCache>
            </c:strRef>
          </c:cat>
          <c:val>
            <c:numRef>
              <c:f>NSE!$E$2:$E$4</c:f>
              <c:numCache>
                <c:formatCode>0.0</c:formatCode>
                <c:ptCount val="3"/>
                <c:pt idx="0">
                  <c:v>1.5</c:v>
                </c:pt>
                <c:pt idx="1">
                  <c:v>2.5</c:v>
                </c:pt>
                <c:pt idx="2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CD6-4675-9423-4B4C7EE00372}"/>
            </c:ext>
          </c:extLst>
        </c:ser>
        <c:ser>
          <c:idx val="4"/>
          <c:order val="4"/>
          <c:tx>
            <c:strRef>
              <c:f>NSE!$F$1</c:f>
              <c:strCache>
                <c:ptCount val="1"/>
                <c:pt idx="0">
                  <c:v>Q5 (mais rico)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NSE!$A$2:$A$4</c:f>
              <c:strCache>
                <c:ptCount val="3"/>
                <c:pt idx="0">
                  <c:v>Fase 1</c:v>
                </c:pt>
                <c:pt idx="1">
                  <c:v>Fase 2</c:v>
                </c:pt>
                <c:pt idx="2">
                  <c:v>Fase 3</c:v>
                </c:pt>
              </c:strCache>
            </c:strRef>
          </c:cat>
          <c:val>
            <c:numRef>
              <c:f>NSE!$F$2:$F$4</c:f>
              <c:numCache>
                <c:formatCode>0.0</c:formatCode>
                <c:ptCount val="3"/>
                <c:pt idx="0">
                  <c:v>1</c:v>
                </c:pt>
                <c:pt idx="1">
                  <c:v>1.7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CD6-4675-9423-4B4C7EE003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01932544"/>
        <c:axId val="1677474800"/>
      </c:barChart>
      <c:catAx>
        <c:axId val="1801932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677474800"/>
        <c:crosses val="autoZero"/>
        <c:auto val="1"/>
        <c:lblAlgn val="ctr"/>
        <c:lblOffset val="100"/>
        <c:noMultiLvlLbl val="0"/>
      </c:catAx>
      <c:valAx>
        <c:axId val="1677474800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801932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Branca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Planilha1!$A$2:$A$4</c:f>
              <c:strCache>
                <c:ptCount val="3"/>
                <c:pt idx="0">
                  <c:v>Fase 1</c:v>
                </c:pt>
                <c:pt idx="1">
                  <c:v>Fase 2</c:v>
                </c:pt>
                <c:pt idx="2">
                  <c:v>Fase 3</c:v>
                </c:pt>
              </c:strCache>
            </c:strRef>
          </c:cat>
          <c:val>
            <c:numRef>
              <c:f>Planilha1!$B$2:$B$4</c:f>
              <c:numCache>
                <c:formatCode>General</c:formatCode>
                <c:ptCount val="3"/>
                <c:pt idx="0">
                  <c:v>0.7</c:v>
                </c:pt>
                <c:pt idx="1">
                  <c:v>1.4</c:v>
                </c:pt>
                <c:pt idx="2">
                  <c:v>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17-4B65-BA40-4076A9B3670E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Parda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Planilha1!$A$2:$A$4</c:f>
              <c:strCache>
                <c:ptCount val="3"/>
                <c:pt idx="0">
                  <c:v>Fase 1</c:v>
                </c:pt>
                <c:pt idx="1">
                  <c:v>Fase 2</c:v>
                </c:pt>
                <c:pt idx="2">
                  <c:v>Fase 3</c:v>
                </c:pt>
              </c:strCache>
            </c:strRef>
          </c:cat>
          <c:val>
            <c:numRef>
              <c:f>Planilha1!$C$2:$C$4</c:f>
              <c:numCache>
                <c:formatCode>General</c:formatCode>
                <c:ptCount val="3"/>
                <c:pt idx="0">
                  <c:v>2.4</c:v>
                </c:pt>
                <c:pt idx="1">
                  <c:v>3.6</c:v>
                </c:pt>
                <c:pt idx="2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017-4B65-BA40-4076A9B3670E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Preta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Planilha1!$A$2:$A$4</c:f>
              <c:strCache>
                <c:ptCount val="3"/>
                <c:pt idx="0">
                  <c:v>Fase 1</c:v>
                </c:pt>
                <c:pt idx="1">
                  <c:v>Fase 2</c:v>
                </c:pt>
                <c:pt idx="2">
                  <c:v>Fase 3</c:v>
                </c:pt>
              </c:strCache>
            </c:strRef>
          </c:cat>
          <c:val>
            <c:numRef>
              <c:f>Planilha1!$D$2:$D$4</c:f>
              <c:numCache>
                <c:formatCode>General</c:formatCode>
                <c:ptCount val="3"/>
                <c:pt idx="0">
                  <c:v>1.2</c:v>
                </c:pt>
                <c:pt idx="1">
                  <c:v>3.4</c:v>
                </c:pt>
                <c:pt idx="2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017-4B65-BA40-4076A9B3670E}"/>
            </c:ext>
          </c:extLst>
        </c:ser>
        <c:ser>
          <c:idx val="3"/>
          <c:order val="3"/>
          <c:tx>
            <c:strRef>
              <c:f>Planilha1!$E$1</c:f>
              <c:strCache>
                <c:ptCount val="1"/>
                <c:pt idx="0">
                  <c:v>Amarela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Planilha1!$A$2:$A$4</c:f>
              <c:strCache>
                <c:ptCount val="3"/>
                <c:pt idx="0">
                  <c:v>Fase 1</c:v>
                </c:pt>
                <c:pt idx="1">
                  <c:v>Fase 2</c:v>
                </c:pt>
                <c:pt idx="2">
                  <c:v>Fase 3</c:v>
                </c:pt>
              </c:strCache>
            </c:strRef>
          </c:cat>
          <c:val>
            <c:numRef>
              <c:f>Planilha1!$E$2:$E$4</c:f>
              <c:numCache>
                <c:formatCode>General</c:formatCode>
                <c:ptCount val="3"/>
                <c:pt idx="0">
                  <c:v>1.3</c:v>
                </c:pt>
                <c:pt idx="1">
                  <c:v>2.1</c:v>
                </c:pt>
                <c:pt idx="2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017-4B65-BA40-4076A9B3670E}"/>
            </c:ext>
          </c:extLst>
        </c:ser>
        <c:ser>
          <c:idx val="4"/>
          <c:order val="4"/>
          <c:tx>
            <c:strRef>
              <c:f>Planilha1!$F$1</c:f>
              <c:strCache>
                <c:ptCount val="1"/>
                <c:pt idx="0">
                  <c:v>Indígena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Planilha1!$A$2:$A$4</c:f>
              <c:strCache>
                <c:ptCount val="3"/>
                <c:pt idx="0">
                  <c:v>Fase 1</c:v>
                </c:pt>
                <c:pt idx="1">
                  <c:v>Fase 2</c:v>
                </c:pt>
                <c:pt idx="2">
                  <c:v>Fase 3</c:v>
                </c:pt>
              </c:strCache>
            </c:strRef>
          </c:cat>
          <c:val>
            <c:numRef>
              <c:f>Planilha1!$F$2:$F$4</c:f>
              <c:numCache>
                <c:formatCode>General</c:formatCode>
                <c:ptCount val="3"/>
                <c:pt idx="0">
                  <c:v>4.3</c:v>
                </c:pt>
                <c:pt idx="1">
                  <c:v>6.4</c:v>
                </c:pt>
                <c:pt idx="2">
                  <c:v>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017-4B65-BA40-4076A9B36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66876784"/>
        <c:axId val="1682720576"/>
      </c:barChart>
      <c:catAx>
        <c:axId val="176687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682720576"/>
        <c:crosses val="autoZero"/>
        <c:auto val="1"/>
        <c:lblAlgn val="ctr"/>
        <c:lblOffset val="100"/>
        <c:noMultiLvlLbl val="0"/>
      </c:catAx>
      <c:valAx>
        <c:axId val="16827205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6687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/>
              <a:t>Mortes</a:t>
            </a:r>
            <a:r>
              <a:rPr lang="pt-BR" baseline="0"/>
              <a:t> Covid-19 por 100 mil</a:t>
            </a:r>
            <a:endParaRPr lang="pt-BR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Planilha2!$A$1:$A$10</c:f>
              <c:strCache>
                <c:ptCount val="10"/>
                <c:pt idx="0">
                  <c:v>&lt;10%</c:v>
                </c:pt>
                <c:pt idx="1">
                  <c:v>10-20%</c:v>
                </c:pt>
                <c:pt idx="2">
                  <c:v>20-30%</c:v>
                </c:pt>
                <c:pt idx="3">
                  <c:v>30-40%</c:v>
                </c:pt>
                <c:pt idx="4">
                  <c:v>40-50%</c:v>
                </c:pt>
                <c:pt idx="5">
                  <c:v>50-60%</c:v>
                </c:pt>
                <c:pt idx="6">
                  <c:v>60-70%</c:v>
                </c:pt>
                <c:pt idx="7">
                  <c:v>70-80%</c:v>
                </c:pt>
                <c:pt idx="8">
                  <c:v>80-90%</c:v>
                </c:pt>
                <c:pt idx="9">
                  <c:v>&gt;90%</c:v>
                </c:pt>
              </c:strCache>
            </c:strRef>
          </c:cat>
          <c:val>
            <c:numRef>
              <c:f>Planilha2!$B$1:$B$10</c:f>
              <c:numCache>
                <c:formatCode>#,##0</c:formatCode>
                <c:ptCount val="10"/>
                <c:pt idx="0">
                  <c:v>70</c:v>
                </c:pt>
                <c:pt idx="1">
                  <c:v>101.72614345985727</c:v>
                </c:pt>
                <c:pt idx="2">
                  <c:v>120.33117315285003</c:v>
                </c:pt>
                <c:pt idx="3">
                  <c:v>166.58153467911723</c:v>
                </c:pt>
                <c:pt idx="4">
                  <c:v>196.47942667883891</c:v>
                </c:pt>
                <c:pt idx="5">
                  <c:v>215.86437238153539</c:v>
                </c:pt>
                <c:pt idx="6">
                  <c:v>247.28838055003897</c:v>
                </c:pt>
                <c:pt idx="7">
                  <c:v>234.74525022361831</c:v>
                </c:pt>
                <c:pt idx="8">
                  <c:v>206.08601507355999</c:v>
                </c:pt>
                <c:pt idx="9">
                  <c:v>313.35683509596555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95-49AD-A990-AB53DB13DE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01596015"/>
        <c:axId val="1401597679"/>
      </c:barChart>
      <c:catAx>
        <c:axId val="140159601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/>
                  <a:t>% votos Bolsonaro</a:t>
                </a:r>
                <a:r>
                  <a:rPr lang="pt-BR" baseline="0"/>
                  <a:t> no 2</a:t>
                </a:r>
                <a:r>
                  <a:rPr lang="pt-BR" baseline="30000"/>
                  <a:t>o</a:t>
                </a:r>
                <a:r>
                  <a:rPr lang="pt-BR" baseline="0"/>
                  <a:t> turno 2018</a:t>
                </a:r>
                <a:endParaRPr lang="pt-BR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401597679"/>
        <c:crosses val="autoZero"/>
        <c:auto val="1"/>
        <c:lblAlgn val="ctr"/>
        <c:lblOffset val="100"/>
        <c:noMultiLvlLbl val="0"/>
      </c:catAx>
      <c:valAx>
        <c:axId val="1401597679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14015960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bg1">
          <a:lumMod val="75000"/>
        </a:schemeClr>
      </a:solidFill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059ABE-2F0E-4526-9D8F-7A6BC52A85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E50A16A-AE20-4D41-A776-352573FB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CA90522-8997-4287-B768-EFBB77558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C874F-D7A6-4E00-81A5-7393ED35EAAB}" type="datetimeFigureOut">
              <a:rPr lang="pt-BR" smtClean="0"/>
              <a:t>23/06/2021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B1A9E04-1F59-457B-99C1-99E8CD80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9635FC5-80E6-4458-8ED8-AE442F579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7786F-4368-45A2-9207-8DB64B92E3C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70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5E726B-B812-43AC-99D4-3753ED16A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C24F65F-A800-4C34-B6B1-43BF55E75B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3E4DE7C-5946-4C6A-A473-3D48BC5A2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C874F-D7A6-4E00-81A5-7393ED35EAAB}" type="datetimeFigureOut">
              <a:rPr lang="pt-BR" smtClean="0"/>
              <a:t>23/06/2021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F18618A-FBE0-4E80-BC18-20A82EA73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F0889D0-8D1A-48AC-A887-9EEAC0E41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7786F-4368-45A2-9207-8DB64B92E3C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9124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3CA922A-016E-4271-9475-247841F153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0388915-E929-47B7-A5C2-985E8EB5BB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A3846BF-F6BB-4EB6-9D08-EB12CE547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C874F-D7A6-4E00-81A5-7393ED35EAAB}" type="datetimeFigureOut">
              <a:rPr lang="pt-BR" smtClean="0"/>
              <a:t>23/06/2021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FE690FD-BD3F-42E3-B149-592778172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9DD2F55-9A93-4843-9113-183C285BA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7786F-4368-45A2-9207-8DB64B92E3C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0024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A87AEA-5FA9-4571-927C-450DEFC7E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CC681FF-B2A0-4D1D-9FD4-475D083950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BF91468-4DB9-4D0F-9ACA-FA00663B05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C874F-D7A6-4E00-81A5-7393ED35EAAB}" type="datetimeFigureOut">
              <a:rPr lang="pt-BR" smtClean="0"/>
              <a:t>23/06/2021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5587E7-A960-4DB9-B4B8-BA399E4F8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B740A2E-811D-4130-BEA9-0A9CD80D1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7786F-4368-45A2-9207-8DB64B92E3C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2173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9FC936-D090-45DB-8E81-49C055488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1408F96-D565-4599-A7A9-ACEE4ADC20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A4A5D17-328F-4675-A147-B8547ADBD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C874F-D7A6-4E00-81A5-7393ED35EAAB}" type="datetimeFigureOut">
              <a:rPr lang="pt-BR" smtClean="0"/>
              <a:t>23/06/2021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DD436A3-AD50-4DF5-B1DC-91B064FB9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08DD122-1CF0-4035-9FD0-15FF7BF5F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7786F-4368-45A2-9207-8DB64B92E3C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8614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B54228-DB3D-4B73-9B16-30BD645BB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54AB154-2F3E-47DB-907E-87C5CA780A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1ACEED7-0DA0-4B17-A7FB-65854D635E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8F4B6A5-E287-44DC-98C4-542496A0E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C874F-D7A6-4E00-81A5-7393ED35EAAB}" type="datetimeFigureOut">
              <a:rPr lang="pt-BR" smtClean="0"/>
              <a:t>23/06/2021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3081360-3367-42C0-A80B-05F72E0D1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5B9F906-7E1B-4553-B97E-7F9FF0B11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7786F-4368-45A2-9207-8DB64B92E3C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8312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6FFAB7-59FD-478A-BEAC-C4F01B8EA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837A7D7-2296-4765-AD26-27C184AE2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BCEDC6B-ED38-44A6-8D60-10C2A9145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BF31C61-A506-4998-A93C-A6B491D2EA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C410171E-1BFF-4CF1-8CF3-44DD2E65E2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25ECAA46-E44C-4A28-87AC-1F280FDA3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C874F-D7A6-4E00-81A5-7393ED35EAAB}" type="datetimeFigureOut">
              <a:rPr lang="pt-BR" smtClean="0"/>
              <a:t>23/06/2021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8F0DDE0-D786-4232-A5EE-0D8A487EA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DA2D38AC-AE33-4894-8F07-DCA2C8306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7786F-4368-45A2-9207-8DB64B92E3C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8246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4ABA23-1F84-4E9C-9A13-7753C93FA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F24AB3A-F75C-4FBD-B9F6-0ACFF794A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C874F-D7A6-4E00-81A5-7393ED35EAAB}" type="datetimeFigureOut">
              <a:rPr lang="pt-BR" smtClean="0"/>
              <a:t>23/06/2021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6DD08C3-8B5A-44F2-B281-154CFBF6B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79FCA58-629C-4CC1-BB40-00CE3763A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7786F-4368-45A2-9207-8DB64B92E3C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3322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CAA7E78-2CFD-4A85-BD7E-18A42E3EF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C874F-D7A6-4E00-81A5-7393ED35EAAB}" type="datetimeFigureOut">
              <a:rPr lang="pt-BR" smtClean="0"/>
              <a:t>23/06/2021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C7FCFB7-B139-4751-BE7F-3D9AE8D86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5888AFE-CFD8-44AF-BFF2-94BB801D6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7786F-4368-45A2-9207-8DB64B92E3C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1149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EA7C2C-4957-43E1-A10B-BA44219DC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9515F29-12C8-4C4F-8F99-F5A9D6EB6F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923D939-584D-404E-9874-EAB6A71F90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1AD19D4-42A5-4BBF-9313-CA4B89BB4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C874F-D7A6-4E00-81A5-7393ED35EAAB}" type="datetimeFigureOut">
              <a:rPr lang="pt-BR" smtClean="0"/>
              <a:t>23/06/2021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F98C392-F984-441A-951E-CF3FDF70A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5F85E85-EDD3-444C-B262-2C15E4816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7786F-4368-45A2-9207-8DB64B92E3C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1715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4D29DC-9D43-4AA3-8293-E2578C719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6B098D5-F625-4E00-8A0D-EC52FF5AEE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D920638-5ADD-43C0-B347-90AB6D4E24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74D005C-9C20-4669-BBA0-6997C8118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C874F-D7A6-4E00-81A5-7393ED35EAAB}" type="datetimeFigureOut">
              <a:rPr lang="pt-BR" smtClean="0"/>
              <a:t>23/06/2021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6658963-6C28-484E-85C3-B475A28B2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273DDD9-A0CB-4A63-AE92-E748D9BFD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7786F-4368-45A2-9207-8DB64B92E3C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6749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9E0E767-220A-4705-AAAD-C3529A4BD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322C9FB-4AED-4E13-9E4A-21CBFF81C7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D220714-1754-403C-8D20-E188C00919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EC874F-D7A6-4E00-81A5-7393ED35EAAB}" type="datetimeFigureOut">
              <a:rPr lang="pt-BR" smtClean="0"/>
              <a:t>23/06/2021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243B671-2CBA-44B3-9E9E-18A544E7C0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F7D5D58-B7F0-4124-8144-A4428D53D9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77786F-4368-45A2-9207-8DB64B92E3C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396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hyperlink" Target="http://lattes.cnpq.br/321115226626608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C3514A-BC90-491F-AE01-81368D78D2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560" y="3507423"/>
            <a:ext cx="11785600" cy="921702"/>
          </a:xfrm>
        </p:spPr>
        <p:txBody>
          <a:bodyPr/>
          <a:lstStyle/>
          <a:p>
            <a:r>
              <a:rPr lang="pt-BR" dirty="0"/>
              <a:t>Comissão Parlamentar de Inquérito 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E91F9E0-0C21-42AB-A4E3-1D0B62860F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560" y="4467225"/>
            <a:ext cx="11948159" cy="712787"/>
          </a:xfrm>
        </p:spPr>
        <p:txBody>
          <a:bodyPr>
            <a:normAutofit/>
          </a:bodyPr>
          <a:lstStyle/>
          <a:p>
            <a:r>
              <a:rPr lang="pt-BR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Ações e omissões do Governo Federal no enfrentamento da Pandemia da Covid-19 no Brasil</a:t>
            </a:r>
            <a:endParaRPr lang="pt-BR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pic>
        <p:nvPicPr>
          <p:cNvPr id="1026" name="Picture 2" descr="Senado Federal Logo – Brasil - PNG e Vetor - Download de Logo">
            <a:extLst>
              <a:ext uri="{FF2B5EF4-FFF2-40B4-BE49-F238E27FC236}">
                <a16:creationId xmlns:a16="http://schemas.microsoft.com/office/drawing/2014/main" id="{87985E23-C0F4-42FE-B5BA-0D1FE9394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D91927A4-FBD4-4F7C-A131-8D9255D57A5A}"/>
              </a:ext>
            </a:extLst>
          </p:cNvPr>
          <p:cNvSpPr txBox="1">
            <a:spLocks/>
          </p:cNvSpPr>
          <p:nvPr/>
        </p:nvSpPr>
        <p:spPr>
          <a:xfrm>
            <a:off x="200660" y="5852636"/>
            <a:ext cx="11785600" cy="92170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Depoente: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</a:rPr>
              <a:t> Pedro C Hallal – Universidade Federal de Pelotas</a:t>
            </a:r>
          </a:p>
        </p:txBody>
      </p:sp>
    </p:spTree>
    <p:extLst>
      <p:ext uri="{BB962C8B-B14F-4D97-AF65-F5344CB8AC3E}">
        <p14:creationId xmlns:p14="http://schemas.microsoft.com/office/powerpoint/2010/main" val="10575801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D34D6-5CDB-44EF-8313-96D694BE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212725"/>
            <a:ext cx="7332345" cy="1325563"/>
          </a:xfrm>
        </p:spPr>
        <p:txBody>
          <a:bodyPr>
            <a:normAutofit/>
          </a:bodyPr>
          <a:lstStyle/>
          <a:p>
            <a:r>
              <a:rPr lang="pt-BR" sz="4800" b="1" dirty="0">
                <a:solidFill>
                  <a:schemeClr val="accent1">
                    <a:lumMod val="75000"/>
                  </a:schemeClr>
                </a:solidFill>
              </a:rPr>
              <a:t>Comparações - mortalidade</a:t>
            </a:r>
          </a:p>
        </p:txBody>
      </p:sp>
      <p:pic>
        <p:nvPicPr>
          <p:cNvPr id="4" name="Picture 2" descr="Senado Federal Logo – Brasil - PNG e Vetor - Download de Logo">
            <a:extLst>
              <a:ext uri="{FF2B5EF4-FFF2-40B4-BE49-F238E27FC236}">
                <a16:creationId xmlns:a16="http://schemas.microsoft.com/office/drawing/2014/main" id="{65E6D41D-238E-4300-96F9-0F6CC1A7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951" y="396240"/>
            <a:ext cx="2935369" cy="80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oordenação de Comunicação Social » Identidade Visual UFPEL">
            <a:extLst>
              <a:ext uri="{FF2B5EF4-FFF2-40B4-BE49-F238E27FC236}">
                <a16:creationId xmlns:a16="http://schemas.microsoft.com/office/drawing/2014/main" id="{0C9605D7-06D0-461E-9C45-5BF14A8B7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665" y="13398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C5F2EFF-C864-469C-A2A7-00F5C79070CA}"/>
              </a:ext>
            </a:extLst>
          </p:cNvPr>
          <p:cNvCxnSpPr/>
          <p:nvPr/>
        </p:nvCxnSpPr>
        <p:spPr>
          <a:xfrm>
            <a:off x="0" y="1578928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F95A90EE-9D11-4A8E-9F3A-5C5D044C2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6775" y="2000252"/>
            <a:ext cx="3471545" cy="450722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t-BR" sz="4000" dirty="0"/>
          </a:p>
          <a:p>
            <a:pPr marL="0" indent="0">
              <a:buNone/>
            </a:pPr>
            <a:r>
              <a:rPr lang="pt-BR" sz="3200" dirty="0"/>
              <a:t>Comparação injusta? </a:t>
            </a:r>
          </a:p>
          <a:p>
            <a:pPr marL="0" indent="0">
              <a:buNone/>
            </a:pPr>
            <a:endParaRPr lang="pt-BR" sz="3200" dirty="0"/>
          </a:p>
          <a:p>
            <a:pPr marL="0" indent="0">
              <a:buNone/>
            </a:pPr>
            <a:r>
              <a:rPr lang="pt-BR" sz="3200" dirty="0"/>
              <a:t>Diferentes regiões</a:t>
            </a:r>
          </a:p>
        </p:txBody>
      </p:sp>
      <p:pic>
        <p:nvPicPr>
          <p:cNvPr id="5" name="Imagem 4" descr="Gráfico, Gráfico de linhas&#10;&#10;Descrição gerada automaticamente">
            <a:extLst>
              <a:ext uri="{FF2B5EF4-FFF2-40B4-BE49-F238E27FC236}">
                <a16:creationId xmlns:a16="http://schemas.microsoft.com/office/drawing/2014/main" id="{0B0B218A-D988-4506-895B-E2339CD72F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90" y="1896034"/>
            <a:ext cx="6899910" cy="487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327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D34D6-5CDB-44EF-8313-96D694BE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212725"/>
            <a:ext cx="7332345" cy="1325563"/>
          </a:xfrm>
        </p:spPr>
        <p:txBody>
          <a:bodyPr>
            <a:normAutofit/>
          </a:bodyPr>
          <a:lstStyle/>
          <a:p>
            <a:r>
              <a:rPr lang="pt-BR" sz="4800" b="1" dirty="0">
                <a:solidFill>
                  <a:schemeClr val="accent1">
                    <a:lumMod val="75000"/>
                  </a:schemeClr>
                </a:solidFill>
              </a:rPr>
              <a:t>A divisão em ondas </a:t>
            </a:r>
          </a:p>
        </p:txBody>
      </p:sp>
      <p:pic>
        <p:nvPicPr>
          <p:cNvPr id="4" name="Picture 2" descr="Senado Federal Logo – Brasil - PNG e Vetor - Download de Logo">
            <a:extLst>
              <a:ext uri="{FF2B5EF4-FFF2-40B4-BE49-F238E27FC236}">
                <a16:creationId xmlns:a16="http://schemas.microsoft.com/office/drawing/2014/main" id="{65E6D41D-238E-4300-96F9-0F6CC1A7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951" y="396240"/>
            <a:ext cx="2935369" cy="80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oordenação de Comunicação Social » Identidade Visual UFPEL">
            <a:extLst>
              <a:ext uri="{FF2B5EF4-FFF2-40B4-BE49-F238E27FC236}">
                <a16:creationId xmlns:a16="http://schemas.microsoft.com/office/drawing/2014/main" id="{0C9605D7-06D0-461E-9C45-5BF14A8B7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665" y="13398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C5F2EFF-C864-469C-A2A7-00F5C79070CA}"/>
              </a:ext>
            </a:extLst>
          </p:cNvPr>
          <p:cNvCxnSpPr/>
          <p:nvPr/>
        </p:nvCxnSpPr>
        <p:spPr>
          <a:xfrm>
            <a:off x="0" y="1578928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m 6" descr="Gráfico&#10;&#10;Descrição gerada automaticamente">
            <a:extLst>
              <a:ext uri="{FF2B5EF4-FFF2-40B4-BE49-F238E27FC236}">
                <a16:creationId xmlns:a16="http://schemas.microsoft.com/office/drawing/2014/main" id="{E36BABF7-4072-474F-A3A8-621E33F00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" y="1918336"/>
            <a:ext cx="5821680" cy="4109421"/>
          </a:xfrm>
          <a:prstGeom prst="rect">
            <a:avLst/>
          </a:prstGeom>
        </p:spPr>
      </p:pic>
      <p:pic>
        <p:nvPicPr>
          <p:cNvPr id="9" name="Imagem 8" descr="Gráfico, Gráfico de linhas&#10;&#10;Descrição gerada automaticamente">
            <a:extLst>
              <a:ext uri="{FF2B5EF4-FFF2-40B4-BE49-F238E27FC236}">
                <a16:creationId xmlns:a16="http://schemas.microsoft.com/office/drawing/2014/main" id="{842174DA-71EA-4532-A39A-855A197637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877695"/>
            <a:ext cx="5879251" cy="415006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AB4FCCC-E863-41EF-99E2-E24D3E351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957197"/>
            <a:ext cx="971550" cy="64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8B6FE33-E45C-4A86-A05B-1AA7DEE5BB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665" y="2957197"/>
            <a:ext cx="1024702" cy="718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70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D34D6-5CDB-44EF-8313-96D694BE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212725"/>
            <a:ext cx="7332345" cy="1325563"/>
          </a:xfrm>
        </p:spPr>
        <p:txBody>
          <a:bodyPr>
            <a:normAutofit/>
          </a:bodyPr>
          <a:lstStyle/>
          <a:p>
            <a:r>
              <a:rPr lang="pt-BR" sz="4800" b="1" dirty="0">
                <a:solidFill>
                  <a:schemeClr val="accent1">
                    <a:lumMod val="75000"/>
                  </a:schemeClr>
                </a:solidFill>
              </a:rPr>
              <a:t>Mas cuidado!!!</a:t>
            </a:r>
          </a:p>
        </p:txBody>
      </p:sp>
      <p:pic>
        <p:nvPicPr>
          <p:cNvPr id="4" name="Picture 2" descr="Senado Federal Logo – Brasil - PNG e Vetor - Download de Logo">
            <a:extLst>
              <a:ext uri="{FF2B5EF4-FFF2-40B4-BE49-F238E27FC236}">
                <a16:creationId xmlns:a16="http://schemas.microsoft.com/office/drawing/2014/main" id="{65E6D41D-238E-4300-96F9-0F6CC1A7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951" y="396240"/>
            <a:ext cx="2935369" cy="80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oordenação de Comunicação Social » Identidade Visual UFPEL">
            <a:extLst>
              <a:ext uri="{FF2B5EF4-FFF2-40B4-BE49-F238E27FC236}">
                <a16:creationId xmlns:a16="http://schemas.microsoft.com/office/drawing/2014/main" id="{0C9605D7-06D0-461E-9C45-5BF14A8B7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665" y="13398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C5F2EFF-C864-469C-A2A7-00F5C79070CA}"/>
              </a:ext>
            </a:extLst>
          </p:cNvPr>
          <p:cNvCxnSpPr/>
          <p:nvPr/>
        </p:nvCxnSpPr>
        <p:spPr>
          <a:xfrm>
            <a:off x="0" y="1578928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m 4">
            <a:extLst>
              <a:ext uri="{FF2B5EF4-FFF2-40B4-BE49-F238E27FC236}">
                <a16:creationId xmlns:a16="http://schemas.microsoft.com/office/drawing/2014/main" id="{5B422C4C-3E57-4B3B-943D-9924020913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152649"/>
            <a:ext cx="5842000" cy="3286125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C2C16FFF-CFBD-4652-9CF9-C13BDD5D5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652" y="5438774"/>
            <a:ext cx="1681840" cy="111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48665851-83C1-4F75-B030-6C992C92AA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202" y="2224086"/>
            <a:ext cx="5587998" cy="3143249"/>
          </a:xfrm>
          <a:prstGeom prst="rect">
            <a:avLst/>
          </a:prstGeom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167BF753-8031-4552-B2E1-E23FE3A94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4642" y="5436562"/>
            <a:ext cx="1681840" cy="112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45480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D34D6-5CDB-44EF-8313-96D694BE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212725"/>
            <a:ext cx="7332345" cy="1325563"/>
          </a:xfrm>
        </p:spPr>
        <p:txBody>
          <a:bodyPr>
            <a:normAutofit/>
          </a:bodyPr>
          <a:lstStyle/>
          <a:p>
            <a:r>
              <a:rPr lang="pt-BR" sz="4800" b="1" dirty="0">
                <a:solidFill>
                  <a:schemeClr val="accent1">
                    <a:lumMod val="75000"/>
                  </a:schemeClr>
                </a:solidFill>
              </a:rPr>
              <a:t>EPICOVID19</a:t>
            </a:r>
          </a:p>
        </p:txBody>
      </p:sp>
      <p:pic>
        <p:nvPicPr>
          <p:cNvPr id="4" name="Picture 2" descr="Senado Federal Logo – Brasil - PNG e Vetor - Download de Logo">
            <a:extLst>
              <a:ext uri="{FF2B5EF4-FFF2-40B4-BE49-F238E27FC236}">
                <a16:creationId xmlns:a16="http://schemas.microsoft.com/office/drawing/2014/main" id="{65E6D41D-238E-4300-96F9-0F6CC1A7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951" y="396240"/>
            <a:ext cx="2935369" cy="80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oordenação de Comunicação Social » Identidade Visual UFPEL">
            <a:extLst>
              <a:ext uri="{FF2B5EF4-FFF2-40B4-BE49-F238E27FC236}">
                <a16:creationId xmlns:a16="http://schemas.microsoft.com/office/drawing/2014/main" id="{0C9605D7-06D0-461E-9C45-5BF14A8B7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665" y="13398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C5F2EFF-C864-469C-A2A7-00F5C79070CA}"/>
              </a:ext>
            </a:extLst>
          </p:cNvPr>
          <p:cNvCxnSpPr/>
          <p:nvPr/>
        </p:nvCxnSpPr>
        <p:spPr>
          <a:xfrm>
            <a:off x="0" y="1578928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m 6">
            <a:extLst>
              <a:ext uri="{FF2B5EF4-FFF2-40B4-BE49-F238E27FC236}">
                <a16:creationId xmlns:a16="http://schemas.microsoft.com/office/drawing/2014/main" id="{DCDCAF6E-BE9B-4170-AB06-21CA966443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13" y="2940050"/>
            <a:ext cx="5632221" cy="2517030"/>
          </a:xfrm>
          <a:prstGeom prst="rect">
            <a:avLst/>
          </a:prstGeom>
        </p:spPr>
      </p:pic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0BA355CF-631A-4FBC-BD76-E4B1A4E92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8950" y="1984693"/>
            <a:ext cx="4995241" cy="475805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t-BR" sz="4000" dirty="0"/>
              <a:t>133 cidades</a:t>
            </a:r>
          </a:p>
          <a:p>
            <a:pPr marL="0" indent="0">
              <a:buNone/>
            </a:pPr>
            <a:endParaRPr lang="pt-BR" sz="4000" dirty="0"/>
          </a:p>
          <a:p>
            <a:pPr marL="0" indent="0">
              <a:buNone/>
            </a:pPr>
            <a:r>
              <a:rPr lang="pt-BR" sz="4000" dirty="0"/>
              <a:t>Três fases</a:t>
            </a:r>
          </a:p>
          <a:p>
            <a:pPr lvl="1"/>
            <a:r>
              <a:rPr lang="pt-BR" sz="2800" dirty="0"/>
              <a:t>14-21 de maio</a:t>
            </a:r>
          </a:p>
          <a:p>
            <a:pPr lvl="1"/>
            <a:r>
              <a:rPr lang="pt-BR" sz="2800" dirty="0"/>
              <a:t>04-07 de junho</a:t>
            </a:r>
          </a:p>
          <a:p>
            <a:pPr lvl="1"/>
            <a:r>
              <a:rPr lang="pt-BR" sz="2800" dirty="0"/>
              <a:t>21-24 de junho</a:t>
            </a:r>
          </a:p>
          <a:p>
            <a:pPr lvl="1"/>
            <a:endParaRPr lang="pt-BR" sz="3600" dirty="0"/>
          </a:p>
          <a:p>
            <a:pPr marL="0" indent="0">
              <a:buNone/>
            </a:pPr>
            <a:r>
              <a:rPr lang="pt-BR" sz="4000" dirty="0"/>
              <a:t>Financiamento</a:t>
            </a:r>
          </a:p>
          <a:p>
            <a:pPr lvl="1"/>
            <a:r>
              <a:rPr lang="pt-BR" sz="2800" dirty="0"/>
              <a:t>Ministério da Saúde</a:t>
            </a:r>
          </a:p>
          <a:p>
            <a:pPr lvl="1"/>
            <a:r>
              <a:rPr lang="pt-BR" sz="2800" dirty="0"/>
              <a:t>R$ 12 milhões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091578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m 18">
            <a:extLst>
              <a:ext uri="{FF2B5EF4-FFF2-40B4-BE49-F238E27FC236}">
                <a16:creationId xmlns:a16="http://schemas.microsoft.com/office/drawing/2014/main" id="{4F85F4D4-9842-4A16-B345-A99D3BBFC3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073" y="5829300"/>
            <a:ext cx="2067417" cy="923925"/>
          </a:xfrm>
          <a:prstGeom prst="rect">
            <a:avLst/>
          </a:prstGeom>
        </p:spPr>
      </p:pic>
      <p:pic>
        <p:nvPicPr>
          <p:cNvPr id="7" name="Imagem 6" descr="Texto preto sobre fundo branco&#10;&#10;Descrição gerada automaticamente">
            <a:extLst>
              <a:ext uri="{FF2B5EF4-FFF2-40B4-BE49-F238E27FC236}">
                <a16:creationId xmlns:a16="http://schemas.microsoft.com/office/drawing/2014/main" id="{099FD96E-97A6-4292-A328-9C47BA8F37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50" y="238125"/>
            <a:ext cx="9443607" cy="629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115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DC4E0C-C8F5-4443-8BB8-1E99C7169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9650" y="5300863"/>
            <a:ext cx="1676400" cy="1325563"/>
          </a:xfrm>
        </p:spPr>
        <p:txBody>
          <a:bodyPr>
            <a:normAutofit/>
          </a:bodyPr>
          <a:lstStyle/>
          <a:p>
            <a:pPr algn="ctr"/>
            <a:r>
              <a:rPr lang="pt-BR" sz="3200" b="1" dirty="0"/>
              <a:t>Fase 1</a:t>
            </a:r>
          </a:p>
        </p:txBody>
      </p:sp>
      <p:pic>
        <p:nvPicPr>
          <p:cNvPr id="5" name="Content Placeholder 4" descr="A close up of a map&#10;&#10;Description automatically generated">
            <a:extLst>
              <a:ext uri="{FF2B5EF4-FFF2-40B4-BE49-F238E27FC236}">
                <a16:creationId xmlns:a16="http://schemas.microsoft.com/office/drawing/2014/main" id="{8D35D2F4-8D76-4900-942E-CE1BAA7450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5492"/>
            <a:ext cx="12178047" cy="379257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BF9E8B0-A514-428E-A31C-DC961112BC10}"/>
              </a:ext>
            </a:extLst>
          </p:cNvPr>
          <p:cNvSpPr txBox="1">
            <a:spLocks/>
          </p:cNvSpPr>
          <p:nvPr/>
        </p:nvSpPr>
        <p:spPr>
          <a:xfrm>
            <a:off x="5048250" y="5288063"/>
            <a:ext cx="1676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/>
              <a:t>Fase 2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3708A4-6AFA-425B-A496-CD592E367B3F}"/>
              </a:ext>
            </a:extLst>
          </p:cNvPr>
          <p:cNvSpPr txBox="1">
            <a:spLocks/>
          </p:cNvSpPr>
          <p:nvPr/>
        </p:nvSpPr>
        <p:spPr>
          <a:xfrm>
            <a:off x="9086850" y="5288062"/>
            <a:ext cx="1676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/>
              <a:t>Fase 3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82B52AEB-97C3-4093-8583-AAA50B1C4D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13" y="172262"/>
            <a:ext cx="2577126" cy="115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5277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AE2B8DC4-35BC-4000-B2EA-925CAB0E3807}"/>
              </a:ext>
            </a:extLst>
          </p:cNvPr>
          <p:cNvSpPr txBox="1">
            <a:spLocks/>
          </p:cNvSpPr>
          <p:nvPr/>
        </p:nvSpPr>
        <p:spPr>
          <a:xfrm>
            <a:off x="-2" y="3151"/>
            <a:ext cx="8105777" cy="844574"/>
          </a:xfrm>
          <a:prstGeom prst="rect">
            <a:avLst/>
          </a:prstGeom>
          <a:solidFill>
            <a:srgbClr val="00206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>
                <a:solidFill>
                  <a:schemeClr val="bg1"/>
                </a:solidFill>
              </a:rPr>
              <a:t>Covid-19 por nível socioeconômico</a:t>
            </a: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631AEEED-7D74-4AEE-BBB0-AAD3D787E236}"/>
              </a:ext>
            </a:extLst>
          </p:cNvPr>
          <p:cNvGraphicFramePr>
            <a:graphicFrameLocks/>
          </p:cNvGraphicFramePr>
          <p:nvPr/>
        </p:nvGraphicFramePr>
        <p:xfrm>
          <a:off x="464235" y="1153551"/>
          <a:ext cx="11549574" cy="54160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Imagem 3">
            <a:extLst>
              <a:ext uri="{FF2B5EF4-FFF2-40B4-BE49-F238E27FC236}">
                <a16:creationId xmlns:a16="http://schemas.microsoft.com/office/drawing/2014/main" id="{D542CAEF-53F6-487E-A439-2622E5AD4E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6765" y="56121"/>
            <a:ext cx="2743526" cy="122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2778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20A80F3B-D95C-4017-940B-06C159B8ABF7}"/>
              </a:ext>
            </a:extLst>
          </p:cNvPr>
          <p:cNvGraphicFramePr>
            <a:graphicFrameLocks/>
          </p:cNvGraphicFramePr>
          <p:nvPr/>
        </p:nvGraphicFramePr>
        <p:xfrm>
          <a:off x="492369" y="407963"/>
          <a:ext cx="11437034" cy="6105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ítulo 1">
            <a:extLst>
              <a:ext uri="{FF2B5EF4-FFF2-40B4-BE49-F238E27FC236}">
                <a16:creationId xmlns:a16="http://schemas.microsoft.com/office/drawing/2014/main" id="{AE2B8DC4-35BC-4000-B2EA-925CAB0E3807}"/>
              </a:ext>
            </a:extLst>
          </p:cNvPr>
          <p:cNvSpPr txBox="1">
            <a:spLocks/>
          </p:cNvSpPr>
          <p:nvPr/>
        </p:nvSpPr>
        <p:spPr>
          <a:xfrm>
            <a:off x="-16312" y="3151"/>
            <a:ext cx="7826812" cy="901723"/>
          </a:xfrm>
          <a:prstGeom prst="rect">
            <a:avLst/>
          </a:prstGeom>
          <a:solidFill>
            <a:srgbClr val="00206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>
                <a:solidFill>
                  <a:schemeClr val="bg1"/>
                </a:solidFill>
              </a:rPr>
              <a:t>Covid-19 por cor da pele / etnia</a:t>
            </a:r>
          </a:p>
        </p:txBody>
      </p:sp>
    </p:spTree>
    <p:extLst>
      <p:ext uri="{BB962C8B-B14F-4D97-AF65-F5344CB8AC3E}">
        <p14:creationId xmlns:p14="http://schemas.microsoft.com/office/powerpoint/2010/main" val="40006510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D34D6-5CDB-44EF-8313-96D694BE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212725"/>
            <a:ext cx="7332345" cy="1325563"/>
          </a:xfrm>
        </p:spPr>
        <p:txBody>
          <a:bodyPr>
            <a:normAutofit/>
          </a:bodyPr>
          <a:lstStyle/>
          <a:p>
            <a:r>
              <a:rPr lang="pt-BR" sz="4800" b="1" dirty="0">
                <a:solidFill>
                  <a:schemeClr val="accent1">
                    <a:lumMod val="75000"/>
                  </a:schemeClr>
                </a:solidFill>
              </a:rPr>
              <a:t>Censura e interrupção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1EEB75F-5B87-4D8B-B55D-134C0FE897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825624"/>
            <a:ext cx="11684000" cy="4839335"/>
          </a:xfrm>
        </p:spPr>
        <p:txBody>
          <a:bodyPr>
            <a:normAutofit/>
          </a:bodyPr>
          <a:lstStyle/>
          <a:p>
            <a:r>
              <a:rPr lang="pt-BR" sz="3200" dirty="0"/>
              <a:t>Slide anterior foi censurado da coletiva de imprensa</a:t>
            </a:r>
          </a:p>
          <a:p>
            <a:endParaRPr lang="pt-BR" sz="3200" dirty="0"/>
          </a:p>
          <a:p>
            <a:r>
              <a:rPr lang="pt-BR" sz="3200" dirty="0"/>
              <a:t>MS decidiu interromper o monitoramento, sem razão técnica</a:t>
            </a:r>
          </a:p>
        </p:txBody>
      </p:sp>
      <p:pic>
        <p:nvPicPr>
          <p:cNvPr id="4" name="Picture 2" descr="Senado Federal Logo – Brasil - PNG e Vetor - Download de Logo">
            <a:extLst>
              <a:ext uri="{FF2B5EF4-FFF2-40B4-BE49-F238E27FC236}">
                <a16:creationId xmlns:a16="http://schemas.microsoft.com/office/drawing/2014/main" id="{65E6D41D-238E-4300-96F9-0F6CC1A7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951" y="396240"/>
            <a:ext cx="2935369" cy="80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oordenação de Comunicação Social » Identidade Visual UFPEL">
            <a:extLst>
              <a:ext uri="{FF2B5EF4-FFF2-40B4-BE49-F238E27FC236}">
                <a16:creationId xmlns:a16="http://schemas.microsoft.com/office/drawing/2014/main" id="{0C9605D7-06D0-461E-9C45-5BF14A8B7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665" y="13398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C5F2EFF-C864-469C-A2A7-00F5C79070CA}"/>
              </a:ext>
            </a:extLst>
          </p:cNvPr>
          <p:cNvCxnSpPr/>
          <p:nvPr/>
        </p:nvCxnSpPr>
        <p:spPr>
          <a:xfrm>
            <a:off x="0" y="1578928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m 6">
            <a:extLst>
              <a:ext uri="{FF2B5EF4-FFF2-40B4-BE49-F238E27FC236}">
                <a16:creationId xmlns:a16="http://schemas.microsoft.com/office/drawing/2014/main" id="{C4D5422B-184E-4884-BD1A-B48409ADFF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575" y="3613098"/>
            <a:ext cx="9233375" cy="317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1912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D34D6-5CDB-44EF-8313-96D694BE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212725"/>
            <a:ext cx="7332345" cy="1325563"/>
          </a:xfrm>
        </p:spPr>
        <p:txBody>
          <a:bodyPr>
            <a:normAutofit/>
          </a:bodyPr>
          <a:lstStyle/>
          <a:p>
            <a:r>
              <a:rPr lang="pt-BR" sz="4800" b="1" dirty="0">
                <a:solidFill>
                  <a:schemeClr val="accent1">
                    <a:lumMod val="75000"/>
                  </a:schemeClr>
                </a:solidFill>
              </a:rPr>
              <a:t>Comparações - vacinação</a:t>
            </a:r>
          </a:p>
        </p:txBody>
      </p:sp>
      <p:pic>
        <p:nvPicPr>
          <p:cNvPr id="4" name="Picture 2" descr="Senado Federal Logo – Brasil - PNG e Vetor - Download de Logo">
            <a:extLst>
              <a:ext uri="{FF2B5EF4-FFF2-40B4-BE49-F238E27FC236}">
                <a16:creationId xmlns:a16="http://schemas.microsoft.com/office/drawing/2014/main" id="{65E6D41D-238E-4300-96F9-0F6CC1A7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951" y="396240"/>
            <a:ext cx="2935369" cy="80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oordenação de Comunicação Social » Identidade Visual UFPEL">
            <a:extLst>
              <a:ext uri="{FF2B5EF4-FFF2-40B4-BE49-F238E27FC236}">
                <a16:creationId xmlns:a16="http://schemas.microsoft.com/office/drawing/2014/main" id="{0C9605D7-06D0-461E-9C45-5BF14A8B7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665" y="13398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C5F2EFF-C864-469C-A2A7-00F5C79070CA}"/>
              </a:ext>
            </a:extLst>
          </p:cNvPr>
          <p:cNvCxnSpPr/>
          <p:nvPr/>
        </p:nvCxnSpPr>
        <p:spPr>
          <a:xfrm>
            <a:off x="0" y="1578928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ângulo 6">
            <a:extLst>
              <a:ext uri="{FF2B5EF4-FFF2-40B4-BE49-F238E27FC236}">
                <a16:creationId xmlns:a16="http://schemas.microsoft.com/office/drawing/2014/main" id="{60880E45-05CD-40CB-9063-135D81E39066}"/>
              </a:ext>
            </a:extLst>
          </p:cNvPr>
          <p:cNvSpPr/>
          <p:nvPr/>
        </p:nvSpPr>
        <p:spPr>
          <a:xfrm>
            <a:off x="0" y="1971675"/>
            <a:ext cx="12192000" cy="11810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400" dirty="0"/>
              <a:t>4º número absoluto de doses aplicadas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792647C7-E36D-476B-ACFD-4F35702CBAA4}"/>
              </a:ext>
            </a:extLst>
          </p:cNvPr>
          <p:cNvSpPr/>
          <p:nvPr/>
        </p:nvSpPr>
        <p:spPr>
          <a:xfrm>
            <a:off x="0" y="3697920"/>
            <a:ext cx="12192000" cy="118109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400" dirty="0">
                <a:solidFill>
                  <a:schemeClr val="tx1"/>
                </a:solidFill>
              </a:rPr>
              <a:t>78º no % da população com pelo menos uma dose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18912527-B8AE-4E9B-A085-9E37C4FDCB7D}"/>
              </a:ext>
            </a:extLst>
          </p:cNvPr>
          <p:cNvSpPr/>
          <p:nvPr/>
        </p:nvSpPr>
        <p:spPr>
          <a:xfrm>
            <a:off x="0" y="5390832"/>
            <a:ext cx="12192000" cy="11810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400" dirty="0">
                <a:solidFill>
                  <a:schemeClr val="tx1"/>
                </a:solidFill>
              </a:rPr>
              <a:t>85º no % da população imunizada</a:t>
            </a:r>
          </a:p>
        </p:txBody>
      </p:sp>
    </p:spTree>
    <p:extLst>
      <p:ext uri="{BB962C8B-B14F-4D97-AF65-F5344CB8AC3E}">
        <p14:creationId xmlns:p14="http://schemas.microsoft.com/office/powerpoint/2010/main" val="1337971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D34D6-5CDB-44EF-8313-96D694BE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212725"/>
            <a:ext cx="7332345" cy="1325563"/>
          </a:xfrm>
        </p:spPr>
        <p:txBody>
          <a:bodyPr>
            <a:normAutofit/>
          </a:bodyPr>
          <a:lstStyle/>
          <a:p>
            <a:r>
              <a:rPr lang="pt-BR" sz="4800" b="1" dirty="0">
                <a:solidFill>
                  <a:schemeClr val="accent1">
                    <a:lumMod val="75000"/>
                  </a:schemeClr>
                </a:solidFill>
              </a:rPr>
              <a:t>Apresentação do depoente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1EEB75F-5B87-4D8B-B55D-134C0FE897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" y="1825624"/>
            <a:ext cx="11968480" cy="4839335"/>
          </a:xfrm>
        </p:spPr>
        <p:txBody>
          <a:bodyPr>
            <a:normAutofit/>
          </a:bodyPr>
          <a:lstStyle/>
          <a:p>
            <a:r>
              <a:rPr lang="pt-BR" dirty="0">
                <a:hlinkClick r:id="rId2"/>
              </a:rPr>
              <a:t>http://lattes.cnpq.br/3211152266266081</a:t>
            </a:r>
            <a:endParaRPr lang="pt-BR" dirty="0"/>
          </a:p>
          <a:p>
            <a:endParaRPr lang="pt-BR" dirty="0"/>
          </a:p>
          <a:p>
            <a:r>
              <a:rPr lang="pt-BR" dirty="0"/>
              <a:t>Graduação em Educação Física</a:t>
            </a:r>
          </a:p>
          <a:p>
            <a:endParaRPr lang="pt-BR" dirty="0"/>
          </a:p>
          <a:p>
            <a:r>
              <a:rPr lang="pt-BR" dirty="0"/>
              <a:t>Mestrado e Doutorado em Epidemiologia</a:t>
            </a:r>
          </a:p>
          <a:p>
            <a:endParaRPr lang="pt-BR" dirty="0"/>
          </a:p>
          <a:p>
            <a:r>
              <a:rPr lang="pt-BR" dirty="0"/>
              <a:t>Professor da Universidade Federal de Pelotas</a:t>
            </a:r>
          </a:p>
          <a:p>
            <a:endParaRPr lang="pt-BR" dirty="0"/>
          </a:p>
          <a:p>
            <a:r>
              <a:rPr lang="pt-BR" dirty="0"/>
              <a:t>Coordenador do EPICOVID19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4" name="Picture 2" descr="Senado Federal Logo – Brasil - PNG e Vetor - Download de Logo">
            <a:extLst>
              <a:ext uri="{FF2B5EF4-FFF2-40B4-BE49-F238E27FC236}">
                <a16:creationId xmlns:a16="http://schemas.microsoft.com/office/drawing/2014/main" id="{65E6D41D-238E-4300-96F9-0F6CC1A7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951" y="396240"/>
            <a:ext cx="2935369" cy="80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C5F2EFF-C864-469C-A2A7-00F5C79070CA}"/>
              </a:ext>
            </a:extLst>
          </p:cNvPr>
          <p:cNvCxnSpPr/>
          <p:nvPr/>
        </p:nvCxnSpPr>
        <p:spPr>
          <a:xfrm>
            <a:off x="0" y="1578928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Centro de Epidemiologia Ufpel || Pesquisas Epidemiológicas | Epidemiologia,  Pesquisas, Centro">
            <a:extLst>
              <a:ext uri="{FF2B5EF4-FFF2-40B4-BE49-F238E27FC236}">
                <a16:creationId xmlns:a16="http://schemas.microsoft.com/office/drawing/2014/main" id="{5B62E0E3-E3A2-498D-9A75-950E78279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800" y="4841246"/>
            <a:ext cx="226695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entro de Epidemiologia Ufpel || Pesquisas Epidemiológicas">
            <a:extLst>
              <a:ext uri="{FF2B5EF4-FFF2-40B4-BE49-F238E27FC236}">
                <a16:creationId xmlns:a16="http://schemas.microsoft.com/office/drawing/2014/main" id="{D86AAE52-D998-4444-A223-6B77AA64D0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938" y="2119312"/>
            <a:ext cx="17430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esar Victora – Wikipédia, a enciclopédia livre">
            <a:extLst>
              <a:ext uri="{FF2B5EF4-FFF2-40B4-BE49-F238E27FC236}">
                <a16:creationId xmlns:a16="http://schemas.microsoft.com/office/drawing/2014/main" id="{AD8B15AB-07E6-4C00-B543-BDFC98C32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1449" y="2187894"/>
            <a:ext cx="1882991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oordenação de Comunicação Social » Identidade Visual UFPEL">
            <a:extLst>
              <a:ext uri="{FF2B5EF4-FFF2-40B4-BE49-F238E27FC236}">
                <a16:creationId xmlns:a16="http://schemas.microsoft.com/office/drawing/2014/main" id="{56AF0FF6-A365-4132-922D-24D93E00E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938" y="4751546"/>
            <a:ext cx="1941512" cy="194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3367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D34D6-5CDB-44EF-8313-96D694BE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212725"/>
            <a:ext cx="7332345" cy="1325563"/>
          </a:xfrm>
        </p:spPr>
        <p:txBody>
          <a:bodyPr>
            <a:normAutofit/>
          </a:bodyPr>
          <a:lstStyle/>
          <a:p>
            <a:r>
              <a:rPr lang="pt-BR" sz="4800" b="1" dirty="0">
                <a:solidFill>
                  <a:schemeClr val="accent1">
                    <a:lumMod val="75000"/>
                  </a:schemeClr>
                </a:solidFill>
              </a:rPr>
              <a:t>Causalidade - Hill</a:t>
            </a:r>
          </a:p>
        </p:txBody>
      </p:sp>
      <p:pic>
        <p:nvPicPr>
          <p:cNvPr id="4" name="Picture 2" descr="Senado Federal Logo – Brasil - PNG e Vetor - Download de Logo">
            <a:extLst>
              <a:ext uri="{FF2B5EF4-FFF2-40B4-BE49-F238E27FC236}">
                <a16:creationId xmlns:a16="http://schemas.microsoft.com/office/drawing/2014/main" id="{65E6D41D-238E-4300-96F9-0F6CC1A7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951" y="396240"/>
            <a:ext cx="2935369" cy="80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oordenação de Comunicação Social » Identidade Visual UFPEL">
            <a:extLst>
              <a:ext uri="{FF2B5EF4-FFF2-40B4-BE49-F238E27FC236}">
                <a16:creationId xmlns:a16="http://schemas.microsoft.com/office/drawing/2014/main" id="{0C9605D7-06D0-461E-9C45-5BF14A8B7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665" y="13398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C5F2EFF-C864-469C-A2A7-00F5C79070CA}"/>
              </a:ext>
            </a:extLst>
          </p:cNvPr>
          <p:cNvCxnSpPr/>
          <p:nvPr/>
        </p:nvCxnSpPr>
        <p:spPr>
          <a:xfrm>
            <a:off x="0" y="1578928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m 4">
            <a:extLst>
              <a:ext uri="{FF2B5EF4-FFF2-40B4-BE49-F238E27FC236}">
                <a16:creationId xmlns:a16="http://schemas.microsoft.com/office/drawing/2014/main" id="{0BBF78CC-102D-48B8-9553-8A0D804FFE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9423" y="2296931"/>
            <a:ext cx="7153154" cy="3686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6107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C4879EFC-8E62-4E00-973C-C45EE9EC6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sketch line">
            <a:extLst>
              <a:ext uri="{FF2B5EF4-FFF2-40B4-BE49-F238E27FC236}">
                <a16:creationId xmlns:a16="http://schemas.microsoft.com/office/drawing/2014/main" id="{D6A9C53F-5F90-40A5-8C85-5412D39C8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0080" y="1850683"/>
            <a:ext cx="3291840" cy="18288"/>
          </a:xfrm>
          <a:custGeom>
            <a:avLst/>
            <a:gdLst>
              <a:gd name="connsiteX0" fmla="*/ 0 w 3291840"/>
              <a:gd name="connsiteY0" fmla="*/ 0 h 18288"/>
              <a:gd name="connsiteX1" fmla="*/ 658368 w 3291840"/>
              <a:gd name="connsiteY1" fmla="*/ 0 h 18288"/>
              <a:gd name="connsiteX2" fmla="*/ 1283818 w 3291840"/>
              <a:gd name="connsiteY2" fmla="*/ 0 h 18288"/>
              <a:gd name="connsiteX3" fmla="*/ 1909267 w 3291840"/>
              <a:gd name="connsiteY3" fmla="*/ 0 h 18288"/>
              <a:gd name="connsiteX4" fmla="*/ 2633472 w 3291840"/>
              <a:gd name="connsiteY4" fmla="*/ 0 h 18288"/>
              <a:gd name="connsiteX5" fmla="*/ 3291840 w 3291840"/>
              <a:gd name="connsiteY5" fmla="*/ 0 h 18288"/>
              <a:gd name="connsiteX6" fmla="*/ 3291840 w 3291840"/>
              <a:gd name="connsiteY6" fmla="*/ 18288 h 18288"/>
              <a:gd name="connsiteX7" fmla="*/ 2633472 w 3291840"/>
              <a:gd name="connsiteY7" fmla="*/ 18288 h 18288"/>
              <a:gd name="connsiteX8" fmla="*/ 2073859 w 3291840"/>
              <a:gd name="connsiteY8" fmla="*/ 18288 h 18288"/>
              <a:gd name="connsiteX9" fmla="*/ 1448410 w 3291840"/>
              <a:gd name="connsiteY9" fmla="*/ 18288 h 18288"/>
              <a:gd name="connsiteX10" fmla="*/ 822960 w 3291840"/>
              <a:gd name="connsiteY10" fmla="*/ 18288 h 18288"/>
              <a:gd name="connsiteX11" fmla="*/ 0 w 3291840"/>
              <a:gd name="connsiteY11" fmla="*/ 18288 h 18288"/>
              <a:gd name="connsiteX12" fmla="*/ 0 w 329184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91840" h="18288" fill="none" extrusionOk="0">
                <a:moveTo>
                  <a:pt x="0" y="0"/>
                </a:moveTo>
                <a:cubicBezTo>
                  <a:pt x="173077" y="-20031"/>
                  <a:pt x="443104" y="6424"/>
                  <a:pt x="658368" y="0"/>
                </a:cubicBezTo>
                <a:cubicBezTo>
                  <a:pt x="873632" y="-6424"/>
                  <a:pt x="1034028" y="11764"/>
                  <a:pt x="1283818" y="0"/>
                </a:cubicBezTo>
                <a:cubicBezTo>
                  <a:pt x="1533608" y="-11764"/>
                  <a:pt x="1691227" y="-30112"/>
                  <a:pt x="1909267" y="0"/>
                </a:cubicBezTo>
                <a:cubicBezTo>
                  <a:pt x="2127307" y="30112"/>
                  <a:pt x="2272465" y="-18735"/>
                  <a:pt x="2633472" y="0"/>
                </a:cubicBezTo>
                <a:cubicBezTo>
                  <a:pt x="2994479" y="18735"/>
                  <a:pt x="3023324" y="-32030"/>
                  <a:pt x="3291840" y="0"/>
                </a:cubicBezTo>
                <a:cubicBezTo>
                  <a:pt x="3291406" y="7551"/>
                  <a:pt x="3291373" y="9822"/>
                  <a:pt x="3291840" y="18288"/>
                </a:cubicBezTo>
                <a:cubicBezTo>
                  <a:pt x="3048445" y="38989"/>
                  <a:pt x="2846548" y="-14400"/>
                  <a:pt x="2633472" y="18288"/>
                </a:cubicBezTo>
                <a:cubicBezTo>
                  <a:pt x="2420396" y="50976"/>
                  <a:pt x="2304099" y="6336"/>
                  <a:pt x="2073859" y="18288"/>
                </a:cubicBezTo>
                <a:cubicBezTo>
                  <a:pt x="1843619" y="30240"/>
                  <a:pt x="1706926" y="10778"/>
                  <a:pt x="1448410" y="18288"/>
                </a:cubicBezTo>
                <a:cubicBezTo>
                  <a:pt x="1189894" y="25798"/>
                  <a:pt x="1002278" y="8992"/>
                  <a:pt x="822960" y="18288"/>
                </a:cubicBezTo>
                <a:cubicBezTo>
                  <a:pt x="643642" y="27585"/>
                  <a:pt x="307039" y="38051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291840" h="18288" stroke="0" extrusionOk="0">
                <a:moveTo>
                  <a:pt x="0" y="0"/>
                </a:moveTo>
                <a:cubicBezTo>
                  <a:pt x="195850" y="28018"/>
                  <a:pt x="434891" y="17390"/>
                  <a:pt x="592531" y="0"/>
                </a:cubicBezTo>
                <a:cubicBezTo>
                  <a:pt x="750171" y="-17390"/>
                  <a:pt x="1018709" y="32200"/>
                  <a:pt x="1316736" y="0"/>
                </a:cubicBezTo>
                <a:cubicBezTo>
                  <a:pt x="1614763" y="-32200"/>
                  <a:pt x="1696480" y="-11367"/>
                  <a:pt x="1876349" y="0"/>
                </a:cubicBezTo>
                <a:cubicBezTo>
                  <a:pt x="2056218" y="11367"/>
                  <a:pt x="2193364" y="13433"/>
                  <a:pt x="2435962" y="0"/>
                </a:cubicBezTo>
                <a:cubicBezTo>
                  <a:pt x="2678560" y="-13433"/>
                  <a:pt x="3010901" y="-42367"/>
                  <a:pt x="3291840" y="0"/>
                </a:cubicBezTo>
                <a:cubicBezTo>
                  <a:pt x="3291758" y="4406"/>
                  <a:pt x="3291751" y="9982"/>
                  <a:pt x="3291840" y="18288"/>
                </a:cubicBezTo>
                <a:cubicBezTo>
                  <a:pt x="3108993" y="14228"/>
                  <a:pt x="2952658" y="46900"/>
                  <a:pt x="2666390" y="18288"/>
                </a:cubicBezTo>
                <a:cubicBezTo>
                  <a:pt x="2380122" y="-10324"/>
                  <a:pt x="2263855" y="41055"/>
                  <a:pt x="2040941" y="18288"/>
                </a:cubicBezTo>
                <a:cubicBezTo>
                  <a:pt x="1818027" y="-4479"/>
                  <a:pt x="1675097" y="6509"/>
                  <a:pt x="1415491" y="18288"/>
                </a:cubicBezTo>
                <a:cubicBezTo>
                  <a:pt x="1155885" y="30068"/>
                  <a:pt x="852976" y="36210"/>
                  <a:pt x="691286" y="18288"/>
                </a:cubicBezTo>
                <a:cubicBezTo>
                  <a:pt x="529596" y="366"/>
                  <a:pt x="187183" y="13912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53BA6AB9-523C-444E-A68A-8C6B419F0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" y="2758197"/>
            <a:ext cx="5614416" cy="3374622"/>
          </a:xfrm>
          <a:prstGeom prst="rect">
            <a:avLst/>
          </a:prstGeom>
        </p:spPr>
      </p:pic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A8303FF1-1926-46F8-BA7C-3ABD00CC6537}"/>
              </a:ext>
            </a:extLst>
          </p:cNvPr>
          <p:cNvGraphicFramePr>
            <a:graphicFrameLocks/>
          </p:cNvGraphicFramePr>
          <p:nvPr/>
        </p:nvGraphicFramePr>
        <p:xfrm>
          <a:off x="6093700" y="2758198"/>
          <a:ext cx="5778259" cy="3374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ítulo 3">
            <a:extLst>
              <a:ext uri="{FF2B5EF4-FFF2-40B4-BE49-F238E27FC236}">
                <a16:creationId xmlns:a16="http://schemas.microsoft.com/office/drawing/2014/main" id="{476BAACA-A5CC-4F2C-A010-7C9C33891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/>
              <a:t>Mortalidade geral vs. Covid-19</a:t>
            </a:r>
          </a:p>
        </p:txBody>
      </p:sp>
    </p:spTree>
    <p:extLst>
      <p:ext uri="{BB962C8B-B14F-4D97-AF65-F5344CB8AC3E}">
        <p14:creationId xmlns:p14="http://schemas.microsoft.com/office/powerpoint/2010/main" val="19953405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D34D6-5CDB-44EF-8313-96D694BE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212725"/>
            <a:ext cx="7332345" cy="1325563"/>
          </a:xfrm>
        </p:spPr>
        <p:txBody>
          <a:bodyPr>
            <a:normAutofit fontScale="90000"/>
          </a:bodyPr>
          <a:lstStyle/>
          <a:p>
            <a:r>
              <a:rPr lang="pt-BR" sz="4800" b="1" dirty="0">
                <a:solidFill>
                  <a:schemeClr val="accent1">
                    <a:lumMod val="75000"/>
                  </a:schemeClr>
                </a:solidFill>
              </a:rPr>
              <a:t>Impacto do atraso na compra das vacinas</a:t>
            </a:r>
          </a:p>
        </p:txBody>
      </p:sp>
      <p:pic>
        <p:nvPicPr>
          <p:cNvPr id="4" name="Picture 2" descr="Senado Federal Logo – Brasil - PNG e Vetor - Download de Logo">
            <a:extLst>
              <a:ext uri="{FF2B5EF4-FFF2-40B4-BE49-F238E27FC236}">
                <a16:creationId xmlns:a16="http://schemas.microsoft.com/office/drawing/2014/main" id="{65E6D41D-238E-4300-96F9-0F6CC1A7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951" y="396240"/>
            <a:ext cx="2935369" cy="80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oordenação de Comunicação Social » Identidade Visual UFPEL">
            <a:extLst>
              <a:ext uri="{FF2B5EF4-FFF2-40B4-BE49-F238E27FC236}">
                <a16:creationId xmlns:a16="http://schemas.microsoft.com/office/drawing/2014/main" id="{0C9605D7-06D0-461E-9C45-5BF14A8B7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665" y="13398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C5F2EFF-C864-469C-A2A7-00F5C79070CA}"/>
              </a:ext>
            </a:extLst>
          </p:cNvPr>
          <p:cNvCxnSpPr/>
          <p:nvPr/>
        </p:nvCxnSpPr>
        <p:spPr>
          <a:xfrm>
            <a:off x="0" y="1578928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ângulo 6">
            <a:extLst>
              <a:ext uri="{FF2B5EF4-FFF2-40B4-BE49-F238E27FC236}">
                <a16:creationId xmlns:a16="http://schemas.microsoft.com/office/drawing/2014/main" id="{60880E45-05CD-40CB-9063-135D81E39066}"/>
              </a:ext>
            </a:extLst>
          </p:cNvPr>
          <p:cNvSpPr/>
          <p:nvPr/>
        </p:nvSpPr>
        <p:spPr>
          <a:xfrm>
            <a:off x="0" y="1971675"/>
            <a:ext cx="12192000" cy="11810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400" dirty="0"/>
              <a:t>95.500 mortes (Hallal)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792647C7-E36D-476B-ACFD-4F35702CBAA4}"/>
              </a:ext>
            </a:extLst>
          </p:cNvPr>
          <p:cNvSpPr/>
          <p:nvPr/>
        </p:nvSpPr>
        <p:spPr>
          <a:xfrm>
            <a:off x="0" y="3697920"/>
            <a:ext cx="12192000" cy="118109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400" dirty="0">
                <a:solidFill>
                  <a:schemeClr val="tx1"/>
                </a:solidFill>
              </a:rPr>
              <a:t>Pfizer e Coronavac – conforme informações na CPI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18912527-B8AE-4E9B-A085-9E37C4FDCB7D}"/>
              </a:ext>
            </a:extLst>
          </p:cNvPr>
          <p:cNvSpPr/>
          <p:nvPr/>
        </p:nvSpPr>
        <p:spPr>
          <a:xfrm>
            <a:off x="0" y="5390832"/>
            <a:ext cx="12192000" cy="11810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400" dirty="0">
                <a:solidFill>
                  <a:schemeClr val="tx1"/>
                </a:solidFill>
              </a:rPr>
              <a:t>145.000 mortes (</a:t>
            </a:r>
            <a:r>
              <a:rPr lang="pt-BR" sz="4400" dirty="0" err="1">
                <a:solidFill>
                  <a:schemeClr val="tx1"/>
                </a:solidFill>
              </a:rPr>
              <a:t>Massad</a:t>
            </a:r>
            <a:r>
              <a:rPr lang="pt-BR" sz="4400" dirty="0">
                <a:solidFill>
                  <a:schemeClr val="tx1"/>
                </a:solidFill>
              </a:rPr>
              <a:t> et al)</a:t>
            </a:r>
          </a:p>
        </p:txBody>
      </p:sp>
    </p:spTree>
    <p:extLst>
      <p:ext uri="{BB962C8B-B14F-4D97-AF65-F5344CB8AC3E}">
        <p14:creationId xmlns:p14="http://schemas.microsoft.com/office/powerpoint/2010/main" val="25801496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D34D6-5CDB-44EF-8313-96D694BE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212725"/>
            <a:ext cx="7332345" cy="1325563"/>
          </a:xfrm>
        </p:spPr>
        <p:txBody>
          <a:bodyPr>
            <a:normAutofit/>
          </a:bodyPr>
          <a:lstStyle/>
          <a:p>
            <a:r>
              <a:rPr lang="pt-BR" sz="4800" b="1" dirty="0">
                <a:solidFill>
                  <a:schemeClr val="accent1">
                    <a:lumMod val="75000"/>
                  </a:schemeClr>
                </a:solidFill>
              </a:rPr>
              <a:t>Considerações finais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1EEB75F-5B87-4D8B-B55D-134C0FE897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825624"/>
            <a:ext cx="11684000" cy="4839335"/>
          </a:xfrm>
        </p:spPr>
        <p:txBody>
          <a:bodyPr>
            <a:normAutofit/>
          </a:bodyPr>
          <a:lstStyle/>
          <a:p>
            <a:r>
              <a:rPr lang="pt-BR" sz="3200" dirty="0"/>
              <a:t>Brasil é um dos piores países do mundo na resposta à Covid-19</a:t>
            </a:r>
          </a:p>
          <a:p>
            <a:pPr lvl="1"/>
            <a:r>
              <a:rPr lang="pt-BR" sz="2800" dirty="0"/>
              <a:t>Não há outra justificativa, exceto a postura anti-ciência</a:t>
            </a:r>
          </a:p>
          <a:p>
            <a:endParaRPr lang="pt-BR" sz="3200" dirty="0"/>
          </a:p>
          <a:p>
            <a:r>
              <a:rPr lang="pt-BR" sz="3200" dirty="0"/>
              <a:t>Investir na aquisição da imunidade de rebanho foi uma estratégia inicialmente equivocada, e depois repugnante </a:t>
            </a:r>
          </a:p>
          <a:p>
            <a:endParaRPr lang="pt-BR" sz="3200" dirty="0"/>
          </a:p>
          <a:p>
            <a:r>
              <a:rPr lang="pt-BR" sz="3200" dirty="0"/>
              <a:t>4 de cada 5 mortes não teriam ocorrido se estivéssemos na média mundial</a:t>
            </a:r>
          </a:p>
          <a:p>
            <a:pPr lvl="1"/>
            <a:r>
              <a:rPr lang="pt-BR" sz="2800" dirty="0"/>
              <a:t>Entre 95 e 145 mil mortes causadas pela demora em comprar as vacinas </a:t>
            </a:r>
          </a:p>
        </p:txBody>
      </p:sp>
      <p:pic>
        <p:nvPicPr>
          <p:cNvPr id="4" name="Picture 2" descr="Senado Federal Logo – Brasil - PNG e Vetor - Download de Logo">
            <a:extLst>
              <a:ext uri="{FF2B5EF4-FFF2-40B4-BE49-F238E27FC236}">
                <a16:creationId xmlns:a16="http://schemas.microsoft.com/office/drawing/2014/main" id="{65E6D41D-238E-4300-96F9-0F6CC1A7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951" y="396240"/>
            <a:ext cx="2935369" cy="80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oordenação de Comunicação Social » Identidade Visual UFPEL">
            <a:extLst>
              <a:ext uri="{FF2B5EF4-FFF2-40B4-BE49-F238E27FC236}">
                <a16:creationId xmlns:a16="http://schemas.microsoft.com/office/drawing/2014/main" id="{0C9605D7-06D0-461E-9C45-5BF14A8B7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665" y="13398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C5F2EFF-C864-469C-A2A7-00F5C79070CA}"/>
              </a:ext>
            </a:extLst>
          </p:cNvPr>
          <p:cNvCxnSpPr/>
          <p:nvPr/>
        </p:nvCxnSpPr>
        <p:spPr>
          <a:xfrm>
            <a:off x="0" y="1578928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01354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m 3" descr="Padrão do plano de fundo&#10;&#10;Descrição gerada automaticamente">
            <a:extLst>
              <a:ext uri="{FF2B5EF4-FFF2-40B4-BE49-F238E27FC236}">
                <a16:creationId xmlns:a16="http://schemas.microsoft.com/office/drawing/2014/main" id="{F5669B92-4CDB-45D7-85FA-5E90353D89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6" r="12032" b="1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7" name="Imagem 6" descr="Padrão do plano de fundo&#10;&#10;Descrição gerada automaticamente com confiança média">
            <a:extLst>
              <a:ext uri="{FF2B5EF4-FFF2-40B4-BE49-F238E27FC236}">
                <a16:creationId xmlns:a16="http://schemas.microsoft.com/office/drawing/2014/main" id="{341D62EB-8B37-494F-A2A8-DB32E68A55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0" r="11886" b="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150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D34D6-5CDB-44EF-8313-96D694BE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212725"/>
            <a:ext cx="7332345" cy="1325563"/>
          </a:xfrm>
        </p:spPr>
        <p:txBody>
          <a:bodyPr>
            <a:normAutofit/>
          </a:bodyPr>
          <a:lstStyle/>
          <a:p>
            <a:r>
              <a:rPr lang="pt-BR" sz="4800" b="1" dirty="0">
                <a:solidFill>
                  <a:schemeClr val="accent1">
                    <a:lumMod val="75000"/>
                  </a:schemeClr>
                </a:solidFill>
              </a:rPr>
              <a:t>Os 7 pecados capitais</a:t>
            </a:r>
          </a:p>
        </p:txBody>
      </p:sp>
      <p:pic>
        <p:nvPicPr>
          <p:cNvPr id="4" name="Picture 2" descr="Senado Federal Logo – Brasil - PNG e Vetor - Download de Logo">
            <a:extLst>
              <a:ext uri="{FF2B5EF4-FFF2-40B4-BE49-F238E27FC236}">
                <a16:creationId xmlns:a16="http://schemas.microsoft.com/office/drawing/2014/main" id="{65E6D41D-238E-4300-96F9-0F6CC1A7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951" y="396240"/>
            <a:ext cx="2935369" cy="80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oordenação de Comunicação Social » Identidade Visual UFPEL">
            <a:extLst>
              <a:ext uri="{FF2B5EF4-FFF2-40B4-BE49-F238E27FC236}">
                <a16:creationId xmlns:a16="http://schemas.microsoft.com/office/drawing/2014/main" id="{0C9605D7-06D0-461E-9C45-5BF14A8B7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665" y="13398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C5F2EFF-C864-469C-A2A7-00F5C79070CA}"/>
              </a:ext>
            </a:extLst>
          </p:cNvPr>
          <p:cNvCxnSpPr/>
          <p:nvPr/>
        </p:nvCxnSpPr>
        <p:spPr>
          <a:xfrm>
            <a:off x="0" y="1578928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ângulo 2">
            <a:extLst>
              <a:ext uri="{FF2B5EF4-FFF2-40B4-BE49-F238E27FC236}">
                <a16:creationId xmlns:a16="http://schemas.microsoft.com/office/drawing/2014/main" id="{F7720C9F-18AC-4FA6-AC3F-85FB2EEAF7BF}"/>
              </a:ext>
            </a:extLst>
          </p:cNvPr>
          <p:cNvSpPr/>
          <p:nvPr/>
        </p:nvSpPr>
        <p:spPr>
          <a:xfrm>
            <a:off x="3876039" y="2688278"/>
            <a:ext cx="3484880" cy="17729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>
                <a:solidFill>
                  <a:srgbClr val="002060"/>
                </a:solidFill>
              </a:rPr>
              <a:t>Pouca testagem, rastreamento de contatos e isolamento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17668AC3-B21D-4C15-A8C3-C59AC93A7399}"/>
              </a:ext>
            </a:extLst>
          </p:cNvPr>
          <p:cNvSpPr/>
          <p:nvPr/>
        </p:nvSpPr>
        <p:spPr>
          <a:xfrm>
            <a:off x="7249160" y="1788322"/>
            <a:ext cx="3139440" cy="15646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>
                <a:solidFill>
                  <a:schemeClr val="tx1"/>
                </a:solidFill>
              </a:rPr>
              <a:t>Falta de uma comunicação unificada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FDE0C009-3722-4A40-898F-F913590BF07C}"/>
              </a:ext>
            </a:extLst>
          </p:cNvPr>
          <p:cNvSpPr/>
          <p:nvPr/>
        </p:nvSpPr>
        <p:spPr>
          <a:xfrm>
            <a:off x="8585200" y="3678875"/>
            <a:ext cx="3139440" cy="15646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>
                <a:solidFill>
                  <a:srgbClr val="002060"/>
                </a:solidFill>
              </a:rPr>
              <a:t>Uso de uma abordagem clínica vs. epidemiológica</a:t>
            </a: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00B06536-C3D2-4911-9532-8E00D6248903}"/>
              </a:ext>
            </a:extLst>
          </p:cNvPr>
          <p:cNvSpPr/>
          <p:nvPr/>
        </p:nvSpPr>
        <p:spPr>
          <a:xfrm>
            <a:off x="848358" y="1854838"/>
            <a:ext cx="3139440" cy="15646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>
                <a:solidFill>
                  <a:schemeClr val="tx1"/>
                </a:solidFill>
              </a:rPr>
              <a:t>Demora na compra e desestímulo à vacinação</a:t>
            </a: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2A7CB176-65A1-4A4E-B97E-78BB95E9ABE3}"/>
              </a:ext>
            </a:extLst>
          </p:cNvPr>
          <p:cNvSpPr/>
          <p:nvPr/>
        </p:nvSpPr>
        <p:spPr>
          <a:xfrm>
            <a:off x="6563361" y="5159378"/>
            <a:ext cx="3139440" cy="15646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>
                <a:solidFill>
                  <a:schemeClr val="tx1"/>
                </a:solidFill>
              </a:rPr>
              <a:t>Desestímulo ao uso de máscaras</a:t>
            </a: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1977DB1E-8981-497B-BDAF-BF1A62C85FFA}"/>
              </a:ext>
            </a:extLst>
          </p:cNvPr>
          <p:cNvSpPr/>
          <p:nvPr/>
        </p:nvSpPr>
        <p:spPr>
          <a:xfrm>
            <a:off x="223520" y="3830958"/>
            <a:ext cx="3139440" cy="15646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>
                <a:solidFill>
                  <a:srgbClr val="002060"/>
                </a:solidFill>
              </a:rPr>
              <a:t>Promoção de tratamentos ineficazes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B98571F8-229C-486E-B521-3C88ED453A38}"/>
              </a:ext>
            </a:extLst>
          </p:cNvPr>
          <p:cNvSpPr/>
          <p:nvPr/>
        </p:nvSpPr>
        <p:spPr>
          <a:xfrm>
            <a:off x="2672080" y="5087305"/>
            <a:ext cx="3291840" cy="15646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>
                <a:solidFill>
                  <a:schemeClr val="tx1"/>
                </a:solidFill>
              </a:rPr>
              <a:t>Ausência de liderança do MS e de um comitê de crise</a:t>
            </a:r>
          </a:p>
        </p:txBody>
      </p:sp>
    </p:spTree>
    <p:extLst>
      <p:ext uri="{BB962C8B-B14F-4D97-AF65-F5344CB8AC3E}">
        <p14:creationId xmlns:p14="http://schemas.microsoft.com/office/powerpoint/2010/main" val="3119228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D34D6-5CDB-44EF-8313-96D694BE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212725"/>
            <a:ext cx="7332345" cy="1325563"/>
          </a:xfrm>
        </p:spPr>
        <p:txBody>
          <a:bodyPr>
            <a:normAutofit/>
          </a:bodyPr>
          <a:lstStyle/>
          <a:p>
            <a:r>
              <a:rPr lang="pt-BR" sz="4800" b="1" dirty="0">
                <a:solidFill>
                  <a:schemeClr val="accent1">
                    <a:lumMod val="75000"/>
                  </a:schemeClr>
                </a:solidFill>
              </a:rPr>
              <a:t>Questões metodológicas</a:t>
            </a:r>
          </a:p>
        </p:txBody>
      </p:sp>
      <p:pic>
        <p:nvPicPr>
          <p:cNvPr id="4" name="Picture 2" descr="Senado Federal Logo – Brasil - PNG e Vetor - Download de Logo">
            <a:extLst>
              <a:ext uri="{FF2B5EF4-FFF2-40B4-BE49-F238E27FC236}">
                <a16:creationId xmlns:a16="http://schemas.microsoft.com/office/drawing/2014/main" id="{65E6D41D-238E-4300-96F9-0F6CC1A7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951" y="396240"/>
            <a:ext cx="2935369" cy="80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oordenação de Comunicação Social » Identidade Visual UFPEL">
            <a:extLst>
              <a:ext uri="{FF2B5EF4-FFF2-40B4-BE49-F238E27FC236}">
                <a16:creationId xmlns:a16="http://schemas.microsoft.com/office/drawing/2014/main" id="{0C9605D7-06D0-461E-9C45-5BF14A8B7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665" y="13398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C5F2EFF-C864-469C-A2A7-00F5C79070CA}"/>
              </a:ext>
            </a:extLst>
          </p:cNvPr>
          <p:cNvCxnSpPr/>
          <p:nvPr/>
        </p:nvCxnSpPr>
        <p:spPr>
          <a:xfrm>
            <a:off x="0" y="1578928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F95A90EE-9D11-4A8E-9F3A-5C5D044C2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942784"/>
            <a:ext cx="11816080" cy="4823776"/>
          </a:xfrm>
        </p:spPr>
        <p:txBody>
          <a:bodyPr>
            <a:normAutofit/>
          </a:bodyPr>
          <a:lstStyle/>
          <a:p>
            <a:r>
              <a:rPr lang="pt-BR" sz="3200" dirty="0"/>
              <a:t>Por que usar mortes ao invés de casos?</a:t>
            </a:r>
          </a:p>
          <a:p>
            <a:endParaRPr lang="pt-BR" sz="3200" dirty="0"/>
          </a:p>
          <a:p>
            <a:r>
              <a:rPr lang="pt-BR" sz="3200" dirty="0"/>
              <a:t>Por que usar mortalidade ao invés de letalidade?</a:t>
            </a:r>
          </a:p>
          <a:p>
            <a:endParaRPr lang="pt-BR" sz="3200" dirty="0"/>
          </a:p>
          <a:p>
            <a:r>
              <a:rPr lang="pt-BR" sz="3200" dirty="0"/>
              <a:t>Por que usar números relativos ao invés de números absolutos?</a:t>
            </a:r>
          </a:p>
          <a:p>
            <a:endParaRPr lang="pt-BR" sz="3200" dirty="0"/>
          </a:p>
          <a:p>
            <a:r>
              <a:rPr lang="pt-BR" sz="3200" dirty="0"/>
              <a:t>Importância de usar fontes confiáveis (ourworldindata.org)</a:t>
            </a:r>
          </a:p>
          <a:p>
            <a:pPr marL="1371600" lvl="3" indent="0">
              <a:buNone/>
            </a:pPr>
            <a:endParaRPr lang="pt-BR" sz="3200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endParaRPr lang="pt-BR" sz="3200" dirty="0"/>
          </a:p>
          <a:p>
            <a:pPr marL="742950" indent="-742950">
              <a:buAutoNum type="arabicPeriod"/>
            </a:pPr>
            <a:endParaRPr lang="pt-BR" sz="3600" dirty="0"/>
          </a:p>
          <a:p>
            <a:pPr marL="742950" indent="-742950">
              <a:buAutoNum type="arabicPeriod"/>
            </a:pP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246601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D34D6-5CDB-44EF-8313-96D694BE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212725"/>
            <a:ext cx="7332345" cy="1325563"/>
          </a:xfrm>
        </p:spPr>
        <p:txBody>
          <a:bodyPr>
            <a:normAutofit/>
          </a:bodyPr>
          <a:lstStyle/>
          <a:p>
            <a:r>
              <a:rPr lang="pt-BR" sz="4800" b="1" dirty="0">
                <a:solidFill>
                  <a:schemeClr val="accent1">
                    <a:lumMod val="75000"/>
                  </a:schemeClr>
                </a:solidFill>
              </a:rPr>
              <a:t>Comparações - mortalidade</a:t>
            </a:r>
          </a:p>
        </p:txBody>
      </p:sp>
      <p:pic>
        <p:nvPicPr>
          <p:cNvPr id="4" name="Picture 2" descr="Senado Federal Logo – Brasil - PNG e Vetor - Download de Logo">
            <a:extLst>
              <a:ext uri="{FF2B5EF4-FFF2-40B4-BE49-F238E27FC236}">
                <a16:creationId xmlns:a16="http://schemas.microsoft.com/office/drawing/2014/main" id="{65E6D41D-238E-4300-96F9-0F6CC1A7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951" y="396240"/>
            <a:ext cx="2935369" cy="80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oordenação de Comunicação Social » Identidade Visual UFPEL">
            <a:extLst>
              <a:ext uri="{FF2B5EF4-FFF2-40B4-BE49-F238E27FC236}">
                <a16:creationId xmlns:a16="http://schemas.microsoft.com/office/drawing/2014/main" id="{0C9605D7-06D0-461E-9C45-5BF14A8B7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665" y="13398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C5F2EFF-C864-469C-A2A7-00F5C79070CA}"/>
              </a:ext>
            </a:extLst>
          </p:cNvPr>
          <p:cNvCxnSpPr/>
          <p:nvPr/>
        </p:nvCxnSpPr>
        <p:spPr>
          <a:xfrm>
            <a:off x="0" y="1578928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m 8" descr="Uma imagem contendo Diagrama&#10;&#10;Descrição gerada automaticamente">
            <a:extLst>
              <a:ext uri="{FF2B5EF4-FFF2-40B4-BE49-F238E27FC236}">
                <a16:creationId xmlns:a16="http://schemas.microsoft.com/office/drawing/2014/main" id="{9A08A27C-32F6-4B7C-B97C-4BD8A092AC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79" y="2164588"/>
            <a:ext cx="6161183" cy="4215892"/>
          </a:xfrm>
          <a:prstGeom prst="rect">
            <a:avLst/>
          </a:prstGeom>
        </p:spPr>
      </p:pic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F95A90EE-9D11-4A8E-9F3A-5C5D044C2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88480" y="2279015"/>
            <a:ext cx="5201920" cy="398271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t-BR" sz="4000" dirty="0"/>
          </a:p>
          <a:p>
            <a:pPr marL="0" indent="0">
              <a:buNone/>
            </a:pPr>
            <a:r>
              <a:rPr lang="pt-BR" sz="4000" dirty="0">
                <a:highlight>
                  <a:srgbClr val="FFFF00"/>
                </a:highlight>
              </a:rPr>
              <a:t>4 de cada 5 mortes no Brasil “em excesso”, </a:t>
            </a:r>
            <a:r>
              <a:rPr lang="pt-BR" sz="4000" dirty="0"/>
              <a:t>considerando o tamanho de nossa população</a:t>
            </a:r>
          </a:p>
        </p:txBody>
      </p:sp>
    </p:spTree>
    <p:extLst>
      <p:ext uri="{BB962C8B-B14F-4D97-AF65-F5344CB8AC3E}">
        <p14:creationId xmlns:p14="http://schemas.microsoft.com/office/powerpoint/2010/main" val="3998123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D34D6-5CDB-44EF-8313-96D694BE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212725"/>
            <a:ext cx="7332345" cy="1325563"/>
          </a:xfrm>
        </p:spPr>
        <p:txBody>
          <a:bodyPr>
            <a:normAutofit/>
          </a:bodyPr>
          <a:lstStyle/>
          <a:p>
            <a:r>
              <a:rPr lang="pt-BR" sz="4800" b="1" dirty="0">
                <a:solidFill>
                  <a:schemeClr val="accent1">
                    <a:lumMod val="75000"/>
                  </a:schemeClr>
                </a:solidFill>
              </a:rPr>
              <a:t>Comparações -mortalidade</a:t>
            </a:r>
          </a:p>
        </p:txBody>
      </p:sp>
      <p:pic>
        <p:nvPicPr>
          <p:cNvPr id="4" name="Picture 2" descr="Senado Federal Logo – Brasil - PNG e Vetor - Download de Logo">
            <a:extLst>
              <a:ext uri="{FF2B5EF4-FFF2-40B4-BE49-F238E27FC236}">
                <a16:creationId xmlns:a16="http://schemas.microsoft.com/office/drawing/2014/main" id="{65E6D41D-238E-4300-96F9-0F6CC1A7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951" y="396240"/>
            <a:ext cx="2935369" cy="80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oordenação de Comunicação Social » Identidade Visual UFPEL">
            <a:extLst>
              <a:ext uri="{FF2B5EF4-FFF2-40B4-BE49-F238E27FC236}">
                <a16:creationId xmlns:a16="http://schemas.microsoft.com/office/drawing/2014/main" id="{0C9605D7-06D0-461E-9C45-5BF14A8B7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665" y="13398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C5F2EFF-C864-469C-A2A7-00F5C79070CA}"/>
              </a:ext>
            </a:extLst>
          </p:cNvPr>
          <p:cNvCxnSpPr/>
          <p:nvPr/>
        </p:nvCxnSpPr>
        <p:spPr>
          <a:xfrm>
            <a:off x="0" y="1578928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F95A90EE-9D11-4A8E-9F3A-5C5D044C2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2800" y="2235518"/>
            <a:ext cx="4927600" cy="434816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t-BR" sz="4000" dirty="0"/>
          </a:p>
          <a:p>
            <a:pPr marL="0" indent="0">
              <a:buNone/>
            </a:pPr>
            <a:r>
              <a:rPr lang="pt-BR" sz="4000" dirty="0">
                <a:highlight>
                  <a:srgbClr val="FFFF00"/>
                </a:highlight>
              </a:rPr>
              <a:t>4 de cada 5 mortes teriam sido evitadas</a:t>
            </a:r>
            <a:r>
              <a:rPr lang="pt-BR" sz="4000" dirty="0"/>
              <a:t> se estivéssemos na média mundial</a:t>
            </a:r>
          </a:p>
        </p:txBody>
      </p:sp>
      <p:pic>
        <p:nvPicPr>
          <p:cNvPr id="8" name="Imagem 7" descr="Gráfico, Gráfico de linhas&#10;&#10;Descrição gerada automaticamente">
            <a:extLst>
              <a:ext uri="{FF2B5EF4-FFF2-40B4-BE49-F238E27FC236}">
                <a16:creationId xmlns:a16="http://schemas.microsoft.com/office/drawing/2014/main" id="{AFD1529A-E91F-4071-BF83-B1435D21350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40" y="1817687"/>
            <a:ext cx="5900420" cy="451199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4EFD879E-7810-456D-84B7-0D8BBF8029CC}"/>
              </a:ext>
            </a:extLst>
          </p:cNvPr>
          <p:cNvSpPr/>
          <p:nvPr/>
        </p:nvSpPr>
        <p:spPr>
          <a:xfrm>
            <a:off x="6055360" y="2235517"/>
            <a:ext cx="783908" cy="6089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solidFill>
                  <a:schemeClr val="tx1"/>
                </a:solidFill>
              </a:rPr>
              <a:t>2345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7205B5DC-737E-48A5-A2CF-3C6B38C2E1AE}"/>
              </a:ext>
            </a:extLst>
          </p:cNvPr>
          <p:cNvSpPr/>
          <p:nvPr/>
        </p:nvSpPr>
        <p:spPr>
          <a:xfrm>
            <a:off x="6104572" y="4755197"/>
            <a:ext cx="783908" cy="6089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solidFill>
                  <a:schemeClr val="tx1"/>
                </a:solidFill>
              </a:rPr>
              <a:t>494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F710296F-B3D8-4663-BF50-991A24C04888}"/>
              </a:ext>
            </a:extLst>
          </p:cNvPr>
          <p:cNvSpPr/>
          <p:nvPr/>
        </p:nvSpPr>
        <p:spPr>
          <a:xfrm>
            <a:off x="6715760" y="6065834"/>
            <a:ext cx="5374639" cy="6089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000" dirty="0">
                <a:solidFill>
                  <a:schemeClr val="tx1"/>
                </a:solidFill>
              </a:rPr>
              <a:t>* Sem diferença após ajuste pela estrutura etária</a:t>
            </a:r>
          </a:p>
        </p:txBody>
      </p:sp>
    </p:spTree>
    <p:extLst>
      <p:ext uri="{BB962C8B-B14F-4D97-AF65-F5344CB8AC3E}">
        <p14:creationId xmlns:p14="http://schemas.microsoft.com/office/powerpoint/2010/main" val="386581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Descrição gerada automaticamente">
            <a:extLst>
              <a:ext uri="{FF2B5EF4-FFF2-40B4-BE49-F238E27FC236}">
                <a16:creationId xmlns:a16="http://schemas.microsoft.com/office/drawing/2014/main" id="{433948D7-D1E5-4E99-BE35-75E699F6A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7" y="763173"/>
            <a:ext cx="5291666" cy="5331653"/>
          </a:xfrm>
          <a:prstGeom prst="rect">
            <a:avLst/>
          </a:prstGeom>
        </p:spPr>
      </p:pic>
      <p:pic>
        <p:nvPicPr>
          <p:cNvPr id="5" name="Imagem 4" descr="Texto&#10;&#10;Descrição gerada automaticamente com confiança média">
            <a:extLst>
              <a:ext uri="{FF2B5EF4-FFF2-40B4-BE49-F238E27FC236}">
                <a16:creationId xmlns:a16="http://schemas.microsoft.com/office/drawing/2014/main" id="{79F1D2E7-8B93-40C1-8834-274F690D99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865" y="763173"/>
            <a:ext cx="5291667" cy="5331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394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D34D6-5CDB-44EF-8313-96D694BE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212725"/>
            <a:ext cx="7332345" cy="1325563"/>
          </a:xfrm>
        </p:spPr>
        <p:txBody>
          <a:bodyPr>
            <a:normAutofit/>
          </a:bodyPr>
          <a:lstStyle/>
          <a:p>
            <a:r>
              <a:rPr lang="pt-BR" sz="4800" b="1" dirty="0">
                <a:solidFill>
                  <a:schemeClr val="accent1">
                    <a:lumMod val="75000"/>
                  </a:schemeClr>
                </a:solidFill>
              </a:rPr>
              <a:t>Comparações - mortalidade</a:t>
            </a:r>
          </a:p>
        </p:txBody>
      </p:sp>
      <p:pic>
        <p:nvPicPr>
          <p:cNvPr id="4" name="Picture 2" descr="Senado Federal Logo – Brasil - PNG e Vetor - Download de Logo">
            <a:extLst>
              <a:ext uri="{FF2B5EF4-FFF2-40B4-BE49-F238E27FC236}">
                <a16:creationId xmlns:a16="http://schemas.microsoft.com/office/drawing/2014/main" id="{65E6D41D-238E-4300-96F9-0F6CC1A7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951" y="396240"/>
            <a:ext cx="2935369" cy="80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oordenação de Comunicação Social » Identidade Visual UFPEL">
            <a:extLst>
              <a:ext uri="{FF2B5EF4-FFF2-40B4-BE49-F238E27FC236}">
                <a16:creationId xmlns:a16="http://schemas.microsoft.com/office/drawing/2014/main" id="{0C9605D7-06D0-461E-9C45-5BF14A8B7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665" y="13398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C5F2EFF-C864-469C-A2A7-00F5C79070CA}"/>
              </a:ext>
            </a:extLst>
          </p:cNvPr>
          <p:cNvCxnSpPr/>
          <p:nvPr/>
        </p:nvCxnSpPr>
        <p:spPr>
          <a:xfrm>
            <a:off x="0" y="1578928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F95A90EE-9D11-4A8E-9F3A-5C5D044C2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8210" y="2114708"/>
            <a:ext cx="3520840" cy="398271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t-BR" sz="4000" dirty="0"/>
          </a:p>
          <a:p>
            <a:pPr marL="0" indent="0">
              <a:buNone/>
            </a:pPr>
            <a:r>
              <a:rPr lang="pt-BR" sz="3200" dirty="0"/>
              <a:t>Comparação injusta? </a:t>
            </a:r>
          </a:p>
          <a:p>
            <a:pPr marL="0" indent="0">
              <a:buNone/>
            </a:pPr>
            <a:endParaRPr lang="pt-BR" sz="3200" dirty="0"/>
          </a:p>
          <a:p>
            <a:pPr marL="0" indent="0">
              <a:buNone/>
            </a:pPr>
            <a:r>
              <a:rPr lang="pt-BR" sz="3200" dirty="0"/>
              <a:t>O Brasil é muito populoso</a:t>
            </a:r>
          </a:p>
        </p:txBody>
      </p:sp>
      <p:pic>
        <p:nvPicPr>
          <p:cNvPr id="9" name="Imagem 8" descr="Gráfico, Gráfico de linhas&#10;&#10;Descrição gerada automaticamente">
            <a:extLst>
              <a:ext uri="{FF2B5EF4-FFF2-40B4-BE49-F238E27FC236}">
                <a16:creationId xmlns:a16="http://schemas.microsoft.com/office/drawing/2014/main" id="{42D0EFD2-293C-4339-A224-FC1221E1656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60" y="1655128"/>
            <a:ext cx="6638290" cy="49666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0175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D34D6-5CDB-44EF-8313-96D694BE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" y="212725"/>
            <a:ext cx="7332345" cy="1325563"/>
          </a:xfrm>
        </p:spPr>
        <p:txBody>
          <a:bodyPr>
            <a:normAutofit/>
          </a:bodyPr>
          <a:lstStyle/>
          <a:p>
            <a:r>
              <a:rPr lang="pt-BR" sz="4800" b="1" dirty="0">
                <a:solidFill>
                  <a:schemeClr val="accent1">
                    <a:lumMod val="75000"/>
                  </a:schemeClr>
                </a:solidFill>
              </a:rPr>
              <a:t>Comparações - mortalidade</a:t>
            </a:r>
          </a:p>
        </p:txBody>
      </p:sp>
      <p:pic>
        <p:nvPicPr>
          <p:cNvPr id="4" name="Picture 2" descr="Senado Federal Logo – Brasil - PNG e Vetor - Download de Logo">
            <a:extLst>
              <a:ext uri="{FF2B5EF4-FFF2-40B4-BE49-F238E27FC236}">
                <a16:creationId xmlns:a16="http://schemas.microsoft.com/office/drawing/2014/main" id="{65E6D41D-238E-4300-96F9-0F6CC1A71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951" y="396240"/>
            <a:ext cx="2935369" cy="80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oordenação de Comunicação Social » Identidade Visual UFPEL">
            <a:extLst>
              <a:ext uri="{FF2B5EF4-FFF2-40B4-BE49-F238E27FC236}">
                <a16:creationId xmlns:a16="http://schemas.microsoft.com/office/drawing/2014/main" id="{0C9605D7-06D0-461E-9C45-5BF14A8B7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665" y="13398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C5F2EFF-C864-469C-A2A7-00F5C79070CA}"/>
              </a:ext>
            </a:extLst>
          </p:cNvPr>
          <p:cNvCxnSpPr/>
          <p:nvPr/>
        </p:nvCxnSpPr>
        <p:spPr>
          <a:xfrm>
            <a:off x="0" y="1578928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F95A90EE-9D11-4A8E-9F3A-5C5D044C2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6775" y="2000252"/>
            <a:ext cx="3471545" cy="450722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t-BR" sz="4000" dirty="0"/>
          </a:p>
          <a:p>
            <a:pPr marL="0" indent="0">
              <a:buNone/>
            </a:pPr>
            <a:r>
              <a:rPr lang="pt-BR" sz="3200" dirty="0"/>
              <a:t>Comparação injusta? </a:t>
            </a:r>
          </a:p>
          <a:p>
            <a:pPr marL="0" indent="0">
              <a:buNone/>
            </a:pPr>
            <a:endParaRPr lang="pt-BR" sz="3200" dirty="0"/>
          </a:p>
          <a:p>
            <a:pPr marL="0" indent="0">
              <a:buNone/>
            </a:pPr>
            <a:r>
              <a:rPr lang="pt-BR" sz="3200" dirty="0"/>
              <a:t>Países + desenvolvidos</a:t>
            </a:r>
          </a:p>
        </p:txBody>
      </p:sp>
      <p:pic>
        <p:nvPicPr>
          <p:cNvPr id="8" name="Imagem 7" descr="Gráfico, Gráfico de linhas&#10;&#10;Descrição gerada automaticamente">
            <a:extLst>
              <a:ext uri="{FF2B5EF4-FFF2-40B4-BE49-F238E27FC236}">
                <a16:creationId xmlns:a16="http://schemas.microsoft.com/office/drawing/2014/main" id="{D353E11A-B887-419E-9CAD-618F7367599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19" y="1838413"/>
            <a:ext cx="7679056" cy="48068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54886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428</Words>
  <Application>Microsoft Office PowerPoint</Application>
  <PresentationFormat>Widescreen</PresentationFormat>
  <Paragraphs>97</Paragraphs>
  <Slides>24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Tema do Office</vt:lpstr>
      <vt:lpstr>Comissão Parlamentar de Inquérito </vt:lpstr>
      <vt:lpstr>Apresentação do depoente</vt:lpstr>
      <vt:lpstr>Os 7 pecados capitais</vt:lpstr>
      <vt:lpstr>Questões metodológicas</vt:lpstr>
      <vt:lpstr>Comparações - mortalidade</vt:lpstr>
      <vt:lpstr>Comparações -mortalidade</vt:lpstr>
      <vt:lpstr>Apresentação do PowerPoint</vt:lpstr>
      <vt:lpstr>Comparações - mortalidade</vt:lpstr>
      <vt:lpstr>Comparações - mortalidade</vt:lpstr>
      <vt:lpstr>Comparações - mortalidade</vt:lpstr>
      <vt:lpstr>A divisão em ondas </vt:lpstr>
      <vt:lpstr>Mas cuidado!!!</vt:lpstr>
      <vt:lpstr>EPICOVID19</vt:lpstr>
      <vt:lpstr>Apresentação do PowerPoint</vt:lpstr>
      <vt:lpstr>Fase 1</vt:lpstr>
      <vt:lpstr>Apresentação do PowerPoint</vt:lpstr>
      <vt:lpstr>Apresentação do PowerPoint</vt:lpstr>
      <vt:lpstr>Censura e interrupção</vt:lpstr>
      <vt:lpstr>Comparações - vacinação</vt:lpstr>
      <vt:lpstr>Causalidade - Hill</vt:lpstr>
      <vt:lpstr>Mortalidade geral vs. Covid-19</vt:lpstr>
      <vt:lpstr>Impacto do atraso na compra das vacinas</vt:lpstr>
      <vt:lpstr>Considerações finais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Comissão Parlamentar de Inquérito </dc:title>
  <dc:creator>Pedro</dc:creator>
  <cp:lastModifiedBy>Pedro</cp:lastModifiedBy>
  <cp:revision>34</cp:revision>
  <dcterms:created xsi:type="dcterms:W3CDTF">2021-06-21T12:53:51Z</dcterms:created>
  <dcterms:modified xsi:type="dcterms:W3CDTF">2021-06-23T20:11:18Z</dcterms:modified>
</cp:coreProperties>
</file>