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463" r:id="rId3"/>
    <p:sldId id="460" r:id="rId4"/>
    <p:sldId id="350" r:id="rId5"/>
    <p:sldId id="461" r:id="rId6"/>
    <p:sldId id="462" r:id="rId7"/>
    <p:sldId id="468" r:id="rId8"/>
    <p:sldId id="453" r:id="rId9"/>
    <p:sldId id="1021" r:id="rId10"/>
    <p:sldId id="452" r:id="rId11"/>
    <p:sldId id="457" r:id="rId12"/>
    <p:sldId id="458" r:id="rId13"/>
    <p:sldId id="459" r:id="rId14"/>
    <p:sldId id="454" r:id="rId15"/>
    <p:sldId id="1019" r:id="rId16"/>
    <p:sldId id="467" r:id="rId17"/>
    <p:sldId id="374" r:id="rId18"/>
    <p:sldId id="464" r:id="rId19"/>
    <p:sldId id="5307" r:id="rId20"/>
    <p:sldId id="314" r:id="rId21"/>
    <p:sldId id="1314" r:id="rId22"/>
    <p:sldId id="5305" r:id="rId23"/>
    <p:sldId id="1269" r:id="rId24"/>
    <p:sldId id="5314" r:id="rId25"/>
    <p:sldId id="5313" r:id="rId26"/>
    <p:sldId id="5315" r:id="rId27"/>
    <p:sldId id="283" r:id="rId28"/>
    <p:sldId id="5310" r:id="rId29"/>
    <p:sldId id="5311" r:id="rId30"/>
    <p:sldId id="5312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431C45-A3A9-4D83-91DF-669D21209E3A}" type="doc">
      <dgm:prSet loTypeId="urn:microsoft.com/office/officeart/2005/8/layout/cycle6" loCatId="cycl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45AA5926-2E2F-4785-9F87-EAEC786AF18A}">
      <dgm:prSet phldrT="[Texto]" custT="1"/>
      <dgm:spPr/>
      <dgm:t>
        <a:bodyPr/>
        <a:lstStyle/>
        <a:p>
          <a:r>
            <a:rPr lang="pt-BR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Duração de 30 dias em campo</a:t>
          </a:r>
        </a:p>
      </dgm:t>
    </dgm:pt>
    <dgm:pt modelId="{33BC93B3-6292-4FCD-BDE7-04D5719F443E}" type="parTrans" cxnId="{B75750ED-9799-41B4-B405-B6FC287812A4}">
      <dgm:prSet/>
      <dgm:spPr/>
      <dgm:t>
        <a:bodyPr/>
        <a:lstStyle/>
        <a:p>
          <a:endParaRPr lang="pt-BR"/>
        </a:p>
      </dgm:t>
    </dgm:pt>
    <dgm:pt modelId="{E6473523-3F0B-4D36-8103-25C16606A28F}" type="sibTrans" cxnId="{B75750ED-9799-41B4-B405-B6FC287812A4}">
      <dgm:prSet/>
      <dgm:spPr/>
      <dgm:t>
        <a:bodyPr/>
        <a:lstStyle/>
        <a:p>
          <a:endParaRPr lang="pt-BR"/>
        </a:p>
      </dgm:t>
    </dgm:pt>
    <dgm:pt modelId="{9FAFE3E1-BBE1-4DAE-8B7E-283E23499152}">
      <dgm:prSet phldrT="[Texto]" custT="1"/>
      <dgm:spPr/>
      <dgm:t>
        <a:bodyPr/>
        <a:lstStyle/>
        <a:p>
          <a:r>
            <a:rPr lang="pt-B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Polímero de alta resistência e volatilidade lenta</a:t>
          </a:r>
        </a:p>
      </dgm:t>
    </dgm:pt>
    <dgm:pt modelId="{19434B9A-E8FF-4840-9403-5411089F3FD7}" type="parTrans" cxnId="{D8047AD8-FDAB-4260-BCB6-DC5B2549D156}">
      <dgm:prSet/>
      <dgm:spPr/>
      <dgm:t>
        <a:bodyPr/>
        <a:lstStyle/>
        <a:p>
          <a:endParaRPr lang="pt-BR"/>
        </a:p>
      </dgm:t>
    </dgm:pt>
    <dgm:pt modelId="{4FE8154A-05A7-4C10-91DC-658A393FD5E6}" type="sibTrans" cxnId="{D8047AD8-FDAB-4260-BCB6-DC5B2549D156}">
      <dgm:prSet/>
      <dgm:spPr/>
      <dgm:t>
        <a:bodyPr/>
        <a:lstStyle/>
        <a:p>
          <a:endParaRPr lang="pt-BR"/>
        </a:p>
      </dgm:t>
    </dgm:pt>
    <dgm:pt modelId="{09DD8585-5D79-4F4D-AA87-2F4AD3E6352E}">
      <dgm:prSet phldrT="[Texto]"/>
      <dgm:spPr/>
      <dgm:t>
        <a:bodyPr/>
        <a:lstStyle/>
        <a:p>
          <a:r>
            <a: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Composição de princípio ativo e estabilizantes</a:t>
          </a:r>
        </a:p>
      </dgm:t>
    </dgm:pt>
    <dgm:pt modelId="{D064CBE5-CC4B-4C6F-AFD9-4D88413E095A}" type="parTrans" cxnId="{DA64CCE1-2595-4BD8-B3F2-D3652FAC6F26}">
      <dgm:prSet/>
      <dgm:spPr/>
      <dgm:t>
        <a:bodyPr/>
        <a:lstStyle/>
        <a:p>
          <a:endParaRPr lang="pt-BR"/>
        </a:p>
      </dgm:t>
    </dgm:pt>
    <dgm:pt modelId="{EFCC6F5A-8060-4504-AAE1-0633744CE5F3}" type="sibTrans" cxnId="{DA64CCE1-2595-4BD8-B3F2-D3652FAC6F26}">
      <dgm:prSet/>
      <dgm:spPr/>
      <dgm:t>
        <a:bodyPr/>
        <a:lstStyle/>
        <a:p>
          <a:endParaRPr lang="pt-BR"/>
        </a:p>
      </dgm:t>
    </dgm:pt>
    <dgm:pt modelId="{2E21362B-928D-4BDF-BAA7-6B840E06CDD5}">
      <dgm:prSet phldrT="[Texto]" custT="1"/>
      <dgm:spPr/>
      <dgm:t>
        <a:bodyPr/>
        <a:lstStyle/>
        <a:p>
          <a:r>
            <a:rPr lang="pt-B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Utilizado juntamente com a </a:t>
          </a:r>
          <a:r>
            <a:rPr lang="pt-BR" sz="2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</a:t>
          </a:r>
          <a:r>
            <a:rPr lang="pt-B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GAT</a:t>
          </a:r>
        </a:p>
      </dgm:t>
    </dgm:pt>
    <dgm:pt modelId="{C6B2CADD-4FE3-414E-B21B-A333B98DAA4C}" type="sibTrans" cxnId="{893B976C-A750-4D39-A23E-1DEDD29D217E}">
      <dgm:prSet/>
      <dgm:spPr/>
      <dgm:t>
        <a:bodyPr/>
        <a:lstStyle/>
        <a:p>
          <a:endParaRPr lang="pt-BR"/>
        </a:p>
      </dgm:t>
    </dgm:pt>
    <dgm:pt modelId="{C2FF2A3B-EAD7-4EB2-A58A-C9226FBFB5D5}" type="parTrans" cxnId="{893B976C-A750-4D39-A23E-1DEDD29D217E}">
      <dgm:prSet/>
      <dgm:spPr/>
      <dgm:t>
        <a:bodyPr/>
        <a:lstStyle/>
        <a:p>
          <a:endParaRPr lang="pt-BR"/>
        </a:p>
      </dgm:t>
    </dgm:pt>
    <dgm:pt modelId="{0386EC50-A58C-4CBC-952D-D43D26B5821C}">
      <dgm:prSet phldrT="[Texto]" custT="1"/>
      <dgm:spPr/>
      <dgm:t>
        <a:bodyPr/>
        <a:lstStyle/>
        <a:p>
          <a:r>
            <a:rPr lang="pt-B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Desenvolvimento próprio e patenteado</a:t>
          </a:r>
        </a:p>
      </dgm:t>
    </dgm:pt>
    <dgm:pt modelId="{D1BB77EC-FD0F-4891-81A5-BDC9A621A829}" type="parTrans" cxnId="{783DD67F-176B-4CB6-88EC-5C7C9EE6567B}">
      <dgm:prSet/>
      <dgm:spPr/>
      <dgm:t>
        <a:bodyPr/>
        <a:lstStyle/>
        <a:p>
          <a:endParaRPr lang="pt-BR"/>
        </a:p>
      </dgm:t>
    </dgm:pt>
    <dgm:pt modelId="{BAE8A7F5-2B80-4EE5-9143-EACEE18CB381}" type="sibTrans" cxnId="{783DD67F-176B-4CB6-88EC-5C7C9EE6567B}">
      <dgm:prSet/>
      <dgm:spPr/>
      <dgm:t>
        <a:bodyPr/>
        <a:lstStyle/>
        <a:p>
          <a:endParaRPr lang="pt-BR"/>
        </a:p>
      </dgm:t>
    </dgm:pt>
    <dgm:pt modelId="{AEFD9B01-3F9E-437B-9A68-1B396658F115}" type="pres">
      <dgm:prSet presAssocID="{F7431C45-A3A9-4D83-91DF-669D21209E3A}" presName="cycle" presStyleCnt="0">
        <dgm:presLayoutVars>
          <dgm:dir/>
          <dgm:resizeHandles val="exact"/>
        </dgm:presLayoutVars>
      </dgm:prSet>
      <dgm:spPr/>
    </dgm:pt>
    <dgm:pt modelId="{1B042D02-DCC0-4293-B6D4-3EF7F0B28308}" type="pres">
      <dgm:prSet presAssocID="{2E21362B-928D-4BDF-BAA7-6B840E06CDD5}" presName="node" presStyleLbl="node1" presStyleIdx="0" presStyleCnt="5">
        <dgm:presLayoutVars>
          <dgm:bulletEnabled val="1"/>
        </dgm:presLayoutVars>
      </dgm:prSet>
      <dgm:spPr/>
    </dgm:pt>
    <dgm:pt modelId="{34DBE90F-BAA8-46A8-A572-7BF7BF415F6C}" type="pres">
      <dgm:prSet presAssocID="{2E21362B-928D-4BDF-BAA7-6B840E06CDD5}" presName="spNode" presStyleCnt="0"/>
      <dgm:spPr/>
    </dgm:pt>
    <dgm:pt modelId="{BC07B77C-DA90-4C3D-BC98-84E2419E8479}" type="pres">
      <dgm:prSet presAssocID="{C6B2CADD-4FE3-414E-B21B-A333B98DAA4C}" presName="sibTrans" presStyleLbl="sibTrans1D1" presStyleIdx="0" presStyleCnt="5"/>
      <dgm:spPr/>
    </dgm:pt>
    <dgm:pt modelId="{A7330B9D-B091-46BA-A8EF-E3647258E4C3}" type="pres">
      <dgm:prSet presAssocID="{45AA5926-2E2F-4785-9F87-EAEC786AF18A}" presName="node" presStyleLbl="node1" presStyleIdx="1" presStyleCnt="5" custRadScaleRad="99873" custRadScaleInc="17246">
        <dgm:presLayoutVars>
          <dgm:bulletEnabled val="1"/>
        </dgm:presLayoutVars>
      </dgm:prSet>
      <dgm:spPr/>
    </dgm:pt>
    <dgm:pt modelId="{FC3B44A1-E060-4150-9872-F7C3F7395AF2}" type="pres">
      <dgm:prSet presAssocID="{45AA5926-2E2F-4785-9F87-EAEC786AF18A}" presName="spNode" presStyleCnt="0"/>
      <dgm:spPr/>
    </dgm:pt>
    <dgm:pt modelId="{B8600C0A-CF7E-4571-B9D9-79BB049E96E8}" type="pres">
      <dgm:prSet presAssocID="{E6473523-3F0B-4D36-8103-25C16606A28F}" presName="sibTrans" presStyleLbl="sibTrans1D1" presStyleIdx="1" presStyleCnt="5"/>
      <dgm:spPr/>
    </dgm:pt>
    <dgm:pt modelId="{E1B7C594-F9E4-4EDD-92FF-F6B80B568270}" type="pres">
      <dgm:prSet presAssocID="{9FAFE3E1-BBE1-4DAE-8B7E-283E23499152}" presName="node" presStyleLbl="node1" presStyleIdx="2" presStyleCnt="5" custScaleX="122030" custScaleY="130867" custRadScaleRad="100853" custRadScaleInc="-3052">
        <dgm:presLayoutVars>
          <dgm:bulletEnabled val="1"/>
        </dgm:presLayoutVars>
      </dgm:prSet>
      <dgm:spPr/>
    </dgm:pt>
    <dgm:pt modelId="{60A3A732-3D68-47BE-AD5B-E61C3A793348}" type="pres">
      <dgm:prSet presAssocID="{9FAFE3E1-BBE1-4DAE-8B7E-283E23499152}" presName="spNode" presStyleCnt="0"/>
      <dgm:spPr/>
    </dgm:pt>
    <dgm:pt modelId="{DB8B5AE4-02F3-4C4C-91AC-0E222EBC86BD}" type="pres">
      <dgm:prSet presAssocID="{4FE8154A-05A7-4C10-91DC-658A393FD5E6}" presName="sibTrans" presStyleLbl="sibTrans1D1" presStyleIdx="2" presStyleCnt="5"/>
      <dgm:spPr/>
    </dgm:pt>
    <dgm:pt modelId="{86D0013B-2A3E-4034-BF0A-32E5D0711E35}" type="pres">
      <dgm:prSet presAssocID="{0386EC50-A58C-4CBC-952D-D43D26B5821C}" presName="node" presStyleLbl="node1" presStyleIdx="3" presStyleCnt="5" custScaleX="110268">
        <dgm:presLayoutVars>
          <dgm:bulletEnabled val="1"/>
        </dgm:presLayoutVars>
      </dgm:prSet>
      <dgm:spPr/>
    </dgm:pt>
    <dgm:pt modelId="{05DD74E9-A7B1-4424-BF4B-408ABA2DFF0F}" type="pres">
      <dgm:prSet presAssocID="{0386EC50-A58C-4CBC-952D-D43D26B5821C}" presName="spNode" presStyleCnt="0"/>
      <dgm:spPr/>
    </dgm:pt>
    <dgm:pt modelId="{0B7A6522-4599-4ED7-806A-214EEBA00DD6}" type="pres">
      <dgm:prSet presAssocID="{BAE8A7F5-2B80-4EE5-9143-EACEE18CB381}" presName="sibTrans" presStyleLbl="sibTrans1D1" presStyleIdx="3" presStyleCnt="5"/>
      <dgm:spPr/>
    </dgm:pt>
    <dgm:pt modelId="{7B5F9682-1987-4796-86DF-EBC00BD220E5}" type="pres">
      <dgm:prSet presAssocID="{09DD8585-5D79-4F4D-AA87-2F4AD3E6352E}" presName="node" presStyleLbl="node1" presStyleIdx="4" presStyleCnt="5" custRadScaleRad="101991" custRadScaleInc="-18468">
        <dgm:presLayoutVars>
          <dgm:bulletEnabled val="1"/>
        </dgm:presLayoutVars>
      </dgm:prSet>
      <dgm:spPr/>
    </dgm:pt>
    <dgm:pt modelId="{D38B9EC3-4B1B-42DF-9946-9ED47BDB998C}" type="pres">
      <dgm:prSet presAssocID="{09DD8585-5D79-4F4D-AA87-2F4AD3E6352E}" presName="spNode" presStyleCnt="0"/>
      <dgm:spPr/>
    </dgm:pt>
    <dgm:pt modelId="{FBC77B36-4699-4894-896A-03299CD2065F}" type="pres">
      <dgm:prSet presAssocID="{EFCC6F5A-8060-4504-AAE1-0633744CE5F3}" presName="sibTrans" presStyleLbl="sibTrans1D1" presStyleIdx="4" presStyleCnt="5"/>
      <dgm:spPr/>
    </dgm:pt>
  </dgm:ptLst>
  <dgm:cxnLst>
    <dgm:cxn modelId="{B8372C04-700E-4217-B664-56EAA4EE9176}" type="presOf" srcId="{4FE8154A-05A7-4C10-91DC-658A393FD5E6}" destId="{DB8B5AE4-02F3-4C4C-91AC-0E222EBC86BD}" srcOrd="0" destOrd="0" presId="urn:microsoft.com/office/officeart/2005/8/layout/cycle6"/>
    <dgm:cxn modelId="{D8103018-F11B-43E2-B93A-18A0AFAB6B12}" type="presOf" srcId="{0386EC50-A58C-4CBC-952D-D43D26B5821C}" destId="{86D0013B-2A3E-4034-BF0A-32E5D0711E35}" srcOrd="0" destOrd="0" presId="urn:microsoft.com/office/officeart/2005/8/layout/cycle6"/>
    <dgm:cxn modelId="{EABD2635-CCFA-4026-8637-7742C0F181BC}" type="presOf" srcId="{C6B2CADD-4FE3-414E-B21B-A333B98DAA4C}" destId="{BC07B77C-DA90-4C3D-BC98-84E2419E8479}" srcOrd="0" destOrd="0" presId="urn:microsoft.com/office/officeart/2005/8/layout/cycle6"/>
    <dgm:cxn modelId="{33975836-5B2A-4191-A2A4-218C19E10DC6}" type="presOf" srcId="{2E21362B-928D-4BDF-BAA7-6B840E06CDD5}" destId="{1B042D02-DCC0-4293-B6D4-3EF7F0B28308}" srcOrd="0" destOrd="0" presId="urn:microsoft.com/office/officeart/2005/8/layout/cycle6"/>
    <dgm:cxn modelId="{893B976C-A750-4D39-A23E-1DEDD29D217E}" srcId="{F7431C45-A3A9-4D83-91DF-669D21209E3A}" destId="{2E21362B-928D-4BDF-BAA7-6B840E06CDD5}" srcOrd="0" destOrd="0" parTransId="{C2FF2A3B-EAD7-4EB2-A58A-C9226FBFB5D5}" sibTransId="{C6B2CADD-4FE3-414E-B21B-A333B98DAA4C}"/>
    <dgm:cxn modelId="{783DD67F-176B-4CB6-88EC-5C7C9EE6567B}" srcId="{F7431C45-A3A9-4D83-91DF-669D21209E3A}" destId="{0386EC50-A58C-4CBC-952D-D43D26B5821C}" srcOrd="3" destOrd="0" parTransId="{D1BB77EC-FD0F-4891-81A5-BDC9A621A829}" sibTransId="{BAE8A7F5-2B80-4EE5-9143-EACEE18CB381}"/>
    <dgm:cxn modelId="{C3D243A6-13D8-4E9B-9156-8BEE94BDA704}" type="presOf" srcId="{BAE8A7F5-2B80-4EE5-9143-EACEE18CB381}" destId="{0B7A6522-4599-4ED7-806A-214EEBA00DD6}" srcOrd="0" destOrd="0" presId="urn:microsoft.com/office/officeart/2005/8/layout/cycle6"/>
    <dgm:cxn modelId="{778D65B3-6BC0-44AA-AD4E-93B850D52483}" type="presOf" srcId="{9FAFE3E1-BBE1-4DAE-8B7E-283E23499152}" destId="{E1B7C594-F9E4-4EDD-92FF-F6B80B568270}" srcOrd="0" destOrd="0" presId="urn:microsoft.com/office/officeart/2005/8/layout/cycle6"/>
    <dgm:cxn modelId="{772099CF-11BF-4479-97FC-3C01F7A410F6}" type="presOf" srcId="{45AA5926-2E2F-4785-9F87-EAEC786AF18A}" destId="{A7330B9D-B091-46BA-A8EF-E3647258E4C3}" srcOrd="0" destOrd="0" presId="urn:microsoft.com/office/officeart/2005/8/layout/cycle6"/>
    <dgm:cxn modelId="{F01B6BD6-A497-4BBA-B051-69145B1AA0DE}" type="presOf" srcId="{EFCC6F5A-8060-4504-AAE1-0633744CE5F3}" destId="{FBC77B36-4699-4894-896A-03299CD2065F}" srcOrd="0" destOrd="0" presId="urn:microsoft.com/office/officeart/2005/8/layout/cycle6"/>
    <dgm:cxn modelId="{9E34EDD6-2782-4CCF-B719-02781FA3B7C2}" type="presOf" srcId="{F7431C45-A3A9-4D83-91DF-669D21209E3A}" destId="{AEFD9B01-3F9E-437B-9A68-1B396658F115}" srcOrd="0" destOrd="0" presId="urn:microsoft.com/office/officeart/2005/8/layout/cycle6"/>
    <dgm:cxn modelId="{D8047AD8-FDAB-4260-BCB6-DC5B2549D156}" srcId="{F7431C45-A3A9-4D83-91DF-669D21209E3A}" destId="{9FAFE3E1-BBE1-4DAE-8B7E-283E23499152}" srcOrd="2" destOrd="0" parTransId="{19434B9A-E8FF-4840-9403-5411089F3FD7}" sibTransId="{4FE8154A-05A7-4C10-91DC-658A393FD5E6}"/>
    <dgm:cxn modelId="{5630C7D9-9F2A-4329-B16C-3BE19751B2E2}" type="presOf" srcId="{09DD8585-5D79-4F4D-AA87-2F4AD3E6352E}" destId="{7B5F9682-1987-4796-86DF-EBC00BD220E5}" srcOrd="0" destOrd="0" presId="urn:microsoft.com/office/officeart/2005/8/layout/cycle6"/>
    <dgm:cxn modelId="{049C1AE0-5AB1-440C-86C3-5EF6DC6208FE}" type="presOf" srcId="{E6473523-3F0B-4D36-8103-25C16606A28F}" destId="{B8600C0A-CF7E-4571-B9D9-79BB049E96E8}" srcOrd="0" destOrd="0" presId="urn:microsoft.com/office/officeart/2005/8/layout/cycle6"/>
    <dgm:cxn modelId="{DA64CCE1-2595-4BD8-B3F2-D3652FAC6F26}" srcId="{F7431C45-A3A9-4D83-91DF-669D21209E3A}" destId="{09DD8585-5D79-4F4D-AA87-2F4AD3E6352E}" srcOrd="4" destOrd="0" parTransId="{D064CBE5-CC4B-4C6F-AFD9-4D88413E095A}" sibTransId="{EFCC6F5A-8060-4504-AAE1-0633744CE5F3}"/>
    <dgm:cxn modelId="{B75750ED-9799-41B4-B405-B6FC287812A4}" srcId="{F7431C45-A3A9-4D83-91DF-669D21209E3A}" destId="{45AA5926-2E2F-4785-9F87-EAEC786AF18A}" srcOrd="1" destOrd="0" parTransId="{33BC93B3-6292-4FCD-BDE7-04D5719F443E}" sibTransId="{E6473523-3F0B-4D36-8103-25C16606A28F}"/>
    <dgm:cxn modelId="{4F7C952C-9C2E-4601-967A-5AA34AF36024}" type="presParOf" srcId="{AEFD9B01-3F9E-437B-9A68-1B396658F115}" destId="{1B042D02-DCC0-4293-B6D4-3EF7F0B28308}" srcOrd="0" destOrd="0" presId="urn:microsoft.com/office/officeart/2005/8/layout/cycle6"/>
    <dgm:cxn modelId="{F4E3178F-F76C-44A2-9D7B-7A43CF4E0090}" type="presParOf" srcId="{AEFD9B01-3F9E-437B-9A68-1B396658F115}" destId="{34DBE90F-BAA8-46A8-A572-7BF7BF415F6C}" srcOrd="1" destOrd="0" presId="urn:microsoft.com/office/officeart/2005/8/layout/cycle6"/>
    <dgm:cxn modelId="{164596B7-682C-4BB8-A725-C84355C52EFE}" type="presParOf" srcId="{AEFD9B01-3F9E-437B-9A68-1B396658F115}" destId="{BC07B77C-DA90-4C3D-BC98-84E2419E8479}" srcOrd="2" destOrd="0" presId="urn:microsoft.com/office/officeart/2005/8/layout/cycle6"/>
    <dgm:cxn modelId="{93824287-2B15-413E-872D-E54FA117AF5E}" type="presParOf" srcId="{AEFD9B01-3F9E-437B-9A68-1B396658F115}" destId="{A7330B9D-B091-46BA-A8EF-E3647258E4C3}" srcOrd="3" destOrd="0" presId="urn:microsoft.com/office/officeart/2005/8/layout/cycle6"/>
    <dgm:cxn modelId="{350AA277-DAA9-447E-8DDC-E4D0DCD35129}" type="presParOf" srcId="{AEFD9B01-3F9E-437B-9A68-1B396658F115}" destId="{FC3B44A1-E060-4150-9872-F7C3F7395AF2}" srcOrd="4" destOrd="0" presId="urn:microsoft.com/office/officeart/2005/8/layout/cycle6"/>
    <dgm:cxn modelId="{FC1B0032-6875-4FA8-A947-B12749E8AF40}" type="presParOf" srcId="{AEFD9B01-3F9E-437B-9A68-1B396658F115}" destId="{B8600C0A-CF7E-4571-B9D9-79BB049E96E8}" srcOrd="5" destOrd="0" presId="urn:microsoft.com/office/officeart/2005/8/layout/cycle6"/>
    <dgm:cxn modelId="{2F47B49D-8552-4936-8800-4FE154629FCB}" type="presParOf" srcId="{AEFD9B01-3F9E-437B-9A68-1B396658F115}" destId="{E1B7C594-F9E4-4EDD-92FF-F6B80B568270}" srcOrd="6" destOrd="0" presId="urn:microsoft.com/office/officeart/2005/8/layout/cycle6"/>
    <dgm:cxn modelId="{AC57A831-216C-4333-B380-4CD5CF2845F4}" type="presParOf" srcId="{AEFD9B01-3F9E-437B-9A68-1B396658F115}" destId="{60A3A732-3D68-47BE-AD5B-E61C3A793348}" srcOrd="7" destOrd="0" presId="urn:microsoft.com/office/officeart/2005/8/layout/cycle6"/>
    <dgm:cxn modelId="{7C4E660B-7980-4FB0-8F5F-47F4F3420E2B}" type="presParOf" srcId="{AEFD9B01-3F9E-437B-9A68-1B396658F115}" destId="{DB8B5AE4-02F3-4C4C-91AC-0E222EBC86BD}" srcOrd="8" destOrd="0" presId="urn:microsoft.com/office/officeart/2005/8/layout/cycle6"/>
    <dgm:cxn modelId="{2BACA5A1-DB4C-4B4E-89E0-6F4BE2F4E62F}" type="presParOf" srcId="{AEFD9B01-3F9E-437B-9A68-1B396658F115}" destId="{86D0013B-2A3E-4034-BF0A-32E5D0711E35}" srcOrd="9" destOrd="0" presId="urn:microsoft.com/office/officeart/2005/8/layout/cycle6"/>
    <dgm:cxn modelId="{70A661DA-6573-4D2E-B58B-FC80F476BDF7}" type="presParOf" srcId="{AEFD9B01-3F9E-437B-9A68-1B396658F115}" destId="{05DD74E9-A7B1-4424-BF4B-408ABA2DFF0F}" srcOrd="10" destOrd="0" presId="urn:microsoft.com/office/officeart/2005/8/layout/cycle6"/>
    <dgm:cxn modelId="{C2F9E013-1183-4A34-883D-986AA25FD951}" type="presParOf" srcId="{AEFD9B01-3F9E-437B-9A68-1B396658F115}" destId="{0B7A6522-4599-4ED7-806A-214EEBA00DD6}" srcOrd="11" destOrd="0" presId="urn:microsoft.com/office/officeart/2005/8/layout/cycle6"/>
    <dgm:cxn modelId="{D7AA17E8-F30E-4190-B152-B24B2B809056}" type="presParOf" srcId="{AEFD9B01-3F9E-437B-9A68-1B396658F115}" destId="{7B5F9682-1987-4796-86DF-EBC00BD220E5}" srcOrd="12" destOrd="0" presId="urn:microsoft.com/office/officeart/2005/8/layout/cycle6"/>
    <dgm:cxn modelId="{2F5DCF96-29D4-4ACB-9B7E-4719AD60BC57}" type="presParOf" srcId="{AEFD9B01-3F9E-437B-9A68-1B396658F115}" destId="{D38B9EC3-4B1B-42DF-9946-9ED47BDB998C}" srcOrd="13" destOrd="0" presId="urn:microsoft.com/office/officeart/2005/8/layout/cycle6"/>
    <dgm:cxn modelId="{53C33EE2-4251-4086-8FF1-7B1BE850DD83}" type="presParOf" srcId="{AEFD9B01-3F9E-437B-9A68-1B396658F115}" destId="{FBC77B36-4699-4894-896A-03299CD2065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42D02-DCC0-4293-B6D4-3EF7F0B28308}">
      <dsp:nvSpPr>
        <dsp:cNvPr id="0" name=""/>
        <dsp:cNvSpPr/>
      </dsp:nvSpPr>
      <dsp:spPr>
        <a:xfrm>
          <a:off x="3340953" y="-55947"/>
          <a:ext cx="2012213" cy="130793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Utilizado juntamente com a </a:t>
          </a:r>
          <a:r>
            <a:rPr lang="pt-BR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</a:t>
          </a:r>
          <a:r>
            <a:rPr lang="pt-B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GAT</a:t>
          </a:r>
        </a:p>
      </dsp:txBody>
      <dsp:txXfrm>
        <a:off x="3404801" y="7901"/>
        <a:ext cx="1884517" cy="1180242"/>
      </dsp:txXfrm>
    </dsp:sp>
    <dsp:sp modelId="{BC07B77C-DA90-4C3D-BC98-84E2419E8479}">
      <dsp:nvSpPr>
        <dsp:cNvPr id="0" name=""/>
        <dsp:cNvSpPr/>
      </dsp:nvSpPr>
      <dsp:spPr>
        <a:xfrm>
          <a:off x="1730446" y="595939"/>
          <a:ext cx="5223280" cy="5223280"/>
        </a:xfrm>
        <a:custGeom>
          <a:avLst/>
          <a:gdLst/>
          <a:ahLst/>
          <a:cxnLst/>
          <a:rect l="0" t="0" r="0" b="0"/>
          <a:pathLst>
            <a:path>
              <a:moveTo>
                <a:pt x="3638360" y="210284"/>
              </a:moveTo>
              <a:arcTo wR="2611640" hR="2611640" stAng="17588972" swAng="2232685"/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330B9D-B091-46BA-A8EF-E3647258E4C3}">
      <dsp:nvSpPr>
        <dsp:cNvPr id="0" name=""/>
        <dsp:cNvSpPr/>
      </dsp:nvSpPr>
      <dsp:spPr>
        <a:xfrm>
          <a:off x="5873322" y="1930825"/>
          <a:ext cx="2012213" cy="1307938"/>
        </a:xfrm>
        <a:prstGeom prst="roundRect">
          <a:avLst/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Duração de 30 dias em campo</a:t>
          </a:r>
        </a:p>
      </dsp:txBody>
      <dsp:txXfrm>
        <a:off x="5937170" y="1994673"/>
        <a:ext cx="1884517" cy="1180242"/>
      </dsp:txXfrm>
    </dsp:sp>
    <dsp:sp modelId="{B8600C0A-CF7E-4571-B9D9-79BB049E96E8}">
      <dsp:nvSpPr>
        <dsp:cNvPr id="0" name=""/>
        <dsp:cNvSpPr/>
      </dsp:nvSpPr>
      <dsp:spPr>
        <a:xfrm>
          <a:off x="1732058" y="651939"/>
          <a:ext cx="5223280" cy="5223280"/>
        </a:xfrm>
        <a:custGeom>
          <a:avLst/>
          <a:gdLst/>
          <a:ahLst/>
          <a:cxnLst/>
          <a:rect l="0" t="0" r="0" b="0"/>
          <a:pathLst>
            <a:path>
              <a:moveTo>
                <a:pt x="5223252" y="2599428"/>
              </a:moveTo>
              <a:arcTo wR="2611640" hR="2611640" stAng="21583926" swAng="1642438"/>
            </a:path>
          </a:pathLst>
        </a:custGeom>
        <a:noFill/>
        <a:ln w="12700" cap="flat" cmpd="sng" algn="ctr">
          <a:solidFill>
            <a:schemeClr val="accent5">
              <a:hueOff val="-3038037"/>
              <a:satOff val="-207"/>
              <a:lumOff val="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B7C594-F9E4-4EDD-92FF-F6B80B568270}">
      <dsp:nvSpPr>
        <dsp:cNvPr id="0" name=""/>
        <dsp:cNvSpPr/>
      </dsp:nvSpPr>
      <dsp:spPr>
        <a:xfrm>
          <a:off x="4694600" y="4464750"/>
          <a:ext cx="2455503" cy="1711660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Polímero de alta resistência e volatilidade lenta</a:t>
          </a:r>
        </a:p>
      </dsp:txBody>
      <dsp:txXfrm>
        <a:off x="4778156" y="4548306"/>
        <a:ext cx="2288391" cy="1544548"/>
      </dsp:txXfrm>
    </dsp:sp>
    <dsp:sp modelId="{DB8B5AE4-02F3-4C4C-91AC-0E222EBC86BD}">
      <dsp:nvSpPr>
        <dsp:cNvPr id="0" name=""/>
        <dsp:cNvSpPr/>
      </dsp:nvSpPr>
      <dsp:spPr>
        <a:xfrm>
          <a:off x="1810388" y="611532"/>
          <a:ext cx="5223280" cy="5223280"/>
        </a:xfrm>
        <a:custGeom>
          <a:avLst/>
          <a:gdLst/>
          <a:ahLst/>
          <a:cxnLst/>
          <a:rect l="0" t="0" r="0" b="0"/>
          <a:pathLst>
            <a:path>
              <a:moveTo>
                <a:pt x="2876513" y="5209814"/>
              </a:moveTo>
              <a:arcTo wR="2611640" hR="2611640" stAng="5050743" swAng="1002173"/>
            </a:path>
          </a:pathLst>
        </a:custGeom>
        <a:noFill/>
        <a:ln w="1270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D0013B-2A3E-4034-BF0A-32E5D0711E35}">
      <dsp:nvSpPr>
        <dsp:cNvPr id="0" name=""/>
        <dsp:cNvSpPr/>
      </dsp:nvSpPr>
      <dsp:spPr>
        <a:xfrm>
          <a:off x="1702562" y="4668554"/>
          <a:ext cx="2218827" cy="1307938"/>
        </a:xfrm>
        <a:prstGeom prst="roundRect">
          <a:avLst/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Desenvolvimento próprio e patenteado</a:t>
          </a:r>
        </a:p>
      </dsp:txBody>
      <dsp:txXfrm>
        <a:off x="1766410" y="4732402"/>
        <a:ext cx="2091131" cy="1180242"/>
      </dsp:txXfrm>
    </dsp:sp>
    <dsp:sp modelId="{0B7A6522-4599-4ED7-806A-214EEBA00DD6}">
      <dsp:nvSpPr>
        <dsp:cNvPr id="0" name=""/>
        <dsp:cNvSpPr/>
      </dsp:nvSpPr>
      <dsp:spPr>
        <a:xfrm>
          <a:off x="1681418" y="520880"/>
          <a:ext cx="5223280" cy="5223280"/>
        </a:xfrm>
        <a:custGeom>
          <a:avLst/>
          <a:gdLst/>
          <a:ahLst/>
          <a:cxnLst/>
          <a:rect l="0" t="0" r="0" b="0"/>
          <a:pathLst>
            <a:path>
              <a:moveTo>
                <a:pt x="490601" y="4135405"/>
              </a:moveTo>
              <a:arcTo wR="2611640" hR="2611640" stAng="8658381" swAng="1981811"/>
            </a:path>
          </a:pathLst>
        </a:custGeom>
        <a:noFill/>
        <a:ln w="12700" cap="flat" cmpd="sng" algn="ctr">
          <a:solidFill>
            <a:schemeClr val="accent5">
              <a:hueOff val="-9114112"/>
              <a:satOff val="-620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5F9682-1987-4796-86DF-EBC00BD220E5}">
      <dsp:nvSpPr>
        <dsp:cNvPr id="0" name=""/>
        <dsp:cNvSpPr/>
      </dsp:nvSpPr>
      <dsp:spPr>
        <a:xfrm>
          <a:off x="751647" y="1930819"/>
          <a:ext cx="2012213" cy="1307938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Composição de princípio ativo e estabilizantes</a:t>
          </a:r>
        </a:p>
      </dsp:txBody>
      <dsp:txXfrm>
        <a:off x="815495" y="1994667"/>
        <a:ext cx="1884517" cy="1180242"/>
      </dsp:txXfrm>
    </dsp:sp>
    <dsp:sp modelId="{FBC77B36-4699-4894-896A-03299CD2065F}">
      <dsp:nvSpPr>
        <dsp:cNvPr id="0" name=""/>
        <dsp:cNvSpPr/>
      </dsp:nvSpPr>
      <dsp:spPr>
        <a:xfrm>
          <a:off x="1658444" y="628730"/>
          <a:ext cx="5223280" cy="5223280"/>
        </a:xfrm>
        <a:custGeom>
          <a:avLst/>
          <a:gdLst/>
          <a:ahLst/>
          <a:cxnLst/>
          <a:rect l="0" t="0" r="0" b="0"/>
          <a:pathLst>
            <a:path>
              <a:moveTo>
                <a:pt x="360859" y="1287008"/>
              </a:moveTo>
              <a:arcTo wR="2611640" hR="2611640" stAng="12628662" swAng="2297929"/>
            </a:path>
          </a:pathLst>
        </a:custGeom>
        <a:noFill/>
        <a:ln w="1270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9C435-9E1C-41E7-AC11-A002F66E6B57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B5F16-0BE7-4E44-93F7-89274A799A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59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41054-C2D7-46D0-9776-8E9DE8BA19B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225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2D178-9BEF-44A8-B21A-40D582F97297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2037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E04D9-8B3C-42F1-EEF2-324A70FFF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E3A7A7-B33F-A7E1-798E-DD83906FA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EE0C08-A5DA-D404-F989-A0FEF1B5B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AD5F-0EFE-4CCA-9529-3BB6C4A88659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6B5C72-78C1-482E-6974-0AF84995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5BB9C4-1EE7-988C-963D-5BD0322A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6261-0BB6-452D-B987-47D15DD7D2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54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CBF6F-15AE-EDB2-4C24-1F79D6582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6CFD69A-C185-DB16-902D-425017616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098E34-A2C8-0BBE-8AC7-E5FFD97EB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AD5F-0EFE-4CCA-9529-3BB6C4A88659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7AE0EA-4FAE-DA5D-B599-B7C489FED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E28236-D046-ECFB-BE9C-33AF892E8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6261-0BB6-452D-B987-47D15DD7D2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963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DA8F939-A066-F147-7509-4FF03DC4A9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6FCD86B-A94D-D3B9-AE13-D58E386EF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00C3E9-E483-FD17-D53B-6F481FCB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AD5F-0EFE-4CCA-9529-3BB6C4A88659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9C84D6-FDE8-D7C1-F460-9E475423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1932BB-F634-12D6-6085-1F4CA230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6261-0BB6-452D-B987-47D15DD7D2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59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A3A21F-0C47-4101-0A4B-016188D15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29BCAE-47B8-C5E6-662A-21F25C334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A54678-156E-6520-0FFB-342E5F9E3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AD5F-0EFE-4CCA-9529-3BB6C4A88659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43C85C-FCDB-38BE-FEF1-9E3797F38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D12CF0-1570-84EC-9B47-07FFFB59C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6261-0BB6-452D-B987-47D15DD7D2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1298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A91673-1495-541D-609A-AB8148A31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742DB47-C026-1E40-3DE9-9874EF494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C0B2D0-1C3D-4A17-4307-C91EF3D36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AD5F-0EFE-4CCA-9529-3BB6C4A88659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7BC5D7-91E4-0B91-F91E-3651DA7B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3F36A9-DB65-3E8D-2256-9DE1F6313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6261-0BB6-452D-B987-47D15DD7D2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51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4A47F-5D24-5C39-3856-E6881D43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2A5298-E825-E88C-4EE1-473246E4B1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AFF1C4-EBE0-5633-884B-C35E1D96E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AAD50B-EF6F-64CC-E521-490ED1D8B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AD5F-0EFE-4CCA-9529-3BB6C4A88659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7354B2-EF74-EE25-F6D1-151B796F8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D356164-AFAA-41D1-F2FD-ABBF67237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6261-0BB6-452D-B987-47D15DD7D2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187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AD00F-C139-9DCD-95B2-7B8DCF354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EEA4F69-26DB-89C0-AAA1-E68B98238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8ACBA2-B1E8-CD0D-E438-5F34F4C50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CD129A8-5966-F43D-9BB9-0BEBFA554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7FA62A9-0769-9D84-B156-C9C8698E83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CB27F60-77BE-8DD7-CC2D-F211E73D2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AD5F-0EFE-4CCA-9529-3BB6C4A88659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C1580F4-A64F-F085-329B-B4981E367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DFD31FA-94A7-D7D2-084A-7CFEB98BE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6261-0BB6-452D-B987-47D15DD7D2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621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688A6C-F423-20D1-D444-D3B7B20A4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2D72E90-C072-8869-4F28-15B745A1E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AD5F-0EFE-4CCA-9529-3BB6C4A88659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DDAC19C-B290-130D-AEFD-449371748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9C09A02-775C-24EE-14CE-0FE68D9D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6261-0BB6-452D-B987-47D15DD7D2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31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01A8A1D-E1F5-8664-7935-BFB66B8DD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AD5F-0EFE-4CCA-9529-3BB6C4A88659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5F3823B-ABB1-2E1E-55FF-0301875CE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F46F50-8C9C-E475-A347-6C2500AC9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6261-0BB6-452D-B987-47D15DD7D2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306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DD9AF-4A95-3525-B91C-FD896F958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A3EF5C-6228-5E48-1B54-ED89260D8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8FA5AF-8F2C-D51C-E18D-DE6A3638F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5669294-12CE-18B9-B547-F66F27F0C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AD5F-0EFE-4CCA-9529-3BB6C4A88659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AFC924-8C7A-6EE1-32C4-AE787C81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3E712FB-EF69-3559-C644-FEA8F9747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6261-0BB6-452D-B987-47D15DD7D2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7712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8BA6E9-0913-569F-EC66-4A149A16D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72CB283-5067-B42C-D010-D4693D7D7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353D585-9346-471D-7225-8C1725C05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728FF7-D02F-681A-695B-02FF9483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AD5F-0EFE-4CCA-9529-3BB6C4A88659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A7D3DDC-F828-C890-7A7C-29D5C7625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0B4A034-B951-8897-639B-F9972A5C5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6261-0BB6-452D-B987-47D15DD7D2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38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B26780E-4DD1-EF89-76F2-76576068D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5D56C9A-0C0D-4C26-15D8-8A5B39890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4D434C-A1D1-5962-F337-8D232FE389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B7AD5F-0EFE-4CCA-9529-3BB6C4A88659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5E982E-2E3E-84B5-8AF7-4C58E35E8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20E371-971F-8CA4-1873-FA13465DD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456261-0BB6-452D-B987-47D15DD7D2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6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lcapurro@gmail.com" TargetMode="External"/><Relationship Id="rId2" Type="http://schemas.openxmlformats.org/officeDocument/2006/relationships/hyperlink" Target="mailto:mcapurro@icb.usp.b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3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11" Type="http://schemas.openxmlformats.org/officeDocument/2006/relationships/image" Target="../media/image56.png"/><Relationship Id="rId5" Type="http://schemas.openxmlformats.org/officeDocument/2006/relationships/image" Target="../media/image55.jpg"/><Relationship Id="rId10" Type="http://schemas.microsoft.com/office/2007/relationships/diagramDrawing" Target="../diagrams/drawing1.xml"/><Relationship Id="rId4" Type="http://schemas.openxmlformats.org/officeDocument/2006/relationships/image" Target="../media/image54.svg"/><Relationship Id="rId9" Type="http://schemas.openxmlformats.org/officeDocument/2006/relationships/diagramColors" Target="../diagrams/colors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NUL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8842F2E-2272-B6E0-0340-6B1ED86B1E22}"/>
              </a:ext>
            </a:extLst>
          </p:cNvPr>
          <p:cNvSpPr/>
          <p:nvPr/>
        </p:nvSpPr>
        <p:spPr>
          <a:xfrm>
            <a:off x="2482850" y="825500"/>
            <a:ext cx="7226300" cy="27305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800" dirty="0"/>
              <a:t>Controle Integrado de Mosquitos</a:t>
            </a:r>
          </a:p>
          <a:p>
            <a:pPr algn="ctr"/>
            <a:r>
              <a:rPr lang="pt-BR" sz="4800" dirty="0"/>
              <a:t>Novas Estratégias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C2D75A7-0CD1-4122-9C85-AC5A0115D0F5}"/>
              </a:ext>
            </a:extLst>
          </p:cNvPr>
          <p:cNvSpPr txBox="1"/>
          <p:nvPr/>
        </p:nvSpPr>
        <p:spPr>
          <a:xfrm>
            <a:off x="3769100" y="3962400"/>
            <a:ext cx="488999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/>
              <a:t>Margareth Capurro</a:t>
            </a:r>
          </a:p>
          <a:p>
            <a:pPr algn="ctr"/>
            <a:r>
              <a:rPr lang="pt-BR" sz="3200" dirty="0"/>
              <a:t>Universidade de São Paulo</a:t>
            </a:r>
          </a:p>
          <a:p>
            <a:pPr algn="ctr"/>
            <a:r>
              <a:rPr lang="pt-BR" sz="3200" dirty="0">
                <a:hlinkClick r:id="rId2"/>
              </a:rPr>
              <a:t>mcapurro@icb.usp.br</a:t>
            </a:r>
            <a:endParaRPr lang="pt-BR" sz="3200" dirty="0"/>
          </a:p>
          <a:p>
            <a:pPr algn="ctr"/>
            <a:r>
              <a:rPr lang="pt-BR" sz="3200" dirty="0">
                <a:hlinkClick r:id="rId3"/>
              </a:rPr>
              <a:t>mlcapurro@gmail.com</a:t>
            </a:r>
            <a:endParaRPr lang="pt-BR" sz="3200" dirty="0"/>
          </a:p>
          <a:p>
            <a:pPr algn="ctr"/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155720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a da Prefeitura de SP aponta áreas com mais risco de epidemia de dengue  - 15/01/2016 - Cotidiano - Folha de S.Paulo">
            <a:extLst>
              <a:ext uri="{FF2B5EF4-FFF2-40B4-BE49-F238E27FC236}">
                <a16:creationId xmlns:a16="http://schemas.microsoft.com/office/drawing/2014/main" id="{8F91597A-3B46-4126-97E9-9E17839F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927" y="1290918"/>
            <a:ext cx="5453978" cy="455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8538494-C80E-4D03-A9EB-2C43C759E12D}"/>
              </a:ext>
            </a:extLst>
          </p:cNvPr>
          <p:cNvSpPr txBox="1"/>
          <p:nvPr/>
        </p:nvSpPr>
        <p:spPr>
          <a:xfrm>
            <a:off x="1831928" y="6043658"/>
            <a:ext cx="486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São Paulo City - </a:t>
            </a:r>
            <a:r>
              <a:rPr lang="pt-BR" dirty="0">
                <a:solidFill>
                  <a:srgbClr val="202124"/>
                </a:solidFill>
                <a:latin typeface="Google Sans"/>
              </a:rPr>
              <a:t>12,33 </a:t>
            </a:r>
            <a:r>
              <a:rPr lang="pt-BR" dirty="0" err="1">
                <a:solidFill>
                  <a:srgbClr val="202124"/>
                </a:solidFill>
                <a:latin typeface="Google Sans"/>
              </a:rPr>
              <a:t>million</a:t>
            </a:r>
            <a:r>
              <a:rPr lang="pt-BR" dirty="0">
                <a:solidFill>
                  <a:srgbClr val="202124"/>
                </a:solidFill>
                <a:latin typeface="Google Sans"/>
              </a:rPr>
              <a:t> (2020) - </a:t>
            </a:r>
            <a:r>
              <a:rPr lang="pt-BR" dirty="0">
                <a:solidFill>
                  <a:srgbClr val="3C4043"/>
                </a:solidFill>
                <a:latin typeface="arial" panose="020B0604020202020204" pitchFamily="34" charset="0"/>
              </a:rPr>
              <a:t>1.521 km²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C35FFA-2C2E-4D4B-96F3-99C7E2D84F84}"/>
              </a:ext>
            </a:extLst>
          </p:cNvPr>
          <p:cNvSpPr txBox="1"/>
          <p:nvPr/>
        </p:nvSpPr>
        <p:spPr>
          <a:xfrm>
            <a:off x="1831928" y="93315"/>
            <a:ext cx="2222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Hot Spot</a:t>
            </a:r>
          </a:p>
        </p:txBody>
      </p:sp>
    </p:spTree>
    <p:extLst>
      <p:ext uri="{BB962C8B-B14F-4D97-AF65-F5344CB8AC3E}">
        <p14:creationId xmlns:p14="http://schemas.microsoft.com/office/powerpoint/2010/main" val="2535228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pa da Prefeitura de SP aponta áreas com mais risco de epidemia de dengue  - 15/01/2016 - Cotidiano - Folha de S.Paulo">
            <a:extLst>
              <a:ext uri="{FF2B5EF4-FFF2-40B4-BE49-F238E27FC236}">
                <a16:creationId xmlns:a16="http://schemas.microsoft.com/office/drawing/2014/main" id="{AA5FB4B4-18EF-44B2-B501-5CE27090C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927" y="1290918"/>
            <a:ext cx="5453978" cy="455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0F540CA-F2B7-410E-BF72-3112B3D10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8" t="10477" b="7324"/>
          <a:stretch/>
        </p:blipFill>
        <p:spPr>
          <a:xfrm>
            <a:off x="5130450" y="108414"/>
            <a:ext cx="5453977" cy="3781229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2F188AA7-1772-4A7D-9A68-50D2B4760E88}"/>
              </a:ext>
            </a:extLst>
          </p:cNvPr>
          <p:cNvCxnSpPr/>
          <p:nvPr/>
        </p:nvCxnSpPr>
        <p:spPr>
          <a:xfrm flipV="1">
            <a:off x="3156155" y="1907458"/>
            <a:ext cx="1974294" cy="12093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761A9DE9-40DE-4714-97A7-8BF8AFD0032E}"/>
              </a:ext>
            </a:extLst>
          </p:cNvPr>
          <p:cNvSpPr txBox="1"/>
          <p:nvPr/>
        </p:nvSpPr>
        <p:spPr>
          <a:xfrm>
            <a:off x="1831928" y="93315"/>
            <a:ext cx="2222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Hot Spot</a:t>
            </a:r>
          </a:p>
        </p:txBody>
      </p:sp>
    </p:spTree>
    <p:extLst>
      <p:ext uri="{BB962C8B-B14F-4D97-AF65-F5344CB8AC3E}">
        <p14:creationId xmlns:p14="http://schemas.microsoft.com/office/powerpoint/2010/main" val="4188818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pa da Prefeitura de SP aponta áreas com mais risco de epidemia de dengue  - 15/01/2016 - Cotidiano - Folha de S.Paulo">
            <a:extLst>
              <a:ext uri="{FF2B5EF4-FFF2-40B4-BE49-F238E27FC236}">
                <a16:creationId xmlns:a16="http://schemas.microsoft.com/office/drawing/2014/main" id="{8D278BA4-6AF5-484B-BAEE-551727BE6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927" y="1290918"/>
            <a:ext cx="5453978" cy="455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B6F1881-ECC0-4521-B35A-075637B1E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0" t="10096" r="3333" b="6559"/>
          <a:stretch/>
        </p:blipFill>
        <p:spPr>
          <a:xfrm>
            <a:off x="5214022" y="1013013"/>
            <a:ext cx="5380313" cy="3913239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4194686F-6586-4F24-861D-AFA6350346BA}"/>
              </a:ext>
            </a:extLst>
          </p:cNvPr>
          <p:cNvCxnSpPr>
            <a:cxnSpLocks/>
          </p:cNvCxnSpPr>
          <p:nvPr/>
        </p:nvCxnSpPr>
        <p:spPr>
          <a:xfrm flipV="1">
            <a:off x="4670324" y="2017060"/>
            <a:ext cx="1246383" cy="48033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DD263285-41D0-4737-A334-5F94EB14952D}"/>
              </a:ext>
            </a:extLst>
          </p:cNvPr>
          <p:cNvSpPr txBox="1"/>
          <p:nvPr/>
        </p:nvSpPr>
        <p:spPr>
          <a:xfrm>
            <a:off x="1831928" y="93315"/>
            <a:ext cx="2222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Hot Spot</a:t>
            </a:r>
          </a:p>
        </p:txBody>
      </p:sp>
    </p:spTree>
    <p:extLst>
      <p:ext uri="{BB962C8B-B14F-4D97-AF65-F5344CB8AC3E}">
        <p14:creationId xmlns:p14="http://schemas.microsoft.com/office/powerpoint/2010/main" val="732397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pa da Prefeitura de SP aponta áreas com mais risco de epidemia de dengue  - 15/01/2016 - Cotidiano - Folha de S.Paulo">
            <a:extLst>
              <a:ext uri="{FF2B5EF4-FFF2-40B4-BE49-F238E27FC236}">
                <a16:creationId xmlns:a16="http://schemas.microsoft.com/office/drawing/2014/main" id="{5FF7B7EA-A99C-48AE-99F6-A2893C36A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927" y="1290918"/>
            <a:ext cx="5453978" cy="455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19B2D71-4812-42DC-A51F-2D4B85E20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45" t="18315" r="6774" b="8853"/>
          <a:stretch/>
        </p:blipFill>
        <p:spPr>
          <a:xfrm>
            <a:off x="5152103" y="1013012"/>
            <a:ext cx="5253042" cy="4092864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BBB30853-545D-4D28-BFB7-3F8A82F244ED}"/>
              </a:ext>
            </a:extLst>
          </p:cNvPr>
          <p:cNvCxnSpPr>
            <a:cxnSpLocks/>
          </p:cNvCxnSpPr>
          <p:nvPr/>
        </p:nvCxnSpPr>
        <p:spPr>
          <a:xfrm>
            <a:off x="2330245" y="3429000"/>
            <a:ext cx="2821858" cy="4885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9D3F23C-F6F1-421D-9EFD-9E4FBF9FE1DB}"/>
              </a:ext>
            </a:extLst>
          </p:cNvPr>
          <p:cNvSpPr txBox="1"/>
          <p:nvPr/>
        </p:nvSpPr>
        <p:spPr>
          <a:xfrm>
            <a:off x="7285906" y="-84689"/>
            <a:ext cx="8226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6B3A398-C973-428B-9D3C-19FF06F3A8DB}"/>
              </a:ext>
            </a:extLst>
          </p:cNvPr>
          <p:cNvSpPr txBox="1"/>
          <p:nvPr/>
        </p:nvSpPr>
        <p:spPr>
          <a:xfrm>
            <a:off x="9036423" y="-84689"/>
            <a:ext cx="8226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E4B0805-10A9-4A8E-9D5B-850D0544EAF3}"/>
              </a:ext>
            </a:extLst>
          </p:cNvPr>
          <p:cNvSpPr txBox="1"/>
          <p:nvPr/>
        </p:nvSpPr>
        <p:spPr>
          <a:xfrm>
            <a:off x="8955741" y="4690602"/>
            <a:ext cx="8226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41CC029-BEEE-4C28-B4A0-C2F4A4511350}"/>
              </a:ext>
            </a:extLst>
          </p:cNvPr>
          <p:cNvSpPr txBox="1"/>
          <p:nvPr/>
        </p:nvSpPr>
        <p:spPr>
          <a:xfrm>
            <a:off x="7593106" y="4724458"/>
            <a:ext cx="8226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14B4CD8-2602-4B3E-B7F6-AE62612EF767}"/>
              </a:ext>
            </a:extLst>
          </p:cNvPr>
          <p:cNvSpPr txBox="1"/>
          <p:nvPr/>
        </p:nvSpPr>
        <p:spPr>
          <a:xfrm>
            <a:off x="1831928" y="93315"/>
            <a:ext cx="2222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Hot Spot</a:t>
            </a:r>
          </a:p>
        </p:txBody>
      </p:sp>
    </p:spTree>
    <p:extLst>
      <p:ext uri="{BB962C8B-B14F-4D97-AF65-F5344CB8AC3E}">
        <p14:creationId xmlns:p14="http://schemas.microsoft.com/office/powerpoint/2010/main" val="208050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apa da Prefeitura de SP aponta áreas com mais risco de epidemia de dengue  - 15/01/2016 - Cotidiano - Folha de S.Paulo">
            <a:extLst>
              <a:ext uri="{FF2B5EF4-FFF2-40B4-BE49-F238E27FC236}">
                <a16:creationId xmlns:a16="http://schemas.microsoft.com/office/drawing/2014/main" id="{861E5A58-6677-45F8-B797-163D8A6FA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" r="3" b="7872"/>
          <a:stretch/>
        </p:blipFill>
        <p:spPr bwMode="auto">
          <a:xfrm>
            <a:off x="1524020" y="10"/>
            <a:ext cx="4574266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0109A51-D3D6-4BF2-AE43-9D6845E48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89" t="18710" r="5785" b="5591"/>
          <a:stretch/>
        </p:blipFill>
        <p:spPr>
          <a:xfrm>
            <a:off x="1681279" y="3588775"/>
            <a:ext cx="4208244" cy="307749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84FDAEC-34DC-4E5E-90C0-DB8043B42540}"/>
              </a:ext>
            </a:extLst>
          </p:cNvPr>
          <p:cNvSpPr txBox="1"/>
          <p:nvPr/>
        </p:nvSpPr>
        <p:spPr>
          <a:xfrm>
            <a:off x="4428564" y="4583397"/>
            <a:ext cx="8226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A54318C-5F7A-4334-84E1-422A9D333D70}"/>
              </a:ext>
            </a:extLst>
          </p:cNvPr>
          <p:cNvSpPr txBox="1"/>
          <p:nvPr/>
        </p:nvSpPr>
        <p:spPr>
          <a:xfrm>
            <a:off x="2061883" y="3832888"/>
            <a:ext cx="8226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5" name="Picture 2" descr="TEM Notícias 1ª Edição – Bauru/Marília | Bauru intensifica ações para  eliminar criadouros do mosquito da dengue Assista online | Globoplay">
            <a:extLst>
              <a:ext uri="{FF2B5EF4-FFF2-40B4-BE49-F238E27FC236}">
                <a16:creationId xmlns:a16="http://schemas.microsoft.com/office/drawing/2014/main" id="{D5BB32F1-AEAC-4493-A83F-927C48C92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457"/>
          <a:stretch/>
        </p:blipFill>
        <p:spPr bwMode="auto">
          <a:xfrm>
            <a:off x="5366705" y="513755"/>
            <a:ext cx="5167432" cy="2835358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reg. 058-16 Lixo. Criadouros do mosquito da dengue. 2016/03/04 F – USP  Imagens">
            <a:extLst>
              <a:ext uri="{FF2B5EF4-FFF2-40B4-BE49-F238E27FC236}">
                <a16:creationId xmlns:a16="http://schemas.microsoft.com/office/drawing/2014/main" id="{FEC6A75B-A8A9-4347-840E-F2ACA5575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r="3" b="3"/>
          <a:stretch/>
        </p:blipFill>
        <p:spPr bwMode="auto">
          <a:xfrm>
            <a:off x="6096001" y="3402611"/>
            <a:ext cx="4528621" cy="3361914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4613C262-2AE4-472C-846B-AF6140090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465" y="1678707"/>
            <a:ext cx="2482230" cy="18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47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97" y="1613648"/>
            <a:ext cx="8629708" cy="4966973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7012567" y="3894448"/>
            <a:ext cx="3430146" cy="29635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72D726E-8B64-4F50-A561-9226B959A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0968" y="230974"/>
            <a:ext cx="7037497" cy="10823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pt-BR" sz="3600" dirty="0" err="1">
                <a:solidFill>
                  <a:srgbClr val="202124"/>
                </a:solidFill>
                <a:latin typeface="inherit"/>
              </a:rPr>
              <a:t>Integrated</a:t>
            </a:r>
            <a:r>
              <a:rPr lang="es-ES" altLang="pt-BR" sz="36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pt-BR" sz="3600" dirty="0" err="1">
                <a:solidFill>
                  <a:srgbClr val="202124"/>
                </a:solidFill>
                <a:latin typeface="inherit"/>
              </a:rPr>
              <a:t>Population</a:t>
            </a:r>
            <a:r>
              <a:rPr lang="es-ES" altLang="pt-BR" sz="3600" dirty="0">
                <a:solidFill>
                  <a:srgbClr val="202124"/>
                </a:solidFill>
                <a:latin typeface="inherit"/>
              </a:rPr>
              <a:t> Control </a:t>
            </a:r>
            <a:r>
              <a:rPr lang="es-ES" altLang="pt-BR" sz="3600" dirty="0" err="1">
                <a:solidFill>
                  <a:srgbClr val="202124"/>
                </a:solidFill>
                <a:latin typeface="inherit"/>
              </a:rPr>
              <a:t>of</a:t>
            </a:r>
            <a:r>
              <a:rPr lang="es-ES" altLang="pt-BR" sz="36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pt-BR" sz="3600" i="1" dirty="0">
                <a:solidFill>
                  <a:srgbClr val="202124"/>
                </a:solidFill>
                <a:latin typeface="inherit"/>
              </a:rPr>
              <a:t>Aedes </a:t>
            </a:r>
            <a:r>
              <a:rPr lang="es-ES" altLang="pt-BR" sz="3600" i="1" dirty="0" err="1">
                <a:solidFill>
                  <a:srgbClr val="202124"/>
                </a:solidFill>
                <a:latin typeface="inherit"/>
              </a:rPr>
              <a:t>aegypti</a:t>
            </a:r>
            <a:endParaRPr lang="es-ES" altLang="pt-BR" sz="3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47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7425F059-B930-43F2-8745-61A3435E86B1}"/>
              </a:ext>
            </a:extLst>
          </p:cNvPr>
          <p:cNvSpPr txBox="1"/>
          <p:nvPr/>
        </p:nvSpPr>
        <p:spPr>
          <a:xfrm>
            <a:off x="1281580" y="297319"/>
            <a:ext cx="9628840" cy="1077218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dirty="0" err="1">
                <a:latin typeface="+mj-lt"/>
              </a:rPr>
              <a:t>Sterile</a:t>
            </a:r>
            <a:r>
              <a:rPr lang="pt-BR" sz="3200" dirty="0">
                <a:latin typeface="+mj-lt"/>
              </a:rPr>
              <a:t> </a:t>
            </a:r>
            <a:r>
              <a:rPr lang="pt-BR" sz="3200" dirty="0" err="1">
                <a:latin typeface="+mj-lt"/>
              </a:rPr>
              <a:t>Insect</a:t>
            </a:r>
            <a:r>
              <a:rPr lang="pt-BR" sz="3200" dirty="0">
                <a:latin typeface="+mj-lt"/>
              </a:rPr>
              <a:t> </a:t>
            </a:r>
            <a:r>
              <a:rPr lang="pt-BR" sz="3200" dirty="0" err="1">
                <a:latin typeface="+mj-lt"/>
              </a:rPr>
              <a:t>Technique</a:t>
            </a:r>
            <a:r>
              <a:rPr lang="pt-BR" sz="3200" dirty="0">
                <a:latin typeface="+mj-lt"/>
              </a:rPr>
              <a:t> ou Técnica do Inseto Estéril </a:t>
            </a:r>
          </a:p>
          <a:p>
            <a:pPr algn="ctr">
              <a:defRPr/>
            </a:pPr>
            <a:r>
              <a:rPr lang="pt-BR" sz="3200" dirty="0">
                <a:latin typeface="+mj-lt"/>
              </a:rPr>
              <a:t>(SIT/TIE)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3485181C-CB75-46A6-90ED-0B939C969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824" y="2267219"/>
            <a:ext cx="60007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3200" b="1" dirty="0" err="1">
                <a:solidFill>
                  <a:srgbClr val="C00000"/>
                </a:solidFill>
              </a:rPr>
              <a:t>Radiation</a:t>
            </a:r>
            <a:r>
              <a:rPr lang="pt-BR" altLang="pt-BR" sz="3200" b="1" dirty="0">
                <a:solidFill>
                  <a:srgbClr val="C00000"/>
                </a:solidFill>
              </a:rPr>
              <a:t> </a:t>
            </a:r>
            <a:r>
              <a:rPr lang="pt-BR" altLang="pt-BR" sz="3200" b="1" dirty="0" err="1">
                <a:solidFill>
                  <a:srgbClr val="C00000"/>
                </a:solidFill>
              </a:rPr>
              <a:t>Sterilization</a:t>
            </a:r>
            <a:endParaRPr lang="pt-BR" altLang="pt-BR" sz="3200" b="1" dirty="0">
              <a:solidFill>
                <a:srgbClr val="C0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C56334CC-3FBF-44A3-880E-C42B008B0D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95500" y="2928938"/>
          <a:ext cx="2312988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619476" imgH="2400635" progId="MSPhotoEd.3">
                  <p:embed/>
                </p:oleObj>
              </mc:Choice>
              <mc:Fallback>
                <p:oleObj name="Photo Editor Photo" r:id="rId2" imgW="1619476" imgH="2400635" progId="MSPhotoEd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C56334CC-3FBF-44A3-880E-C42B008B0D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0" y="2928938"/>
                        <a:ext cx="2312988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>
            <a:extLst>
              <a:ext uri="{FF2B5EF4-FFF2-40B4-BE49-F238E27FC236}">
                <a16:creationId xmlns:a16="http://schemas.microsoft.com/office/drawing/2014/main" id="{AD067FD3-E75F-4556-AD12-8BF3426B1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938" y="3883025"/>
            <a:ext cx="60007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EDWARD   F.  KNIPLING</a:t>
            </a:r>
          </a:p>
          <a:p>
            <a:pPr algn="ctr">
              <a:defRPr/>
            </a:pPr>
            <a:endParaRPr lang="pt-B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r>
              <a:rPr lang="en-US" sz="2400" dirty="0">
                <a:solidFill>
                  <a:srgbClr val="000099"/>
                </a:solidFill>
              </a:rPr>
              <a:t>The idea came up</a:t>
            </a:r>
            <a:r>
              <a:rPr lang="pt-BR" sz="2400" dirty="0">
                <a:solidFill>
                  <a:srgbClr val="000099"/>
                </a:solidFill>
              </a:rPr>
              <a:t>: 1937</a:t>
            </a:r>
          </a:p>
          <a:p>
            <a:pPr algn="ctr">
              <a:defRPr/>
            </a:pPr>
            <a:endParaRPr lang="pt-B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r>
              <a:rPr lang="pt-B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success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technique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was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achieved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in: 1955 -  </a:t>
            </a:r>
            <a:r>
              <a:rPr lang="pt-B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Curaça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Island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S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crewworm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fly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ctr">
              <a:defRPr/>
            </a:pPr>
            <a:endParaRPr lang="pt-B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78A9C317-3756-40A3-ABC2-A67ED0D74DD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067551" y="3186113"/>
            <a:ext cx="571500" cy="485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669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/>
          <p:nvPr/>
        </p:nvGrpSpPr>
        <p:grpSpPr>
          <a:xfrm>
            <a:off x="1762439" y="1723911"/>
            <a:ext cx="3180274" cy="3549248"/>
            <a:chOff x="503488" y="2784078"/>
            <a:chExt cx="3180274" cy="3549248"/>
          </a:xfrm>
        </p:grpSpPr>
        <p:grpSp>
          <p:nvGrpSpPr>
            <p:cNvPr id="28" name="Grupo 966"/>
            <p:cNvGrpSpPr>
              <a:grpSpLocks/>
            </p:cNvGrpSpPr>
            <p:nvPr/>
          </p:nvGrpSpPr>
          <p:grpSpPr bwMode="auto">
            <a:xfrm flipH="1">
              <a:off x="2264901" y="4844369"/>
              <a:ext cx="941103" cy="489600"/>
              <a:chOff x="5364088" y="2977371"/>
              <a:chExt cx="1316992" cy="961296"/>
            </a:xfrm>
          </p:grpSpPr>
          <p:sp>
            <p:nvSpPr>
              <p:cNvPr id="29" name="Elipse 28"/>
              <p:cNvSpPr/>
              <p:nvPr/>
            </p:nvSpPr>
            <p:spPr>
              <a:xfrm rot="20018651">
                <a:off x="5746352" y="3110637"/>
                <a:ext cx="308799" cy="187017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0" name="Elipse 29"/>
              <p:cNvSpPr/>
              <p:nvPr/>
            </p:nvSpPr>
            <p:spPr>
              <a:xfrm rot="1543805">
                <a:off x="5997390" y="3188560"/>
                <a:ext cx="648698" cy="215070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1" name="Elipse 30"/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2" name="Elipse 31"/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3" name="Elipse 32"/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rgbClr val="33CC33"/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grpSp>
            <p:nvGrpSpPr>
              <p:cNvPr id="34" name="Grupo 972"/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36" name="Grupo 974"/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43" name="Conector reto 42"/>
                  <p:cNvCxnSpPr/>
                  <p:nvPr/>
                </p:nvCxnSpPr>
                <p:spPr>
                  <a:xfrm>
                    <a:off x="4716038" y="1990790"/>
                    <a:ext cx="71090" cy="14338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Conector reto 43"/>
                  <p:cNvCxnSpPr/>
                  <p:nvPr/>
                </p:nvCxnSpPr>
                <p:spPr>
                  <a:xfrm flipH="1">
                    <a:off x="4644948" y="2134169"/>
                    <a:ext cx="14218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Conector reto 44"/>
                  <p:cNvCxnSpPr/>
                  <p:nvPr/>
                </p:nvCxnSpPr>
                <p:spPr>
                  <a:xfrm flipH="1">
                    <a:off x="4500545" y="2134169"/>
                    <a:ext cx="144403" cy="35845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Grupo 975"/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41" name="Conector reto 40"/>
                  <p:cNvCxnSpPr/>
                  <p:nvPr/>
                </p:nvCxnSpPr>
                <p:spPr>
                  <a:xfrm flipV="1">
                    <a:off x="5143697" y="2323311"/>
                    <a:ext cx="71090" cy="143379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Conector reto 41"/>
                  <p:cNvCxnSpPr/>
                  <p:nvPr/>
                </p:nvCxnSpPr>
                <p:spPr>
                  <a:xfrm>
                    <a:off x="5214788" y="2323311"/>
                    <a:ext cx="215493" cy="766769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upo 976"/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39" name="Conector reto 38"/>
                  <p:cNvCxnSpPr/>
                  <p:nvPr/>
                </p:nvCxnSpPr>
                <p:spPr>
                  <a:xfrm flipV="1">
                    <a:off x="5569052" y="2142247"/>
                    <a:ext cx="215493" cy="65457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Conector reto 39"/>
                  <p:cNvCxnSpPr/>
                  <p:nvPr/>
                </p:nvCxnSpPr>
                <p:spPr>
                  <a:xfrm>
                    <a:off x="5771216" y="2142247"/>
                    <a:ext cx="297691" cy="660793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5" name="Conector reto 34"/>
              <p:cNvCxnSpPr/>
              <p:nvPr/>
            </p:nvCxnSpPr>
            <p:spPr>
              <a:xfrm flipH="1">
                <a:off x="5364242" y="3400512"/>
                <a:ext cx="311020" cy="2275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Grupo 966"/>
            <p:cNvGrpSpPr>
              <a:grpSpLocks/>
            </p:cNvGrpSpPr>
            <p:nvPr/>
          </p:nvGrpSpPr>
          <p:grpSpPr bwMode="auto">
            <a:xfrm flipH="1">
              <a:off x="1487872" y="4809422"/>
              <a:ext cx="941103" cy="489600"/>
              <a:chOff x="5364088" y="2977371"/>
              <a:chExt cx="1316992" cy="961296"/>
            </a:xfrm>
          </p:grpSpPr>
          <p:sp>
            <p:nvSpPr>
              <p:cNvPr id="159" name="Elipse 158"/>
              <p:cNvSpPr/>
              <p:nvPr/>
            </p:nvSpPr>
            <p:spPr>
              <a:xfrm rot="20018651">
                <a:off x="5746352" y="3110637"/>
                <a:ext cx="308799" cy="187017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60" name="Elipse 159"/>
              <p:cNvSpPr/>
              <p:nvPr/>
            </p:nvSpPr>
            <p:spPr>
              <a:xfrm rot="1543805">
                <a:off x="5997390" y="3188560"/>
                <a:ext cx="648698" cy="215070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61" name="Elipse 160"/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62" name="Elipse 161"/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63" name="Elipse 162"/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rgbClr val="33CC33"/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grpSp>
            <p:nvGrpSpPr>
              <p:cNvPr id="164" name="Grupo 972"/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166" name="Grupo 974"/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173" name="Conector reto 172"/>
                  <p:cNvCxnSpPr/>
                  <p:nvPr/>
                </p:nvCxnSpPr>
                <p:spPr>
                  <a:xfrm>
                    <a:off x="4716038" y="1990790"/>
                    <a:ext cx="71090" cy="14338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Conector reto 173"/>
                  <p:cNvCxnSpPr/>
                  <p:nvPr/>
                </p:nvCxnSpPr>
                <p:spPr>
                  <a:xfrm flipH="1">
                    <a:off x="4644948" y="2134169"/>
                    <a:ext cx="14218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Conector reto 174"/>
                  <p:cNvCxnSpPr/>
                  <p:nvPr/>
                </p:nvCxnSpPr>
                <p:spPr>
                  <a:xfrm flipH="1">
                    <a:off x="4500545" y="2134169"/>
                    <a:ext cx="144403" cy="35845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7" name="Grupo 975"/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171" name="Conector reto 170"/>
                  <p:cNvCxnSpPr/>
                  <p:nvPr/>
                </p:nvCxnSpPr>
                <p:spPr>
                  <a:xfrm flipV="1">
                    <a:off x="5143697" y="2323311"/>
                    <a:ext cx="71090" cy="143379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Conector reto 171"/>
                  <p:cNvCxnSpPr/>
                  <p:nvPr/>
                </p:nvCxnSpPr>
                <p:spPr>
                  <a:xfrm>
                    <a:off x="5214788" y="2323311"/>
                    <a:ext cx="215493" cy="766769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8" name="Grupo 976"/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169" name="Conector reto 168"/>
                  <p:cNvCxnSpPr/>
                  <p:nvPr/>
                </p:nvCxnSpPr>
                <p:spPr>
                  <a:xfrm flipV="1">
                    <a:off x="5569052" y="2142247"/>
                    <a:ext cx="215493" cy="65457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onector reto 169"/>
                  <p:cNvCxnSpPr/>
                  <p:nvPr/>
                </p:nvCxnSpPr>
                <p:spPr>
                  <a:xfrm>
                    <a:off x="5771216" y="2142247"/>
                    <a:ext cx="297691" cy="660793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65" name="Conector reto 164"/>
              <p:cNvCxnSpPr/>
              <p:nvPr/>
            </p:nvCxnSpPr>
            <p:spPr>
              <a:xfrm flipH="1">
                <a:off x="5364242" y="3400512"/>
                <a:ext cx="311020" cy="2275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Agrupar 2"/>
            <p:cNvGrpSpPr/>
            <p:nvPr/>
          </p:nvGrpSpPr>
          <p:grpSpPr>
            <a:xfrm>
              <a:off x="503488" y="2784078"/>
              <a:ext cx="3180274" cy="3549248"/>
              <a:chOff x="503488" y="2784078"/>
              <a:chExt cx="3180274" cy="3549248"/>
            </a:xfrm>
          </p:grpSpPr>
          <p:grpSp>
            <p:nvGrpSpPr>
              <p:cNvPr id="10" name="Grupo 436"/>
              <p:cNvGrpSpPr>
                <a:grpSpLocks/>
              </p:cNvGrpSpPr>
              <p:nvPr/>
            </p:nvGrpSpPr>
            <p:grpSpPr bwMode="auto">
              <a:xfrm flipH="1">
                <a:off x="2010899" y="3319918"/>
                <a:ext cx="941564" cy="489236"/>
                <a:chOff x="5364088" y="2977371"/>
                <a:chExt cx="1316992" cy="961296"/>
              </a:xfrm>
            </p:grpSpPr>
            <p:sp>
              <p:nvSpPr>
                <p:cNvPr id="11" name="Elipse 10"/>
                <p:cNvSpPr/>
                <p:nvPr/>
              </p:nvSpPr>
              <p:spPr>
                <a:xfrm rot="20018651">
                  <a:off x="5746011" y="3111060"/>
                  <a:ext cx="308646" cy="187156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2" name="Elipse 11"/>
                <p:cNvSpPr/>
                <p:nvPr/>
              </p:nvSpPr>
              <p:spPr>
                <a:xfrm rot="1543805">
                  <a:off x="5996924" y="3185923"/>
                  <a:ext cx="648380" cy="218349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3" name="Elipse 12"/>
                <p:cNvSpPr/>
                <p:nvPr/>
              </p:nvSpPr>
              <p:spPr>
                <a:xfrm rot="20645888">
                  <a:off x="5929284" y="2977371"/>
                  <a:ext cx="751796" cy="118354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1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4" name="Elipse 13"/>
                <p:cNvSpPr/>
                <p:nvPr/>
              </p:nvSpPr>
              <p:spPr>
                <a:xfrm>
                  <a:off x="5667626" y="3277215"/>
                  <a:ext cx="106348" cy="14401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90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5" name="Elipse 14"/>
                <p:cNvSpPr/>
                <p:nvPr/>
              </p:nvSpPr>
              <p:spPr>
                <a:xfrm>
                  <a:off x="5664983" y="3315940"/>
                  <a:ext cx="72008" cy="98032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dkEdge">
                  <a:bevelT w="127000" h="635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grpSp>
              <p:nvGrpSpPr>
                <p:cNvPr id="16" name="Grupo 442"/>
                <p:cNvGrpSpPr>
                  <a:grpSpLocks/>
                </p:cNvGrpSpPr>
                <p:nvPr/>
              </p:nvGrpSpPr>
              <p:grpSpPr bwMode="auto">
                <a:xfrm>
                  <a:off x="5652493" y="3171924"/>
                  <a:ext cx="692087" cy="766743"/>
                  <a:chOff x="5652493" y="3171924"/>
                  <a:chExt cx="692087" cy="766743"/>
                </a:xfrm>
              </p:grpSpPr>
              <p:grpSp>
                <p:nvGrpSpPr>
                  <p:cNvPr id="18" name="Grupo 444"/>
                  <p:cNvGrpSpPr>
                    <a:grpSpLocks/>
                  </p:cNvGrpSpPr>
                  <p:nvPr/>
                </p:nvGrpSpPr>
                <p:grpSpPr bwMode="auto">
                  <a:xfrm>
                    <a:off x="5652493" y="3305055"/>
                    <a:ext cx="288032" cy="504056"/>
                    <a:chOff x="4499992" y="1988840"/>
                    <a:chExt cx="288032" cy="504056"/>
                  </a:xfrm>
                </p:grpSpPr>
                <p:cxnSp>
                  <p:nvCxnSpPr>
                    <p:cNvPr id="25" name="Conector reto 24"/>
                    <p:cNvCxnSpPr/>
                    <p:nvPr/>
                  </p:nvCxnSpPr>
                  <p:spPr>
                    <a:xfrm>
                      <a:off x="4715636" y="1988239"/>
                      <a:ext cx="71055" cy="1434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Conector reto 25"/>
                    <p:cNvCxnSpPr/>
                    <p:nvPr/>
                  </p:nvCxnSpPr>
                  <p:spPr>
                    <a:xfrm flipH="1">
                      <a:off x="4644580" y="2131725"/>
                      <a:ext cx="142111" cy="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Conector reto 26"/>
                    <p:cNvCxnSpPr/>
                    <p:nvPr/>
                  </p:nvCxnSpPr>
                  <p:spPr>
                    <a:xfrm flipH="1">
                      <a:off x="4500249" y="2131725"/>
                      <a:ext cx="144331" cy="35871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" name="Grupo 445"/>
                  <p:cNvGrpSpPr>
                    <a:grpSpLocks/>
                  </p:cNvGrpSpPr>
                  <p:nvPr/>
                </p:nvGrpSpPr>
                <p:grpSpPr bwMode="auto">
                  <a:xfrm>
                    <a:off x="5878726" y="3171924"/>
                    <a:ext cx="288032" cy="766743"/>
                    <a:chOff x="5142778" y="2322259"/>
                    <a:chExt cx="288032" cy="766743"/>
                  </a:xfrm>
                </p:grpSpPr>
                <p:cxnSp>
                  <p:nvCxnSpPr>
                    <p:cNvPr id="23" name="Conector reto 22"/>
                    <p:cNvCxnSpPr/>
                    <p:nvPr/>
                  </p:nvCxnSpPr>
                  <p:spPr>
                    <a:xfrm flipV="1">
                      <a:off x="5143291" y="2320660"/>
                      <a:ext cx="71055" cy="1434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Conector reto 23"/>
                    <p:cNvCxnSpPr/>
                    <p:nvPr/>
                  </p:nvCxnSpPr>
                  <p:spPr>
                    <a:xfrm>
                      <a:off x="5214347" y="2320660"/>
                      <a:ext cx="215386" cy="76734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" name="Grupo 446"/>
                  <p:cNvGrpSpPr>
                    <a:grpSpLocks/>
                  </p:cNvGrpSpPr>
                  <p:nvPr/>
                </p:nvGrpSpPr>
                <p:grpSpPr bwMode="auto">
                  <a:xfrm>
                    <a:off x="5843402" y="3243932"/>
                    <a:ext cx="501178" cy="661431"/>
                    <a:chOff x="5568354" y="2141515"/>
                    <a:chExt cx="501178" cy="661431"/>
                  </a:xfrm>
                </p:grpSpPr>
                <p:cxnSp>
                  <p:nvCxnSpPr>
                    <p:cNvPr id="21" name="Conector reto 20"/>
                    <p:cNvCxnSpPr/>
                    <p:nvPr/>
                  </p:nvCxnSpPr>
                  <p:spPr>
                    <a:xfrm flipV="1">
                      <a:off x="5568665" y="2139652"/>
                      <a:ext cx="215386" cy="65504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Conector reto 21"/>
                    <p:cNvCxnSpPr/>
                    <p:nvPr/>
                  </p:nvCxnSpPr>
                  <p:spPr>
                    <a:xfrm>
                      <a:off x="5770727" y="2139652"/>
                      <a:ext cx="297544" cy="6612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7" name="Conector reto 16"/>
                <p:cNvCxnSpPr/>
                <p:nvPr/>
              </p:nvCxnSpPr>
              <p:spPr>
                <a:xfrm flipH="1">
                  <a:off x="5364088" y="3398033"/>
                  <a:ext cx="310867" cy="2308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CaixaDeTexto 3"/>
              <p:cNvSpPr txBox="1"/>
              <p:nvPr/>
            </p:nvSpPr>
            <p:spPr>
              <a:xfrm>
                <a:off x="2728455" y="3579657"/>
                <a:ext cx="633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Wild</a:t>
                </a:r>
              </a:p>
            </p:txBody>
          </p:sp>
          <p:sp>
            <p:nvSpPr>
              <p:cNvPr id="48" name="CaixaDeTexto 47"/>
              <p:cNvSpPr txBox="1"/>
              <p:nvPr/>
            </p:nvSpPr>
            <p:spPr>
              <a:xfrm>
                <a:off x="2853849" y="4667176"/>
                <a:ext cx="823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err="1"/>
                  <a:t>Sterile</a:t>
                </a:r>
                <a:endParaRPr lang="pt-BR" dirty="0"/>
              </a:p>
            </p:txBody>
          </p:sp>
          <p:sp>
            <p:nvSpPr>
              <p:cNvPr id="49" name="CaixaDeTexto 48"/>
              <p:cNvSpPr txBox="1"/>
              <p:nvPr/>
            </p:nvSpPr>
            <p:spPr>
              <a:xfrm>
                <a:off x="1973573" y="2784078"/>
                <a:ext cx="7841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Males</a:t>
                </a:r>
              </a:p>
            </p:txBody>
          </p:sp>
          <p:grpSp>
            <p:nvGrpSpPr>
              <p:cNvPr id="50" name="Grupo 966"/>
              <p:cNvGrpSpPr>
                <a:grpSpLocks/>
              </p:cNvGrpSpPr>
              <p:nvPr/>
            </p:nvGrpSpPr>
            <p:grpSpPr bwMode="auto">
              <a:xfrm flipH="1">
                <a:off x="2201200" y="4295969"/>
                <a:ext cx="941103" cy="489600"/>
                <a:chOff x="5364088" y="2977371"/>
                <a:chExt cx="1316992" cy="961296"/>
              </a:xfrm>
            </p:grpSpPr>
            <p:sp>
              <p:nvSpPr>
                <p:cNvPr id="51" name="Elipse 50"/>
                <p:cNvSpPr/>
                <p:nvPr/>
              </p:nvSpPr>
              <p:spPr>
                <a:xfrm rot="20018651">
                  <a:off x="5746352" y="3110637"/>
                  <a:ext cx="308799" cy="187017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52" name="Elipse 51"/>
                <p:cNvSpPr/>
                <p:nvPr/>
              </p:nvSpPr>
              <p:spPr>
                <a:xfrm rot="1543805">
                  <a:off x="5997390" y="3188560"/>
                  <a:ext cx="648698" cy="215070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53" name="Elipse 52"/>
                <p:cNvSpPr/>
                <p:nvPr/>
              </p:nvSpPr>
              <p:spPr>
                <a:xfrm rot="20645888">
                  <a:off x="5929284" y="2977371"/>
                  <a:ext cx="751796" cy="118354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1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54" name="Elipse 53"/>
                <p:cNvSpPr/>
                <p:nvPr/>
              </p:nvSpPr>
              <p:spPr>
                <a:xfrm>
                  <a:off x="5667626" y="3277215"/>
                  <a:ext cx="106348" cy="14401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90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55" name="Elipse 54"/>
                <p:cNvSpPr/>
                <p:nvPr/>
              </p:nvSpPr>
              <p:spPr>
                <a:xfrm>
                  <a:off x="5664983" y="3315940"/>
                  <a:ext cx="72008" cy="98032"/>
                </a:xfrm>
                <a:prstGeom prst="ellipse">
                  <a:avLst/>
                </a:prstGeom>
                <a:solidFill>
                  <a:srgbClr val="33CC33"/>
                </a:solidFill>
                <a:ln w="3175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dkEdge">
                  <a:bevelT w="127000" h="635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grpSp>
              <p:nvGrpSpPr>
                <p:cNvPr id="56" name="Grupo 972"/>
                <p:cNvGrpSpPr>
                  <a:grpSpLocks/>
                </p:cNvGrpSpPr>
                <p:nvPr/>
              </p:nvGrpSpPr>
              <p:grpSpPr bwMode="auto">
                <a:xfrm>
                  <a:off x="5652493" y="3171924"/>
                  <a:ext cx="692087" cy="766743"/>
                  <a:chOff x="5652493" y="3171924"/>
                  <a:chExt cx="692087" cy="766743"/>
                </a:xfrm>
              </p:grpSpPr>
              <p:grpSp>
                <p:nvGrpSpPr>
                  <p:cNvPr id="58" name="Grupo 974"/>
                  <p:cNvGrpSpPr>
                    <a:grpSpLocks/>
                  </p:cNvGrpSpPr>
                  <p:nvPr/>
                </p:nvGrpSpPr>
                <p:grpSpPr bwMode="auto">
                  <a:xfrm>
                    <a:off x="5652493" y="3305055"/>
                    <a:ext cx="288032" cy="504056"/>
                    <a:chOff x="4499992" y="1988840"/>
                    <a:chExt cx="288032" cy="504056"/>
                  </a:xfrm>
                </p:grpSpPr>
                <p:cxnSp>
                  <p:nvCxnSpPr>
                    <p:cNvPr id="65" name="Conector reto 64"/>
                    <p:cNvCxnSpPr/>
                    <p:nvPr/>
                  </p:nvCxnSpPr>
                  <p:spPr>
                    <a:xfrm>
                      <a:off x="4716038" y="1990790"/>
                      <a:ext cx="71090" cy="14338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Conector reto 65"/>
                    <p:cNvCxnSpPr/>
                    <p:nvPr/>
                  </p:nvCxnSpPr>
                  <p:spPr>
                    <a:xfrm flipH="1">
                      <a:off x="4644948" y="2134169"/>
                      <a:ext cx="142181" cy="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Conector reto 66"/>
                    <p:cNvCxnSpPr/>
                    <p:nvPr/>
                  </p:nvCxnSpPr>
                  <p:spPr>
                    <a:xfrm flipH="1">
                      <a:off x="4500545" y="2134169"/>
                      <a:ext cx="144403" cy="35845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9" name="Grupo 975"/>
                  <p:cNvGrpSpPr>
                    <a:grpSpLocks/>
                  </p:cNvGrpSpPr>
                  <p:nvPr/>
                </p:nvGrpSpPr>
                <p:grpSpPr bwMode="auto">
                  <a:xfrm>
                    <a:off x="5878726" y="3171924"/>
                    <a:ext cx="288032" cy="766743"/>
                    <a:chOff x="5142778" y="2322259"/>
                    <a:chExt cx="288032" cy="766743"/>
                  </a:xfrm>
                </p:grpSpPr>
                <p:cxnSp>
                  <p:nvCxnSpPr>
                    <p:cNvPr id="63" name="Conector reto 62"/>
                    <p:cNvCxnSpPr/>
                    <p:nvPr/>
                  </p:nvCxnSpPr>
                  <p:spPr>
                    <a:xfrm flipV="1">
                      <a:off x="5143697" y="2323311"/>
                      <a:ext cx="71090" cy="143379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Conector reto 63"/>
                    <p:cNvCxnSpPr/>
                    <p:nvPr/>
                  </p:nvCxnSpPr>
                  <p:spPr>
                    <a:xfrm>
                      <a:off x="5214788" y="2323311"/>
                      <a:ext cx="215493" cy="766769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0" name="Grupo 976"/>
                  <p:cNvGrpSpPr>
                    <a:grpSpLocks/>
                  </p:cNvGrpSpPr>
                  <p:nvPr/>
                </p:nvGrpSpPr>
                <p:grpSpPr bwMode="auto">
                  <a:xfrm>
                    <a:off x="5843402" y="3243932"/>
                    <a:ext cx="501178" cy="661431"/>
                    <a:chOff x="5568354" y="2141515"/>
                    <a:chExt cx="501178" cy="661431"/>
                  </a:xfrm>
                </p:grpSpPr>
                <p:cxnSp>
                  <p:nvCxnSpPr>
                    <p:cNvPr id="61" name="Conector reto 60"/>
                    <p:cNvCxnSpPr/>
                    <p:nvPr/>
                  </p:nvCxnSpPr>
                  <p:spPr>
                    <a:xfrm flipV="1">
                      <a:off x="5569052" y="2142247"/>
                      <a:ext cx="215493" cy="65457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Conector reto 61"/>
                    <p:cNvCxnSpPr/>
                    <p:nvPr/>
                  </p:nvCxnSpPr>
                  <p:spPr>
                    <a:xfrm>
                      <a:off x="5771216" y="2142247"/>
                      <a:ext cx="297691" cy="660793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57" name="Conector reto 56"/>
                <p:cNvCxnSpPr/>
                <p:nvPr/>
              </p:nvCxnSpPr>
              <p:spPr>
                <a:xfrm flipH="1">
                  <a:off x="5364242" y="3400512"/>
                  <a:ext cx="311020" cy="2275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Grupo 966"/>
              <p:cNvGrpSpPr>
                <a:grpSpLocks/>
              </p:cNvGrpSpPr>
              <p:nvPr/>
            </p:nvGrpSpPr>
            <p:grpSpPr bwMode="auto">
              <a:xfrm flipH="1">
                <a:off x="2742659" y="5254680"/>
                <a:ext cx="941103" cy="489600"/>
                <a:chOff x="5364088" y="2977371"/>
                <a:chExt cx="1316992" cy="961296"/>
              </a:xfrm>
            </p:grpSpPr>
            <p:sp>
              <p:nvSpPr>
                <p:cNvPr id="69" name="Elipse 68"/>
                <p:cNvSpPr/>
                <p:nvPr/>
              </p:nvSpPr>
              <p:spPr>
                <a:xfrm rot="20018651">
                  <a:off x="5746352" y="3110637"/>
                  <a:ext cx="308799" cy="187017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70" name="Elipse 69"/>
                <p:cNvSpPr/>
                <p:nvPr/>
              </p:nvSpPr>
              <p:spPr>
                <a:xfrm rot="1543805">
                  <a:off x="5997390" y="3188560"/>
                  <a:ext cx="648698" cy="215070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71" name="Elipse 70"/>
                <p:cNvSpPr/>
                <p:nvPr/>
              </p:nvSpPr>
              <p:spPr>
                <a:xfrm rot="20645888">
                  <a:off x="5929284" y="2977371"/>
                  <a:ext cx="751796" cy="118354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1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72" name="Elipse 71"/>
                <p:cNvSpPr/>
                <p:nvPr/>
              </p:nvSpPr>
              <p:spPr>
                <a:xfrm>
                  <a:off x="5667626" y="3277215"/>
                  <a:ext cx="106348" cy="14401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90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73" name="Elipse 72"/>
                <p:cNvSpPr/>
                <p:nvPr/>
              </p:nvSpPr>
              <p:spPr>
                <a:xfrm>
                  <a:off x="5664983" y="3315940"/>
                  <a:ext cx="72008" cy="98032"/>
                </a:xfrm>
                <a:prstGeom prst="ellipse">
                  <a:avLst/>
                </a:prstGeom>
                <a:solidFill>
                  <a:srgbClr val="33CC33"/>
                </a:solidFill>
                <a:ln w="3175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dkEdge">
                  <a:bevelT w="127000" h="635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grpSp>
              <p:nvGrpSpPr>
                <p:cNvPr id="74" name="Grupo 972"/>
                <p:cNvGrpSpPr>
                  <a:grpSpLocks/>
                </p:cNvGrpSpPr>
                <p:nvPr/>
              </p:nvGrpSpPr>
              <p:grpSpPr bwMode="auto">
                <a:xfrm>
                  <a:off x="5652493" y="3171924"/>
                  <a:ext cx="692087" cy="766743"/>
                  <a:chOff x="5652493" y="3171924"/>
                  <a:chExt cx="692087" cy="766743"/>
                </a:xfrm>
              </p:grpSpPr>
              <p:grpSp>
                <p:nvGrpSpPr>
                  <p:cNvPr id="76" name="Grupo 974"/>
                  <p:cNvGrpSpPr>
                    <a:grpSpLocks/>
                  </p:cNvGrpSpPr>
                  <p:nvPr/>
                </p:nvGrpSpPr>
                <p:grpSpPr bwMode="auto">
                  <a:xfrm>
                    <a:off x="5652493" y="3305055"/>
                    <a:ext cx="288032" cy="504056"/>
                    <a:chOff x="4499992" y="1988840"/>
                    <a:chExt cx="288032" cy="504056"/>
                  </a:xfrm>
                </p:grpSpPr>
                <p:cxnSp>
                  <p:nvCxnSpPr>
                    <p:cNvPr id="83" name="Conector reto 82"/>
                    <p:cNvCxnSpPr/>
                    <p:nvPr/>
                  </p:nvCxnSpPr>
                  <p:spPr>
                    <a:xfrm>
                      <a:off x="4716038" y="1990790"/>
                      <a:ext cx="71090" cy="14338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Conector reto 83"/>
                    <p:cNvCxnSpPr/>
                    <p:nvPr/>
                  </p:nvCxnSpPr>
                  <p:spPr>
                    <a:xfrm flipH="1">
                      <a:off x="4644948" y="2134169"/>
                      <a:ext cx="142181" cy="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Conector reto 84"/>
                    <p:cNvCxnSpPr/>
                    <p:nvPr/>
                  </p:nvCxnSpPr>
                  <p:spPr>
                    <a:xfrm flipH="1">
                      <a:off x="4500545" y="2134169"/>
                      <a:ext cx="144403" cy="35845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7" name="Grupo 975"/>
                  <p:cNvGrpSpPr>
                    <a:grpSpLocks/>
                  </p:cNvGrpSpPr>
                  <p:nvPr/>
                </p:nvGrpSpPr>
                <p:grpSpPr bwMode="auto">
                  <a:xfrm>
                    <a:off x="5878726" y="3171924"/>
                    <a:ext cx="288032" cy="766743"/>
                    <a:chOff x="5142778" y="2322259"/>
                    <a:chExt cx="288032" cy="766743"/>
                  </a:xfrm>
                </p:grpSpPr>
                <p:cxnSp>
                  <p:nvCxnSpPr>
                    <p:cNvPr id="81" name="Conector reto 80"/>
                    <p:cNvCxnSpPr/>
                    <p:nvPr/>
                  </p:nvCxnSpPr>
                  <p:spPr>
                    <a:xfrm flipV="1">
                      <a:off x="5143697" y="2323311"/>
                      <a:ext cx="71090" cy="143379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Conector reto 81"/>
                    <p:cNvCxnSpPr/>
                    <p:nvPr/>
                  </p:nvCxnSpPr>
                  <p:spPr>
                    <a:xfrm>
                      <a:off x="5214788" y="2323311"/>
                      <a:ext cx="215493" cy="766769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8" name="Grupo 976"/>
                  <p:cNvGrpSpPr>
                    <a:grpSpLocks/>
                  </p:cNvGrpSpPr>
                  <p:nvPr/>
                </p:nvGrpSpPr>
                <p:grpSpPr bwMode="auto">
                  <a:xfrm>
                    <a:off x="5843402" y="3243932"/>
                    <a:ext cx="501178" cy="661431"/>
                    <a:chOff x="5568354" y="2141515"/>
                    <a:chExt cx="501178" cy="661431"/>
                  </a:xfrm>
                </p:grpSpPr>
                <p:cxnSp>
                  <p:nvCxnSpPr>
                    <p:cNvPr id="79" name="Conector reto 78"/>
                    <p:cNvCxnSpPr/>
                    <p:nvPr/>
                  </p:nvCxnSpPr>
                  <p:spPr>
                    <a:xfrm flipV="1">
                      <a:off x="5569052" y="2142247"/>
                      <a:ext cx="215493" cy="65457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Conector reto 79"/>
                    <p:cNvCxnSpPr/>
                    <p:nvPr/>
                  </p:nvCxnSpPr>
                  <p:spPr>
                    <a:xfrm>
                      <a:off x="5771216" y="2142247"/>
                      <a:ext cx="297691" cy="660793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75" name="Conector reto 74"/>
                <p:cNvCxnSpPr/>
                <p:nvPr/>
              </p:nvCxnSpPr>
              <p:spPr>
                <a:xfrm flipH="1">
                  <a:off x="5364242" y="3400512"/>
                  <a:ext cx="311020" cy="2275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upo 966"/>
              <p:cNvGrpSpPr>
                <a:grpSpLocks/>
              </p:cNvGrpSpPr>
              <p:nvPr/>
            </p:nvGrpSpPr>
            <p:grpSpPr bwMode="auto">
              <a:xfrm flipH="1">
                <a:off x="2260014" y="5843726"/>
                <a:ext cx="941103" cy="489600"/>
                <a:chOff x="5364088" y="2977371"/>
                <a:chExt cx="1316992" cy="961296"/>
              </a:xfrm>
            </p:grpSpPr>
            <p:sp>
              <p:nvSpPr>
                <p:cNvPr id="87" name="Elipse 86"/>
                <p:cNvSpPr/>
                <p:nvPr/>
              </p:nvSpPr>
              <p:spPr>
                <a:xfrm rot="20018651">
                  <a:off x="5746352" y="3110637"/>
                  <a:ext cx="308799" cy="187017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88" name="Elipse 87"/>
                <p:cNvSpPr/>
                <p:nvPr/>
              </p:nvSpPr>
              <p:spPr>
                <a:xfrm rot="1543805">
                  <a:off x="5997390" y="3188560"/>
                  <a:ext cx="648698" cy="215070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89" name="Elipse 88"/>
                <p:cNvSpPr/>
                <p:nvPr/>
              </p:nvSpPr>
              <p:spPr>
                <a:xfrm rot="20645888">
                  <a:off x="5929284" y="2977371"/>
                  <a:ext cx="751796" cy="118354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1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90" name="Elipse 89"/>
                <p:cNvSpPr/>
                <p:nvPr/>
              </p:nvSpPr>
              <p:spPr>
                <a:xfrm>
                  <a:off x="5667626" y="3277215"/>
                  <a:ext cx="106348" cy="14401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90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91" name="Elipse 90"/>
                <p:cNvSpPr/>
                <p:nvPr/>
              </p:nvSpPr>
              <p:spPr>
                <a:xfrm>
                  <a:off x="5664983" y="3315940"/>
                  <a:ext cx="72008" cy="98032"/>
                </a:xfrm>
                <a:prstGeom prst="ellipse">
                  <a:avLst/>
                </a:prstGeom>
                <a:solidFill>
                  <a:srgbClr val="33CC33"/>
                </a:solidFill>
                <a:ln w="3175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dkEdge">
                  <a:bevelT w="127000" h="635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grpSp>
              <p:nvGrpSpPr>
                <p:cNvPr id="92" name="Grupo 972"/>
                <p:cNvGrpSpPr>
                  <a:grpSpLocks/>
                </p:cNvGrpSpPr>
                <p:nvPr/>
              </p:nvGrpSpPr>
              <p:grpSpPr bwMode="auto">
                <a:xfrm>
                  <a:off x="5652493" y="3171924"/>
                  <a:ext cx="692087" cy="766743"/>
                  <a:chOff x="5652493" y="3171924"/>
                  <a:chExt cx="692087" cy="766743"/>
                </a:xfrm>
              </p:grpSpPr>
              <p:grpSp>
                <p:nvGrpSpPr>
                  <p:cNvPr id="94" name="Grupo 974"/>
                  <p:cNvGrpSpPr>
                    <a:grpSpLocks/>
                  </p:cNvGrpSpPr>
                  <p:nvPr/>
                </p:nvGrpSpPr>
                <p:grpSpPr bwMode="auto">
                  <a:xfrm>
                    <a:off x="5652493" y="3305055"/>
                    <a:ext cx="288032" cy="504056"/>
                    <a:chOff x="4499992" y="1988840"/>
                    <a:chExt cx="288032" cy="504056"/>
                  </a:xfrm>
                </p:grpSpPr>
                <p:cxnSp>
                  <p:nvCxnSpPr>
                    <p:cNvPr id="101" name="Conector reto 100"/>
                    <p:cNvCxnSpPr/>
                    <p:nvPr/>
                  </p:nvCxnSpPr>
                  <p:spPr>
                    <a:xfrm>
                      <a:off x="4716038" y="1990790"/>
                      <a:ext cx="71090" cy="14338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Conector reto 101"/>
                    <p:cNvCxnSpPr/>
                    <p:nvPr/>
                  </p:nvCxnSpPr>
                  <p:spPr>
                    <a:xfrm flipH="1">
                      <a:off x="4644948" y="2134169"/>
                      <a:ext cx="142181" cy="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Conector reto 102"/>
                    <p:cNvCxnSpPr/>
                    <p:nvPr/>
                  </p:nvCxnSpPr>
                  <p:spPr>
                    <a:xfrm flipH="1">
                      <a:off x="4500545" y="2134169"/>
                      <a:ext cx="144403" cy="35845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5" name="Grupo 975"/>
                  <p:cNvGrpSpPr>
                    <a:grpSpLocks/>
                  </p:cNvGrpSpPr>
                  <p:nvPr/>
                </p:nvGrpSpPr>
                <p:grpSpPr bwMode="auto">
                  <a:xfrm>
                    <a:off x="5878726" y="3171924"/>
                    <a:ext cx="288032" cy="766743"/>
                    <a:chOff x="5142778" y="2322259"/>
                    <a:chExt cx="288032" cy="766743"/>
                  </a:xfrm>
                </p:grpSpPr>
                <p:cxnSp>
                  <p:nvCxnSpPr>
                    <p:cNvPr id="99" name="Conector reto 98"/>
                    <p:cNvCxnSpPr/>
                    <p:nvPr/>
                  </p:nvCxnSpPr>
                  <p:spPr>
                    <a:xfrm flipV="1">
                      <a:off x="5143697" y="2323311"/>
                      <a:ext cx="71090" cy="143379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Conector reto 99"/>
                    <p:cNvCxnSpPr/>
                    <p:nvPr/>
                  </p:nvCxnSpPr>
                  <p:spPr>
                    <a:xfrm>
                      <a:off x="5214788" y="2323311"/>
                      <a:ext cx="215493" cy="766769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6" name="Grupo 976"/>
                  <p:cNvGrpSpPr>
                    <a:grpSpLocks/>
                  </p:cNvGrpSpPr>
                  <p:nvPr/>
                </p:nvGrpSpPr>
                <p:grpSpPr bwMode="auto">
                  <a:xfrm>
                    <a:off x="5843402" y="3243932"/>
                    <a:ext cx="501178" cy="661431"/>
                    <a:chOff x="5568354" y="2141515"/>
                    <a:chExt cx="501178" cy="661431"/>
                  </a:xfrm>
                </p:grpSpPr>
                <p:cxnSp>
                  <p:nvCxnSpPr>
                    <p:cNvPr id="97" name="Conector reto 96"/>
                    <p:cNvCxnSpPr/>
                    <p:nvPr/>
                  </p:nvCxnSpPr>
                  <p:spPr>
                    <a:xfrm flipV="1">
                      <a:off x="5569052" y="2142247"/>
                      <a:ext cx="215493" cy="65457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Conector reto 97"/>
                    <p:cNvCxnSpPr/>
                    <p:nvPr/>
                  </p:nvCxnSpPr>
                  <p:spPr>
                    <a:xfrm>
                      <a:off x="5771216" y="2142247"/>
                      <a:ext cx="297691" cy="660793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93" name="Conector reto 92"/>
                <p:cNvCxnSpPr/>
                <p:nvPr/>
              </p:nvCxnSpPr>
              <p:spPr>
                <a:xfrm flipH="1">
                  <a:off x="5364242" y="3400512"/>
                  <a:ext cx="311020" cy="2275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" name="Grupo 966"/>
              <p:cNvGrpSpPr>
                <a:grpSpLocks/>
              </p:cNvGrpSpPr>
              <p:nvPr/>
            </p:nvGrpSpPr>
            <p:grpSpPr bwMode="auto">
              <a:xfrm flipH="1">
                <a:off x="1138639" y="5776236"/>
                <a:ext cx="941103" cy="489600"/>
                <a:chOff x="5364088" y="2977371"/>
                <a:chExt cx="1316992" cy="961296"/>
              </a:xfrm>
            </p:grpSpPr>
            <p:sp>
              <p:nvSpPr>
                <p:cNvPr id="105" name="Elipse 104"/>
                <p:cNvSpPr/>
                <p:nvPr/>
              </p:nvSpPr>
              <p:spPr>
                <a:xfrm rot="20018651">
                  <a:off x="5746352" y="3110637"/>
                  <a:ext cx="308799" cy="187017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06" name="Elipse 105"/>
                <p:cNvSpPr/>
                <p:nvPr/>
              </p:nvSpPr>
              <p:spPr>
                <a:xfrm rot="1543805">
                  <a:off x="5997390" y="3188560"/>
                  <a:ext cx="648698" cy="215070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07" name="Elipse 106"/>
                <p:cNvSpPr/>
                <p:nvPr/>
              </p:nvSpPr>
              <p:spPr>
                <a:xfrm rot="20645888">
                  <a:off x="5929284" y="2977371"/>
                  <a:ext cx="751796" cy="118354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1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08" name="Elipse 107"/>
                <p:cNvSpPr/>
                <p:nvPr/>
              </p:nvSpPr>
              <p:spPr>
                <a:xfrm>
                  <a:off x="5667626" y="3277215"/>
                  <a:ext cx="106348" cy="14401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90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09" name="Elipse 108"/>
                <p:cNvSpPr/>
                <p:nvPr/>
              </p:nvSpPr>
              <p:spPr>
                <a:xfrm>
                  <a:off x="5664983" y="3315940"/>
                  <a:ext cx="72008" cy="98032"/>
                </a:xfrm>
                <a:prstGeom prst="ellipse">
                  <a:avLst/>
                </a:prstGeom>
                <a:solidFill>
                  <a:srgbClr val="33CC33"/>
                </a:solidFill>
                <a:ln w="3175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dkEdge">
                  <a:bevelT w="127000" h="635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grpSp>
              <p:nvGrpSpPr>
                <p:cNvPr id="110" name="Grupo 972"/>
                <p:cNvGrpSpPr>
                  <a:grpSpLocks/>
                </p:cNvGrpSpPr>
                <p:nvPr/>
              </p:nvGrpSpPr>
              <p:grpSpPr bwMode="auto">
                <a:xfrm>
                  <a:off x="5652493" y="3171924"/>
                  <a:ext cx="692087" cy="766743"/>
                  <a:chOff x="5652493" y="3171924"/>
                  <a:chExt cx="692087" cy="766743"/>
                </a:xfrm>
              </p:grpSpPr>
              <p:grpSp>
                <p:nvGrpSpPr>
                  <p:cNvPr id="112" name="Grupo 974"/>
                  <p:cNvGrpSpPr>
                    <a:grpSpLocks/>
                  </p:cNvGrpSpPr>
                  <p:nvPr/>
                </p:nvGrpSpPr>
                <p:grpSpPr bwMode="auto">
                  <a:xfrm>
                    <a:off x="5652493" y="3305055"/>
                    <a:ext cx="288032" cy="504056"/>
                    <a:chOff x="4499992" y="1988840"/>
                    <a:chExt cx="288032" cy="504056"/>
                  </a:xfrm>
                </p:grpSpPr>
                <p:cxnSp>
                  <p:nvCxnSpPr>
                    <p:cNvPr id="119" name="Conector reto 118"/>
                    <p:cNvCxnSpPr/>
                    <p:nvPr/>
                  </p:nvCxnSpPr>
                  <p:spPr>
                    <a:xfrm>
                      <a:off x="4716038" y="1990790"/>
                      <a:ext cx="71090" cy="14338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" name="Conector reto 119"/>
                    <p:cNvCxnSpPr/>
                    <p:nvPr/>
                  </p:nvCxnSpPr>
                  <p:spPr>
                    <a:xfrm flipH="1">
                      <a:off x="4644948" y="2134169"/>
                      <a:ext cx="142181" cy="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Conector reto 120"/>
                    <p:cNvCxnSpPr/>
                    <p:nvPr/>
                  </p:nvCxnSpPr>
                  <p:spPr>
                    <a:xfrm flipH="1">
                      <a:off x="4500545" y="2134169"/>
                      <a:ext cx="144403" cy="35845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3" name="Grupo 975"/>
                  <p:cNvGrpSpPr>
                    <a:grpSpLocks/>
                  </p:cNvGrpSpPr>
                  <p:nvPr/>
                </p:nvGrpSpPr>
                <p:grpSpPr bwMode="auto">
                  <a:xfrm>
                    <a:off x="5878726" y="3171924"/>
                    <a:ext cx="288032" cy="766743"/>
                    <a:chOff x="5142778" y="2322259"/>
                    <a:chExt cx="288032" cy="766743"/>
                  </a:xfrm>
                </p:grpSpPr>
                <p:cxnSp>
                  <p:nvCxnSpPr>
                    <p:cNvPr id="117" name="Conector reto 116"/>
                    <p:cNvCxnSpPr/>
                    <p:nvPr/>
                  </p:nvCxnSpPr>
                  <p:spPr>
                    <a:xfrm flipV="1">
                      <a:off x="5143697" y="2323311"/>
                      <a:ext cx="71090" cy="143379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Conector reto 117"/>
                    <p:cNvCxnSpPr/>
                    <p:nvPr/>
                  </p:nvCxnSpPr>
                  <p:spPr>
                    <a:xfrm>
                      <a:off x="5214788" y="2323311"/>
                      <a:ext cx="215493" cy="766769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4" name="Grupo 976"/>
                  <p:cNvGrpSpPr>
                    <a:grpSpLocks/>
                  </p:cNvGrpSpPr>
                  <p:nvPr/>
                </p:nvGrpSpPr>
                <p:grpSpPr bwMode="auto">
                  <a:xfrm>
                    <a:off x="5843402" y="3243932"/>
                    <a:ext cx="501178" cy="661431"/>
                    <a:chOff x="5568354" y="2141515"/>
                    <a:chExt cx="501178" cy="661431"/>
                  </a:xfrm>
                </p:grpSpPr>
                <p:cxnSp>
                  <p:nvCxnSpPr>
                    <p:cNvPr id="115" name="Conector reto 114"/>
                    <p:cNvCxnSpPr/>
                    <p:nvPr/>
                  </p:nvCxnSpPr>
                  <p:spPr>
                    <a:xfrm flipV="1">
                      <a:off x="5569052" y="2142247"/>
                      <a:ext cx="215493" cy="65457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Conector reto 115"/>
                    <p:cNvCxnSpPr/>
                    <p:nvPr/>
                  </p:nvCxnSpPr>
                  <p:spPr>
                    <a:xfrm>
                      <a:off x="5771216" y="2142247"/>
                      <a:ext cx="297691" cy="660793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11" name="Conector reto 110"/>
                <p:cNvCxnSpPr/>
                <p:nvPr/>
              </p:nvCxnSpPr>
              <p:spPr>
                <a:xfrm flipH="1">
                  <a:off x="5364242" y="3400512"/>
                  <a:ext cx="311020" cy="2275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upo 966"/>
              <p:cNvGrpSpPr>
                <a:grpSpLocks/>
              </p:cNvGrpSpPr>
              <p:nvPr/>
            </p:nvGrpSpPr>
            <p:grpSpPr bwMode="auto">
              <a:xfrm flipH="1">
                <a:off x="1627991" y="5303284"/>
                <a:ext cx="941103" cy="489600"/>
                <a:chOff x="5364088" y="2977371"/>
                <a:chExt cx="1316992" cy="961296"/>
              </a:xfrm>
            </p:grpSpPr>
            <p:sp>
              <p:nvSpPr>
                <p:cNvPr id="123" name="Elipse 122"/>
                <p:cNvSpPr/>
                <p:nvPr/>
              </p:nvSpPr>
              <p:spPr>
                <a:xfrm rot="20018651">
                  <a:off x="5746352" y="3110637"/>
                  <a:ext cx="308799" cy="187017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24" name="Elipse 123"/>
                <p:cNvSpPr/>
                <p:nvPr/>
              </p:nvSpPr>
              <p:spPr>
                <a:xfrm rot="1543805">
                  <a:off x="5997390" y="3188560"/>
                  <a:ext cx="648698" cy="215070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25" name="Elipse 124"/>
                <p:cNvSpPr/>
                <p:nvPr/>
              </p:nvSpPr>
              <p:spPr>
                <a:xfrm rot="20645888">
                  <a:off x="5929284" y="2977371"/>
                  <a:ext cx="751796" cy="118354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1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26" name="Elipse 125"/>
                <p:cNvSpPr/>
                <p:nvPr/>
              </p:nvSpPr>
              <p:spPr>
                <a:xfrm>
                  <a:off x="5667626" y="3277215"/>
                  <a:ext cx="106348" cy="14401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90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27" name="Elipse 126"/>
                <p:cNvSpPr/>
                <p:nvPr/>
              </p:nvSpPr>
              <p:spPr>
                <a:xfrm>
                  <a:off x="5664983" y="3315940"/>
                  <a:ext cx="72008" cy="98032"/>
                </a:xfrm>
                <a:prstGeom prst="ellipse">
                  <a:avLst/>
                </a:prstGeom>
                <a:solidFill>
                  <a:srgbClr val="33CC33"/>
                </a:solidFill>
                <a:ln w="3175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dkEdge">
                  <a:bevelT w="127000" h="635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grpSp>
              <p:nvGrpSpPr>
                <p:cNvPr id="128" name="Grupo 972"/>
                <p:cNvGrpSpPr>
                  <a:grpSpLocks/>
                </p:cNvGrpSpPr>
                <p:nvPr/>
              </p:nvGrpSpPr>
              <p:grpSpPr bwMode="auto">
                <a:xfrm>
                  <a:off x="5652493" y="3171924"/>
                  <a:ext cx="692087" cy="766743"/>
                  <a:chOff x="5652493" y="3171924"/>
                  <a:chExt cx="692087" cy="766743"/>
                </a:xfrm>
              </p:grpSpPr>
              <p:grpSp>
                <p:nvGrpSpPr>
                  <p:cNvPr id="130" name="Grupo 974"/>
                  <p:cNvGrpSpPr>
                    <a:grpSpLocks/>
                  </p:cNvGrpSpPr>
                  <p:nvPr/>
                </p:nvGrpSpPr>
                <p:grpSpPr bwMode="auto">
                  <a:xfrm>
                    <a:off x="5652493" y="3305055"/>
                    <a:ext cx="288032" cy="504056"/>
                    <a:chOff x="4499992" y="1988840"/>
                    <a:chExt cx="288032" cy="504056"/>
                  </a:xfrm>
                </p:grpSpPr>
                <p:cxnSp>
                  <p:nvCxnSpPr>
                    <p:cNvPr id="137" name="Conector reto 136"/>
                    <p:cNvCxnSpPr/>
                    <p:nvPr/>
                  </p:nvCxnSpPr>
                  <p:spPr>
                    <a:xfrm>
                      <a:off x="4716038" y="1990790"/>
                      <a:ext cx="71090" cy="14338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Conector reto 137"/>
                    <p:cNvCxnSpPr/>
                    <p:nvPr/>
                  </p:nvCxnSpPr>
                  <p:spPr>
                    <a:xfrm flipH="1">
                      <a:off x="4644948" y="2134169"/>
                      <a:ext cx="142181" cy="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Conector reto 138"/>
                    <p:cNvCxnSpPr/>
                    <p:nvPr/>
                  </p:nvCxnSpPr>
                  <p:spPr>
                    <a:xfrm flipH="1">
                      <a:off x="4500545" y="2134169"/>
                      <a:ext cx="144403" cy="35845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31" name="Grupo 975"/>
                  <p:cNvGrpSpPr>
                    <a:grpSpLocks/>
                  </p:cNvGrpSpPr>
                  <p:nvPr/>
                </p:nvGrpSpPr>
                <p:grpSpPr bwMode="auto">
                  <a:xfrm>
                    <a:off x="5878726" y="3171924"/>
                    <a:ext cx="288032" cy="766743"/>
                    <a:chOff x="5142778" y="2322259"/>
                    <a:chExt cx="288032" cy="766743"/>
                  </a:xfrm>
                </p:grpSpPr>
                <p:cxnSp>
                  <p:nvCxnSpPr>
                    <p:cNvPr id="135" name="Conector reto 134"/>
                    <p:cNvCxnSpPr/>
                    <p:nvPr/>
                  </p:nvCxnSpPr>
                  <p:spPr>
                    <a:xfrm flipV="1">
                      <a:off x="5143697" y="2323311"/>
                      <a:ext cx="71090" cy="143379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" name="Conector reto 135"/>
                    <p:cNvCxnSpPr/>
                    <p:nvPr/>
                  </p:nvCxnSpPr>
                  <p:spPr>
                    <a:xfrm>
                      <a:off x="5214788" y="2323311"/>
                      <a:ext cx="215493" cy="766769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32" name="Grupo 976"/>
                  <p:cNvGrpSpPr>
                    <a:grpSpLocks/>
                  </p:cNvGrpSpPr>
                  <p:nvPr/>
                </p:nvGrpSpPr>
                <p:grpSpPr bwMode="auto">
                  <a:xfrm>
                    <a:off x="5843402" y="3243932"/>
                    <a:ext cx="501178" cy="661431"/>
                    <a:chOff x="5568354" y="2141515"/>
                    <a:chExt cx="501178" cy="661431"/>
                  </a:xfrm>
                </p:grpSpPr>
                <p:cxnSp>
                  <p:nvCxnSpPr>
                    <p:cNvPr id="133" name="Conector reto 132"/>
                    <p:cNvCxnSpPr/>
                    <p:nvPr/>
                  </p:nvCxnSpPr>
                  <p:spPr>
                    <a:xfrm flipV="1">
                      <a:off x="5569052" y="2142247"/>
                      <a:ext cx="215493" cy="65457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Conector reto 133"/>
                    <p:cNvCxnSpPr/>
                    <p:nvPr/>
                  </p:nvCxnSpPr>
                  <p:spPr>
                    <a:xfrm>
                      <a:off x="5771216" y="2142247"/>
                      <a:ext cx="297691" cy="660793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29" name="Conector reto 128"/>
                <p:cNvCxnSpPr/>
                <p:nvPr/>
              </p:nvCxnSpPr>
              <p:spPr>
                <a:xfrm flipH="1">
                  <a:off x="5364242" y="3400512"/>
                  <a:ext cx="311020" cy="2275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" name="Grupo 966"/>
              <p:cNvGrpSpPr>
                <a:grpSpLocks/>
              </p:cNvGrpSpPr>
              <p:nvPr/>
            </p:nvGrpSpPr>
            <p:grpSpPr bwMode="auto">
              <a:xfrm flipH="1">
                <a:off x="503488" y="5335915"/>
                <a:ext cx="941103" cy="489600"/>
                <a:chOff x="5364088" y="2977371"/>
                <a:chExt cx="1316992" cy="961296"/>
              </a:xfrm>
            </p:grpSpPr>
            <p:sp>
              <p:nvSpPr>
                <p:cNvPr id="141" name="Elipse 140"/>
                <p:cNvSpPr/>
                <p:nvPr/>
              </p:nvSpPr>
              <p:spPr>
                <a:xfrm rot="20018651">
                  <a:off x="5746352" y="3110637"/>
                  <a:ext cx="308799" cy="187017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42" name="Elipse 141"/>
                <p:cNvSpPr/>
                <p:nvPr/>
              </p:nvSpPr>
              <p:spPr>
                <a:xfrm rot="1543805">
                  <a:off x="5997390" y="3188560"/>
                  <a:ext cx="648698" cy="215070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43" name="Elipse 142"/>
                <p:cNvSpPr/>
                <p:nvPr/>
              </p:nvSpPr>
              <p:spPr>
                <a:xfrm rot="20645888">
                  <a:off x="5929284" y="2977371"/>
                  <a:ext cx="751796" cy="118354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1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44" name="Elipse 143"/>
                <p:cNvSpPr/>
                <p:nvPr/>
              </p:nvSpPr>
              <p:spPr>
                <a:xfrm>
                  <a:off x="5667626" y="3277215"/>
                  <a:ext cx="106348" cy="14401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90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45" name="Elipse 144"/>
                <p:cNvSpPr/>
                <p:nvPr/>
              </p:nvSpPr>
              <p:spPr>
                <a:xfrm>
                  <a:off x="5664983" y="3315940"/>
                  <a:ext cx="72008" cy="98032"/>
                </a:xfrm>
                <a:prstGeom prst="ellipse">
                  <a:avLst/>
                </a:prstGeom>
                <a:solidFill>
                  <a:srgbClr val="33CC33"/>
                </a:solidFill>
                <a:ln w="3175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dkEdge">
                  <a:bevelT w="127000" h="635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grpSp>
              <p:nvGrpSpPr>
                <p:cNvPr id="146" name="Grupo 972"/>
                <p:cNvGrpSpPr>
                  <a:grpSpLocks/>
                </p:cNvGrpSpPr>
                <p:nvPr/>
              </p:nvGrpSpPr>
              <p:grpSpPr bwMode="auto">
                <a:xfrm>
                  <a:off x="5652493" y="3171924"/>
                  <a:ext cx="692087" cy="766743"/>
                  <a:chOff x="5652493" y="3171924"/>
                  <a:chExt cx="692087" cy="766743"/>
                </a:xfrm>
              </p:grpSpPr>
              <p:grpSp>
                <p:nvGrpSpPr>
                  <p:cNvPr id="148" name="Grupo 974"/>
                  <p:cNvGrpSpPr>
                    <a:grpSpLocks/>
                  </p:cNvGrpSpPr>
                  <p:nvPr/>
                </p:nvGrpSpPr>
                <p:grpSpPr bwMode="auto">
                  <a:xfrm>
                    <a:off x="5652493" y="3305055"/>
                    <a:ext cx="288032" cy="504056"/>
                    <a:chOff x="4499992" y="1988840"/>
                    <a:chExt cx="288032" cy="504056"/>
                  </a:xfrm>
                </p:grpSpPr>
                <p:cxnSp>
                  <p:nvCxnSpPr>
                    <p:cNvPr id="155" name="Conector reto 154"/>
                    <p:cNvCxnSpPr/>
                    <p:nvPr/>
                  </p:nvCxnSpPr>
                  <p:spPr>
                    <a:xfrm>
                      <a:off x="4716038" y="1990790"/>
                      <a:ext cx="71090" cy="14338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Conector reto 155"/>
                    <p:cNvCxnSpPr/>
                    <p:nvPr/>
                  </p:nvCxnSpPr>
                  <p:spPr>
                    <a:xfrm flipH="1">
                      <a:off x="4644948" y="2134169"/>
                      <a:ext cx="142181" cy="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Conector reto 156"/>
                    <p:cNvCxnSpPr/>
                    <p:nvPr/>
                  </p:nvCxnSpPr>
                  <p:spPr>
                    <a:xfrm flipH="1">
                      <a:off x="4500545" y="2134169"/>
                      <a:ext cx="144403" cy="35845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9" name="Grupo 975"/>
                  <p:cNvGrpSpPr>
                    <a:grpSpLocks/>
                  </p:cNvGrpSpPr>
                  <p:nvPr/>
                </p:nvGrpSpPr>
                <p:grpSpPr bwMode="auto">
                  <a:xfrm>
                    <a:off x="5878726" y="3171924"/>
                    <a:ext cx="288032" cy="766743"/>
                    <a:chOff x="5142778" y="2322259"/>
                    <a:chExt cx="288032" cy="766743"/>
                  </a:xfrm>
                </p:grpSpPr>
                <p:cxnSp>
                  <p:nvCxnSpPr>
                    <p:cNvPr id="153" name="Conector reto 152"/>
                    <p:cNvCxnSpPr/>
                    <p:nvPr/>
                  </p:nvCxnSpPr>
                  <p:spPr>
                    <a:xfrm flipV="1">
                      <a:off x="5143697" y="2323311"/>
                      <a:ext cx="71090" cy="143379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Conector reto 153"/>
                    <p:cNvCxnSpPr/>
                    <p:nvPr/>
                  </p:nvCxnSpPr>
                  <p:spPr>
                    <a:xfrm>
                      <a:off x="5214788" y="2323311"/>
                      <a:ext cx="215493" cy="766769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0" name="Grupo 976"/>
                  <p:cNvGrpSpPr>
                    <a:grpSpLocks/>
                  </p:cNvGrpSpPr>
                  <p:nvPr/>
                </p:nvGrpSpPr>
                <p:grpSpPr bwMode="auto">
                  <a:xfrm>
                    <a:off x="5843402" y="3243932"/>
                    <a:ext cx="501178" cy="661431"/>
                    <a:chOff x="5568354" y="2141515"/>
                    <a:chExt cx="501178" cy="661431"/>
                  </a:xfrm>
                </p:grpSpPr>
                <p:cxnSp>
                  <p:nvCxnSpPr>
                    <p:cNvPr id="151" name="Conector reto 150"/>
                    <p:cNvCxnSpPr/>
                    <p:nvPr/>
                  </p:nvCxnSpPr>
                  <p:spPr>
                    <a:xfrm flipV="1">
                      <a:off x="5569052" y="2142247"/>
                      <a:ext cx="215493" cy="65457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Conector reto 151"/>
                    <p:cNvCxnSpPr/>
                    <p:nvPr/>
                  </p:nvCxnSpPr>
                  <p:spPr>
                    <a:xfrm>
                      <a:off x="5771216" y="2142247"/>
                      <a:ext cx="297691" cy="660793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47" name="Conector reto 146"/>
                <p:cNvCxnSpPr/>
                <p:nvPr/>
              </p:nvCxnSpPr>
              <p:spPr>
                <a:xfrm flipH="1">
                  <a:off x="5364242" y="3400512"/>
                  <a:ext cx="311020" cy="2275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6" name="Grupo 966"/>
              <p:cNvGrpSpPr>
                <a:grpSpLocks/>
              </p:cNvGrpSpPr>
              <p:nvPr/>
            </p:nvGrpSpPr>
            <p:grpSpPr bwMode="auto">
              <a:xfrm flipH="1">
                <a:off x="613567" y="4728870"/>
                <a:ext cx="941103" cy="489600"/>
                <a:chOff x="5364088" y="2977371"/>
                <a:chExt cx="1316992" cy="961296"/>
              </a:xfrm>
            </p:grpSpPr>
            <p:sp>
              <p:nvSpPr>
                <p:cNvPr id="177" name="Elipse 176"/>
                <p:cNvSpPr/>
                <p:nvPr/>
              </p:nvSpPr>
              <p:spPr>
                <a:xfrm rot="20018651">
                  <a:off x="5746352" y="3110637"/>
                  <a:ext cx="308799" cy="187017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78" name="Elipse 177"/>
                <p:cNvSpPr/>
                <p:nvPr/>
              </p:nvSpPr>
              <p:spPr>
                <a:xfrm rot="1543805">
                  <a:off x="5997390" y="3188560"/>
                  <a:ext cx="648698" cy="215070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79" name="Elipse 178"/>
                <p:cNvSpPr/>
                <p:nvPr/>
              </p:nvSpPr>
              <p:spPr>
                <a:xfrm rot="20645888">
                  <a:off x="5929284" y="2977371"/>
                  <a:ext cx="751796" cy="118354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1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80" name="Elipse 179"/>
                <p:cNvSpPr/>
                <p:nvPr/>
              </p:nvSpPr>
              <p:spPr>
                <a:xfrm>
                  <a:off x="5667626" y="3277215"/>
                  <a:ext cx="106348" cy="14401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90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81" name="Elipse 180"/>
                <p:cNvSpPr/>
                <p:nvPr/>
              </p:nvSpPr>
              <p:spPr>
                <a:xfrm>
                  <a:off x="5664983" y="3315940"/>
                  <a:ext cx="72008" cy="98032"/>
                </a:xfrm>
                <a:prstGeom prst="ellipse">
                  <a:avLst/>
                </a:prstGeom>
                <a:solidFill>
                  <a:srgbClr val="33CC33"/>
                </a:solidFill>
                <a:ln w="3175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dkEdge">
                  <a:bevelT w="127000" h="635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grpSp>
              <p:nvGrpSpPr>
                <p:cNvPr id="182" name="Grupo 972"/>
                <p:cNvGrpSpPr>
                  <a:grpSpLocks/>
                </p:cNvGrpSpPr>
                <p:nvPr/>
              </p:nvGrpSpPr>
              <p:grpSpPr bwMode="auto">
                <a:xfrm>
                  <a:off x="5652493" y="3171924"/>
                  <a:ext cx="692087" cy="766743"/>
                  <a:chOff x="5652493" y="3171924"/>
                  <a:chExt cx="692087" cy="766743"/>
                </a:xfrm>
              </p:grpSpPr>
              <p:grpSp>
                <p:nvGrpSpPr>
                  <p:cNvPr id="184" name="Grupo 974"/>
                  <p:cNvGrpSpPr>
                    <a:grpSpLocks/>
                  </p:cNvGrpSpPr>
                  <p:nvPr/>
                </p:nvGrpSpPr>
                <p:grpSpPr bwMode="auto">
                  <a:xfrm>
                    <a:off x="5652493" y="3305055"/>
                    <a:ext cx="288032" cy="504056"/>
                    <a:chOff x="4499992" y="1988840"/>
                    <a:chExt cx="288032" cy="504056"/>
                  </a:xfrm>
                </p:grpSpPr>
                <p:cxnSp>
                  <p:nvCxnSpPr>
                    <p:cNvPr id="191" name="Conector reto 190"/>
                    <p:cNvCxnSpPr/>
                    <p:nvPr/>
                  </p:nvCxnSpPr>
                  <p:spPr>
                    <a:xfrm>
                      <a:off x="4716038" y="1990790"/>
                      <a:ext cx="71090" cy="14338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2" name="Conector reto 191"/>
                    <p:cNvCxnSpPr/>
                    <p:nvPr/>
                  </p:nvCxnSpPr>
                  <p:spPr>
                    <a:xfrm flipH="1">
                      <a:off x="4644948" y="2134169"/>
                      <a:ext cx="142181" cy="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3" name="Conector reto 192"/>
                    <p:cNvCxnSpPr/>
                    <p:nvPr/>
                  </p:nvCxnSpPr>
                  <p:spPr>
                    <a:xfrm flipH="1">
                      <a:off x="4500545" y="2134169"/>
                      <a:ext cx="144403" cy="35845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85" name="Grupo 975"/>
                  <p:cNvGrpSpPr>
                    <a:grpSpLocks/>
                  </p:cNvGrpSpPr>
                  <p:nvPr/>
                </p:nvGrpSpPr>
                <p:grpSpPr bwMode="auto">
                  <a:xfrm>
                    <a:off x="5878726" y="3171924"/>
                    <a:ext cx="288032" cy="766743"/>
                    <a:chOff x="5142778" y="2322259"/>
                    <a:chExt cx="288032" cy="766743"/>
                  </a:xfrm>
                </p:grpSpPr>
                <p:cxnSp>
                  <p:nvCxnSpPr>
                    <p:cNvPr id="189" name="Conector reto 188"/>
                    <p:cNvCxnSpPr/>
                    <p:nvPr/>
                  </p:nvCxnSpPr>
                  <p:spPr>
                    <a:xfrm flipV="1">
                      <a:off x="5143697" y="2323311"/>
                      <a:ext cx="71090" cy="143379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0" name="Conector reto 189"/>
                    <p:cNvCxnSpPr/>
                    <p:nvPr/>
                  </p:nvCxnSpPr>
                  <p:spPr>
                    <a:xfrm>
                      <a:off x="5214788" y="2323311"/>
                      <a:ext cx="215493" cy="766769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86" name="Grupo 976"/>
                  <p:cNvGrpSpPr>
                    <a:grpSpLocks/>
                  </p:cNvGrpSpPr>
                  <p:nvPr/>
                </p:nvGrpSpPr>
                <p:grpSpPr bwMode="auto">
                  <a:xfrm>
                    <a:off x="5843402" y="3243932"/>
                    <a:ext cx="501178" cy="661431"/>
                    <a:chOff x="5568354" y="2141515"/>
                    <a:chExt cx="501178" cy="661431"/>
                  </a:xfrm>
                </p:grpSpPr>
                <p:cxnSp>
                  <p:nvCxnSpPr>
                    <p:cNvPr id="187" name="Conector reto 186"/>
                    <p:cNvCxnSpPr/>
                    <p:nvPr/>
                  </p:nvCxnSpPr>
                  <p:spPr>
                    <a:xfrm flipV="1">
                      <a:off x="5569052" y="2142247"/>
                      <a:ext cx="215493" cy="65457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8" name="Conector reto 187"/>
                    <p:cNvCxnSpPr/>
                    <p:nvPr/>
                  </p:nvCxnSpPr>
                  <p:spPr>
                    <a:xfrm>
                      <a:off x="5771216" y="2142247"/>
                      <a:ext cx="297691" cy="660793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83" name="Conector reto 182"/>
                <p:cNvCxnSpPr/>
                <p:nvPr/>
              </p:nvCxnSpPr>
              <p:spPr>
                <a:xfrm flipH="1">
                  <a:off x="5364242" y="3400512"/>
                  <a:ext cx="311020" cy="2275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upo 966"/>
              <p:cNvGrpSpPr>
                <a:grpSpLocks/>
              </p:cNvGrpSpPr>
              <p:nvPr/>
            </p:nvGrpSpPr>
            <p:grpSpPr bwMode="auto">
              <a:xfrm flipH="1">
                <a:off x="1106098" y="4138938"/>
                <a:ext cx="941103" cy="489600"/>
                <a:chOff x="5364088" y="2977371"/>
                <a:chExt cx="1316992" cy="961296"/>
              </a:xfrm>
            </p:grpSpPr>
            <p:sp>
              <p:nvSpPr>
                <p:cNvPr id="195" name="Elipse 194"/>
                <p:cNvSpPr/>
                <p:nvPr/>
              </p:nvSpPr>
              <p:spPr>
                <a:xfrm rot="20018651">
                  <a:off x="5746352" y="3110637"/>
                  <a:ext cx="308799" cy="187017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96" name="Elipse 195"/>
                <p:cNvSpPr/>
                <p:nvPr/>
              </p:nvSpPr>
              <p:spPr>
                <a:xfrm rot="1543805">
                  <a:off x="5997390" y="3188560"/>
                  <a:ext cx="648698" cy="215070"/>
                </a:xfrm>
                <a:prstGeom prst="ellipse">
                  <a:avLst/>
                </a:prstGeom>
                <a:solidFill>
                  <a:srgbClr val="33CC33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97" name="Elipse 196"/>
                <p:cNvSpPr/>
                <p:nvPr/>
              </p:nvSpPr>
              <p:spPr>
                <a:xfrm rot="20645888">
                  <a:off x="5929284" y="2977371"/>
                  <a:ext cx="751796" cy="118354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1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98" name="Elipse 197"/>
                <p:cNvSpPr/>
                <p:nvPr/>
              </p:nvSpPr>
              <p:spPr>
                <a:xfrm>
                  <a:off x="5667626" y="3277215"/>
                  <a:ext cx="106348" cy="14401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90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99" name="Elipse 198"/>
                <p:cNvSpPr/>
                <p:nvPr/>
              </p:nvSpPr>
              <p:spPr>
                <a:xfrm>
                  <a:off x="5664983" y="3315940"/>
                  <a:ext cx="72008" cy="98032"/>
                </a:xfrm>
                <a:prstGeom prst="ellipse">
                  <a:avLst/>
                </a:prstGeom>
                <a:solidFill>
                  <a:srgbClr val="33CC33"/>
                </a:solidFill>
                <a:ln w="3175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dkEdge">
                  <a:bevelT w="127000" h="635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grpSp>
              <p:nvGrpSpPr>
                <p:cNvPr id="200" name="Grupo 972"/>
                <p:cNvGrpSpPr>
                  <a:grpSpLocks/>
                </p:cNvGrpSpPr>
                <p:nvPr/>
              </p:nvGrpSpPr>
              <p:grpSpPr bwMode="auto">
                <a:xfrm>
                  <a:off x="5652493" y="3171924"/>
                  <a:ext cx="692087" cy="766743"/>
                  <a:chOff x="5652493" y="3171924"/>
                  <a:chExt cx="692087" cy="766743"/>
                </a:xfrm>
              </p:grpSpPr>
              <p:grpSp>
                <p:nvGrpSpPr>
                  <p:cNvPr id="202" name="Grupo 974"/>
                  <p:cNvGrpSpPr>
                    <a:grpSpLocks/>
                  </p:cNvGrpSpPr>
                  <p:nvPr/>
                </p:nvGrpSpPr>
                <p:grpSpPr bwMode="auto">
                  <a:xfrm>
                    <a:off x="5652493" y="3305055"/>
                    <a:ext cx="288032" cy="504056"/>
                    <a:chOff x="4499992" y="1988840"/>
                    <a:chExt cx="288032" cy="504056"/>
                  </a:xfrm>
                </p:grpSpPr>
                <p:cxnSp>
                  <p:nvCxnSpPr>
                    <p:cNvPr id="209" name="Conector reto 208"/>
                    <p:cNvCxnSpPr/>
                    <p:nvPr/>
                  </p:nvCxnSpPr>
                  <p:spPr>
                    <a:xfrm>
                      <a:off x="4716038" y="1990790"/>
                      <a:ext cx="71090" cy="14338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0" name="Conector reto 209"/>
                    <p:cNvCxnSpPr/>
                    <p:nvPr/>
                  </p:nvCxnSpPr>
                  <p:spPr>
                    <a:xfrm flipH="1">
                      <a:off x="4644948" y="2134169"/>
                      <a:ext cx="142181" cy="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1" name="Conector reto 210"/>
                    <p:cNvCxnSpPr/>
                    <p:nvPr/>
                  </p:nvCxnSpPr>
                  <p:spPr>
                    <a:xfrm flipH="1">
                      <a:off x="4500545" y="2134169"/>
                      <a:ext cx="144403" cy="35845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3" name="Grupo 975"/>
                  <p:cNvGrpSpPr>
                    <a:grpSpLocks/>
                  </p:cNvGrpSpPr>
                  <p:nvPr/>
                </p:nvGrpSpPr>
                <p:grpSpPr bwMode="auto">
                  <a:xfrm>
                    <a:off x="5878726" y="3171924"/>
                    <a:ext cx="288032" cy="766743"/>
                    <a:chOff x="5142778" y="2322259"/>
                    <a:chExt cx="288032" cy="766743"/>
                  </a:xfrm>
                </p:grpSpPr>
                <p:cxnSp>
                  <p:nvCxnSpPr>
                    <p:cNvPr id="207" name="Conector reto 206"/>
                    <p:cNvCxnSpPr/>
                    <p:nvPr/>
                  </p:nvCxnSpPr>
                  <p:spPr>
                    <a:xfrm flipV="1">
                      <a:off x="5143697" y="2323311"/>
                      <a:ext cx="71090" cy="143379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8" name="Conector reto 207"/>
                    <p:cNvCxnSpPr/>
                    <p:nvPr/>
                  </p:nvCxnSpPr>
                  <p:spPr>
                    <a:xfrm>
                      <a:off x="5214788" y="2323311"/>
                      <a:ext cx="215493" cy="766769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4" name="Grupo 976"/>
                  <p:cNvGrpSpPr>
                    <a:grpSpLocks/>
                  </p:cNvGrpSpPr>
                  <p:nvPr/>
                </p:nvGrpSpPr>
                <p:grpSpPr bwMode="auto">
                  <a:xfrm>
                    <a:off x="5843402" y="3243932"/>
                    <a:ext cx="501178" cy="661431"/>
                    <a:chOff x="5568354" y="2141515"/>
                    <a:chExt cx="501178" cy="661431"/>
                  </a:xfrm>
                </p:grpSpPr>
                <p:cxnSp>
                  <p:nvCxnSpPr>
                    <p:cNvPr id="205" name="Conector reto 204"/>
                    <p:cNvCxnSpPr/>
                    <p:nvPr/>
                  </p:nvCxnSpPr>
                  <p:spPr>
                    <a:xfrm flipV="1">
                      <a:off x="5569052" y="2142247"/>
                      <a:ext cx="215493" cy="65457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6" name="Conector reto 205"/>
                    <p:cNvCxnSpPr/>
                    <p:nvPr/>
                  </p:nvCxnSpPr>
                  <p:spPr>
                    <a:xfrm>
                      <a:off x="5771216" y="2142247"/>
                      <a:ext cx="297691" cy="660793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01" name="Conector reto 200"/>
                <p:cNvCxnSpPr/>
                <p:nvPr/>
              </p:nvCxnSpPr>
              <p:spPr>
                <a:xfrm flipH="1">
                  <a:off x="5364242" y="3400512"/>
                  <a:ext cx="311020" cy="2275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95" name="Grupo 394"/>
          <p:cNvGrpSpPr/>
          <p:nvPr/>
        </p:nvGrpSpPr>
        <p:grpSpPr>
          <a:xfrm>
            <a:off x="4639214" y="1852510"/>
            <a:ext cx="2534563" cy="3552092"/>
            <a:chOff x="3354562" y="2872154"/>
            <a:chExt cx="2534563" cy="3552092"/>
          </a:xfrm>
        </p:grpSpPr>
        <p:grpSp>
          <p:nvGrpSpPr>
            <p:cNvPr id="212" name="Grupo 436"/>
            <p:cNvGrpSpPr>
              <a:grpSpLocks/>
            </p:cNvGrpSpPr>
            <p:nvPr/>
          </p:nvGrpSpPr>
          <p:grpSpPr bwMode="auto">
            <a:xfrm>
              <a:off x="4917142" y="3490539"/>
              <a:ext cx="941564" cy="489236"/>
              <a:chOff x="5364088" y="2977371"/>
              <a:chExt cx="1316992" cy="961296"/>
            </a:xfrm>
          </p:grpSpPr>
          <p:sp>
            <p:nvSpPr>
              <p:cNvPr id="213" name="Elipse 212"/>
              <p:cNvSpPr/>
              <p:nvPr/>
            </p:nvSpPr>
            <p:spPr>
              <a:xfrm rot="20018651">
                <a:off x="5746011" y="3111060"/>
                <a:ext cx="308646" cy="1871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14" name="Elipse 213"/>
              <p:cNvSpPr/>
              <p:nvPr/>
            </p:nvSpPr>
            <p:spPr>
              <a:xfrm rot="1543805">
                <a:off x="5996924" y="3185923"/>
                <a:ext cx="648380" cy="21834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15" name="Elipse 214"/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16" name="Elipse 215"/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17" name="Elipse 216"/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grpSp>
            <p:nvGrpSpPr>
              <p:cNvPr id="218" name="Grupo 442"/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220" name="Grupo 444"/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227" name="Conector reto 226"/>
                  <p:cNvCxnSpPr/>
                  <p:nvPr/>
                </p:nvCxnSpPr>
                <p:spPr>
                  <a:xfrm>
                    <a:off x="4715636" y="1988239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" name="Conector reto 227"/>
                  <p:cNvCxnSpPr/>
                  <p:nvPr/>
                </p:nvCxnSpPr>
                <p:spPr>
                  <a:xfrm flipH="1">
                    <a:off x="4644580" y="2131725"/>
                    <a:ext cx="14211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9" name="Conector reto 228"/>
                  <p:cNvCxnSpPr/>
                  <p:nvPr/>
                </p:nvCxnSpPr>
                <p:spPr>
                  <a:xfrm flipH="1">
                    <a:off x="4500249" y="2131725"/>
                    <a:ext cx="144331" cy="35871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1" name="Grupo 445"/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225" name="Conector reto 224"/>
                  <p:cNvCxnSpPr/>
                  <p:nvPr/>
                </p:nvCxnSpPr>
                <p:spPr>
                  <a:xfrm flipV="1">
                    <a:off x="5143291" y="2320660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Conector reto 225"/>
                  <p:cNvCxnSpPr/>
                  <p:nvPr/>
                </p:nvCxnSpPr>
                <p:spPr>
                  <a:xfrm>
                    <a:off x="5214347" y="2320660"/>
                    <a:ext cx="215386" cy="76734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2" name="Grupo 446"/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223" name="Conector reto 222"/>
                  <p:cNvCxnSpPr/>
                  <p:nvPr/>
                </p:nvCxnSpPr>
                <p:spPr>
                  <a:xfrm flipV="1">
                    <a:off x="5568665" y="2139652"/>
                    <a:ext cx="215386" cy="65504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" name="Conector reto 223"/>
                  <p:cNvCxnSpPr/>
                  <p:nvPr/>
                </p:nvCxnSpPr>
                <p:spPr>
                  <a:xfrm>
                    <a:off x="5770727" y="2139652"/>
                    <a:ext cx="297544" cy="6612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19" name="Conector reto 218"/>
              <p:cNvCxnSpPr/>
              <p:nvPr/>
            </p:nvCxnSpPr>
            <p:spPr>
              <a:xfrm flipH="1">
                <a:off x="5364088" y="3398033"/>
                <a:ext cx="310867" cy="2308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Chave direita 5"/>
            <p:cNvSpPr/>
            <p:nvPr/>
          </p:nvSpPr>
          <p:spPr>
            <a:xfrm>
              <a:off x="3354562" y="2872154"/>
              <a:ext cx="1724594" cy="3552092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0" name="CaixaDeTexto 229"/>
            <p:cNvSpPr txBox="1"/>
            <p:nvPr/>
          </p:nvSpPr>
          <p:spPr>
            <a:xfrm>
              <a:off x="4962012" y="2968744"/>
              <a:ext cx="927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/>
                <a:t>Female</a:t>
              </a:r>
              <a:endParaRPr lang="pt-BR" dirty="0"/>
            </a:p>
          </p:txBody>
        </p:sp>
      </p:grpSp>
      <p:grpSp>
        <p:nvGrpSpPr>
          <p:cNvPr id="470" name="Grupo 469"/>
          <p:cNvGrpSpPr/>
          <p:nvPr/>
        </p:nvGrpSpPr>
        <p:grpSpPr>
          <a:xfrm>
            <a:off x="6317148" y="2453538"/>
            <a:ext cx="3974756" cy="3208241"/>
            <a:chOff x="5058197" y="3513703"/>
            <a:chExt cx="3974756" cy="3208241"/>
          </a:xfrm>
        </p:grpSpPr>
        <p:grpSp>
          <p:nvGrpSpPr>
            <p:cNvPr id="286" name="Grupo 966"/>
            <p:cNvGrpSpPr>
              <a:grpSpLocks/>
            </p:cNvGrpSpPr>
            <p:nvPr/>
          </p:nvGrpSpPr>
          <p:grpSpPr bwMode="auto">
            <a:xfrm flipH="1" flipV="1">
              <a:off x="5058197" y="5155926"/>
              <a:ext cx="855548" cy="489600"/>
              <a:chOff x="5364088" y="2977371"/>
              <a:chExt cx="1316992" cy="961296"/>
            </a:xfrm>
          </p:grpSpPr>
          <p:sp>
            <p:nvSpPr>
              <p:cNvPr id="287" name="Elipse 286"/>
              <p:cNvSpPr/>
              <p:nvPr/>
            </p:nvSpPr>
            <p:spPr>
              <a:xfrm rot="20018651">
                <a:off x="5746352" y="3110637"/>
                <a:ext cx="308799" cy="187017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88" name="Elipse 287"/>
              <p:cNvSpPr/>
              <p:nvPr/>
            </p:nvSpPr>
            <p:spPr>
              <a:xfrm rot="1543805">
                <a:off x="5997390" y="3188560"/>
                <a:ext cx="648698" cy="21507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89" name="Elipse 288"/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90" name="Elipse 289"/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91" name="Elipse 290"/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rgbClr val="FF0000"/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grpSp>
            <p:nvGrpSpPr>
              <p:cNvPr id="292" name="Grupo 972"/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294" name="Grupo 974"/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301" name="Conector reto 300"/>
                  <p:cNvCxnSpPr/>
                  <p:nvPr/>
                </p:nvCxnSpPr>
                <p:spPr>
                  <a:xfrm>
                    <a:off x="4716038" y="1990790"/>
                    <a:ext cx="71090" cy="14338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2" name="Conector reto 301"/>
                  <p:cNvCxnSpPr/>
                  <p:nvPr/>
                </p:nvCxnSpPr>
                <p:spPr>
                  <a:xfrm flipH="1">
                    <a:off x="4644948" y="2134169"/>
                    <a:ext cx="14218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3" name="Conector reto 302"/>
                  <p:cNvCxnSpPr/>
                  <p:nvPr/>
                </p:nvCxnSpPr>
                <p:spPr>
                  <a:xfrm flipH="1">
                    <a:off x="4500545" y="2134169"/>
                    <a:ext cx="144403" cy="35845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5" name="Grupo 975"/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299" name="Conector reto 298"/>
                  <p:cNvCxnSpPr/>
                  <p:nvPr/>
                </p:nvCxnSpPr>
                <p:spPr>
                  <a:xfrm flipV="1">
                    <a:off x="5143697" y="2323311"/>
                    <a:ext cx="71090" cy="143379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" name="Conector reto 299"/>
                  <p:cNvCxnSpPr/>
                  <p:nvPr/>
                </p:nvCxnSpPr>
                <p:spPr>
                  <a:xfrm>
                    <a:off x="5214788" y="2323311"/>
                    <a:ext cx="215493" cy="766769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6" name="Grupo 976"/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297" name="Conector reto 296"/>
                  <p:cNvCxnSpPr/>
                  <p:nvPr/>
                </p:nvCxnSpPr>
                <p:spPr>
                  <a:xfrm flipV="1">
                    <a:off x="5569052" y="2142247"/>
                    <a:ext cx="215493" cy="65457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Conector reto 297"/>
                  <p:cNvCxnSpPr/>
                  <p:nvPr/>
                </p:nvCxnSpPr>
                <p:spPr>
                  <a:xfrm>
                    <a:off x="5771216" y="2142247"/>
                    <a:ext cx="297691" cy="660793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93" name="Conector reto 292"/>
              <p:cNvCxnSpPr/>
              <p:nvPr/>
            </p:nvCxnSpPr>
            <p:spPr>
              <a:xfrm flipH="1">
                <a:off x="5364242" y="3400512"/>
                <a:ext cx="311020" cy="2275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9" name="Grupo 468"/>
            <p:cNvGrpSpPr/>
            <p:nvPr/>
          </p:nvGrpSpPr>
          <p:grpSpPr>
            <a:xfrm>
              <a:off x="5330105" y="3513703"/>
              <a:ext cx="3702848" cy="3208241"/>
              <a:chOff x="5276783" y="3488596"/>
              <a:chExt cx="3702848" cy="3208241"/>
            </a:xfrm>
          </p:grpSpPr>
          <p:sp>
            <p:nvSpPr>
              <p:cNvPr id="8" name="Seta dobrada 7"/>
              <p:cNvSpPr/>
              <p:nvPr/>
            </p:nvSpPr>
            <p:spPr>
              <a:xfrm rot="5400000">
                <a:off x="6219707" y="3445633"/>
                <a:ext cx="749966" cy="835892"/>
              </a:xfrm>
              <a:prstGeom prst="bentArrow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68" name="Grupo 467"/>
              <p:cNvGrpSpPr/>
              <p:nvPr/>
            </p:nvGrpSpPr>
            <p:grpSpPr>
              <a:xfrm>
                <a:off x="5276783" y="4320290"/>
                <a:ext cx="3702848" cy="2376547"/>
                <a:chOff x="5283825" y="4291338"/>
                <a:chExt cx="3702848" cy="2376547"/>
              </a:xfrm>
            </p:grpSpPr>
            <p:grpSp>
              <p:nvGrpSpPr>
                <p:cNvPr id="232" name="Grupo 966"/>
                <p:cNvGrpSpPr>
                  <a:grpSpLocks/>
                </p:cNvGrpSpPr>
                <p:nvPr/>
              </p:nvGrpSpPr>
              <p:grpSpPr bwMode="auto">
                <a:xfrm flipH="1" flipV="1">
                  <a:off x="7653367" y="4996769"/>
                  <a:ext cx="855548" cy="489600"/>
                  <a:chOff x="5364088" y="2977371"/>
                  <a:chExt cx="1316992" cy="961296"/>
                </a:xfrm>
              </p:grpSpPr>
              <p:sp>
                <p:nvSpPr>
                  <p:cNvPr id="233" name="Elipse 232"/>
                  <p:cNvSpPr/>
                  <p:nvPr/>
                </p:nvSpPr>
                <p:spPr>
                  <a:xfrm rot="20018651">
                    <a:off x="5746352" y="3110637"/>
                    <a:ext cx="308799" cy="187017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234" name="Elipse 233"/>
                  <p:cNvSpPr/>
                  <p:nvPr/>
                </p:nvSpPr>
                <p:spPr>
                  <a:xfrm rot="1543805">
                    <a:off x="5997390" y="3188560"/>
                    <a:ext cx="648698" cy="21507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235" name="Elipse 234"/>
                  <p:cNvSpPr/>
                  <p:nvPr/>
                </p:nvSpPr>
                <p:spPr>
                  <a:xfrm rot="20645888">
                    <a:off x="5929284" y="2977371"/>
                    <a:ext cx="751796" cy="118354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 w="3175"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236" name="Elipse 235"/>
                  <p:cNvSpPr/>
                  <p:nvPr/>
                </p:nvSpPr>
                <p:spPr>
                  <a:xfrm>
                    <a:off x="5667626" y="3277215"/>
                    <a:ext cx="106348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  <a:scene3d>
                    <a:camera prst="orthographicFront">
                      <a:rot lat="0" lon="0" rev="900000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237" name="Elipse 236"/>
                  <p:cNvSpPr/>
                  <p:nvPr/>
                </p:nvSpPr>
                <p:spPr>
                  <a:xfrm>
                    <a:off x="5664983" y="3315940"/>
                    <a:ext cx="72008" cy="980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dkEdge">
                    <a:bevelT w="127000" h="635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grpSp>
                <p:nvGrpSpPr>
                  <p:cNvPr id="238" name="Grupo 972"/>
                  <p:cNvGrpSpPr>
                    <a:grpSpLocks/>
                  </p:cNvGrpSpPr>
                  <p:nvPr/>
                </p:nvGrpSpPr>
                <p:grpSpPr bwMode="auto">
                  <a:xfrm>
                    <a:off x="5652493" y="3171924"/>
                    <a:ext cx="692087" cy="766743"/>
                    <a:chOff x="5652493" y="3171924"/>
                    <a:chExt cx="692087" cy="766743"/>
                  </a:xfrm>
                </p:grpSpPr>
                <p:grpSp>
                  <p:nvGrpSpPr>
                    <p:cNvPr id="240" name="Grupo 9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52493" y="3305055"/>
                      <a:ext cx="288032" cy="504056"/>
                      <a:chOff x="4499992" y="1988840"/>
                      <a:chExt cx="288032" cy="504056"/>
                    </a:xfrm>
                  </p:grpSpPr>
                  <p:cxnSp>
                    <p:nvCxnSpPr>
                      <p:cNvPr id="247" name="Conector reto 246"/>
                      <p:cNvCxnSpPr/>
                      <p:nvPr/>
                    </p:nvCxnSpPr>
                    <p:spPr>
                      <a:xfrm>
                        <a:off x="4716038" y="1990790"/>
                        <a:ext cx="71090" cy="14338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8" name="Conector reto 247"/>
                      <p:cNvCxnSpPr/>
                      <p:nvPr/>
                    </p:nvCxnSpPr>
                    <p:spPr>
                      <a:xfrm flipH="1">
                        <a:off x="4644948" y="2134169"/>
                        <a:ext cx="142181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9" name="Conector reto 248"/>
                      <p:cNvCxnSpPr/>
                      <p:nvPr/>
                    </p:nvCxnSpPr>
                    <p:spPr>
                      <a:xfrm flipH="1">
                        <a:off x="4500545" y="2134169"/>
                        <a:ext cx="144403" cy="35845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41" name="Grupo 9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78726" y="3171924"/>
                      <a:ext cx="288032" cy="766743"/>
                      <a:chOff x="5142778" y="2322259"/>
                      <a:chExt cx="288032" cy="766743"/>
                    </a:xfrm>
                  </p:grpSpPr>
                  <p:cxnSp>
                    <p:nvCxnSpPr>
                      <p:cNvPr id="245" name="Conector reto 244"/>
                      <p:cNvCxnSpPr/>
                      <p:nvPr/>
                    </p:nvCxnSpPr>
                    <p:spPr>
                      <a:xfrm flipV="1">
                        <a:off x="5143697" y="2323311"/>
                        <a:ext cx="71090" cy="14337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6" name="Conector reto 245"/>
                      <p:cNvCxnSpPr/>
                      <p:nvPr/>
                    </p:nvCxnSpPr>
                    <p:spPr>
                      <a:xfrm>
                        <a:off x="5214788" y="2323311"/>
                        <a:ext cx="215493" cy="76676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42" name="Grupo 9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43402" y="3243932"/>
                      <a:ext cx="501178" cy="661431"/>
                      <a:chOff x="5568354" y="2141515"/>
                      <a:chExt cx="501178" cy="661431"/>
                    </a:xfrm>
                  </p:grpSpPr>
                  <p:cxnSp>
                    <p:nvCxnSpPr>
                      <p:cNvPr id="243" name="Conector reto 242"/>
                      <p:cNvCxnSpPr/>
                      <p:nvPr/>
                    </p:nvCxnSpPr>
                    <p:spPr>
                      <a:xfrm flipV="1">
                        <a:off x="5569052" y="2142247"/>
                        <a:ext cx="215493" cy="65457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4" name="Conector reto 243"/>
                      <p:cNvCxnSpPr/>
                      <p:nvPr/>
                    </p:nvCxnSpPr>
                    <p:spPr>
                      <a:xfrm>
                        <a:off x="5771216" y="2142247"/>
                        <a:ext cx="297691" cy="660793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39" name="Conector reto 238"/>
                  <p:cNvCxnSpPr/>
                  <p:nvPr/>
                </p:nvCxnSpPr>
                <p:spPr>
                  <a:xfrm flipH="1">
                    <a:off x="5364242" y="3400512"/>
                    <a:ext cx="311020" cy="2275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0" name="Grupo 966"/>
                <p:cNvGrpSpPr>
                  <a:grpSpLocks/>
                </p:cNvGrpSpPr>
                <p:nvPr/>
              </p:nvGrpSpPr>
              <p:grpSpPr bwMode="auto">
                <a:xfrm flipH="1" flipV="1">
                  <a:off x="7589666" y="4448369"/>
                  <a:ext cx="855548" cy="489600"/>
                  <a:chOff x="5364088" y="2977371"/>
                  <a:chExt cx="1316992" cy="961296"/>
                </a:xfrm>
              </p:grpSpPr>
              <p:sp>
                <p:nvSpPr>
                  <p:cNvPr id="251" name="Elipse 250"/>
                  <p:cNvSpPr/>
                  <p:nvPr/>
                </p:nvSpPr>
                <p:spPr>
                  <a:xfrm rot="20018651">
                    <a:off x="5746352" y="3110637"/>
                    <a:ext cx="308799" cy="187017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252" name="Elipse 251"/>
                  <p:cNvSpPr/>
                  <p:nvPr/>
                </p:nvSpPr>
                <p:spPr>
                  <a:xfrm rot="1543805">
                    <a:off x="5997390" y="3188560"/>
                    <a:ext cx="648698" cy="21507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253" name="Elipse 252"/>
                  <p:cNvSpPr/>
                  <p:nvPr/>
                </p:nvSpPr>
                <p:spPr>
                  <a:xfrm rot="20645888">
                    <a:off x="5929284" y="2977371"/>
                    <a:ext cx="751796" cy="118354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 w="3175"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254" name="Elipse 253"/>
                  <p:cNvSpPr/>
                  <p:nvPr/>
                </p:nvSpPr>
                <p:spPr>
                  <a:xfrm>
                    <a:off x="5667626" y="3277215"/>
                    <a:ext cx="106348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  <a:scene3d>
                    <a:camera prst="orthographicFront">
                      <a:rot lat="0" lon="0" rev="900000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255" name="Elipse 254"/>
                  <p:cNvSpPr/>
                  <p:nvPr/>
                </p:nvSpPr>
                <p:spPr>
                  <a:xfrm>
                    <a:off x="5664983" y="3315940"/>
                    <a:ext cx="72008" cy="980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dkEdge">
                    <a:bevelT w="127000" h="635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grpSp>
                <p:nvGrpSpPr>
                  <p:cNvPr id="256" name="Grupo 972"/>
                  <p:cNvGrpSpPr>
                    <a:grpSpLocks/>
                  </p:cNvGrpSpPr>
                  <p:nvPr/>
                </p:nvGrpSpPr>
                <p:grpSpPr bwMode="auto">
                  <a:xfrm>
                    <a:off x="5652493" y="3171924"/>
                    <a:ext cx="692087" cy="766743"/>
                    <a:chOff x="5652493" y="3171924"/>
                    <a:chExt cx="692087" cy="766743"/>
                  </a:xfrm>
                </p:grpSpPr>
                <p:grpSp>
                  <p:nvGrpSpPr>
                    <p:cNvPr id="258" name="Grupo 9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52493" y="3305055"/>
                      <a:ext cx="288032" cy="504056"/>
                      <a:chOff x="4499992" y="1988840"/>
                      <a:chExt cx="288032" cy="504056"/>
                    </a:xfrm>
                  </p:grpSpPr>
                  <p:cxnSp>
                    <p:nvCxnSpPr>
                      <p:cNvPr id="265" name="Conector reto 264"/>
                      <p:cNvCxnSpPr/>
                      <p:nvPr/>
                    </p:nvCxnSpPr>
                    <p:spPr>
                      <a:xfrm>
                        <a:off x="4716038" y="1990790"/>
                        <a:ext cx="71090" cy="14338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6" name="Conector reto 265"/>
                      <p:cNvCxnSpPr/>
                      <p:nvPr/>
                    </p:nvCxnSpPr>
                    <p:spPr>
                      <a:xfrm flipH="1">
                        <a:off x="4644948" y="2134169"/>
                        <a:ext cx="142181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7" name="Conector reto 266"/>
                      <p:cNvCxnSpPr/>
                      <p:nvPr/>
                    </p:nvCxnSpPr>
                    <p:spPr>
                      <a:xfrm flipH="1">
                        <a:off x="4500545" y="2134169"/>
                        <a:ext cx="144403" cy="35845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59" name="Grupo 9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78726" y="3171924"/>
                      <a:ext cx="288032" cy="766743"/>
                      <a:chOff x="5142778" y="2322259"/>
                      <a:chExt cx="288032" cy="766743"/>
                    </a:xfrm>
                  </p:grpSpPr>
                  <p:cxnSp>
                    <p:nvCxnSpPr>
                      <p:cNvPr id="263" name="Conector reto 262"/>
                      <p:cNvCxnSpPr/>
                      <p:nvPr/>
                    </p:nvCxnSpPr>
                    <p:spPr>
                      <a:xfrm flipV="1">
                        <a:off x="5143697" y="2323311"/>
                        <a:ext cx="71090" cy="14337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4" name="Conector reto 263"/>
                      <p:cNvCxnSpPr/>
                      <p:nvPr/>
                    </p:nvCxnSpPr>
                    <p:spPr>
                      <a:xfrm>
                        <a:off x="5214788" y="2323311"/>
                        <a:ext cx="215493" cy="76676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60" name="Grupo 9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43402" y="3243932"/>
                      <a:ext cx="501178" cy="661431"/>
                      <a:chOff x="5568354" y="2141515"/>
                      <a:chExt cx="501178" cy="661431"/>
                    </a:xfrm>
                  </p:grpSpPr>
                  <p:cxnSp>
                    <p:nvCxnSpPr>
                      <p:cNvPr id="261" name="Conector reto 260"/>
                      <p:cNvCxnSpPr/>
                      <p:nvPr/>
                    </p:nvCxnSpPr>
                    <p:spPr>
                      <a:xfrm flipV="1">
                        <a:off x="5569052" y="2142247"/>
                        <a:ext cx="215493" cy="65457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2" name="Conector reto 261"/>
                      <p:cNvCxnSpPr/>
                      <p:nvPr/>
                    </p:nvCxnSpPr>
                    <p:spPr>
                      <a:xfrm>
                        <a:off x="5771216" y="2142247"/>
                        <a:ext cx="297691" cy="660793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57" name="Conector reto 256"/>
                  <p:cNvCxnSpPr/>
                  <p:nvPr/>
                </p:nvCxnSpPr>
                <p:spPr>
                  <a:xfrm flipH="1">
                    <a:off x="5364242" y="3400512"/>
                    <a:ext cx="311020" cy="2275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8" name="Grupo 966"/>
                <p:cNvGrpSpPr>
                  <a:grpSpLocks/>
                </p:cNvGrpSpPr>
                <p:nvPr/>
              </p:nvGrpSpPr>
              <p:grpSpPr bwMode="auto">
                <a:xfrm flipH="1" flipV="1">
                  <a:off x="8131125" y="5407080"/>
                  <a:ext cx="855548" cy="489600"/>
                  <a:chOff x="5364088" y="2977371"/>
                  <a:chExt cx="1316992" cy="961296"/>
                </a:xfrm>
              </p:grpSpPr>
              <p:sp>
                <p:nvSpPr>
                  <p:cNvPr id="269" name="Elipse 268"/>
                  <p:cNvSpPr/>
                  <p:nvPr/>
                </p:nvSpPr>
                <p:spPr>
                  <a:xfrm rot="20018651">
                    <a:off x="5746352" y="3110637"/>
                    <a:ext cx="308799" cy="187017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270" name="Elipse 269"/>
                  <p:cNvSpPr/>
                  <p:nvPr/>
                </p:nvSpPr>
                <p:spPr>
                  <a:xfrm rot="1543805">
                    <a:off x="5997390" y="3188560"/>
                    <a:ext cx="648698" cy="21507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271" name="Elipse 270"/>
                  <p:cNvSpPr/>
                  <p:nvPr/>
                </p:nvSpPr>
                <p:spPr>
                  <a:xfrm rot="20645888">
                    <a:off x="5929284" y="2977371"/>
                    <a:ext cx="751796" cy="118354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 w="3175"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272" name="Elipse 271"/>
                  <p:cNvSpPr/>
                  <p:nvPr/>
                </p:nvSpPr>
                <p:spPr>
                  <a:xfrm>
                    <a:off x="5667626" y="3277215"/>
                    <a:ext cx="106348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  <a:scene3d>
                    <a:camera prst="orthographicFront">
                      <a:rot lat="0" lon="0" rev="900000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273" name="Elipse 272"/>
                  <p:cNvSpPr/>
                  <p:nvPr/>
                </p:nvSpPr>
                <p:spPr>
                  <a:xfrm>
                    <a:off x="5664983" y="3315940"/>
                    <a:ext cx="72008" cy="980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dkEdge">
                    <a:bevelT w="127000" h="635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grpSp>
                <p:nvGrpSpPr>
                  <p:cNvPr id="274" name="Grupo 972"/>
                  <p:cNvGrpSpPr>
                    <a:grpSpLocks/>
                  </p:cNvGrpSpPr>
                  <p:nvPr/>
                </p:nvGrpSpPr>
                <p:grpSpPr bwMode="auto">
                  <a:xfrm>
                    <a:off x="5652493" y="3171924"/>
                    <a:ext cx="692087" cy="766743"/>
                    <a:chOff x="5652493" y="3171924"/>
                    <a:chExt cx="692087" cy="766743"/>
                  </a:xfrm>
                </p:grpSpPr>
                <p:grpSp>
                  <p:nvGrpSpPr>
                    <p:cNvPr id="276" name="Grupo 9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52493" y="3305055"/>
                      <a:ext cx="288032" cy="504056"/>
                      <a:chOff x="4499992" y="1988840"/>
                      <a:chExt cx="288032" cy="504056"/>
                    </a:xfrm>
                  </p:grpSpPr>
                  <p:cxnSp>
                    <p:nvCxnSpPr>
                      <p:cNvPr id="283" name="Conector reto 282"/>
                      <p:cNvCxnSpPr/>
                      <p:nvPr/>
                    </p:nvCxnSpPr>
                    <p:spPr>
                      <a:xfrm>
                        <a:off x="4716038" y="1990790"/>
                        <a:ext cx="71090" cy="14338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4" name="Conector reto 283"/>
                      <p:cNvCxnSpPr/>
                      <p:nvPr/>
                    </p:nvCxnSpPr>
                    <p:spPr>
                      <a:xfrm flipH="1">
                        <a:off x="4644948" y="2134169"/>
                        <a:ext cx="142181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5" name="Conector reto 284"/>
                      <p:cNvCxnSpPr/>
                      <p:nvPr/>
                    </p:nvCxnSpPr>
                    <p:spPr>
                      <a:xfrm flipH="1">
                        <a:off x="4500545" y="2134169"/>
                        <a:ext cx="144403" cy="35845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77" name="Grupo 9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78726" y="3171924"/>
                      <a:ext cx="288032" cy="766743"/>
                      <a:chOff x="5142778" y="2322259"/>
                      <a:chExt cx="288032" cy="766743"/>
                    </a:xfrm>
                  </p:grpSpPr>
                  <p:cxnSp>
                    <p:nvCxnSpPr>
                      <p:cNvPr id="281" name="Conector reto 280"/>
                      <p:cNvCxnSpPr/>
                      <p:nvPr/>
                    </p:nvCxnSpPr>
                    <p:spPr>
                      <a:xfrm flipV="1">
                        <a:off x="5143697" y="2323311"/>
                        <a:ext cx="71090" cy="14337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2" name="Conector reto 281"/>
                      <p:cNvCxnSpPr/>
                      <p:nvPr/>
                    </p:nvCxnSpPr>
                    <p:spPr>
                      <a:xfrm>
                        <a:off x="5214788" y="2323311"/>
                        <a:ext cx="215493" cy="76676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78" name="Grupo 9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43402" y="3243932"/>
                      <a:ext cx="501178" cy="661431"/>
                      <a:chOff x="5568354" y="2141515"/>
                      <a:chExt cx="501178" cy="661431"/>
                    </a:xfrm>
                  </p:grpSpPr>
                  <p:cxnSp>
                    <p:nvCxnSpPr>
                      <p:cNvPr id="279" name="Conector reto 278"/>
                      <p:cNvCxnSpPr/>
                      <p:nvPr/>
                    </p:nvCxnSpPr>
                    <p:spPr>
                      <a:xfrm flipV="1">
                        <a:off x="5569052" y="2142247"/>
                        <a:ext cx="215493" cy="65457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0" name="Conector reto 279"/>
                      <p:cNvCxnSpPr/>
                      <p:nvPr/>
                    </p:nvCxnSpPr>
                    <p:spPr>
                      <a:xfrm>
                        <a:off x="5771216" y="2142247"/>
                        <a:ext cx="297691" cy="660793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75" name="Conector reto 274"/>
                  <p:cNvCxnSpPr/>
                  <p:nvPr/>
                </p:nvCxnSpPr>
                <p:spPr>
                  <a:xfrm flipH="1">
                    <a:off x="5364242" y="3400512"/>
                    <a:ext cx="311020" cy="2275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4" name="Grupo 966"/>
                <p:cNvGrpSpPr>
                  <a:grpSpLocks/>
                </p:cNvGrpSpPr>
                <p:nvPr/>
              </p:nvGrpSpPr>
              <p:grpSpPr bwMode="auto">
                <a:xfrm flipH="1" flipV="1">
                  <a:off x="6771745" y="5055530"/>
                  <a:ext cx="855548" cy="489600"/>
                  <a:chOff x="5364088" y="2977371"/>
                  <a:chExt cx="1316992" cy="961296"/>
                </a:xfrm>
              </p:grpSpPr>
              <p:sp>
                <p:nvSpPr>
                  <p:cNvPr id="305" name="Elipse 304"/>
                  <p:cNvSpPr/>
                  <p:nvPr/>
                </p:nvSpPr>
                <p:spPr>
                  <a:xfrm rot="20018651">
                    <a:off x="5746352" y="3110637"/>
                    <a:ext cx="308799" cy="187017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06" name="Elipse 305"/>
                  <p:cNvSpPr/>
                  <p:nvPr/>
                </p:nvSpPr>
                <p:spPr>
                  <a:xfrm rot="1543805">
                    <a:off x="5997390" y="3188560"/>
                    <a:ext cx="648698" cy="21507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07" name="Elipse 306"/>
                  <p:cNvSpPr/>
                  <p:nvPr/>
                </p:nvSpPr>
                <p:spPr>
                  <a:xfrm rot="20645888">
                    <a:off x="5929284" y="2977371"/>
                    <a:ext cx="751796" cy="118354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 w="3175"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08" name="Elipse 307"/>
                  <p:cNvSpPr/>
                  <p:nvPr/>
                </p:nvSpPr>
                <p:spPr>
                  <a:xfrm>
                    <a:off x="5667626" y="3277215"/>
                    <a:ext cx="106348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  <a:scene3d>
                    <a:camera prst="orthographicFront">
                      <a:rot lat="0" lon="0" rev="900000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09" name="Elipse 308"/>
                  <p:cNvSpPr/>
                  <p:nvPr/>
                </p:nvSpPr>
                <p:spPr>
                  <a:xfrm>
                    <a:off x="5664983" y="3315940"/>
                    <a:ext cx="72008" cy="980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dkEdge">
                    <a:bevelT w="127000" h="635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grpSp>
                <p:nvGrpSpPr>
                  <p:cNvPr id="310" name="Grupo 972"/>
                  <p:cNvGrpSpPr>
                    <a:grpSpLocks/>
                  </p:cNvGrpSpPr>
                  <p:nvPr/>
                </p:nvGrpSpPr>
                <p:grpSpPr bwMode="auto">
                  <a:xfrm>
                    <a:off x="5652493" y="3171924"/>
                    <a:ext cx="692087" cy="766743"/>
                    <a:chOff x="5652493" y="3171924"/>
                    <a:chExt cx="692087" cy="766743"/>
                  </a:xfrm>
                </p:grpSpPr>
                <p:grpSp>
                  <p:nvGrpSpPr>
                    <p:cNvPr id="312" name="Grupo 9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52493" y="3305055"/>
                      <a:ext cx="288032" cy="504056"/>
                      <a:chOff x="4499992" y="1988840"/>
                      <a:chExt cx="288032" cy="504056"/>
                    </a:xfrm>
                  </p:grpSpPr>
                  <p:cxnSp>
                    <p:nvCxnSpPr>
                      <p:cNvPr id="319" name="Conector reto 318"/>
                      <p:cNvCxnSpPr/>
                      <p:nvPr/>
                    </p:nvCxnSpPr>
                    <p:spPr>
                      <a:xfrm>
                        <a:off x="4716038" y="1990790"/>
                        <a:ext cx="71090" cy="14338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0" name="Conector reto 319"/>
                      <p:cNvCxnSpPr/>
                      <p:nvPr/>
                    </p:nvCxnSpPr>
                    <p:spPr>
                      <a:xfrm flipH="1">
                        <a:off x="4644948" y="2134169"/>
                        <a:ext cx="142181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1" name="Conector reto 320"/>
                      <p:cNvCxnSpPr/>
                      <p:nvPr/>
                    </p:nvCxnSpPr>
                    <p:spPr>
                      <a:xfrm flipH="1">
                        <a:off x="4500545" y="2134169"/>
                        <a:ext cx="144403" cy="35845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13" name="Grupo 9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78726" y="3171924"/>
                      <a:ext cx="288032" cy="766743"/>
                      <a:chOff x="5142778" y="2322259"/>
                      <a:chExt cx="288032" cy="766743"/>
                    </a:xfrm>
                  </p:grpSpPr>
                  <p:cxnSp>
                    <p:nvCxnSpPr>
                      <p:cNvPr id="317" name="Conector reto 316"/>
                      <p:cNvCxnSpPr/>
                      <p:nvPr/>
                    </p:nvCxnSpPr>
                    <p:spPr>
                      <a:xfrm flipV="1">
                        <a:off x="5143697" y="2323311"/>
                        <a:ext cx="71090" cy="14337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8" name="Conector reto 317"/>
                      <p:cNvCxnSpPr/>
                      <p:nvPr/>
                    </p:nvCxnSpPr>
                    <p:spPr>
                      <a:xfrm>
                        <a:off x="5214788" y="2323311"/>
                        <a:ext cx="215493" cy="76676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14" name="Grupo 9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43402" y="3243932"/>
                      <a:ext cx="501178" cy="661431"/>
                      <a:chOff x="5568354" y="2141515"/>
                      <a:chExt cx="501178" cy="661431"/>
                    </a:xfrm>
                  </p:grpSpPr>
                  <p:cxnSp>
                    <p:nvCxnSpPr>
                      <p:cNvPr id="315" name="Conector reto 314"/>
                      <p:cNvCxnSpPr/>
                      <p:nvPr/>
                    </p:nvCxnSpPr>
                    <p:spPr>
                      <a:xfrm flipV="1">
                        <a:off x="5569052" y="2142247"/>
                        <a:ext cx="215493" cy="65457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6" name="Conector reto 315"/>
                      <p:cNvCxnSpPr/>
                      <p:nvPr/>
                    </p:nvCxnSpPr>
                    <p:spPr>
                      <a:xfrm>
                        <a:off x="5771216" y="2142247"/>
                        <a:ext cx="297691" cy="660793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311" name="Conector reto 310"/>
                  <p:cNvCxnSpPr/>
                  <p:nvPr/>
                </p:nvCxnSpPr>
                <p:spPr>
                  <a:xfrm flipH="1">
                    <a:off x="5364242" y="3400512"/>
                    <a:ext cx="311020" cy="2275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2" name="Grupo 966"/>
                <p:cNvGrpSpPr>
                  <a:grpSpLocks/>
                </p:cNvGrpSpPr>
                <p:nvPr/>
              </p:nvGrpSpPr>
              <p:grpSpPr bwMode="auto">
                <a:xfrm flipH="1" flipV="1">
                  <a:off x="5891954" y="5488315"/>
                  <a:ext cx="855548" cy="489600"/>
                  <a:chOff x="5364088" y="2977371"/>
                  <a:chExt cx="1316992" cy="961296"/>
                </a:xfrm>
              </p:grpSpPr>
              <p:sp>
                <p:nvSpPr>
                  <p:cNvPr id="323" name="Elipse 322"/>
                  <p:cNvSpPr/>
                  <p:nvPr/>
                </p:nvSpPr>
                <p:spPr>
                  <a:xfrm rot="20018651">
                    <a:off x="5746352" y="3110637"/>
                    <a:ext cx="308799" cy="187017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24" name="Elipse 323"/>
                  <p:cNvSpPr/>
                  <p:nvPr/>
                </p:nvSpPr>
                <p:spPr>
                  <a:xfrm rot="1543805">
                    <a:off x="5997390" y="3188560"/>
                    <a:ext cx="648698" cy="21507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25" name="Elipse 324"/>
                  <p:cNvSpPr/>
                  <p:nvPr/>
                </p:nvSpPr>
                <p:spPr>
                  <a:xfrm rot="20645888">
                    <a:off x="5929284" y="2977371"/>
                    <a:ext cx="751796" cy="118354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 w="3175"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26" name="Elipse 325"/>
                  <p:cNvSpPr/>
                  <p:nvPr/>
                </p:nvSpPr>
                <p:spPr>
                  <a:xfrm>
                    <a:off x="5667626" y="3277215"/>
                    <a:ext cx="106348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  <a:scene3d>
                    <a:camera prst="orthographicFront">
                      <a:rot lat="0" lon="0" rev="900000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27" name="Elipse 326"/>
                  <p:cNvSpPr/>
                  <p:nvPr/>
                </p:nvSpPr>
                <p:spPr>
                  <a:xfrm>
                    <a:off x="5664983" y="3315940"/>
                    <a:ext cx="72008" cy="980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dkEdge">
                    <a:bevelT w="127000" h="635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grpSp>
                <p:nvGrpSpPr>
                  <p:cNvPr id="328" name="Grupo 972"/>
                  <p:cNvGrpSpPr>
                    <a:grpSpLocks/>
                  </p:cNvGrpSpPr>
                  <p:nvPr/>
                </p:nvGrpSpPr>
                <p:grpSpPr bwMode="auto">
                  <a:xfrm>
                    <a:off x="5652493" y="3171924"/>
                    <a:ext cx="692087" cy="766743"/>
                    <a:chOff x="5652493" y="3171924"/>
                    <a:chExt cx="692087" cy="766743"/>
                  </a:xfrm>
                </p:grpSpPr>
                <p:grpSp>
                  <p:nvGrpSpPr>
                    <p:cNvPr id="330" name="Grupo 9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52493" y="3305055"/>
                      <a:ext cx="288032" cy="504056"/>
                      <a:chOff x="4499992" y="1988840"/>
                      <a:chExt cx="288032" cy="504056"/>
                    </a:xfrm>
                  </p:grpSpPr>
                  <p:cxnSp>
                    <p:nvCxnSpPr>
                      <p:cNvPr id="337" name="Conector reto 336"/>
                      <p:cNvCxnSpPr/>
                      <p:nvPr/>
                    </p:nvCxnSpPr>
                    <p:spPr>
                      <a:xfrm>
                        <a:off x="4716038" y="1990790"/>
                        <a:ext cx="71090" cy="14338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8" name="Conector reto 337"/>
                      <p:cNvCxnSpPr/>
                      <p:nvPr/>
                    </p:nvCxnSpPr>
                    <p:spPr>
                      <a:xfrm flipH="1">
                        <a:off x="4644948" y="2134169"/>
                        <a:ext cx="142181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9" name="Conector reto 338"/>
                      <p:cNvCxnSpPr/>
                      <p:nvPr/>
                    </p:nvCxnSpPr>
                    <p:spPr>
                      <a:xfrm flipH="1">
                        <a:off x="4500545" y="2134169"/>
                        <a:ext cx="144403" cy="35845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31" name="Grupo 9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78726" y="3171924"/>
                      <a:ext cx="288032" cy="766743"/>
                      <a:chOff x="5142778" y="2322259"/>
                      <a:chExt cx="288032" cy="766743"/>
                    </a:xfrm>
                  </p:grpSpPr>
                  <p:cxnSp>
                    <p:nvCxnSpPr>
                      <p:cNvPr id="335" name="Conector reto 334"/>
                      <p:cNvCxnSpPr/>
                      <p:nvPr/>
                    </p:nvCxnSpPr>
                    <p:spPr>
                      <a:xfrm flipV="1">
                        <a:off x="5143697" y="2323311"/>
                        <a:ext cx="71090" cy="14337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6" name="Conector reto 335"/>
                      <p:cNvCxnSpPr/>
                      <p:nvPr/>
                    </p:nvCxnSpPr>
                    <p:spPr>
                      <a:xfrm>
                        <a:off x="5214788" y="2323311"/>
                        <a:ext cx="215493" cy="76676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32" name="Grupo 9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43402" y="3243932"/>
                      <a:ext cx="501178" cy="661431"/>
                      <a:chOff x="5568354" y="2141515"/>
                      <a:chExt cx="501178" cy="661431"/>
                    </a:xfrm>
                  </p:grpSpPr>
                  <p:cxnSp>
                    <p:nvCxnSpPr>
                      <p:cNvPr id="333" name="Conector reto 332"/>
                      <p:cNvCxnSpPr/>
                      <p:nvPr/>
                    </p:nvCxnSpPr>
                    <p:spPr>
                      <a:xfrm flipV="1">
                        <a:off x="5569052" y="2142247"/>
                        <a:ext cx="215493" cy="65457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4" name="Conector reto 333"/>
                      <p:cNvCxnSpPr/>
                      <p:nvPr/>
                    </p:nvCxnSpPr>
                    <p:spPr>
                      <a:xfrm>
                        <a:off x="5771216" y="2142247"/>
                        <a:ext cx="297691" cy="660793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329" name="Conector reto 328"/>
                  <p:cNvCxnSpPr/>
                  <p:nvPr/>
                </p:nvCxnSpPr>
                <p:spPr>
                  <a:xfrm flipH="1">
                    <a:off x="5364242" y="3400512"/>
                    <a:ext cx="311020" cy="2275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0" name="Grupo 966"/>
                <p:cNvGrpSpPr>
                  <a:grpSpLocks/>
                </p:cNvGrpSpPr>
                <p:nvPr/>
              </p:nvGrpSpPr>
              <p:grpSpPr bwMode="auto">
                <a:xfrm flipH="1" flipV="1">
                  <a:off x="6917997" y="5708713"/>
                  <a:ext cx="855548" cy="489600"/>
                  <a:chOff x="5364088" y="2977371"/>
                  <a:chExt cx="1316992" cy="961296"/>
                </a:xfrm>
              </p:grpSpPr>
              <p:sp>
                <p:nvSpPr>
                  <p:cNvPr id="341" name="Elipse 340"/>
                  <p:cNvSpPr/>
                  <p:nvPr/>
                </p:nvSpPr>
                <p:spPr>
                  <a:xfrm rot="20018651">
                    <a:off x="5746352" y="3110637"/>
                    <a:ext cx="308799" cy="187017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42" name="Elipse 341"/>
                  <p:cNvSpPr/>
                  <p:nvPr/>
                </p:nvSpPr>
                <p:spPr>
                  <a:xfrm rot="1543805">
                    <a:off x="5997390" y="3188560"/>
                    <a:ext cx="648698" cy="21507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43" name="Elipse 342"/>
                  <p:cNvSpPr/>
                  <p:nvPr/>
                </p:nvSpPr>
                <p:spPr>
                  <a:xfrm rot="20645888">
                    <a:off x="5929284" y="2977371"/>
                    <a:ext cx="751796" cy="118354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 w="3175"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44" name="Elipse 343"/>
                  <p:cNvSpPr/>
                  <p:nvPr/>
                </p:nvSpPr>
                <p:spPr>
                  <a:xfrm>
                    <a:off x="5667626" y="3277215"/>
                    <a:ext cx="106348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  <a:scene3d>
                    <a:camera prst="orthographicFront">
                      <a:rot lat="0" lon="0" rev="900000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45" name="Elipse 344"/>
                  <p:cNvSpPr/>
                  <p:nvPr/>
                </p:nvSpPr>
                <p:spPr>
                  <a:xfrm>
                    <a:off x="5664983" y="3315940"/>
                    <a:ext cx="72008" cy="980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dkEdge">
                    <a:bevelT w="127000" h="635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grpSp>
                <p:nvGrpSpPr>
                  <p:cNvPr id="346" name="Grupo 972"/>
                  <p:cNvGrpSpPr>
                    <a:grpSpLocks/>
                  </p:cNvGrpSpPr>
                  <p:nvPr/>
                </p:nvGrpSpPr>
                <p:grpSpPr bwMode="auto">
                  <a:xfrm>
                    <a:off x="5652493" y="3171924"/>
                    <a:ext cx="692087" cy="766743"/>
                    <a:chOff x="5652493" y="3171924"/>
                    <a:chExt cx="692087" cy="766743"/>
                  </a:xfrm>
                </p:grpSpPr>
                <p:grpSp>
                  <p:nvGrpSpPr>
                    <p:cNvPr id="348" name="Grupo 9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52493" y="3305055"/>
                      <a:ext cx="288032" cy="504056"/>
                      <a:chOff x="4499992" y="1988840"/>
                      <a:chExt cx="288032" cy="504056"/>
                    </a:xfrm>
                  </p:grpSpPr>
                  <p:cxnSp>
                    <p:nvCxnSpPr>
                      <p:cNvPr id="355" name="Conector reto 354"/>
                      <p:cNvCxnSpPr/>
                      <p:nvPr/>
                    </p:nvCxnSpPr>
                    <p:spPr>
                      <a:xfrm>
                        <a:off x="4716038" y="1990790"/>
                        <a:ext cx="71090" cy="14338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6" name="Conector reto 355"/>
                      <p:cNvCxnSpPr/>
                      <p:nvPr/>
                    </p:nvCxnSpPr>
                    <p:spPr>
                      <a:xfrm flipH="1">
                        <a:off x="4644948" y="2134169"/>
                        <a:ext cx="142181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7" name="Conector reto 356"/>
                      <p:cNvCxnSpPr/>
                      <p:nvPr/>
                    </p:nvCxnSpPr>
                    <p:spPr>
                      <a:xfrm flipH="1">
                        <a:off x="4500545" y="2134169"/>
                        <a:ext cx="144403" cy="35845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49" name="Grupo 9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78726" y="3171924"/>
                      <a:ext cx="288032" cy="766743"/>
                      <a:chOff x="5142778" y="2322259"/>
                      <a:chExt cx="288032" cy="766743"/>
                    </a:xfrm>
                  </p:grpSpPr>
                  <p:cxnSp>
                    <p:nvCxnSpPr>
                      <p:cNvPr id="353" name="Conector reto 352"/>
                      <p:cNvCxnSpPr/>
                      <p:nvPr/>
                    </p:nvCxnSpPr>
                    <p:spPr>
                      <a:xfrm flipV="1">
                        <a:off x="5143697" y="2323311"/>
                        <a:ext cx="71090" cy="14337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4" name="Conector reto 353"/>
                      <p:cNvCxnSpPr/>
                      <p:nvPr/>
                    </p:nvCxnSpPr>
                    <p:spPr>
                      <a:xfrm>
                        <a:off x="5214788" y="2323311"/>
                        <a:ext cx="215493" cy="76676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50" name="Grupo 9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43402" y="3243932"/>
                      <a:ext cx="501178" cy="661431"/>
                      <a:chOff x="5568354" y="2141515"/>
                      <a:chExt cx="501178" cy="661431"/>
                    </a:xfrm>
                  </p:grpSpPr>
                  <p:cxnSp>
                    <p:nvCxnSpPr>
                      <p:cNvPr id="351" name="Conector reto 350"/>
                      <p:cNvCxnSpPr/>
                      <p:nvPr/>
                    </p:nvCxnSpPr>
                    <p:spPr>
                      <a:xfrm flipV="1">
                        <a:off x="5569052" y="2142247"/>
                        <a:ext cx="215493" cy="65457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2" name="Conector reto 351"/>
                      <p:cNvCxnSpPr/>
                      <p:nvPr/>
                    </p:nvCxnSpPr>
                    <p:spPr>
                      <a:xfrm>
                        <a:off x="5771216" y="2142247"/>
                        <a:ext cx="297691" cy="660793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347" name="Conector reto 346"/>
                  <p:cNvCxnSpPr/>
                  <p:nvPr/>
                </p:nvCxnSpPr>
                <p:spPr>
                  <a:xfrm flipH="1">
                    <a:off x="5364242" y="3400512"/>
                    <a:ext cx="311020" cy="2275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8" name="Grupo 966"/>
                <p:cNvGrpSpPr>
                  <a:grpSpLocks/>
                </p:cNvGrpSpPr>
                <p:nvPr/>
              </p:nvGrpSpPr>
              <p:grpSpPr bwMode="auto">
                <a:xfrm flipH="1" flipV="1">
                  <a:off x="6002033" y="4881270"/>
                  <a:ext cx="855548" cy="489600"/>
                  <a:chOff x="5364088" y="2977371"/>
                  <a:chExt cx="1316992" cy="961296"/>
                </a:xfrm>
              </p:grpSpPr>
              <p:sp>
                <p:nvSpPr>
                  <p:cNvPr id="359" name="Elipse 358"/>
                  <p:cNvSpPr/>
                  <p:nvPr/>
                </p:nvSpPr>
                <p:spPr>
                  <a:xfrm rot="20018651">
                    <a:off x="5746352" y="3110637"/>
                    <a:ext cx="308799" cy="187017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60" name="Elipse 359"/>
                  <p:cNvSpPr/>
                  <p:nvPr/>
                </p:nvSpPr>
                <p:spPr>
                  <a:xfrm rot="1543805">
                    <a:off x="5997390" y="3188560"/>
                    <a:ext cx="648698" cy="21507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61" name="Elipse 360"/>
                  <p:cNvSpPr/>
                  <p:nvPr/>
                </p:nvSpPr>
                <p:spPr>
                  <a:xfrm rot="20645888">
                    <a:off x="5929284" y="2977371"/>
                    <a:ext cx="751796" cy="118354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 w="3175"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62" name="Elipse 361"/>
                  <p:cNvSpPr/>
                  <p:nvPr/>
                </p:nvSpPr>
                <p:spPr>
                  <a:xfrm>
                    <a:off x="5667626" y="3277215"/>
                    <a:ext cx="106348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  <a:scene3d>
                    <a:camera prst="orthographicFront">
                      <a:rot lat="0" lon="0" rev="900000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63" name="Elipse 362"/>
                  <p:cNvSpPr/>
                  <p:nvPr/>
                </p:nvSpPr>
                <p:spPr>
                  <a:xfrm>
                    <a:off x="5664983" y="3315940"/>
                    <a:ext cx="72008" cy="980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dkEdge">
                    <a:bevelT w="127000" h="635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grpSp>
                <p:nvGrpSpPr>
                  <p:cNvPr id="364" name="Grupo 972"/>
                  <p:cNvGrpSpPr>
                    <a:grpSpLocks/>
                  </p:cNvGrpSpPr>
                  <p:nvPr/>
                </p:nvGrpSpPr>
                <p:grpSpPr bwMode="auto">
                  <a:xfrm>
                    <a:off x="5652493" y="3171924"/>
                    <a:ext cx="692087" cy="766743"/>
                    <a:chOff x="5652493" y="3171924"/>
                    <a:chExt cx="692087" cy="766743"/>
                  </a:xfrm>
                </p:grpSpPr>
                <p:grpSp>
                  <p:nvGrpSpPr>
                    <p:cNvPr id="366" name="Grupo 9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52493" y="3305055"/>
                      <a:ext cx="288032" cy="504056"/>
                      <a:chOff x="4499992" y="1988840"/>
                      <a:chExt cx="288032" cy="504056"/>
                    </a:xfrm>
                  </p:grpSpPr>
                  <p:cxnSp>
                    <p:nvCxnSpPr>
                      <p:cNvPr id="373" name="Conector reto 372"/>
                      <p:cNvCxnSpPr/>
                      <p:nvPr/>
                    </p:nvCxnSpPr>
                    <p:spPr>
                      <a:xfrm>
                        <a:off x="4716038" y="1990790"/>
                        <a:ext cx="71090" cy="14338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4" name="Conector reto 373"/>
                      <p:cNvCxnSpPr/>
                      <p:nvPr/>
                    </p:nvCxnSpPr>
                    <p:spPr>
                      <a:xfrm flipH="1">
                        <a:off x="4644948" y="2134169"/>
                        <a:ext cx="142181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5" name="Conector reto 374"/>
                      <p:cNvCxnSpPr/>
                      <p:nvPr/>
                    </p:nvCxnSpPr>
                    <p:spPr>
                      <a:xfrm flipH="1">
                        <a:off x="4500545" y="2134169"/>
                        <a:ext cx="144403" cy="35845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67" name="Grupo 9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78726" y="3171924"/>
                      <a:ext cx="288032" cy="766743"/>
                      <a:chOff x="5142778" y="2322259"/>
                      <a:chExt cx="288032" cy="766743"/>
                    </a:xfrm>
                  </p:grpSpPr>
                  <p:cxnSp>
                    <p:nvCxnSpPr>
                      <p:cNvPr id="371" name="Conector reto 370"/>
                      <p:cNvCxnSpPr/>
                      <p:nvPr/>
                    </p:nvCxnSpPr>
                    <p:spPr>
                      <a:xfrm flipV="1">
                        <a:off x="5143697" y="2323311"/>
                        <a:ext cx="71090" cy="14337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2" name="Conector reto 371"/>
                      <p:cNvCxnSpPr/>
                      <p:nvPr/>
                    </p:nvCxnSpPr>
                    <p:spPr>
                      <a:xfrm>
                        <a:off x="5214788" y="2323311"/>
                        <a:ext cx="215493" cy="76676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68" name="Grupo 9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43402" y="3243932"/>
                      <a:ext cx="501178" cy="661431"/>
                      <a:chOff x="5568354" y="2141515"/>
                      <a:chExt cx="501178" cy="661431"/>
                    </a:xfrm>
                  </p:grpSpPr>
                  <p:cxnSp>
                    <p:nvCxnSpPr>
                      <p:cNvPr id="369" name="Conector reto 368"/>
                      <p:cNvCxnSpPr/>
                      <p:nvPr/>
                    </p:nvCxnSpPr>
                    <p:spPr>
                      <a:xfrm flipV="1">
                        <a:off x="5569052" y="2142247"/>
                        <a:ext cx="215493" cy="65457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0" name="Conector reto 369"/>
                      <p:cNvCxnSpPr/>
                      <p:nvPr/>
                    </p:nvCxnSpPr>
                    <p:spPr>
                      <a:xfrm>
                        <a:off x="5771216" y="2142247"/>
                        <a:ext cx="297691" cy="660793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365" name="Conector reto 364"/>
                  <p:cNvCxnSpPr/>
                  <p:nvPr/>
                </p:nvCxnSpPr>
                <p:spPr>
                  <a:xfrm flipH="1">
                    <a:off x="5364242" y="3400512"/>
                    <a:ext cx="311020" cy="2275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6" name="Grupo 966"/>
                <p:cNvGrpSpPr>
                  <a:grpSpLocks/>
                </p:cNvGrpSpPr>
                <p:nvPr/>
              </p:nvGrpSpPr>
              <p:grpSpPr bwMode="auto">
                <a:xfrm flipH="1" flipV="1">
                  <a:off x="6494564" y="4291338"/>
                  <a:ext cx="855548" cy="489600"/>
                  <a:chOff x="5364088" y="2977371"/>
                  <a:chExt cx="1316992" cy="961296"/>
                </a:xfrm>
              </p:grpSpPr>
              <p:sp>
                <p:nvSpPr>
                  <p:cNvPr id="377" name="Elipse 376"/>
                  <p:cNvSpPr/>
                  <p:nvPr/>
                </p:nvSpPr>
                <p:spPr>
                  <a:xfrm rot="20018651">
                    <a:off x="5746352" y="3110637"/>
                    <a:ext cx="308799" cy="187017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78" name="Elipse 377"/>
                  <p:cNvSpPr/>
                  <p:nvPr/>
                </p:nvSpPr>
                <p:spPr>
                  <a:xfrm rot="1543805">
                    <a:off x="5997390" y="3188560"/>
                    <a:ext cx="648698" cy="21507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79" name="Elipse 378"/>
                  <p:cNvSpPr/>
                  <p:nvPr/>
                </p:nvSpPr>
                <p:spPr>
                  <a:xfrm rot="20645888">
                    <a:off x="5929284" y="2977371"/>
                    <a:ext cx="751796" cy="118354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 w="3175"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80" name="Elipse 379"/>
                  <p:cNvSpPr/>
                  <p:nvPr/>
                </p:nvSpPr>
                <p:spPr>
                  <a:xfrm>
                    <a:off x="5667626" y="3277215"/>
                    <a:ext cx="106348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  <a:scene3d>
                    <a:camera prst="orthographicFront">
                      <a:rot lat="0" lon="0" rev="900000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81" name="Elipse 380"/>
                  <p:cNvSpPr/>
                  <p:nvPr/>
                </p:nvSpPr>
                <p:spPr>
                  <a:xfrm>
                    <a:off x="5664983" y="3315940"/>
                    <a:ext cx="72008" cy="980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dkEdge">
                    <a:bevelT w="127000" h="635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grpSp>
                <p:nvGrpSpPr>
                  <p:cNvPr id="382" name="Grupo 972"/>
                  <p:cNvGrpSpPr>
                    <a:grpSpLocks/>
                  </p:cNvGrpSpPr>
                  <p:nvPr/>
                </p:nvGrpSpPr>
                <p:grpSpPr bwMode="auto">
                  <a:xfrm>
                    <a:off x="5652493" y="3171924"/>
                    <a:ext cx="692087" cy="766743"/>
                    <a:chOff x="5652493" y="3171924"/>
                    <a:chExt cx="692087" cy="766743"/>
                  </a:xfrm>
                </p:grpSpPr>
                <p:grpSp>
                  <p:nvGrpSpPr>
                    <p:cNvPr id="384" name="Grupo 9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52493" y="3305055"/>
                      <a:ext cx="288032" cy="504056"/>
                      <a:chOff x="4499992" y="1988840"/>
                      <a:chExt cx="288032" cy="504056"/>
                    </a:xfrm>
                  </p:grpSpPr>
                  <p:cxnSp>
                    <p:nvCxnSpPr>
                      <p:cNvPr id="391" name="Conector reto 390"/>
                      <p:cNvCxnSpPr/>
                      <p:nvPr/>
                    </p:nvCxnSpPr>
                    <p:spPr>
                      <a:xfrm>
                        <a:off x="4716038" y="1990790"/>
                        <a:ext cx="71090" cy="14338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2" name="Conector reto 391"/>
                      <p:cNvCxnSpPr/>
                      <p:nvPr/>
                    </p:nvCxnSpPr>
                    <p:spPr>
                      <a:xfrm flipH="1">
                        <a:off x="4644948" y="2134169"/>
                        <a:ext cx="142181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3" name="Conector reto 392"/>
                      <p:cNvCxnSpPr/>
                      <p:nvPr/>
                    </p:nvCxnSpPr>
                    <p:spPr>
                      <a:xfrm flipH="1">
                        <a:off x="4500545" y="2134169"/>
                        <a:ext cx="144403" cy="35845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85" name="Grupo 9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78726" y="3171924"/>
                      <a:ext cx="288032" cy="766743"/>
                      <a:chOff x="5142778" y="2322259"/>
                      <a:chExt cx="288032" cy="766743"/>
                    </a:xfrm>
                  </p:grpSpPr>
                  <p:cxnSp>
                    <p:nvCxnSpPr>
                      <p:cNvPr id="389" name="Conector reto 388"/>
                      <p:cNvCxnSpPr/>
                      <p:nvPr/>
                    </p:nvCxnSpPr>
                    <p:spPr>
                      <a:xfrm flipV="1">
                        <a:off x="5143697" y="2323311"/>
                        <a:ext cx="71090" cy="14337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0" name="Conector reto 389"/>
                      <p:cNvCxnSpPr/>
                      <p:nvPr/>
                    </p:nvCxnSpPr>
                    <p:spPr>
                      <a:xfrm>
                        <a:off x="5214788" y="2323311"/>
                        <a:ext cx="215493" cy="76676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86" name="Grupo 9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43402" y="3243932"/>
                      <a:ext cx="501178" cy="661431"/>
                      <a:chOff x="5568354" y="2141515"/>
                      <a:chExt cx="501178" cy="661431"/>
                    </a:xfrm>
                  </p:grpSpPr>
                  <p:cxnSp>
                    <p:nvCxnSpPr>
                      <p:cNvPr id="387" name="Conector reto 386"/>
                      <p:cNvCxnSpPr/>
                      <p:nvPr/>
                    </p:nvCxnSpPr>
                    <p:spPr>
                      <a:xfrm flipV="1">
                        <a:off x="5569052" y="2142247"/>
                        <a:ext cx="215493" cy="65457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88" name="Conector reto 387"/>
                      <p:cNvCxnSpPr/>
                      <p:nvPr/>
                    </p:nvCxnSpPr>
                    <p:spPr>
                      <a:xfrm>
                        <a:off x="5771216" y="2142247"/>
                        <a:ext cx="297691" cy="660793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383" name="Conector reto 382"/>
                  <p:cNvCxnSpPr/>
                  <p:nvPr/>
                </p:nvCxnSpPr>
                <p:spPr>
                  <a:xfrm flipH="1">
                    <a:off x="5364242" y="3400512"/>
                    <a:ext cx="311020" cy="2275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94" name="CaixaDeTexto 393"/>
                <p:cNvSpPr txBox="1"/>
                <p:nvPr/>
              </p:nvSpPr>
              <p:spPr>
                <a:xfrm>
                  <a:off x="6466707" y="4424261"/>
                  <a:ext cx="1030310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0" dirty="0">
                      <a:solidFill>
                        <a:srgbClr val="FF0000"/>
                      </a:solidFill>
                    </a:rPr>
                    <a:t>X</a:t>
                  </a:r>
                </a:p>
              </p:txBody>
            </p:sp>
            <p:grpSp>
              <p:nvGrpSpPr>
                <p:cNvPr id="396" name="Grupo 966"/>
                <p:cNvGrpSpPr>
                  <a:grpSpLocks/>
                </p:cNvGrpSpPr>
                <p:nvPr/>
              </p:nvGrpSpPr>
              <p:grpSpPr bwMode="auto">
                <a:xfrm flipH="1" flipV="1">
                  <a:off x="7551233" y="6178285"/>
                  <a:ext cx="855548" cy="489600"/>
                  <a:chOff x="5364088" y="2977371"/>
                  <a:chExt cx="1316992" cy="961296"/>
                </a:xfrm>
              </p:grpSpPr>
              <p:sp>
                <p:nvSpPr>
                  <p:cNvPr id="397" name="Elipse 396"/>
                  <p:cNvSpPr/>
                  <p:nvPr/>
                </p:nvSpPr>
                <p:spPr>
                  <a:xfrm rot="20018651">
                    <a:off x="5746352" y="3110637"/>
                    <a:ext cx="308799" cy="187017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98" name="Elipse 397"/>
                  <p:cNvSpPr/>
                  <p:nvPr/>
                </p:nvSpPr>
                <p:spPr>
                  <a:xfrm rot="1543805">
                    <a:off x="5997390" y="3188560"/>
                    <a:ext cx="648698" cy="21507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399" name="Elipse 398"/>
                  <p:cNvSpPr/>
                  <p:nvPr/>
                </p:nvSpPr>
                <p:spPr>
                  <a:xfrm rot="20645888">
                    <a:off x="5929284" y="2977371"/>
                    <a:ext cx="751796" cy="118354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 w="3175"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00" name="Elipse 399"/>
                  <p:cNvSpPr/>
                  <p:nvPr/>
                </p:nvSpPr>
                <p:spPr>
                  <a:xfrm>
                    <a:off x="5667626" y="3277215"/>
                    <a:ext cx="106348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  <a:scene3d>
                    <a:camera prst="orthographicFront">
                      <a:rot lat="0" lon="0" rev="900000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01" name="Elipse 400"/>
                  <p:cNvSpPr/>
                  <p:nvPr/>
                </p:nvSpPr>
                <p:spPr>
                  <a:xfrm>
                    <a:off x="5664983" y="3315940"/>
                    <a:ext cx="72008" cy="980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dkEdge">
                    <a:bevelT w="127000" h="635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grpSp>
                <p:nvGrpSpPr>
                  <p:cNvPr id="402" name="Grupo 972"/>
                  <p:cNvGrpSpPr>
                    <a:grpSpLocks/>
                  </p:cNvGrpSpPr>
                  <p:nvPr/>
                </p:nvGrpSpPr>
                <p:grpSpPr bwMode="auto">
                  <a:xfrm>
                    <a:off x="5652493" y="3171924"/>
                    <a:ext cx="692087" cy="766743"/>
                    <a:chOff x="5652493" y="3171924"/>
                    <a:chExt cx="692087" cy="766743"/>
                  </a:xfrm>
                </p:grpSpPr>
                <p:grpSp>
                  <p:nvGrpSpPr>
                    <p:cNvPr id="404" name="Grupo 9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52493" y="3305055"/>
                      <a:ext cx="288032" cy="504056"/>
                      <a:chOff x="4499992" y="1988840"/>
                      <a:chExt cx="288032" cy="504056"/>
                    </a:xfrm>
                  </p:grpSpPr>
                  <p:cxnSp>
                    <p:nvCxnSpPr>
                      <p:cNvPr id="411" name="Conector reto 410"/>
                      <p:cNvCxnSpPr/>
                      <p:nvPr/>
                    </p:nvCxnSpPr>
                    <p:spPr>
                      <a:xfrm>
                        <a:off x="4716038" y="1990790"/>
                        <a:ext cx="71090" cy="14338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2" name="Conector reto 411"/>
                      <p:cNvCxnSpPr/>
                      <p:nvPr/>
                    </p:nvCxnSpPr>
                    <p:spPr>
                      <a:xfrm flipH="1">
                        <a:off x="4644948" y="2134169"/>
                        <a:ext cx="142181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3" name="Conector reto 412"/>
                      <p:cNvCxnSpPr/>
                      <p:nvPr/>
                    </p:nvCxnSpPr>
                    <p:spPr>
                      <a:xfrm flipH="1">
                        <a:off x="4500545" y="2134169"/>
                        <a:ext cx="144403" cy="35845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05" name="Grupo 9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78726" y="3171924"/>
                      <a:ext cx="288032" cy="766743"/>
                      <a:chOff x="5142778" y="2322259"/>
                      <a:chExt cx="288032" cy="766743"/>
                    </a:xfrm>
                  </p:grpSpPr>
                  <p:cxnSp>
                    <p:nvCxnSpPr>
                      <p:cNvPr id="409" name="Conector reto 408"/>
                      <p:cNvCxnSpPr/>
                      <p:nvPr/>
                    </p:nvCxnSpPr>
                    <p:spPr>
                      <a:xfrm flipV="1">
                        <a:off x="5143697" y="2323311"/>
                        <a:ext cx="71090" cy="14337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0" name="Conector reto 409"/>
                      <p:cNvCxnSpPr/>
                      <p:nvPr/>
                    </p:nvCxnSpPr>
                    <p:spPr>
                      <a:xfrm>
                        <a:off x="5214788" y="2323311"/>
                        <a:ext cx="215493" cy="76676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06" name="Grupo 9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43402" y="3243932"/>
                      <a:ext cx="501178" cy="661431"/>
                      <a:chOff x="5568354" y="2141515"/>
                      <a:chExt cx="501178" cy="661431"/>
                    </a:xfrm>
                  </p:grpSpPr>
                  <p:cxnSp>
                    <p:nvCxnSpPr>
                      <p:cNvPr id="407" name="Conector reto 406"/>
                      <p:cNvCxnSpPr/>
                      <p:nvPr/>
                    </p:nvCxnSpPr>
                    <p:spPr>
                      <a:xfrm flipV="1">
                        <a:off x="5569052" y="2142247"/>
                        <a:ext cx="215493" cy="65457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8" name="Conector reto 407"/>
                      <p:cNvCxnSpPr/>
                      <p:nvPr/>
                    </p:nvCxnSpPr>
                    <p:spPr>
                      <a:xfrm>
                        <a:off x="5771216" y="2142247"/>
                        <a:ext cx="297691" cy="660793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403" name="Conector reto 402"/>
                  <p:cNvCxnSpPr/>
                  <p:nvPr/>
                </p:nvCxnSpPr>
                <p:spPr>
                  <a:xfrm flipH="1">
                    <a:off x="5364242" y="3400512"/>
                    <a:ext cx="311020" cy="2275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4" name="Grupo 966"/>
                <p:cNvGrpSpPr>
                  <a:grpSpLocks/>
                </p:cNvGrpSpPr>
                <p:nvPr/>
              </p:nvGrpSpPr>
              <p:grpSpPr bwMode="auto">
                <a:xfrm flipH="1" flipV="1">
                  <a:off x="6081178" y="6010399"/>
                  <a:ext cx="855548" cy="489600"/>
                  <a:chOff x="5364088" y="2977371"/>
                  <a:chExt cx="1316992" cy="961296"/>
                </a:xfrm>
              </p:grpSpPr>
              <p:sp>
                <p:nvSpPr>
                  <p:cNvPr id="415" name="Elipse 414"/>
                  <p:cNvSpPr/>
                  <p:nvPr/>
                </p:nvSpPr>
                <p:spPr>
                  <a:xfrm rot="20018651">
                    <a:off x="5746352" y="3110637"/>
                    <a:ext cx="308799" cy="187017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16" name="Elipse 415"/>
                  <p:cNvSpPr/>
                  <p:nvPr/>
                </p:nvSpPr>
                <p:spPr>
                  <a:xfrm rot="1543805">
                    <a:off x="5997390" y="3188560"/>
                    <a:ext cx="648698" cy="21507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17" name="Elipse 416"/>
                  <p:cNvSpPr/>
                  <p:nvPr/>
                </p:nvSpPr>
                <p:spPr>
                  <a:xfrm rot="20645888">
                    <a:off x="5929284" y="2977371"/>
                    <a:ext cx="751796" cy="118354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 w="3175"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18" name="Elipse 417"/>
                  <p:cNvSpPr/>
                  <p:nvPr/>
                </p:nvSpPr>
                <p:spPr>
                  <a:xfrm>
                    <a:off x="5667626" y="3277215"/>
                    <a:ext cx="106348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  <a:scene3d>
                    <a:camera prst="orthographicFront">
                      <a:rot lat="0" lon="0" rev="900000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19" name="Elipse 418"/>
                  <p:cNvSpPr/>
                  <p:nvPr/>
                </p:nvSpPr>
                <p:spPr>
                  <a:xfrm>
                    <a:off x="5664983" y="3315940"/>
                    <a:ext cx="72008" cy="980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dkEdge">
                    <a:bevelT w="127000" h="635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grpSp>
                <p:nvGrpSpPr>
                  <p:cNvPr id="420" name="Grupo 972"/>
                  <p:cNvGrpSpPr>
                    <a:grpSpLocks/>
                  </p:cNvGrpSpPr>
                  <p:nvPr/>
                </p:nvGrpSpPr>
                <p:grpSpPr bwMode="auto">
                  <a:xfrm>
                    <a:off x="5652493" y="3171924"/>
                    <a:ext cx="692087" cy="766743"/>
                    <a:chOff x="5652493" y="3171924"/>
                    <a:chExt cx="692087" cy="766743"/>
                  </a:xfrm>
                </p:grpSpPr>
                <p:grpSp>
                  <p:nvGrpSpPr>
                    <p:cNvPr id="422" name="Grupo 9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52493" y="3305055"/>
                      <a:ext cx="288032" cy="504056"/>
                      <a:chOff x="4499992" y="1988840"/>
                      <a:chExt cx="288032" cy="504056"/>
                    </a:xfrm>
                  </p:grpSpPr>
                  <p:cxnSp>
                    <p:nvCxnSpPr>
                      <p:cNvPr id="429" name="Conector reto 428"/>
                      <p:cNvCxnSpPr/>
                      <p:nvPr/>
                    </p:nvCxnSpPr>
                    <p:spPr>
                      <a:xfrm>
                        <a:off x="4716038" y="1990790"/>
                        <a:ext cx="71090" cy="14338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0" name="Conector reto 429"/>
                      <p:cNvCxnSpPr/>
                      <p:nvPr/>
                    </p:nvCxnSpPr>
                    <p:spPr>
                      <a:xfrm flipH="1">
                        <a:off x="4644948" y="2134169"/>
                        <a:ext cx="142181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1" name="Conector reto 430"/>
                      <p:cNvCxnSpPr/>
                      <p:nvPr/>
                    </p:nvCxnSpPr>
                    <p:spPr>
                      <a:xfrm flipH="1">
                        <a:off x="4500545" y="2134169"/>
                        <a:ext cx="144403" cy="35845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23" name="Grupo 9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78726" y="3171924"/>
                      <a:ext cx="288032" cy="766743"/>
                      <a:chOff x="5142778" y="2322259"/>
                      <a:chExt cx="288032" cy="766743"/>
                    </a:xfrm>
                  </p:grpSpPr>
                  <p:cxnSp>
                    <p:nvCxnSpPr>
                      <p:cNvPr id="427" name="Conector reto 426"/>
                      <p:cNvCxnSpPr/>
                      <p:nvPr/>
                    </p:nvCxnSpPr>
                    <p:spPr>
                      <a:xfrm flipV="1">
                        <a:off x="5143697" y="2323311"/>
                        <a:ext cx="71090" cy="14337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8" name="Conector reto 427"/>
                      <p:cNvCxnSpPr/>
                      <p:nvPr/>
                    </p:nvCxnSpPr>
                    <p:spPr>
                      <a:xfrm>
                        <a:off x="5214788" y="2323311"/>
                        <a:ext cx="215493" cy="76676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24" name="Grupo 9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43402" y="3243932"/>
                      <a:ext cx="501178" cy="661431"/>
                      <a:chOff x="5568354" y="2141515"/>
                      <a:chExt cx="501178" cy="661431"/>
                    </a:xfrm>
                  </p:grpSpPr>
                  <p:cxnSp>
                    <p:nvCxnSpPr>
                      <p:cNvPr id="425" name="Conector reto 424"/>
                      <p:cNvCxnSpPr/>
                      <p:nvPr/>
                    </p:nvCxnSpPr>
                    <p:spPr>
                      <a:xfrm flipV="1">
                        <a:off x="5569052" y="2142247"/>
                        <a:ext cx="215493" cy="65457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6" name="Conector reto 425"/>
                      <p:cNvCxnSpPr/>
                      <p:nvPr/>
                    </p:nvCxnSpPr>
                    <p:spPr>
                      <a:xfrm>
                        <a:off x="5771216" y="2142247"/>
                        <a:ext cx="297691" cy="660793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421" name="Conector reto 420"/>
                  <p:cNvCxnSpPr/>
                  <p:nvPr/>
                </p:nvCxnSpPr>
                <p:spPr>
                  <a:xfrm flipH="1">
                    <a:off x="5364242" y="3400512"/>
                    <a:ext cx="311020" cy="2275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2" name="Grupo 966"/>
                <p:cNvGrpSpPr>
                  <a:grpSpLocks/>
                </p:cNvGrpSpPr>
                <p:nvPr/>
              </p:nvGrpSpPr>
              <p:grpSpPr bwMode="auto">
                <a:xfrm flipH="1" flipV="1">
                  <a:off x="5336061" y="4477658"/>
                  <a:ext cx="855548" cy="489600"/>
                  <a:chOff x="5364088" y="2977371"/>
                  <a:chExt cx="1316992" cy="961296"/>
                </a:xfrm>
              </p:grpSpPr>
              <p:sp>
                <p:nvSpPr>
                  <p:cNvPr id="433" name="Elipse 432"/>
                  <p:cNvSpPr/>
                  <p:nvPr/>
                </p:nvSpPr>
                <p:spPr>
                  <a:xfrm rot="20018651">
                    <a:off x="5746352" y="3110637"/>
                    <a:ext cx="308799" cy="187017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34" name="Elipse 433"/>
                  <p:cNvSpPr/>
                  <p:nvPr/>
                </p:nvSpPr>
                <p:spPr>
                  <a:xfrm rot="1543805">
                    <a:off x="5997390" y="3188560"/>
                    <a:ext cx="648698" cy="21507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35" name="Elipse 434"/>
                  <p:cNvSpPr/>
                  <p:nvPr/>
                </p:nvSpPr>
                <p:spPr>
                  <a:xfrm rot="20645888">
                    <a:off x="5929284" y="2977371"/>
                    <a:ext cx="751796" cy="118354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 w="3175"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36" name="Elipse 435"/>
                  <p:cNvSpPr/>
                  <p:nvPr/>
                </p:nvSpPr>
                <p:spPr>
                  <a:xfrm>
                    <a:off x="5667626" y="3277215"/>
                    <a:ext cx="106348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  <a:scene3d>
                    <a:camera prst="orthographicFront">
                      <a:rot lat="0" lon="0" rev="900000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37" name="Elipse 436"/>
                  <p:cNvSpPr/>
                  <p:nvPr/>
                </p:nvSpPr>
                <p:spPr>
                  <a:xfrm>
                    <a:off x="5664983" y="3315940"/>
                    <a:ext cx="72008" cy="980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dkEdge">
                    <a:bevelT w="127000" h="635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grpSp>
                <p:nvGrpSpPr>
                  <p:cNvPr id="438" name="Grupo 972"/>
                  <p:cNvGrpSpPr>
                    <a:grpSpLocks/>
                  </p:cNvGrpSpPr>
                  <p:nvPr/>
                </p:nvGrpSpPr>
                <p:grpSpPr bwMode="auto">
                  <a:xfrm>
                    <a:off x="5652493" y="3171924"/>
                    <a:ext cx="692087" cy="766743"/>
                    <a:chOff x="5652493" y="3171924"/>
                    <a:chExt cx="692087" cy="766743"/>
                  </a:xfrm>
                </p:grpSpPr>
                <p:grpSp>
                  <p:nvGrpSpPr>
                    <p:cNvPr id="440" name="Grupo 9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52493" y="3305055"/>
                      <a:ext cx="288032" cy="504056"/>
                      <a:chOff x="4499992" y="1988840"/>
                      <a:chExt cx="288032" cy="504056"/>
                    </a:xfrm>
                  </p:grpSpPr>
                  <p:cxnSp>
                    <p:nvCxnSpPr>
                      <p:cNvPr id="447" name="Conector reto 446"/>
                      <p:cNvCxnSpPr/>
                      <p:nvPr/>
                    </p:nvCxnSpPr>
                    <p:spPr>
                      <a:xfrm>
                        <a:off x="4716038" y="1990790"/>
                        <a:ext cx="71090" cy="14338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8" name="Conector reto 447"/>
                      <p:cNvCxnSpPr/>
                      <p:nvPr/>
                    </p:nvCxnSpPr>
                    <p:spPr>
                      <a:xfrm flipH="1">
                        <a:off x="4644948" y="2134169"/>
                        <a:ext cx="142181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9" name="Conector reto 448"/>
                      <p:cNvCxnSpPr/>
                      <p:nvPr/>
                    </p:nvCxnSpPr>
                    <p:spPr>
                      <a:xfrm flipH="1">
                        <a:off x="4500545" y="2134169"/>
                        <a:ext cx="144403" cy="35845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41" name="Grupo 9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78726" y="3171924"/>
                      <a:ext cx="288032" cy="766743"/>
                      <a:chOff x="5142778" y="2322259"/>
                      <a:chExt cx="288032" cy="766743"/>
                    </a:xfrm>
                  </p:grpSpPr>
                  <p:cxnSp>
                    <p:nvCxnSpPr>
                      <p:cNvPr id="445" name="Conector reto 444"/>
                      <p:cNvCxnSpPr/>
                      <p:nvPr/>
                    </p:nvCxnSpPr>
                    <p:spPr>
                      <a:xfrm flipV="1">
                        <a:off x="5143697" y="2323311"/>
                        <a:ext cx="71090" cy="14337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6" name="Conector reto 445"/>
                      <p:cNvCxnSpPr/>
                      <p:nvPr/>
                    </p:nvCxnSpPr>
                    <p:spPr>
                      <a:xfrm>
                        <a:off x="5214788" y="2323311"/>
                        <a:ext cx="215493" cy="76676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42" name="Grupo 9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43402" y="3243932"/>
                      <a:ext cx="501178" cy="661431"/>
                      <a:chOff x="5568354" y="2141515"/>
                      <a:chExt cx="501178" cy="661431"/>
                    </a:xfrm>
                  </p:grpSpPr>
                  <p:cxnSp>
                    <p:nvCxnSpPr>
                      <p:cNvPr id="443" name="Conector reto 442"/>
                      <p:cNvCxnSpPr/>
                      <p:nvPr/>
                    </p:nvCxnSpPr>
                    <p:spPr>
                      <a:xfrm flipV="1">
                        <a:off x="5569052" y="2142247"/>
                        <a:ext cx="215493" cy="65457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4" name="Conector reto 443"/>
                      <p:cNvCxnSpPr/>
                      <p:nvPr/>
                    </p:nvCxnSpPr>
                    <p:spPr>
                      <a:xfrm>
                        <a:off x="5771216" y="2142247"/>
                        <a:ext cx="297691" cy="660793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439" name="Conector reto 438"/>
                  <p:cNvCxnSpPr/>
                  <p:nvPr/>
                </p:nvCxnSpPr>
                <p:spPr>
                  <a:xfrm flipH="1">
                    <a:off x="5364242" y="3400512"/>
                    <a:ext cx="311020" cy="2275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0" name="Grupo 966"/>
                <p:cNvGrpSpPr>
                  <a:grpSpLocks/>
                </p:cNvGrpSpPr>
                <p:nvPr/>
              </p:nvGrpSpPr>
              <p:grpSpPr bwMode="auto">
                <a:xfrm flipH="1" flipV="1">
                  <a:off x="5283825" y="6035983"/>
                  <a:ext cx="855548" cy="489600"/>
                  <a:chOff x="5364088" y="2977371"/>
                  <a:chExt cx="1316992" cy="961296"/>
                </a:xfrm>
              </p:grpSpPr>
              <p:sp>
                <p:nvSpPr>
                  <p:cNvPr id="451" name="Elipse 450"/>
                  <p:cNvSpPr/>
                  <p:nvPr/>
                </p:nvSpPr>
                <p:spPr>
                  <a:xfrm rot="20018651">
                    <a:off x="5746352" y="3110637"/>
                    <a:ext cx="308799" cy="187017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52" name="Elipse 451"/>
                  <p:cNvSpPr/>
                  <p:nvPr/>
                </p:nvSpPr>
                <p:spPr>
                  <a:xfrm rot="1543805">
                    <a:off x="5997390" y="3188560"/>
                    <a:ext cx="648698" cy="21507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53" name="Elipse 452"/>
                  <p:cNvSpPr/>
                  <p:nvPr/>
                </p:nvSpPr>
                <p:spPr>
                  <a:xfrm rot="20645888">
                    <a:off x="5929284" y="2977371"/>
                    <a:ext cx="751796" cy="118354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 w="3175"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54" name="Elipse 453"/>
                  <p:cNvSpPr/>
                  <p:nvPr/>
                </p:nvSpPr>
                <p:spPr>
                  <a:xfrm>
                    <a:off x="5667626" y="3277215"/>
                    <a:ext cx="106348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  <a:scene3d>
                    <a:camera prst="orthographicFront">
                      <a:rot lat="0" lon="0" rev="900000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55" name="Elipse 454"/>
                  <p:cNvSpPr/>
                  <p:nvPr/>
                </p:nvSpPr>
                <p:spPr>
                  <a:xfrm>
                    <a:off x="5664983" y="3315940"/>
                    <a:ext cx="72008" cy="980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dkEdge">
                    <a:bevelT w="127000" h="635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grpSp>
                <p:nvGrpSpPr>
                  <p:cNvPr id="456" name="Grupo 972"/>
                  <p:cNvGrpSpPr>
                    <a:grpSpLocks/>
                  </p:cNvGrpSpPr>
                  <p:nvPr/>
                </p:nvGrpSpPr>
                <p:grpSpPr bwMode="auto">
                  <a:xfrm>
                    <a:off x="5652493" y="3171924"/>
                    <a:ext cx="692087" cy="766743"/>
                    <a:chOff x="5652493" y="3171924"/>
                    <a:chExt cx="692087" cy="766743"/>
                  </a:xfrm>
                </p:grpSpPr>
                <p:grpSp>
                  <p:nvGrpSpPr>
                    <p:cNvPr id="458" name="Grupo 9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52493" y="3305055"/>
                      <a:ext cx="288032" cy="504056"/>
                      <a:chOff x="4499992" y="1988840"/>
                      <a:chExt cx="288032" cy="504056"/>
                    </a:xfrm>
                  </p:grpSpPr>
                  <p:cxnSp>
                    <p:nvCxnSpPr>
                      <p:cNvPr id="465" name="Conector reto 464"/>
                      <p:cNvCxnSpPr/>
                      <p:nvPr/>
                    </p:nvCxnSpPr>
                    <p:spPr>
                      <a:xfrm>
                        <a:off x="4716038" y="1990790"/>
                        <a:ext cx="71090" cy="14338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6" name="Conector reto 465"/>
                      <p:cNvCxnSpPr/>
                      <p:nvPr/>
                    </p:nvCxnSpPr>
                    <p:spPr>
                      <a:xfrm flipH="1">
                        <a:off x="4644948" y="2134169"/>
                        <a:ext cx="142181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7" name="Conector reto 466"/>
                      <p:cNvCxnSpPr/>
                      <p:nvPr/>
                    </p:nvCxnSpPr>
                    <p:spPr>
                      <a:xfrm flipH="1">
                        <a:off x="4500545" y="2134169"/>
                        <a:ext cx="144403" cy="35845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59" name="Grupo 9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78726" y="3171924"/>
                      <a:ext cx="288032" cy="766743"/>
                      <a:chOff x="5142778" y="2322259"/>
                      <a:chExt cx="288032" cy="766743"/>
                    </a:xfrm>
                  </p:grpSpPr>
                  <p:cxnSp>
                    <p:nvCxnSpPr>
                      <p:cNvPr id="463" name="Conector reto 462"/>
                      <p:cNvCxnSpPr/>
                      <p:nvPr/>
                    </p:nvCxnSpPr>
                    <p:spPr>
                      <a:xfrm flipV="1">
                        <a:off x="5143697" y="2323311"/>
                        <a:ext cx="71090" cy="14337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4" name="Conector reto 463"/>
                      <p:cNvCxnSpPr/>
                      <p:nvPr/>
                    </p:nvCxnSpPr>
                    <p:spPr>
                      <a:xfrm>
                        <a:off x="5214788" y="2323311"/>
                        <a:ext cx="215493" cy="766769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60" name="Grupo 9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43402" y="3243932"/>
                      <a:ext cx="501178" cy="661431"/>
                      <a:chOff x="5568354" y="2141515"/>
                      <a:chExt cx="501178" cy="661431"/>
                    </a:xfrm>
                  </p:grpSpPr>
                  <p:cxnSp>
                    <p:nvCxnSpPr>
                      <p:cNvPr id="461" name="Conector reto 460"/>
                      <p:cNvCxnSpPr/>
                      <p:nvPr/>
                    </p:nvCxnSpPr>
                    <p:spPr>
                      <a:xfrm flipV="1">
                        <a:off x="5569052" y="2142247"/>
                        <a:ext cx="215493" cy="65457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2" name="Conector reto 461"/>
                      <p:cNvCxnSpPr/>
                      <p:nvPr/>
                    </p:nvCxnSpPr>
                    <p:spPr>
                      <a:xfrm>
                        <a:off x="5771216" y="2142247"/>
                        <a:ext cx="297691" cy="660793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457" name="Conector reto 456"/>
                  <p:cNvCxnSpPr/>
                  <p:nvPr/>
                </p:nvCxnSpPr>
                <p:spPr>
                  <a:xfrm flipH="1">
                    <a:off x="5364242" y="3400512"/>
                    <a:ext cx="311020" cy="2275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471" name="AutoShape 2" descr="Resultado de imagem para simbolo da sesab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73" name="AutoShape 4" descr="Resultado de imagem para simbolo da sesab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72" name="CaixaDeTexto 69"/>
          <p:cNvSpPr txBox="1">
            <a:spLocks noChangeArrowheads="1"/>
          </p:cNvSpPr>
          <p:nvPr/>
        </p:nvSpPr>
        <p:spPr bwMode="auto">
          <a:xfrm>
            <a:off x="914196" y="246475"/>
            <a:ext cx="2413257" cy="646331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pt-BR" sz="3600" dirty="0"/>
              <a:t>SIT/TIE</a:t>
            </a:r>
          </a:p>
        </p:txBody>
      </p:sp>
      <p:grpSp>
        <p:nvGrpSpPr>
          <p:cNvPr id="474" name="Agrupar 473">
            <a:extLst>
              <a:ext uri="{FF2B5EF4-FFF2-40B4-BE49-F238E27FC236}">
                <a16:creationId xmlns:a16="http://schemas.microsoft.com/office/drawing/2014/main" id="{77751297-936B-4E63-B787-841C1BD72FCD}"/>
              </a:ext>
            </a:extLst>
          </p:cNvPr>
          <p:cNvGrpSpPr/>
          <p:nvPr/>
        </p:nvGrpSpPr>
        <p:grpSpPr>
          <a:xfrm>
            <a:off x="6829647" y="234105"/>
            <a:ext cx="2345794" cy="813771"/>
            <a:chOff x="5305647" y="234104"/>
            <a:chExt cx="2345794" cy="813771"/>
          </a:xfrm>
        </p:grpSpPr>
        <p:sp>
          <p:nvSpPr>
            <p:cNvPr id="475" name="CaixaDeTexto 474">
              <a:extLst>
                <a:ext uri="{FF2B5EF4-FFF2-40B4-BE49-F238E27FC236}">
                  <a16:creationId xmlns:a16="http://schemas.microsoft.com/office/drawing/2014/main" id="{29991B69-23A4-4A66-8CCC-9E6BB5A6A6E4}"/>
                </a:ext>
              </a:extLst>
            </p:cNvPr>
            <p:cNvSpPr txBox="1"/>
            <p:nvPr/>
          </p:nvSpPr>
          <p:spPr>
            <a:xfrm>
              <a:off x="5497914" y="677461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Wild</a:t>
              </a:r>
            </a:p>
          </p:txBody>
        </p:sp>
        <p:sp>
          <p:nvSpPr>
            <p:cNvPr id="476" name="CaixaDeTexto 475">
              <a:extLst>
                <a:ext uri="{FF2B5EF4-FFF2-40B4-BE49-F238E27FC236}">
                  <a16:creationId xmlns:a16="http://schemas.microsoft.com/office/drawing/2014/main" id="{143DA193-0024-4379-A703-1538DCD0FF6F}"/>
                </a:ext>
              </a:extLst>
            </p:cNvPr>
            <p:cNvSpPr txBox="1"/>
            <p:nvPr/>
          </p:nvSpPr>
          <p:spPr>
            <a:xfrm>
              <a:off x="6650363" y="678543"/>
              <a:ext cx="823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/>
                <a:t>Sterile</a:t>
              </a:r>
              <a:endParaRPr lang="pt-BR" dirty="0"/>
            </a:p>
          </p:txBody>
        </p:sp>
        <p:grpSp>
          <p:nvGrpSpPr>
            <p:cNvPr id="477" name="Grupo 436">
              <a:extLst>
                <a:ext uri="{FF2B5EF4-FFF2-40B4-BE49-F238E27FC236}">
                  <a16:creationId xmlns:a16="http://schemas.microsoft.com/office/drawing/2014/main" id="{AB340809-33B9-41C7-A5AD-78544C4D301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305647" y="249187"/>
              <a:ext cx="941564" cy="489236"/>
              <a:chOff x="5364088" y="2977371"/>
              <a:chExt cx="1316992" cy="961296"/>
            </a:xfrm>
          </p:grpSpPr>
          <p:sp>
            <p:nvSpPr>
              <p:cNvPr id="496" name="Elipse 495">
                <a:extLst>
                  <a:ext uri="{FF2B5EF4-FFF2-40B4-BE49-F238E27FC236}">
                    <a16:creationId xmlns:a16="http://schemas.microsoft.com/office/drawing/2014/main" id="{A911F77B-A423-4E2B-99C3-DFD4DF166154}"/>
                  </a:ext>
                </a:extLst>
              </p:cNvPr>
              <p:cNvSpPr/>
              <p:nvPr/>
            </p:nvSpPr>
            <p:spPr>
              <a:xfrm rot="20018651">
                <a:off x="5746011" y="3111060"/>
                <a:ext cx="308646" cy="1871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497" name="Elipse 496">
                <a:extLst>
                  <a:ext uri="{FF2B5EF4-FFF2-40B4-BE49-F238E27FC236}">
                    <a16:creationId xmlns:a16="http://schemas.microsoft.com/office/drawing/2014/main" id="{5CA222B4-7B3C-4B48-BDB3-F2F1334DAEAC}"/>
                  </a:ext>
                </a:extLst>
              </p:cNvPr>
              <p:cNvSpPr/>
              <p:nvPr/>
            </p:nvSpPr>
            <p:spPr>
              <a:xfrm rot="1543805">
                <a:off x="5996924" y="3185923"/>
                <a:ext cx="648380" cy="21834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498" name="Elipse 497">
                <a:extLst>
                  <a:ext uri="{FF2B5EF4-FFF2-40B4-BE49-F238E27FC236}">
                    <a16:creationId xmlns:a16="http://schemas.microsoft.com/office/drawing/2014/main" id="{00AC4B86-D6C7-4296-ADCB-E8B9E8875E85}"/>
                  </a:ext>
                </a:extLst>
              </p:cNvPr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499" name="Elipse 498">
                <a:extLst>
                  <a:ext uri="{FF2B5EF4-FFF2-40B4-BE49-F238E27FC236}">
                    <a16:creationId xmlns:a16="http://schemas.microsoft.com/office/drawing/2014/main" id="{17748D4F-E8EA-4612-98CA-E84D758FA01E}"/>
                  </a:ext>
                </a:extLst>
              </p:cNvPr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00" name="Elipse 499">
                <a:extLst>
                  <a:ext uri="{FF2B5EF4-FFF2-40B4-BE49-F238E27FC236}">
                    <a16:creationId xmlns:a16="http://schemas.microsoft.com/office/drawing/2014/main" id="{82A2E27D-E53D-4ACA-85F3-8C957D155537}"/>
                  </a:ext>
                </a:extLst>
              </p:cNvPr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grpSp>
            <p:nvGrpSpPr>
              <p:cNvPr id="501" name="Grupo 442">
                <a:extLst>
                  <a:ext uri="{FF2B5EF4-FFF2-40B4-BE49-F238E27FC236}">
                    <a16:creationId xmlns:a16="http://schemas.microsoft.com/office/drawing/2014/main" id="{503A2D76-9231-49D7-A0B8-F43BD57430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503" name="Grupo 444">
                  <a:extLst>
                    <a:ext uri="{FF2B5EF4-FFF2-40B4-BE49-F238E27FC236}">
                      <a16:creationId xmlns:a16="http://schemas.microsoft.com/office/drawing/2014/main" id="{BE91E96E-B8CB-4F78-A5AB-46E2668C803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510" name="Conector reto 509">
                    <a:extLst>
                      <a:ext uri="{FF2B5EF4-FFF2-40B4-BE49-F238E27FC236}">
                        <a16:creationId xmlns:a16="http://schemas.microsoft.com/office/drawing/2014/main" id="{95323B90-4E41-4873-81DE-C481765DC092}"/>
                      </a:ext>
                    </a:extLst>
                  </p:cNvPr>
                  <p:cNvCxnSpPr/>
                  <p:nvPr/>
                </p:nvCxnSpPr>
                <p:spPr>
                  <a:xfrm>
                    <a:off x="4715636" y="1988239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1" name="Conector reto 510">
                    <a:extLst>
                      <a:ext uri="{FF2B5EF4-FFF2-40B4-BE49-F238E27FC236}">
                        <a16:creationId xmlns:a16="http://schemas.microsoft.com/office/drawing/2014/main" id="{06856375-5B33-44E1-95E5-1A0A7EA8317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44580" y="2131725"/>
                    <a:ext cx="14211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2" name="Conector reto 511">
                    <a:extLst>
                      <a:ext uri="{FF2B5EF4-FFF2-40B4-BE49-F238E27FC236}">
                        <a16:creationId xmlns:a16="http://schemas.microsoft.com/office/drawing/2014/main" id="{F28A9852-4C90-493A-B776-202E48FAAA2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500249" y="2131725"/>
                    <a:ext cx="144331" cy="35871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4" name="Grupo 445">
                  <a:extLst>
                    <a:ext uri="{FF2B5EF4-FFF2-40B4-BE49-F238E27FC236}">
                      <a16:creationId xmlns:a16="http://schemas.microsoft.com/office/drawing/2014/main" id="{DC3CF7D0-57D5-4AD8-AE4D-52D67936829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508" name="Conector reto 507">
                    <a:extLst>
                      <a:ext uri="{FF2B5EF4-FFF2-40B4-BE49-F238E27FC236}">
                        <a16:creationId xmlns:a16="http://schemas.microsoft.com/office/drawing/2014/main" id="{9024A8BD-FA88-4DE4-83E6-4CE08EBB843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143291" y="2320660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9" name="Conector reto 508">
                    <a:extLst>
                      <a:ext uri="{FF2B5EF4-FFF2-40B4-BE49-F238E27FC236}">
                        <a16:creationId xmlns:a16="http://schemas.microsoft.com/office/drawing/2014/main" id="{9D5E9F0B-D5C6-4218-B2BE-102886D20F53}"/>
                      </a:ext>
                    </a:extLst>
                  </p:cNvPr>
                  <p:cNvCxnSpPr/>
                  <p:nvPr/>
                </p:nvCxnSpPr>
                <p:spPr>
                  <a:xfrm>
                    <a:off x="5214347" y="2320660"/>
                    <a:ext cx="215386" cy="76734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5" name="Grupo 446">
                  <a:extLst>
                    <a:ext uri="{FF2B5EF4-FFF2-40B4-BE49-F238E27FC236}">
                      <a16:creationId xmlns:a16="http://schemas.microsoft.com/office/drawing/2014/main" id="{AAF0ADDA-CB06-4526-9CB8-B42A192ED74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506" name="Conector reto 505">
                    <a:extLst>
                      <a:ext uri="{FF2B5EF4-FFF2-40B4-BE49-F238E27FC236}">
                        <a16:creationId xmlns:a16="http://schemas.microsoft.com/office/drawing/2014/main" id="{7FCB22B4-F28C-4BD2-901F-D512C7DAD5B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68665" y="2139652"/>
                    <a:ext cx="215386" cy="65504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7" name="Conector reto 506">
                    <a:extLst>
                      <a:ext uri="{FF2B5EF4-FFF2-40B4-BE49-F238E27FC236}">
                        <a16:creationId xmlns:a16="http://schemas.microsoft.com/office/drawing/2014/main" id="{9ABEC820-3B1F-4827-A563-D67CA998B241}"/>
                      </a:ext>
                    </a:extLst>
                  </p:cNvPr>
                  <p:cNvCxnSpPr/>
                  <p:nvPr/>
                </p:nvCxnSpPr>
                <p:spPr>
                  <a:xfrm>
                    <a:off x="5770727" y="2139652"/>
                    <a:ext cx="297544" cy="6612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02" name="Conector reto 501">
                <a:extLst>
                  <a:ext uri="{FF2B5EF4-FFF2-40B4-BE49-F238E27FC236}">
                    <a16:creationId xmlns:a16="http://schemas.microsoft.com/office/drawing/2014/main" id="{E0938AEF-EEEB-4663-AA91-3198CC46A03C}"/>
                  </a:ext>
                </a:extLst>
              </p:cNvPr>
              <p:cNvCxnSpPr/>
              <p:nvPr/>
            </p:nvCxnSpPr>
            <p:spPr>
              <a:xfrm flipH="1">
                <a:off x="5364088" y="3398033"/>
                <a:ext cx="310867" cy="2308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8" name="Grupo 966">
              <a:extLst>
                <a:ext uri="{FF2B5EF4-FFF2-40B4-BE49-F238E27FC236}">
                  <a16:creationId xmlns:a16="http://schemas.microsoft.com/office/drawing/2014/main" id="{8C5B0E1F-CC59-403A-83CD-8DE41175654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10338" y="234104"/>
              <a:ext cx="941103" cy="489600"/>
              <a:chOff x="5364088" y="2977371"/>
              <a:chExt cx="1316992" cy="961296"/>
            </a:xfrm>
          </p:grpSpPr>
          <p:sp>
            <p:nvSpPr>
              <p:cNvPr id="479" name="Elipse 478">
                <a:extLst>
                  <a:ext uri="{FF2B5EF4-FFF2-40B4-BE49-F238E27FC236}">
                    <a16:creationId xmlns:a16="http://schemas.microsoft.com/office/drawing/2014/main" id="{E1EC562C-8F51-42D4-855D-8DB32DA768EE}"/>
                  </a:ext>
                </a:extLst>
              </p:cNvPr>
              <p:cNvSpPr/>
              <p:nvPr/>
            </p:nvSpPr>
            <p:spPr>
              <a:xfrm rot="20018651">
                <a:off x="5746352" y="3110637"/>
                <a:ext cx="308799" cy="187017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480" name="Elipse 479">
                <a:extLst>
                  <a:ext uri="{FF2B5EF4-FFF2-40B4-BE49-F238E27FC236}">
                    <a16:creationId xmlns:a16="http://schemas.microsoft.com/office/drawing/2014/main" id="{210FAF4A-8FDF-4DAB-9C37-A18679E2C4D5}"/>
                  </a:ext>
                </a:extLst>
              </p:cNvPr>
              <p:cNvSpPr/>
              <p:nvPr/>
            </p:nvSpPr>
            <p:spPr>
              <a:xfrm rot="1543805">
                <a:off x="5997390" y="3188560"/>
                <a:ext cx="648698" cy="215070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481" name="Elipse 480">
                <a:extLst>
                  <a:ext uri="{FF2B5EF4-FFF2-40B4-BE49-F238E27FC236}">
                    <a16:creationId xmlns:a16="http://schemas.microsoft.com/office/drawing/2014/main" id="{1F095CEC-7868-42D8-91BE-7D12C72FFF89}"/>
                  </a:ext>
                </a:extLst>
              </p:cNvPr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482" name="Elipse 481">
                <a:extLst>
                  <a:ext uri="{FF2B5EF4-FFF2-40B4-BE49-F238E27FC236}">
                    <a16:creationId xmlns:a16="http://schemas.microsoft.com/office/drawing/2014/main" id="{3BE618BE-E320-4D6C-B45F-C47B5BF588E8}"/>
                  </a:ext>
                </a:extLst>
              </p:cNvPr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483" name="Elipse 482">
                <a:extLst>
                  <a:ext uri="{FF2B5EF4-FFF2-40B4-BE49-F238E27FC236}">
                    <a16:creationId xmlns:a16="http://schemas.microsoft.com/office/drawing/2014/main" id="{F1E8A3CD-8B42-4980-83E9-362500E87BC1}"/>
                  </a:ext>
                </a:extLst>
              </p:cNvPr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rgbClr val="33CC33"/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grpSp>
            <p:nvGrpSpPr>
              <p:cNvPr id="484" name="Grupo 972">
                <a:extLst>
                  <a:ext uri="{FF2B5EF4-FFF2-40B4-BE49-F238E27FC236}">
                    <a16:creationId xmlns:a16="http://schemas.microsoft.com/office/drawing/2014/main" id="{82C5858C-A473-4C78-91CF-37B97658F6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486" name="Grupo 974">
                  <a:extLst>
                    <a:ext uri="{FF2B5EF4-FFF2-40B4-BE49-F238E27FC236}">
                      <a16:creationId xmlns:a16="http://schemas.microsoft.com/office/drawing/2014/main" id="{52565A41-285E-4325-8956-426AE3D80CB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493" name="Conector reto 492">
                    <a:extLst>
                      <a:ext uri="{FF2B5EF4-FFF2-40B4-BE49-F238E27FC236}">
                        <a16:creationId xmlns:a16="http://schemas.microsoft.com/office/drawing/2014/main" id="{3624A98E-0B8A-40B9-84B7-828A4B7B9AD6}"/>
                      </a:ext>
                    </a:extLst>
                  </p:cNvPr>
                  <p:cNvCxnSpPr/>
                  <p:nvPr/>
                </p:nvCxnSpPr>
                <p:spPr>
                  <a:xfrm>
                    <a:off x="4716038" y="1990790"/>
                    <a:ext cx="71090" cy="14338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4" name="Conector reto 493">
                    <a:extLst>
                      <a:ext uri="{FF2B5EF4-FFF2-40B4-BE49-F238E27FC236}">
                        <a16:creationId xmlns:a16="http://schemas.microsoft.com/office/drawing/2014/main" id="{5169DC0D-076A-400E-B485-1B246DC1406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44948" y="2134169"/>
                    <a:ext cx="14218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5" name="Conector reto 494">
                    <a:extLst>
                      <a:ext uri="{FF2B5EF4-FFF2-40B4-BE49-F238E27FC236}">
                        <a16:creationId xmlns:a16="http://schemas.microsoft.com/office/drawing/2014/main" id="{BD47E9D0-DE22-4790-B91C-A43BA8B8DCB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500545" y="2134169"/>
                    <a:ext cx="144403" cy="35845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7" name="Grupo 975">
                  <a:extLst>
                    <a:ext uri="{FF2B5EF4-FFF2-40B4-BE49-F238E27FC236}">
                      <a16:creationId xmlns:a16="http://schemas.microsoft.com/office/drawing/2014/main" id="{3D3BA649-E4D1-4428-9D8B-D47A7DCA0E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491" name="Conector reto 490">
                    <a:extLst>
                      <a:ext uri="{FF2B5EF4-FFF2-40B4-BE49-F238E27FC236}">
                        <a16:creationId xmlns:a16="http://schemas.microsoft.com/office/drawing/2014/main" id="{AE309E6B-2F63-4945-89C1-1553F40CF46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143697" y="2323311"/>
                    <a:ext cx="71090" cy="143379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2" name="Conector reto 491">
                    <a:extLst>
                      <a:ext uri="{FF2B5EF4-FFF2-40B4-BE49-F238E27FC236}">
                        <a16:creationId xmlns:a16="http://schemas.microsoft.com/office/drawing/2014/main" id="{3711D2EA-7F99-43FC-87FE-5D7BD3AB238B}"/>
                      </a:ext>
                    </a:extLst>
                  </p:cNvPr>
                  <p:cNvCxnSpPr/>
                  <p:nvPr/>
                </p:nvCxnSpPr>
                <p:spPr>
                  <a:xfrm>
                    <a:off x="5214788" y="2323311"/>
                    <a:ext cx="215493" cy="766769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8" name="Grupo 976">
                  <a:extLst>
                    <a:ext uri="{FF2B5EF4-FFF2-40B4-BE49-F238E27FC236}">
                      <a16:creationId xmlns:a16="http://schemas.microsoft.com/office/drawing/2014/main" id="{5C1D1635-7765-4C52-B67D-78A485B47E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489" name="Conector reto 488">
                    <a:extLst>
                      <a:ext uri="{FF2B5EF4-FFF2-40B4-BE49-F238E27FC236}">
                        <a16:creationId xmlns:a16="http://schemas.microsoft.com/office/drawing/2014/main" id="{8184E4F1-A816-4269-8DBB-DAB7A06D4D4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69052" y="2142247"/>
                    <a:ext cx="215493" cy="65457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0" name="Conector reto 489">
                    <a:extLst>
                      <a:ext uri="{FF2B5EF4-FFF2-40B4-BE49-F238E27FC236}">
                        <a16:creationId xmlns:a16="http://schemas.microsoft.com/office/drawing/2014/main" id="{44EDD520-3E5B-4739-9B6B-30E89F60CEC2}"/>
                      </a:ext>
                    </a:extLst>
                  </p:cNvPr>
                  <p:cNvCxnSpPr/>
                  <p:nvPr/>
                </p:nvCxnSpPr>
                <p:spPr>
                  <a:xfrm>
                    <a:off x="5771216" y="2142247"/>
                    <a:ext cx="297691" cy="660793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85" name="Conector reto 484">
                <a:extLst>
                  <a:ext uri="{FF2B5EF4-FFF2-40B4-BE49-F238E27FC236}">
                    <a16:creationId xmlns:a16="http://schemas.microsoft.com/office/drawing/2014/main" id="{E46D85A5-2CB4-4519-959F-2EDBFFB9A862}"/>
                  </a:ext>
                </a:extLst>
              </p:cNvPr>
              <p:cNvCxnSpPr/>
              <p:nvPr/>
            </p:nvCxnSpPr>
            <p:spPr>
              <a:xfrm flipH="1">
                <a:off x="5364242" y="3400512"/>
                <a:ext cx="311020" cy="2275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2724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D031BC3-D562-45A3-A918-7F267C4DD1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42"/>
          <a:stretch/>
        </p:blipFill>
        <p:spPr bwMode="auto">
          <a:xfrm>
            <a:off x="88900" y="160933"/>
            <a:ext cx="7529294" cy="399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95F7369-6D4C-CF9F-1DD2-98B9710DF809}"/>
              </a:ext>
            </a:extLst>
          </p:cNvPr>
          <p:cNvSpPr/>
          <p:nvPr/>
        </p:nvSpPr>
        <p:spPr>
          <a:xfrm>
            <a:off x="7444058" y="160932"/>
            <a:ext cx="569642" cy="6156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D2B5D3B-2DB0-8DAE-578B-4CE73776D0F6}"/>
              </a:ext>
            </a:extLst>
          </p:cNvPr>
          <p:cNvSpPr txBox="1"/>
          <p:nvPr/>
        </p:nvSpPr>
        <p:spPr>
          <a:xfrm>
            <a:off x="8468388" y="434518"/>
            <a:ext cx="2837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 err="1"/>
              <a:t>Transgenic</a:t>
            </a:r>
            <a:r>
              <a:rPr lang="pt-BR" b="1" i="1" dirty="0"/>
              <a:t> Aedes aegypti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BFAA042-A5EC-FF03-7937-CAB55875E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194" y="1308099"/>
            <a:ext cx="4426778" cy="249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D0F0F81-20B7-6ADC-0A70-4B6766568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42" t="64248" r="31542" b="610"/>
          <a:stretch/>
        </p:blipFill>
        <p:spPr bwMode="auto">
          <a:xfrm>
            <a:off x="1373332" y="4485529"/>
            <a:ext cx="7529294" cy="216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952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0361ED4-D8AA-64A5-1854-93FC2DDA9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3" t="22778" r="17708" b="30000"/>
          <a:stretch/>
        </p:blipFill>
        <p:spPr>
          <a:xfrm>
            <a:off x="152400" y="127000"/>
            <a:ext cx="6578600" cy="32385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77C6053-A4CD-1ED8-5C37-FDCB73B18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37" t="33777" r="32396" b="20000"/>
          <a:stretch/>
        </p:blipFill>
        <p:spPr>
          <a:xfrm>
            <a:off x="6570920" y="233916"/>
            <a:ext cx="5667731" cy="63884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0495B86-CA2B-3B10-65AA-3686CA89B6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09" y="3605163"/>
            <a:ext cx="2702115" cy="1789713"/>
          </a:xfrm>
          <a:prstGeom prst="rect">
            <a:avLst/>
          </a:prstGeom>
        </p:spPr>
      </p:pic>
      <p:pic>
        <p:nvPicPr>
          <p:cNvPr id="10" name="Picture 3" descr="C:\Users\Marga\Dropbox\UPAT\Produção\Colônia\Colônia-gaiolas.jpg">
            <a:extLst>
              <a:ext uri="{FF2B5EF4-FFF2-40B4-BE49-F238E27FC236}">
                <a16:creationId xmlns:a16="http://schemas.microsoft.com/office/drawing/2014/main" id="{31FC86CD-441C-A2C0-0C70-8AEBAD0BB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328" y="3492501"/>
            <a:ext cx="2083191" cy="277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revistapesquisa.fapesp.br/wp-content/uploads/2012/08/014-017_Tecnociencia_198-1.jpg">
            <a:extLst>
              <a:ext uri="{FF2B5EF4-FFF2-40B4-BE49-F238E27FC236}">
                <a16:creationId xmlns:a16="http://schemas.microsoft.com/office/drawing/2014/main" id="{39B36E0A-4580-B897-D047-5009AFB4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860" y="4689985"/>
            <a:ext cx="2952060" cy="20562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588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ssociação dos Proprietários do Residencial Parque dos Príncipes">
            <a:extLst>
              <a:ext uri="{FF2B5EF4-FFF2-40B4-BE49-F238E27FC236}">
                <a16:creationId xmlns:a16="http://schemas.microsoft.com/office/drawing/2014/main" id="{90AF21C0-C89A-4B5C-A0D1-313E9B119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5298" y="132620"/>
            <a:ext cx="7541342" cy="686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E56357C-A825-3BC6-1D20-A84D85AC3494}"/>
              </a:ext>
            </a:extLst>
          </p:cNvPr>
          <p:cNvSpPr/>
          <p:nvPr/>
        </p:nvSpPr>
        <p:spPr>
          <a:xfrm>
            <a:off x="304800" y="279400"/>
            <a:ext cx="3327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Recomendação</a:t>
            </a:r>
          </a:p>
        </p:txBody>
      </p:sp>
    </p:spTree>
    <p:extLst>
      <p:ext uri="{BB962C8B-B14F-4D97-AF65-F5344CB8AC3E}">
        <p14:creationId xmlns:p14="http://schemas.microsoft.com/office/powerpoint/2010/main" val="3865230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TextShape 1"/>
          <p:cNvSpPr txBox="1"/>
          <p:nvPr/>
        </p:nvSpPr>
        <p:spPr>
          <a:xfrm>
            <a:off x="304800" y="232274"/>
            <a:ext cx="8064500" cy="1144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1">
                <a:solidFill>
                  <a:srgbClr val="004600"/>
                </a:solidFill>
                <a:latin typeface="Eras Medium ITC" pitchFamily="34" charset="0"/>
                <a:ea typeface="+mj-ea"/>
                <a:cs typeface="MV Boli" pitchFamily="2" charset="0"/>
              </a:defRPr>
            </a:lvl1pPr>
          </a:lstStyle>
          <a:p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projetos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(TIE)</a:t>
            </a:r>
          </a:p>
          <a:p>
            <a:endParaRPr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C67636CE-FCD6-FD1E-8E27-88AE26CB4A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5" y="1864875"/>
            <a:ext cx="6984897" cy="418845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67EFACF-D6F1-571E-EDFA-7E3596623F42}"/>
              </a:ext>
            </a:extLst>
          </p:cNvPr>
          <p:cNvGraphicFramePr>
            <a:graphicFrameLocks noGrp="1"/>
          </p:cNvGraphicFramePr>
          <p:nvPr/>
        </p:nvGraphicFramePr>
        <p:xfrm>
          <a:off x="7389645" y="3734476"/>
          <a:ext cx="3599720" cy="2318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860">
                  <a:extLst>
                    <a:ext uri="{9D8B030D-6E8A-4147-A177-3AD203B41FA5}">
                      <a16:colId xmlns:a16="http://schemas.microsoft.com/office/drawing/2014/main" val="2281063221"/>
                    </a:ext>
                  </a:extLst>
                </a:gridCol>
                <a:gridCol w="1799860">
                  <a:extLst>
                    <a:ext uri="{9D8B030D-6E8A-4147-A177-3AD203B41FA5}">
                      <a16:colId xmlns:a16="http://schemas.microsoft.com/office/drawing/2014/main" val="2039920496"/>
                    </a:ext>
                  </a:extLst>
                </a:gridCol>
              </a:tblGrid>
              <a:tr h="38647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National</a:t>
                      </a:r>
                      <a:endParaRPr lang="en-GB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472333"/>
                  </a:ext>
                </a:extLst>
              </a:tr>
              <a:tr h="3864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Brazil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South Africa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458157"/>
                  </a:ext>
                </a:extLst>
              </a:tr>
              <a:tr h="3864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Ecuador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Sudan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300671"/>
                  </a:ext>
                </a:extLst>
              </a:tr>
              <a:tr h="3864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Mauritius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Spain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319328"/>
                  </a:ext>
                </a:extLst>
              </a:tr>
              <a:tr h="3864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Mexico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Turkey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144782"/>
                  </a:ext>
                </a:extLst>
              </a:tr>
              <a:tr h="3864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Reunion (France)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USA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107735"/>
                  </a:ext>
                </a:extLst>
              </a:tr>
            </a:tbl>
          </a:graphicData>
        </a:graphic>
      </p:graphicFrame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CA240E80-A1B1-3B2C-6AC4-2A230BDCE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863932"/>
              </p:ext>
            </p:extLst>
          </p:nvPr>
        </p:nvGraphicFramePr>
        <p:xfrm>
          <a:off x="7414736" y="1974970"/>
          <a:ext cx="3599720" cy="1545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9720">
                  <a:extLst>
                    <a:ext uri="{9D8B030D-6E8A-4147-A177-3AD203B41FA5}">
                      <a16:colId xmlns:a16="http://schemas.microsoft.com/office/drawing/2014/main" val="2783986920"/>
                    </a:ext>
                  </a:extLst>
                </a:gridCol>
              </a:tblGrid>
              <a:tr h="3864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Regional projects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472333"/>
                  </a:ext>
                </a:extLst>
              </a:tr>
              <a:tr h="3864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Latin America and Caribbean (20 countries)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458157"/>
                  </a:ext>
                </a:extLst>
              </a:tr>
              <a:tr h="3864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Europe (16 countries)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319328"/>
                  </a:ext>
                </a:extLst>
              </a:tr>
              <a:tr h="3864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Southeast Asia (15 countries)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107735"/>
                  </a:ext>
                </a:extLst>
              </a:tr>
            </a:tbl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144AB77A-4034-B8FF-5C64-344C0F6831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6" t="19260" r="66249" b="71202"/>
          <a:stretch/>
        </p:blipFill>
        <p:spPr>
          <a:xfrm>
            <a:off x="8230879" y="526806"/>
            <a:ext cx="3455972" cy="9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72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7D3846-7ED2-88B2-F981-7CC68D956458}"/>
              </a:ext>
            </a:extLst>
          </p:cNvPr>
          <p:cNvSpPr/>
          <p:nvPr/>
        </p:nvSpPr>
        <p:spPr>
          <a:xfrm flipH="1">
            <a:off x="8000038" y="5165695"/>
            <a:ext cx="348832" cy="36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164161-C181-42F4-9128-3538CF1258DD}"/>
              </a:ext>
            </a:extLst>
          </p:cNvPr>
          <p:cNvSpPr/>
          <p:nvPr/>
        </p:nvSpPr>
        <p:spPr>
          <a:xfrm>
            <a:off x="5907961" y="4084906"/>
            <a:ext cx="163663" cy="176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9A0E4-D155-4D6F-9DD8-68B5D0180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053" y="3557750"/>
            <a:ext cx="6553009" cy="277347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B994E9B-D098-4CB7-A9C4-7E0CFFCF8340}"/>
              </a:ext>
            </a:extLst>
          </p:cNvPr>
          <p:cNvGrpSpPr/>
          <p:nvPr/>
        </p:nvGrpSpPr>
        <p:grpSpPr>
          <a:xfrm>
            <a:off x="8000038" y="779342"/>
            <a:ext cx="3270502" cy="2451563"/>
            <a:chOff x="527685" y="598971"/>
            <a:chExt cx="7971915" cy="5472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C2021F-0394-40E8-A2F4-82EF565E1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678" y="598971"/>
              <a:ext cx="3901373" cy="5472000"/>
            </a:xfrm>
            <a:prstGeom prst="rect">
              <a:avLst/>
            </a:prstGeom>
          </p:spPr>
        </p:pic>
        <p:grpSp>
          <p:nvGrpSpPr>
            <p:cNvPr id="8" name="Agrupar 13">
              <a:extLst>
                <a:ext uri="{FF2B5EF4-FFF2-40B4-BE49-F238E27FC236}">
                  <a16:creationId xmlns:a16="http://schemas.microsoft.com/office/drawing/2014/main" id="{AF1927DE-2F9F-490C-8503-488FCD87080A}"/>
                </a:ext>
              </a:extLst>
            </p:cNvPr>
            <p:cNvGrpSpPr/>
            <p:nvPr/>
          </p:nvGrpSpPr>
          <p:grpSpPr>
            <a:xfrm>
              <a:off x="4572000" y="598971"/>
              <a:ext cx="3927600" cy="5436000"/>
              <a:chOff x="6339758" y="662227"/>
              <a:chExt cx="3667539" cy="5158410"/>
            </a:xfrm>
          </p:grpSpPr>
          <p:pic>
            <p:nvPicPr>
              <p:cNvPr id="10" name="Imagem 4">
                <a:extLst>
                  <a:ext uri="{FF2B5EF4-FFF2-40B4-BE49-F238E27FC236}">
                    <a16:creationId xmlns:a16="http://schemas.microsoft.com/office/drawing/2014/main" id="{EABBFFB1-47BE-4F44-BA4D-593CFA39C3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6060" t="19420" r="23858" b="5362"/>
              <a:stretch/>
            </p:blipFill>
            <p:spPr>
              <a:xfrm>
                <a:off x="6339758" y="662227"/>
                <a:ext cx="3667539" cy="5158410"/>
              </a:xfrm>
              <a:prstGeom prst="rect">
                <a:avLst/>
              </a:prstGeom>
              <a:ln w="15875">
                <a:solidFill>
                  <a:schemeClr val="bg2">
                    <a:lumMod val="75000"/>
                  </a:schemeClr>
                </a:solidFill>
              </a:ln>
            </p:spPr>
          </p:pic>
          <p:sp>
            <p:nvSpPr>
              <p:cNvPr id="13" name="CaixaDeTexto 10">
                <a:extLst>
                  <a:ext uri="{FF2B5EF4-FFF2-40B4-BE49-F238E27FC236}">
                    <a16:creationId xmlns:a16="http://schemas.microsoft.com/office/drawing/2014/main" id="{C61A7717-7679-4B05-895B-421DE6CF709E}"/>
                  </a:ext>
                </a:extLst>
              </p:cNvPr>
              <p:cNvSpPr txBox="1"/>
              <p:nvPr/>
            </p:nvSpPr>
            <p:spPr>
              <a:xfrm>
                <a:off x="6341114" y="1384953"/>
                <a:ext cx="2146290" cy="616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900" b="1" dirty="0">
                    <a:latin typeface="Arial Narrow" panose="020B0606020202030204" pitchFamily="34" charset="0"/>
                  </a:rPr>
                  <a:t>Week 41</a:t>
                </a:r>
              </a:p>
            </p:txBody>
          </p:sp>
        </p:grpSp>
        <p:sp>
          <p:nvSpPr>
            <p:cNvPr id="9" name="CaixaDeTexto 10">
              <a:extLst>
                <a:ext uri="{FF2B5EF4-FFF2-40B4-BE49-F238E27FC236}">
                  <a16:creationId xmlns:a16="http://schemas.microsoft.com/office/drawing/2014/main" id="{50028BE2-5BD7-4054-8F24-4C507DE6ECC1}"/>
                </a:ext>
              </a:extLst>
            </p:cNvPr>
            <p:cNvSpPr txBox="1"/>
            <p:nvPr/>
          </p:nvSpPr>
          <p:spPr>
            <a:xfrm>
              <a:off x="527685" y="1383825"/>
              <a:ext cx="2298478" cy="649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>
                  <a:latin typeface="Arial Narrow" panose="020B0606020202030204" pitchFamily="34" charset="0"/>
                </a:rPr>
                <a:t>Week 10</a:t>
              </a:r>
            </a:p>
          </p:txBody>
        </p:sp>
      </p:grp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F7C5B83B-454D-430C-912A-CBAE6F12303D}"/>
              </a:ext>
            </a:extLst>
          </p:cNvPr>
          <p:cNvCxnSpPr>
            <a:cxnSpLocks/>
            <a:endCxn id="7" idx="1"/>
          </p:cNvCxnSpPr>
          <p:nvPr/>
        </p:nvCxnSpPr>
        <p:spPr>
          <a:xfrm rot="5400000" flipH="1" flipV="1">
            <a:off x="6148615" y="2405925"/>
            <a:ext cx="2256323" cy="1454723"/>
          </a:xfrm>
          <a:prstGeom prst="bentConnector2">
            <a:avLst/>
          </a:prstGeom>
          <a:ln w="19050">
            <a:solidFill>
              <a:srgbClr val="0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15934493-9C0B-4FAE-B87E-7C8160411C97}"/>
              </a:ext>
            </a:extLst>
          </p:cNvPr>
          <p:cNvCxnSpPr>
            <a:cxnSpLocks/>
            <a:stCxn id="15" idx="2"/>
            <a:endCxn id="10" idx="2"/>
          </p:cNvCxnSpPr>
          <p:nvPr/>
        </p:nvCxnSpPr>
        <p:spPr>
          <a:xfrm rot="5400000" flipH="1" flipV="1">
            <a:off x="8164145" y="3225084"/>
            <a:ext cx="2311048" cy="2290431"/>
          </a:xfrm>
          <a:prstGeom prst="bentConnector3">
            <a:avLst>
              <a:gd name="adj1" fmla="val -20214"/>
            </a:avLst>
          </a:prstGeom>
          <a:ln w="19050">
            <a:solidFill>
              <a:srgbClr val="0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14758BEA-EBA6-406F-8556-E22399AC8798}"/>
              </a:ext>
            </a:extLst>
          </p:cNvPr>
          <p:cNvSpPr txBox="1">
            <a:spLocks/>
          </p:cNvSpPr>
          <p:nvPr/>
        </p:nvSpPr>
        <p:spPr>
          <a:xfrm>
            <a:off x="457200" y="1421826"/>
            <a:ext cx="3976200" cy="39039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+mn-lt"/>
                <a:ea typeface="+mn-ea"/>
                <a:cs typeface="+mn-cs"/>
              </a:rPr>
              <a:t>Pilot site</a:t>
            </a:r>
            <a:r>
              <a:rPr lang="en-GB" sz="2000" dirty="0">
                <a:latin typeface="+mn-lt"/>
                <a:ea typeface="+mn-ea"/>
                <a:cs typeface="+mn-cs"/>
              </a:rPr>
              <a:t>: 60 ha</a:t>
            </a: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b="1" dirty="0">
              <a:latin typeface="+mn-lt"/>
              <a:ea typeface="+mn-ea"/>
              <a:cs typeface="+mn-cs"/>
            </a:endParaRP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+mn-lt"/>
                <a:ea typeface="+mn-ea"/>
                <a:cs typeface="+mn-cs"/>
              </a:rPr>
              <a:t>Ovitraps</a:t>
            </a:r>
            <a:r>
              <a:rPr lang="en-GB" sz="2000" dirty="0">
                <a:latin typeface="+mn-lt"/>
                <a:ea typeface="+mn-ea"/>
                <a:cs typeface="+mn-cs"/>
              </a:rPr>
              <a:t>: 54 (weekly)</a:t>
            </a: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+mn-lt"/>
              <a:ea typeface="+mn-ea"/>
              <a:cs typeface="+mn-cs"/>
            </a:endParaRP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+mn-lt"/>
                <a:ea typeface="+mn-ea"/>
                <a:cs typeface="+mn-cs"/>
              </a:rPr>
              <a:t>Adult traps</a:t>
            </a:r>
            <a:r>
              <a:rPr lang="en-GB" sz="2000" dirty="0">
                <a:latin typeface="+mn-lt"/>
                <a:ea typeface="+mn-ea"/>
                <a:cs typeface="+mn-cs"/>
              </a:rPr>
              <a:t>: 68 (twice a week)</a:t>
            </a: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+mn-lt"/>
              <a:ea typeface="+mn-ea"/>
              <a:cs typeface="+mn-cs"/>
            </a:endParaRP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+mn-ea"/>
                <a:cs typeface="+mn-cs"/>
              </a:rPr>
              <a:t>Sterilization: </a:t>
            </a:r>
            <a:r>
              <a:rPr lang="en-US" sz="2000" dirty="0">
                <a:latin typeface="+mn-lt"/>
                <a:ea typeface="+mn-ea"/>
                <a:cs typeface="+mn-cs"/>
              </a:rPr>
              <a:t>gamma</a:t>
            </a: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+mn-lt"/>
              <a:ea typeface="+mn-ea"/>
              <a:cs typeface="+mn-cs"/>
            </a:endParaRP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+mn-ea"/>
                <a:cs typeface="+mn-cs"/>
              </a:rPr>
              <a:t>Releases: </a:t>
            </a:r>
            <a:r>
              <a:rPr lang="en-US" sz="2000" dirty="0">
                <a:latin typeface="+mn-lt"/>
                <a:ea typeface="+mn-ea"/>
                <a:cs typeface="+mn-cs"/>
              </a:rPr>
              <a:t>October 2021</a:t>
            </a: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FF9933"/>
              </a:solidFill>
              <a:cs typeface="Arial" pitchFamily="34" charset="0"/>
            </a:endParaRP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+mn-ea"/>
                <a:cs typeface="+mn-cs"/>
              </a:rPr>
              <a:t>Egg hatch: </a:t>
            </a:r>
            <a:r>
              <a:rPr lang="en-US" sz="2000" dirty="0">
                <a:latin typeface="+mn-lt"/>
                <a:ea typeface="+mn-ea"/>
                <a:cs typeface="+mn-cs"/>
              </a:rPr>
              <a:t>reduction ~ 50%</a:t>
            </a:r>
            <a:br>
              <a:rPr lang="en-GB" sz="2000" dirty="0">
                <a:latin typeface="+mn-lt"/>
                <a:ea typeface="+mn-ea"/>
                <a:cs typeface="+mn-cs"/>
              </a:rPr>
            </a:br>
            <a:endParaRPr lang="en-GB" sz="2000" dirty="0">
              <a:latin typeface="+mn-lt"/>
              <a:ea typeface="+mn-ea"/>
              <a:cs typeface="+mn-cs"/>
            </a:endParaRP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i="1" dirty="0">
              <a:latin typeface="+mn-lt"/>
              <a:ea typeface="+mn-ea"/>
              <a:cs typeface="+mn-cs"/>
            </a:endParaRPr>
          </a:p>
        </p:txBody>
      </p:sp>
      <p:sp>
        <p:nvSpPr>
          <p:cNvPr id="36" name="Title 8">
            <a:extLst>
              <a:ext uri="{FF2B5EF4-FFF2-40B4-BE49-F238E27FC236}">
                <a16:creationId xmlns:a16="http://schemas.microsoft.com/office/drawing/2014/main" id="{3D570B1A-9CE5-45A8-AD64-68F3BB80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608" y="291082"/>
            <a:ext cx="8375863" cy="966977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SIT (TIE)– Pilot Trial in Brazil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65EC3FA-2900-9C79-240D-1DEA20C78C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6" t="19260" r="66249" b="71202"/>
          <a:stretch/>
        </p:blipFill>
        <p:spPr>
          <a:xfrm>
            <a:off x="204479" y="5856203"/>
            <a:ext cx="3455972" cy="9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78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609C5F0-877A-40CE-8175-266B243F8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26" y="1172891"/>
            <a:ext cx="4273504" cy="231214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EACF651-0A99-4887-B379-45F448919EB3}"/>
              </a:ext>
            </a:extLst>
          </p:cNvPr>
          <p:cNvSpPr txBox="1">
            <a:spLocks/>
          </p:cNvSpPr>
          <p:nvPr/>
        </p:nvSpPr>
        <p:spPr>
          <a:xfrm>
            <a:off x="521579" y="1781817"/>
            <a:ext cx="4414489" cy="32943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+mn-lt"/>
                <a:ea typeface="+mn-ea"/>
                <a:cs typeface="+mn-cs"/>
              </a:rPr>
              <a:t>Pilot site</a:t>
            </a:r>
            <a:r>
              <a:rPr lang="en-GB" sz="2000" dirty="0">
                <a:latin typeface="+mn-lt"/>
                <a:ea typeface="+mn-ea"/>
                <a:cs typeface="+mn-cs"/>
              </a:rPr>
              <a:t>: 50 ha</a:t>
            </a: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b="1" dirty="0">
              <a:latin typeface="+mn-lt"/>
              <a:ea typeface="+mn-ea"/>
              <a:cs typeface="+mn-cs"/>
            </a:endParaRP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+mn-lt"/>
                <a:ea typeface="+mn-ea"/>
                <a:cs typeface="+mn-cs"/>
              </a:rPr>
              <a:t>Ovitraps</a:t>
            </a:r>
            <a:r>
              <a:rPr lang="en-GB" sz="2000" dirty="0">
                <a:latin typeface="+mn-lt"/>
                <a:ea typeface="+mn-ea"/>
                <a:cs typeface="+mn-cs"/>
              </a:rPr>
              <a:t>: 20 (weekly)</a:t>
            </a: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+mn-lt"/>
              <a:ea typeface="+mn-ea"/>
              <a:cs typeface="+mn-cs"/>
            </a:endParaRP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+mn-lt"/>
                <a:ea typeface="+mn-ea"/>
                <a:cs typeface="+mn-cs"/>
              </a:rPr>
              <a:t>Adult traps</a:t>
            </a:r>
            <a:r>
              <a:rPr lang="en-GB" sz="2000" dirty="0">
                <a:latin typeface="+mn-lt"/>
                <a:ea typeface="+mn-ea"/>
                <a:cs typeface="+mn-cs"/>
              </a:rPr>
              <a:t>: not evaluated</a:t>
            </a: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+mn-lt"/>
              <a:ea typeface="+mn-ea"/>
              <a:cs typeface="+mn-cs"/>
            </a:endParaRP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+mn-ea"/>
                <a:cs typeface="+mn-cs"/>
              </a:rPr>
              <a:t>Sterilization: </a:t>
            </a:r>
            <a:r>
              <a:rPr lang="en-US" sz="2000" dirty="0">
                <a:latin typeface="+mn-lt"/>
                <a:ea typeface="+mn-ea"/>
                <a:cs typeface="+mn-cs"/>
              </a:rPr>
              <a:t>gamma</a:t>
            </a: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+mn-lt"/>
              <a:ea typeface="+mn-ea"/>
              <a:cs typeface="+mn-cs"/>
            </a:endParaRP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+mn-ea"/>
                <a:cs typeface="+mn-cs"/>
              </a:rPr>
              <a:t>Releases: </a:t>
            </a:r>
            <a:r>
              <a:rPr lang="en-US" sz="2000" dirty="0">
                <a:latin typeface="+mn-lt"/>
                <a:ea typeface="+mn-ea"/>
                <a:cs typeface="+mn-cs"/>
              </a:rPr>
              <a:t>April 2020</a:t>
            </a: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FF9933"/>
              </a:solidFill>
              <a:cs typeface="Arial" pitchFamily="34" charset="0"/>
            </a:endParaRP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+mn-ea"/>
                <a:cs typeface="+mn-cs"/>
              </a:rPr>
              <a:t>Egg hatch: </a:t>
            </a:r>
            <a:r>
              <a:rPr lang="en-US" sz="2000" dirty="0">
                <a:latin typeface="+mn-lt"/>
                <a:ea typeface="+mn-ea"/>
                <a:cs typeface="+mn-cs"/>
              </a:rPr>
              <a:t>population suppressed</a:t>
            </a:r>
            <a:endParaRPr lang="en-GB" sz="2000" i="1" dirty="0"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19FBCC-41BB-4314-B574-EA3B30366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86" t="58873" r="15773" b="14300"/>
          <a:stretch/>
        </p:blipFill>
        <p:spPr>
          <a:xfrm>
            <a:off x="7675743" y="1321201"/>
            <a:ext cx="4273506" cy="24333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1813F-BD79-4A26-9D58-08E6B52038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5103036" y="3485035"/>
            <a:ext cx="6213478" cy="3087127"/>
          </a:xfrm>
          <a:prstGeom prst="rect">
            <a:avLst/>
          </a:prstGeom>
        </p:spPr>
      </p:pic>
      <p:sp>
        <p:nvSpPr>
          <p:cNvPr id="3" name="TextShape 1">
            <a:extLst>
              <a:ext uri="{FF2B5EF4-FFF2-40B4-BE49-F238E27FC236}">
                <a16:creationId xmlns:a16="http://schemas.microsoft.com/office/drawing/2014/main" id="{7E815F95-B514-11E2-B60E-20591687BD43}"/>
              </a:ext>
            </a:extLst>
          </p:cNvPr>
          <p:cNvSpPr txBox="1"/>
          <p:nvPr/>
        </p:nvSpPr>
        <p:spPr>
          <a:xfrm>
            <a:off x="521579" y="176401"/>
            <a:ext cx="8229240" cy="1144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1">
                <a:solidFill>
                  <a:srgbClr val="004600"/>
                </a:solidFill>
                <a:latin typeface="Eras Medium ITC" pitchFamily="34" charset="0"/>
                <a:ea typeface="+mj-ea"/>
                <a:cs typeface="MV Boli" pitchFamily="2" charset="0"/>
              </a:defRPr>
            </a:lvl1pPr>
          </a:lstStyle>
          <a:p>
            <a:pPr algn="l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 (TIE) – Pilot Trial in Cuba</a:t>
            </a:r>
            <a:endParaRPr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72DDE2A-1E13-B5F1-1031-668AE59E11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6" t="19260" r="66249" b="71202"/>
          <a:stretch/>
        </p:blipFill>
        <p:spPr>
          <a:xfrm>
            <a:off x="8395979" y="285838"/>
            <a:ext cx="3455972" cy="9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19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5B11B8FE-CED4-45D4-ADEC-73D6F0DABA8C}"/>
              </a:ext>
            </a:extLst>
          </p:cNvPr>
          <p:cNvSpPr txBox="1">
            <a:spLocks/>
          </p:cNvSpPr>
          <p:nvPr/>
        </p:nvSpPr>
        <p:spPr>
          <a:xfrm>
            <a:off x="4287451" y="1781817"/>
            <a:ext cx="5251621" cy="32943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+mn-lt"/>
                <a:ea typeface="+mn-ea"/>
                <a:cs typeface="+mn-cs"/>
              </a:rPr>
              <a:t>Pilot site</a:t>
            </a:r>
            <a:r>
              <a:rPr lang="en-GB" sz="2000" dirty="0">
                <a:latin typeface="+mn-lt"/>
                <a:ea typeface="+mn-ea"/>
                <a:cs typeface="+mn-cs"/>
              </a:rPr>
              <a:t>: 240 ha</a:t>
            </a: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b="1" dirty="0">
              <a:latin typeface="+mn-lt"/>
              <a:ea typeface="+mn-ea"/>
              <a:cs typeface="+mn-cs"/>
            </a:endParaRP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+mn-lt"/>
                <a:ea typeface="+mn-ea"/>
                <a:cs typeface="+mn-cs"/>
              </a:rPr>
              <a:t>Ovitraps</a:t>
            </a:r>
            <a:r>
              <a:rPr lang="en-GB" sz="2000" dirty="0">
                <a:latin typeface="+mn-lt"/>
                <a:ea typeface="+mn-ea"/>
                <a:cs typeface="+mn-cs"/>
              </a:rPr>
              <a:t>: 78 (weekly)</a:t>
            </a: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+mn-lt"/>
              <a:ea typeface="+mn-ea"/>
              <a:cs typeface="+mn-cs"/>
            </a:endParaRP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+mn-lt"/>
                <a:ea typeface="+mn-ea"/>
                <a:cs typeface="+mn-cs"/>
              </a:rPr>
              <a:t>Adult traps</a:t>
            </a:r>
            <a:r>
              <a:rPr lang="en-GB" sz="2000" dirty="0">
                <a:latin typeface="+mn-lt"/>
                <a:ea typeface="+mn-ea"/>
                <a:cs typeface="+mn-cs"/>
              </a:rPr>
              <a:t>: 58 (twice a week)</a:t>
            </a: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+mn-lt"/>
              <a:ea typeface="+mn-ea"/>
              <a:cs typeface="+mn-cs"/>
            </a:endParaRP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+mn-ea"/>
                <a:cs typeface="+mn-cs"/>
              </a:rPr>
              <a:t>Sterilization: </a:t>
            </a:r>
            <a:r>
              <a:rPr lang="en-US" sz="2000" dirty="0">
                <a:latin typeface="+mn-lt"/>
                <a:ea typeface="+mn-ea"/>
                <a:cs typeface="+mn-cs"/>
              </a:rPr>
              <a:t>X ray</a:t>
            </a: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+mn-lt"/>
              <a:ea typeface="+mn-ea"/>
              <a:cs typeface="+mn-cs"/>
            </a:endParaRP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+mn-ea"/>
                <a:cs typeface="+mn-cs"/>
              </a:rPr>
              <a:t>Releases: </a:t>
            </a:r>
            <a:r>
              <a:rPr lang="en-US" sz="2000" dirty="0">
                <a:latin typeface="+mn-lt"/>
                <a:ea typeface="+mn-ea"/>
                <a:cs typeface="+mn-cs"/>
              </a:rPr>
              <a:t>June 2020</a:t>
            </a: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FF9933"/>
              </a:solidFill>
              <a:cs typeface="Arial" pitchFamily="34" charset="0"/>
            </a:endParaRP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+mn-ea"/>
                <a:cs typeface="+mn-cs"/>
              </a:rPr>
              <a:t>Egg hatch: </a:t>
            </a:r>
            <a:r>
              <a:rPr lang="en-US" sz="2000" dirty="0">
                <a:latin typeface="+mn-lt"/>
                <a:ea typeface="+mn-ea"/>
                <a:cs typeface="+mn-cs"/>
              </a:rPr>
              <a:t>population fully suppressed</a:t>
            </a:r>
            <a:endParaRPr lang="en-GB" sz="2000" dirty="0">
              <a:latin typeface="+mn-lt"/>
              <a:ea typeface="+mn-ea"/>
              <a:cs typeface="+mn-cs"/>
            </a:endParaRPr>
          </a:p>
          <a:p>
            <a:pPr marL="214313" indent="-2143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i="1" dirty="0">
              <a:latin typeface="+mn-l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B07DF4-6060-44CE-83AC-397BFF0C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365125"/>
            <a:ext cx="11633200" cy="1325563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SIT (TIE) – Pilot Trial in USA (Captiva Island)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964CB2C-9173-FB88-DD90-125BE5812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6" t="19260" r="66249" b="71202"/>
          <a:stretch/>
        </p:blipFill>
        <p:spPr>
          <a:xfrm>
            <a:off x="268072" y="5535804"/>
            <a:ext cx="3455972" cy="9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89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2234593-2AFE-DBD7-A168-56CBFB3E4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21" t="17037" r="43646" b="7223"/>
          <a:stretch/>
        </p:blipFill>
        <p:spPr>
          <a:xfrm>
            <a:off x="2286000" y="684624"/>
            <a:ext cx="3810000" cy="572900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9A6E0FA-89D4-B1EE-324E-D68659EF53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71" t="18519" r="43541" b="14629"/>
          <a:stretch/>
        </p:blipFill>
        <p:spPr>
          <a:xfrm>
            <a:off x="7035800" y="378483"/>
            <a:ext cx="4584700" cy="634129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B6FF44E1-E127-25BE-AE9A-F07D93C1D848}"/>
              </a:ext>
            </a:extLst>
          </p:cNvPr>
          <p:cNvSpPr/>
          <p:nvPr/>
        </p:nvSpPr>
        <p:spPr>
          <a:xfrm>
            <a:off x="69850" y="177800"/>
            <a:ext cx="1746250" cy="1435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000" dirty="0"/>
              <a:t>IIT/SIT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A8E43D9-7AE7-08DD-8FE1-126FA918DC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76" t="19260" r="66249" b="71202"/>
          <a:stretch/>
        </p:blipFill>
        <p:spPr>
          <a:xfrm>
            <a:off x="4522479" y="138227"/>
            <a:ext cx="2703821" cy="7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03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C56FD4C-23DE-6DFC-11A3-8B4236896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127"/>
          <a:stretch/>
        </p:blipFill>
        <p:spPr>
          <a:xfrm>
            <a:off x="0" y="281302"/>
            <a:ext cx="4255851" cy="141829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2C5CFFE-F6EB-B263-FDFC-1CBA6062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30" r="58125" b="42037"/>
          <a:stretch/>
        </p:blipFill>
        <p:spPr>
          <a:xfrm>
            <a:off x="9258301" y="3378200"/>
            <a:ext cx="2425700" cy="124904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DF4FF19-F571-4581-3C96-793C85E3DE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52" b="22963"/>
          <a:stretch/>
        </p:blipFill>
        <p:spPr>
          <a:xfrm>
            <a:off x="0" y="1929557"/>
            <a:ext cx="4415431" cy="38108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9C59610-1243-B88E-8E55-1D20E13C19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15" t="27037" r="22960" b="41294"/>
          <a:stretch/>
        </p:blipFill>
        <p:spPr>
          <a:xfrm>
            <a:off x="8510325" y="281302"/>
            <a:ext cx="3681675" cy="155321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315767D-45BE-FA65-D26E-8FA36EBFB6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208" t="11852" r="23125" b="64074"/>
          <a:stretch/>
        </p:blipFill>
        <p:spPr>
          <a:xfrm>
            <a:off x="4269746" y="235110"/>
            <a:ext cx="3962400" cy="169444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9CDE344-655A-7231-ECC1-9C68200E82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216" t="14664" r="23437" b="25000"/>
          <a:stretch/>
        </p:blipFill>
        <p:spPr>
          <a:xfrm>
            <a:off x="4316220" y="1670585"/>
            <a:ext cx="4510279" cy="504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10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F59A87-845E-00F4-2268-A7099A46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44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8000" dirty="0"/>
              <a:t>Inovação</a:t>
            </a:r>
          </a:p>
        </p:txBody>
      </p:sp>
    </p:spTree>
    <p:extLst>
      <p:ext uri="{BB962C8B-B14F-4D97-AF65-F5344CB8AC3E}">
        <p14:creationId xmlns:p14="http://schemas.microsoft.com/office/powerpoint/2010/main" val="2202705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2">
            <a:extLst>
              <a:ext uri="{FF2B5EF4-FFF2-40B4-BE49-F238E27FC236}">
                <a16:creationId xmlns:a16="http://schemas.microsoft.com/office/drawing/2014/main" id="{85017866-ECF4-FE6E-A064-0E19559C6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93121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3A70B0B-7521-39A9-88A6-2EF9EEDFBB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r="8955"/>
          <a:stretch/>
        </p:blipFill>
        <p:spPr>
          <a:xfrm>
            <a:off x="2249233" y="1755431"/>
            <a:ext cx="4086254" cy="4019265"/>
          </a:xfrm>
          <a:prstGeom prst="ellipse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4502068-42B8-2696-60E4-91403CB006B7}"/>
              </a:ext>
            </a:extLst>
          </p:cNvPr>
          <p:cNvSpPr txBox="1"/>
          <p:nvPr/>
        </p:nvSpPr>
        <p:spPr>
          <a:xfrm>
            <a:off x="8506032" y="2999231"/>
            <a:ext cx="33963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Atrativo</a:t>
            </a:r>
          </a:p>
          <a:p>
            <a:pPr algn="ctr"/>
            <a:r>
              <a:rPr lang="pt-BR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</a:t>
            </a:r>
            <a:r>
              <a:rPr lang="pt-B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Aedes</a:t>
            </a:r>
            <a:endParaRPr lang="pt-BR" sz="3200" dirty="0">
              <a:solidFill>
                <a:schemeClr val="bg2"/>
              </a:solidFill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BF0FB690-146C-6769-9EAF-5144689DE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3579193"/>
              </p:ext>
            </p:extLst>
          </p:nvPr>
        </p:nvGraphicFramePr>
        <p:xfrm>
          <a:off x="0" y="570161"/>
          <a:ext cx="8694120" cy="6122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6" name="Picture 2" descr="Engenharia de Polímeros | SENAI">
            <a:extLst>
              <a:ext uri="{FF2B5EF4-FFF2-40B4-BE49-F238E27FC236}">
                <a16:creationId xmlns:a16="http://schemas.microsoft.com/office/drawing/2014/main" id="{25086867-3475-F654-6CF4-0A9FEDB14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334" y="4317566"/>
            <a:ext cx="3652866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9293357-05DB-7D4E-3F16-40A7CBDCAF05}"/>
              </a:ext>
            </a:extLst>
          </p:cNvPr>
          <p:cNvSpPr txBox="1"/>
          <p:nvPr/>
        </p:nvSpPr>
        <p:spPr>
          <a:xfrm>
            <a:off x="8229600" y="5536096"/>
            <a:ext cx="3271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Agência de inovação da Inglaterra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F645057-D54B-C33B-275E-A2A3363C6DEC}"/>
              </a:ext>
            </a:extLst>
          </p:cNvPr>
          <p:cNvSpPr txBox="1"/>
          <p:nvPr/>
        </p:nvSpPr>
        <p:spPr>
          <a:xfrm>
            <a:off x="78688" y="0"/>
            <a:ext cx="7071412" cy="2123658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6600" spc="-150" dirty="0">
                <a:solidFill>
                  <a:schemeClr val="bg1"/>
                </a:solidFill>
                <a:cs typeface="Calibri"/>
              </a:rPr>
              <a:t>Armadilha</a:t>
            </a:r>
          </a:p>
          <a:p>
            <a:pPr algn="ctr"/>
            <a:r>
              <a:rPr lang="pt-BR" sz="6600" spc="-150" dirty="0">
                <a:solidFill>
                  <a:schemeClr val="bg1"/>
                </a:solidFill>
                <a:cs typeface="Calibri"/>
              </a:rPr>
              <a:t> </a:t>
            </a:r>
            <a:r>
              <a:rPr lang="pt-BR" sz="6600" spc="-150" dirty="0" err="1">
                <a:solidFill>
                  <a:schemeClr val="bg1"/>
                </a:solidFill>
                <a:cs typeface="Calibri"/>
              </a:rPr>
              <a:t>BioGAT</a:t>
            </a:r>
            <a:r>
              <a:rPr lang="pt-BR" sz="6600" spc="-150" dirty="0">
                <a:solidFill>
                  <a:schemeClr val="bg1"/>
                </a:solidFill>
                <a:cs typeface="Calibri"/>
              </a:rPr>
              <a:t> e </a:t>
            </a:r>
            <a:r>
              <a:rPr lang="pt-BR" sz="6600" spc="-150" dirty="0" err="1">
                <a:solidFill>
                  <a:schemeClr val="bg1"/>
                </a:solidFill>
                <a:cs typeface="Calibri"/>
              </a:rPr>
              <a:t>Bio</a:t>
            </a:r>
            <a:r>
              <a:rPr lang="pt-BR" sz="6600" spc="-150" dirty="0">
                <a:solidFill>
                  <a:schemeClr val="bg1"/>
                </a:solidFill>
                <a:cs typeface="Calibri"/>
              </a:rPr>
              <a:t> Aedes</a:t>
            </a:r>
            <a:endParaRPr lang="pt-BR" sz="6600" spc="-150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73256AE-6292-9CC4-3238-41966A1CB81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9062" r="828" b="13984"/>
          <a:stretch/>
        </p:blipFill>
        <p:spPr>
          <a:xfrm>
            <a:off x="8483120" y="55368"/>
            <a:ext cx="3039176" cy="27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0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63023A6-C85F-82B7-9228-E8B2140BC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0" t="10666" r="8834" b="8888"/>
          <a:stretch/>
        </p:blipFill>
        <p:spPr>
          <a:xfrm>
            <a:off x="1097279" y="406400"/>
            <a:ext cx="10608127" cy="58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00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2E4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A1BFFEF2-2323-DA23-BF5C-CC74C9136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20" t="21112" r="23749" b="18333"/>
          <a:stretch/>
        </p:blipFill>
        <p:spPr>
          <a:xfrm>
            <a:off x="223250" y="495300"/>
            <a:ext cx="5881857" cy="344058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2126EC0-9F80-4D56-359F-0BA985307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70" t="22777" r="22187" b="16851"/>
          <a:stretch/>
        </p:blipFill>
        <p:spPr>
          <a:xfrm>
            <a:off x="5877276" y="3283381"/>
            <a:ext cx="6184580" cy="34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79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>
            <a:extLst>
              <a:ext uri="{FF2B5EF4-FFF2-40B4-BE49-F238E27FC236}">
                <a16:creationId xmlns:a16="http://schemas.microsoft.com/office/drawing/2014/main" id="{E9798703-86A2-4ED5-89EA-4F0049A0A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83" y="480252"/>
            <a:ext cx="4208834" cy="3041519"/>
          </a:xfrm>
        </p:spPr>
      </p:pic>
      <p:sp>
        <p:nvSpPr>
          <p:cNvPr id="5" name="CaixaDeTexto 3">
            <a:extLst>
              <a:ext uri="{FF2B5EF4-FFF2-40B4-BE49-F238E27FC236}">
                <a16:creationId xmlns:a16="http://schemas.microsoft.com/office/drawing/2014/main" id="{45F5B5C9-BE98-4356-8865-E9193472F16D}"/>
              </a:ext>
            </a:extLst>
          </p:cNvPr>
          <p:cNvSpPr txBox="1"/>
          <p:nvPr/>
        </p:nvSpPr>
        <p:spPr>
          <a:xfrm>
            <a:off x="4334481" y="61295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/>
                <a:cs typeface="Arial"/>
              </a:rPr>
              <a:t>Itaberaba – Juazeiro, Bahia</a:t>
            </a:r>
          </a:p>
        </p:txBody>
      </p:sp>
      <p:pic>
        <p:nvPicPr>
          <p:cNvPr id="7" name="Imagem 6" descr="DSC01845.JPG">
            <a:extLst>
              <a:ext uri="{FF2B5EF4-FFF2-40B4-BE49-F238E27FC236}">
                <a16:creationId xmlns:a16="http://schemas.microsoft.com/office/drawing/2014/main" id="{EC2D33FE-4372-43A1-9F27-651C82819F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4401" y="480252"/>
            <a:ext cx="4562279" cy="3041519"/>
          </a:xfrm>
          <a:prstGeom prst="rect">
            <a:avLst/>
          </a:prstGeom>
        </p:spPr>
      </p:pic>
      <p:pic>
        <p:nvPicPr>
          <p:cNvPr id="8" name="Imagem 7" descr="DSC01844.JPG">
            <a:extLst>
              <a:ext uri="{FF2B5EF4-FFF2-40B4-BE49-F238E27FC236}">
                <a16:creationId xmlns:a16="http://schemas.microsoft.com/office/drawing/2014/main" id="{DB78F561-4610-437B-AE15-F19DF5ECA4B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0118" y="3621022"/>
            <a:ext cx="4572699" cy="2989671"/>
          </a:xfrm>
          <a:prstGeom prst="rect">
            <a:avLst/>
          </a:prstGeom>
        </p:spPr>
      </p:pic>
      <p:pic>
        <p:nvPicPr>
          <p:cNvPr id="9" name="Imagem 8" descr="DSC00950.JPG">
            <a:extLst>
              <a:ext uri="{FF2B5EF4-FFF2-40B4-BE49-F238E27FC236}">
                <a16:creationId xmlns:a16="http://schemas.microsoft.com/office/drawing/2014/main" id="{91701D4A-4530-485F-882E-FB1B95A1E8A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20012" y="3621021"/>
            <a:ext cx="4283968" cy="298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30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424F941-060D-5966-3052-20ADD1693EC5}"/>
              </a:ext>
            </a:extLst>
          </p:cNvPr>
          <p:cNvSpPr txBox="1"/>
          <p:nvPr/>
        </p:nvSpPr>
        <p:spPr>
          <a:xfrm>
            <a:off x="2990850" y="2572960"/>
            <a:ext cx="6210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/>
              <a:t>Obrigada!</a:t>
            </a:r>
          </a:p>
          <a:p>
            <a:pPr algn="ctr"/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3208351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SC00957.JPG"/>
          <p:cNvPicPr>
            <a:picLocks noChangeAspect="1"/>
          </p:cNvPicPr>
          <p:nvPr/>
        </p:nvPicPr>
        <p:blipFill rotWithShape="1">
          <a:blip r:embed="rId2" cstate="print"/>
          <a:srcRect t="11924" r="-3" b="1192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Imagem 8" descr="DSC00960.JPG">
            <a:extLst>
              <a:ext uri="{FF2B5EF4-FFF2-40B4-BE49-F238E27FC236}">
                <a16:creationId xmlns:a16="http://schemas.microsoft.com/office/drawing/2014/main" id="{B39D5F5C-7447-17A2-B1BF-83F9A0D9D9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" b="23617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Imagem 5" descr="DSC00968.JPG">
            <a:extLst>
              <a:ext uri="{FF2B5EF4-FFF2-40B4-BE49-F238E27FC236}">
                <a16:creationId xmlns:a16="http://schemas.microsoft.com/office/drawing/2014/main" id="{104B22E0-FB68-0C2D-2AE2-9874EC1707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8320" r="-2" b="33716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C50949A-1965-6FF8-6EEF-2FD2A8B53007}"/>
              </a:ext>
            </a:extLst>
          </p:cNvPr>
          <p:cNvGrpSpPr/>
          <p:nvPr/>
        </p:nvGrpSpPr>
        <p:grpSpPr>
          <a:xfrm>
            <a:off x="4493436" y="243"/>
            <a:ext cx="7698564" cy="3346705"/>
            <a:chOff x="4493436" y="243"/>
            <a:chExt cx="7698564" cy="3346705"/>
          </a:xfrm>
        </p:grpSpPr>
        <p:pic>
          <p:nvPicPr>
            <p:cNvPr id="5" name="Imagem 9" descr="DSC07027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t="31613" r="-2" b="10423"/>
            <a:stretch/>
          </p:blipFill>
          <p:spPr>
            <a:xfrm>
              <a:off x="4493436" y="243"/>
              <a:ext cx="7698564" cy="3346705"/>
            </a:xfrm>
            <a:custGeom>
              <a:avLst/>
              <a:gdLst/>
              <a:ahLst/>
              <a:cxnLst/>
              <a:rect l="l" t="t" r="r" b="b"/>
              <a:pathLst>
                <a:path w="7698564" h="3346705">
                  <a:moveTo>
                    <a:pt x="1549963" y="0"/>
                  </a:moveTo>
                  <a:lnTo>
                    <a:pt x="1555540" y="0"/>
                  </a:lnTo>
                  <a:lnTo>
                    <a:pt x="2621768" y="0"/>
                  </a:lnTo>
                  <a:lnTo>
                    <a:pt x="6451640" y="0"/>
                  </a:lnTo>
                  <a:lnTo>
                    <a:pt x="6451640" y="479"/>
                  </a:lnTo>
                  <a:lnTo>
                    <a:pt x="7698564" y="479"/>
                  </a:lnTo>
                  <a:lnTo>
                    <a:pt x="7698564" y="3346705"/>
                  </a:lnTo>
                  <a:lnTo>
                    <a:pt x="0" y="3346705"/>
                  </a:lnTo>
                  <a:close/>
                </a:path>
              </a:pathLst>
            </a:custGeom>
          </p:spPr>
        </p:pic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FB14F2E-2C10-4E78-33D5-4013201C7DCD}"/>
                </a:ext>
              </a:extLst>
            </p:cNvPr>
            <p:cNvSpPr/>
            <p:nvPr/>
          </p:nvSpPr>
          <p:spPr>
            <a:xfrm>
              <a:off x="9283700" y="228600"/>
              <a:ext cx="495300" cy="1574800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ndicato dos Bancários de Catanduva | Guerra Contra o Mosquito: Sindicato  dos Bancários na luta contra a dengue!">
            <a:extLst>
              <a:ext uri="{FF2B5EF4-FFF2-40B4-BE49-F238E27FC236}">
                <a16:creationId xmlns:a16="http://schemas.microsoft.com/office/drawing/2014/main" id="{3EA3759D-F19F-4406-95AA-2CFFE1BD3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77" y="263740"/>
            <a:ext cx="10897223" cy="623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592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vite criadouros do mosquito da dengue – Rafatelas">
            <a:extLst>
              <a:ext uri="{FF2B5EF4-FFF2-40B4-BE49-F238E27FC236}">
                <a16:creationId xmlns:a16="http://schemas.microsoft.com/office/drawing/2014/main" id="{9016A651-0521-406F-8D9E-7C8449BA8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r="15108" b="2"/>
          <a:stretch/>
        </p:blipFill>
        <p:spPr bwMode="auto">
          <a:xfrm>
            <a:off x="659464" y="1460500"/>
            <a:ext cx="4355258" cy="484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5" descr="DSC06814.JPG">
            <a:extLst>
              <a:ext uri="{FF2B5EF4-FFF2-40B4-BE49-F238E27FC236}">
                <a16:creationId xmlns:a16="http://schemas.microsoft.com/office/drawing/2014/main" id="{ED68B705-037B-47A4-8235-2BF4CB5722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347" r="23019" b="-2"/>
          <a:stretch/>
        </p:blipFill>
        <p:spPr>
          <a:xfrm>
            <a:off x="5159117" y="557190"/>
            <a:ext cx="5026282" cy="5743609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3202FA49-E211-4922-89EE-A40B7E754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8241" y="0"/>
            <a:ext cx="2653759" cy="52835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pt-BR" sz="3600" dirty="0" err="1">
                <a:solidFill>
                  <a:srgbClr val="202124"/>
                </a:solidFill>
                <a:latin typeface="inherit"/>
              </a:rPr>
              <a:t>Educação</a:t>
            </a:r>
            <a:r>
              <a:rPr lang="es-ES" altLang="pt-BR" sz="3600" dirty="0">
                <a:solidFill>
                  <a:srgbClr val="202124"/>
                </a:solidFill>
                <a:latin typeface="inherit"/>
              </a:rPr>
              <a:t>?</a:t>
            </a:r>
            <a:r>
              <a:rPr lang="es-ES" altLang="pt-BR" sz="3600" dirty="0"/>
              <a:t> </a:t>
            </a:r>
            <a:endParaRPr lang="es-ES" altLang="pt-BR" sz="3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237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isterna Em Polietileno 5000 Litros Azul - Acessórios para Banheiras |  Casas Bahia | 12878008">
            <a:extLst>
              <a:ext uri="{FF2B5EF4-FFF2-40B4-BE49-F238E27FC236}">
                <a16:creationId xmlns:a16="http://schemas.microsoft.com/office/drawing/2014/main" id="{20D6DA34-6BA5-4575-B9D5-DD7DDAAE2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r="3958" b="2"/>
          <a:stretch/>
        </p:blipFill>
        <p:spPr bwMode="auto">
          <a:xfrm>
            <a:off x="7753296" y="-6203"/>
            <a:ext cx="3550253" cy="390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ntenda o que é cisterna e para que serve – Revista Seleções">
            <a:extLst>
              <a:ext uri="{FF2B5EF4-FFF2-40B4-BE49-F238E27FC236}">
                <a16:creationId xmlns:a16="http://schemas.microsoft.com/office/drawing/2014/main" id="{78044B78-2233-4681-9150-3BA216636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/>
          <a:stretch/>
        </p:blipFill>
        <p:spPr bwMode="auto">
          <a:xfrm>
            <a:off x="1524020" y="10"/>
            <a:ext cx="5459914" cy="3687088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omo fazer uma cisterna caseira para aproveitar a água das chuvas e 5 modos  de usar">
            <a:extLst>
              <a:ext uri="{FF2B5EF4-FFF2-40B4-BE49-F238E27FC236}">
                <a16:creationId xmlns:a16="http://schemas.microsoft.com/office/drawing/2014/main" id="{0D1ADC57-2D42-4144-96CB-78012E845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431" y="3895344"/>
            <a:ext cx="3819036" cy="289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28148F51-A2A0-9E15-6ACD-353B75F91367}"/>
              </a:ext>
            </a:extLst>
          </p:cNvPr>
          <p:cNvGrpSpPr/>
          <p:nvPr/>
        </p:nvGrpSpPr>
        <p:grpSpPr>
          <a:xfrm>
            <a:off x="5395539" y="3272589"/>
            <a:ext cx="4579036" cy="3585411"/>
            <a:chOff x="5395539" y="3272589"/>
            <a:chExt cx="4579036" cy="3585411"/>
          </a:xfrm>
        </p:grpSpPr>
        <p:pic>
          <p:nvPicPr>
            <p:cNvPr id="8198" name="Picture 6" descr="Semiárido — Revista Em Discussão!">
              <a:extLst>
                <a:ext uri="{FF2B5EF4-FFF2-40B4-BE49-F238E27FC236}">
                  <a16:creationId xmlns:a16="http://schemas.microsoft.com/office/drawing/2014/main" id="{48CA78B7-3723-417C-9992-3717D77F19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9" r="5621" b="-2"/>
            <a:stretch/>
          </p:blipFill>
          <p:spPr bwMode="auto">
            <a:xfrm>
              <a:off x="5395539" y="3272589"/>
              <a:ext cx="4579036" cy="3585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EA2A2475-A296-474E-8D48-18D5F727A9DC}"/>
                </a:ext>
              </a:extLst>
            </p:cNvPr>
            <p:cNvSpPr/>
            <p:nvPr/>
          </p:nvSpPr>
          <p:spPr>
            <a:xfrm>
              <a:off x="7512424" y="4701711"/>
              <a:ext cx="1326777" cy="1524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2F6D9E3F-5C60-4FEA-8B7D-8A72988AC805}"/>
                </a:ext>
              </a:extLst>
            </p:cNvPr>
            <p:cNvSpPr/>
            <p:nvPr/>
          </p:nvSpPr>
          <p:spPr>
            <a:xfrm>
              <a:off x="6164901" y="3842703"/>
              <a:ext cx="3037017" cy="58375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437CB159-3062-D256-5BE1-95BCE6CBDC10}"/>
              </a:ext>
            </a:extLst>
          </p:cNvPr>
          <p:cNvSpPr/>
          <p:nvPr/>
        </p:nvSpPr>
        <p:spPr>
          <a:xfrm>
            <a:off x="0" y="0"/>
            <a:ext cx="2565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Cisternas</a:t>
            </a:r>
          </a:p>
        </p:txBody>
      </p:sp>
    </p:spTree>
    <p:extLst>
      <p:ext uri="{BB962C8B-B14F-4D97-AF65-F5344CB8AC3E}">
        <p14:creationId xmlns:p14="http://schemas.microsoft.com/office/powerpoint/2010/main" val="160863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EM Notícias 1ª Edição – Bauru/Marília | Bauru intensifica ações para  eliminar criadouros do mosquito da dengue Assista online | Globoplay">
            <a:extLst>
              <a:ext uri="{FF2B5EF4-FFF2-40B4-BE49-F238E27FC236}">
                <a16:creationId xmlns:a16="http://schemas.microsoft.com/office/drawing/2014/main" id="{1A9814D2-1E90-46E9-9685-976B19FD5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457"/>
          <a:stretch/>
        </p:blipFill>
        <p:spPr bwMode="auto">
          <a:xfrm>
            <a:off x="1524020" y="10"/>
            <a:ext cx="5411530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ixões são riscos de criadouros do mosquito da dengue - Dourados Agora -  Notícias de Dourados-MS e Região.">
            <a:extLst>
              <a:ext uri="{FF2B5EF4-FFF2-40B4-BE49-F238E27FC236}">
                <a16:creationId xmlns:a16="http://schemas.microsoft.com/office/drawing/2014/main" id="{795B22FA-580E-4D20-A133-0EF0A702F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" r="-3" b="-3"/>
          <a:stretch/>
        </p:blipFill>
        <p:spPr bwMode="auto">
          <a:xfrm>
            <a:off x="5740675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enúncia aponta criadouros de dengue em imóveis municipais - Jornal São  Paulo Zona Sul">
            <a:extLst>
              <a:ext uri="{FF2B5EF4-FFF2-40B4-BE49-F238E27FC236}">
                <a16:creationId xmlns:a16="http://schemas.microsoft.com/office/drawing/2014/main" id="{D34B57F0-99B9-40E8-B369-06E21011E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8" r="2" b="30213"/>
          <a:stretch/>
        </p:blipFill>
        <p:spPr bwMode="auto">
          <a:xfrm>
            <a:off x="4660509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g. 058-16 Lixo. Criadouros do mosquito da dengue. 2016/03/04 F – USP  Imagens">
            <a:extLst>
              <a:ext uri="{FF2B5EF4-FFF2-40B4-BE49-F238E27FC236}">
                <a16:creationId xmlns:a16="http://schemas.microsoft.com/office/drawing/2014/main" id="{2C20AD73-8941-42C3-B5A8-6D367E494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r="3" b="3"/>
          <a:stretch/>
        </p:blipFill>
        <p:spPr bwMode="auto">
          <a:xfrm>
            <a:off x="1524021" y="3106464"/>
            <a:ext cx="4657145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502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>
            <a:extLst>
              <a:ext uri="{FF2B5EF4-FFF2-40B4-BE49-F238E27FC236}">
                <a16:creationId xmlns:a16="http://schemas.microsoft.com/office/drawing/2014/main" id="{0ED1E566-D55B-4B0F-B3DA-91E024C1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4149" b="2"/>
          <a:stretch/>
        </p:blipFill>
        <p:spPr bwMode="auto">
          <a:xfrm>
            <a:off x="6689283" y="10"/>
            <a:ext cx="3496116" cy="310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Os maiores navios cargueiros do mundo em 2021 - Agência Transporta Brasil">
            <a:extLst>
              <a:ext uri="{FF2B5EF4-FFF2-40B4-BE49-F238E27FC236}">
                <a16:creationId xmlns:a16="http://schemas.microsoft.com/office/drawing/2014/main" id="{C89346CE-F065-4F6C-AF3A-FE1F0D650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0" r="8831" b="-3"/>
          <a:stretch/>
        </p:blipFill>
        <p:spPr bwMode="auto">
          <a:xfrm>
            <a:off x="5588449" y="3265081"/>
            <a:ext cx="4596951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ovimentação de contêineres no Porto do Rio Grande cresceu 3,5% - Portal do  Estado do Rio Grande do Sul">
            <a:extLst>
              <a:ext uri="{FF2B5EF4-FFF2-40B4-BE49-F238E27FC236}">
                <a16:creationId xmlns:a16="http://schemas.microsoft.com/office/drawing/2014/main" id="{F2418BEB-12E3-478E-92E7-568F8D5E4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r="23756" b="-2"/>
          <a:stretch/>
        </p:blipFill>
        <p:spPr bwMode="auto">
          <a:xfrm>
            <a:off x="2006601" y="-5"/>
            <a:ext cx="4562033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3036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</TotalTime>
  <Words>345</Words>
  <Application>Microsoft Office PowerPoint</Application>
  <PresentationFormat>Widescreen</PresentationFormat>
  <Paragraphs>108</Paragraphs>
  <Slides>30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40" baseType="lpstr">
      <vt:lpstr>Aptos</vt:lpstr>
      <vt:lpstr>Aptos Display</vt:lpstr>
      <vt:lpstr>Arial</vt:lpstr>
      <vt:lpstr>Arial</vt:lpstr>
      <vt:lpstr>Arial Narrow</vt:lpstr>
      <vt:lpstr>Calibri</vt:lpstr>
      <vt:lpstr>Google Sans</vt:lpstr>
      <vt:lpstr>inherit</vt:lpstr>
      <vt:lpstr>Tema do Office</vt:lpstr>
      <vt:lpstr>Photo Editor Photo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SIT (TIE)– Pilot Trial in Brazil</vt:lpstr>
      <vt:lpstr>Apresentação do PowerPoint</vt:lpstr>
      <vt:lpstr>SIT (TIE) – Pilot Trial in USA (Captiva Island)</vt:lpstr>
      <vt:lpstr>Apresentação do PowerPoint</vt:lpstr>
      <vt:lpstr>Apresentação do PowerPoint</vt:lpstr>
      <vt:lpstr>Inovação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Margareth Guimaraes</dc:creator>
  <cp:lastModifiedBy>Margareth Guimaraes</cp:lastModifiedBy>
  <cp:revision>12</cp:revision>
  <dcterms:created xsi:type="dcterms:W3CDTF">2024-03-04T13:56:38Z</dcterms:created>
  <dcterms:modified xsi:type="dcterms:W3CDTF">2024-03-05T19:10:57Z</dcterms:modified>
</cp:coreProperties>
</file>