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67" r:id="rId5"/>
    <p:sldId id="278" r:id="rId6"/>
    <p:sldId id="279" r:id="rId7"/>
    <p:sldId id="280" r:id="rId8"/>
    <p:sldId id="281" r:id="rId9"/>
    <p:sldId id="282" r:id="rId10"/>
    <p:sldId id="269" r:id="rId11"/>
    <p:sldId id="275" r:id="rId12"/>
    <p:sldId id="258" r:id="rId13"/>
    <p:sldId id="268" r:id="rId14"/>
    <p:sldId id="273" r:id="rId15"/>
    <p:sldId id="274" r:id="rId16"/>
    <p:sldId id="276" r:id="rId17"/>
    <p:sldId id="261" r:id="rId18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89364" y="5236809"/>
            <a:ext cx="6318227" cy="496179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pt-BR" noProof="0"/>
              <a:t>Clique para editar o formato de notas</a:t>
            </a:r>
            <a:endParaRPr noProof="0"/>
          </a:p>
        </p:txBody>
      </p:sp>
      <p:sp>
        <p:nvSpPr>
          <p:cNvPr id="105" name="PlaceHolder 2"/>
          <p:cNvSpPr>
            <a:spLocks noGrp="1"/>
          </p:cNvSpPr>
          <p:nvPr>
            <p:ph type="hdr"/>
          </p:nvPr>
        </p:nvSpPr>
        <p:spPr>
          <a:xfrm>
            <a:off x="1" y="0"/>
            <a:ext cx="3427763" cy="551674"/>
          </a:xfrm>
          <a:prstGeom prst="rect">
            <a:avLst/>
          </a:prstGeom>
        </p:spPr>
        <p:txBody>
          <a:bodyPr wrap="none" lIns="0" tIns="0" rIns="0" bIns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&lt;cabeçalho&gt;</a:t>
            </a:r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dt"/>
          </p:nvPr>
        </p:nvSpPr>
        <p:spPr>
          <a:xfrm>
            <a:off x="4469193" y="0"/>
            <a:ext cx="3427762" cy="551674"/>
          </a:xfrm>
          <a:prstGeom prst="rect">
            <a:avLst/>
          </a:prstGeom>
        </p:spPr>
        <p:txBody>
          <a:bodyPr wrap="none"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&lt;data/hora&gt;</a:t>
            </a:r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ftr"/>
          </p:nvPr>
        </p:nvSpPr>
        <p:spPr>
          <a:xfrm>
            <a:off x="1" y="10473617"/>
            <a:ext cx="3427763" cy="551674"/>
          </a:xfrm>
          <a:prstGeom prst="rect">
            <a:avLst/>
          </a:prstGeom>
        </p:spPr>
        <p:txBody>
          <a:bodyPr wrap="none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&lt;rodapé&gt;</a:t>
            </a:r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sldNum"/>
          </p:nvPr>
        </p:nvSpPr>
        <p:spPr>
          <a:xfrm>
            <a:off x="4469193" y="10473617"/>
            <a:ext cx="3427762" cy="551674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E4A98926-0302-423E-8279-BF49AD8C7B6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922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ustomShape 1"/>
          <p:cNvSpPr>
            <a:spLocks noChangeArrowheads="1"/>
          </p:cNvSpPr>
          <p:nvPr/>
        </p:nvSpPr>
        <p:spPr bwMode="auto">
          <a:xfrm>
            <a:off x="4057928" y="8956106"/>
            <a:ext cx="3101072" cy="46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>
              <a:buSzPct val="25000"/>
              <a:buFont typeface="StarSymbol"/>
              <a:buChar char="l"/>
            </a:pPr>
            <a:fld id="{F8562B4A-A3D3-4514-814A-5B7633B00BBB}" type="slidenum">
              <a:rPr lang="pt-BR" alt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25000"/>
                <a:buFont typeface="StarSymbol"/>
                <a:buChar char="l"/>
              </a:pPr>
              <a:t>1</a:t>
            </a:fld>
            <a:endParaRPr lang="pt-BR" altLang="pt-BR"/>
          </a:p>
        </p:txBody>
      </p:sp>
      <p:sp>
        <p:nvSpPr>
          <p:cNvPr id="5123" name="PlaceHolder 2"/>
          <p:cNvSpPr>
            <a:spLocks noGrp="1"/>
          </p:cNvSpPr>
          <p:nvPr>
            <p:ph type="body"/>
          </p:nvPr>
        </p:nvSpPr>
        <p:spPr bwMode="auto">
          <a:xfrm>
            <a:off x="716398" y="4478871"/>
            <a:ext cx="5731179" cy="4243141"/>
          </a:xfrm>
          <a:noFill/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4" name="CustomShape 3"/>
          <p:cNvSpPr>
            <a:spLocks noChangeArrowheads="1"/>
          </p:cNvSpPr>
          <p:nvPr/>
        </p:nvSpPr>
        <p:spPr bwMode="auto">
          <a:xfrm>
            <a:off x="4057928" y="8956105"/>
            <a:ext cx="3104389" cy="4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>
              <a:buSzPct val="25000"/>
              <a:buFont typeface="StarSymbol"/>
              <a:buChar char="l"/>
            </a:pPr>
            <a:fld id="{9BBAD890-2218-46C8-8855-14CEA83F11EE}" type="slidenum">
              <a:rPr lang="pt-BR" alt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SzPct val="25000"/>
                <a:buFont typeface="StarSymbol"/>
                <a:buChar char="l"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975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15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198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16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520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2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361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3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890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9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604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10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637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11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448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12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150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13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3454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stomShape 1"/>
          <p:cNvSpPr>
            <a:spLocks noChangeArrowheads="1"/>
          </p:cNvSpPr>
          <p:nvPr/>
        </p:nvSpPr>
        <p:spPr bwMode="auto">
          <a:xfrm>
            <a:off x="4021444" y="9720591"/>
            <a:ext cx="3076197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9C965B6D-9E5C-4A62-8B04-56046434B7B5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14</a:t>
            </a:fld>
            <a:endParaRPr lang="pt-BR" altLang="pt-BR"/>
          </a:p>
        </p:txBody>
      </p:sp>
      <p:sp>
        <p:nvSpPr>
          <p:cNvPr id="7171" name="PlaceHolder 2"/>
          <p:cNvSpPr>
            <a:spLocks noGrp="1"/>
          </p:cNvSpPr>
          <p:nvPr>
            <p:ph type="body"/>
          </p:nvPr>
        </p:nvSpPr>
        <p:spPr bwMode="auto">
          <a:xfrm>
            <a:off x="709764" y="4861933"/>
            <a:ext cx="5681430" cy="4606558"/>
          </a:xfrm>
          <a:noFill/>
        </p:spPr>
        <p:txBody>
          <a:bodyPr vert="horz" lIns="93294" tIns="48513" rIns="93294" bIns="4851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CustomShape 3"/>
          <p:cNvSpPr>
            <a:spLocks noChangeArrowheads="1"/>
          </p:cNvSpPr>
          <p:nvPr/>
        </p:nvSpPr>
        <p:spPr bwMode="auto">
          <a:xfrm>
            <a:off x="4021444" y="9722228"/>
            <a:ext cx="3077856" cy="5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4" tIns="48513" rIns="93294" bIns="48513" anchor="b"/>
          <a:lstStyle/>
          <a:p>
            <a:pPr algn="r" eaLnBrk="1" hangingPunct="1"/>
            <a:fld id="{6A24C27C-F643-4423-8700-43FE6FB2D660}" type="slidenum">
              <a:rPr lang="pt-BR" altLang="pt-BR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37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stomShape 1"/>
          <p:cNvSpPr>
            <a:spLocks noChangeArrowheads="1"/>
          </p:cNvSpPr>
          <p:nvPr/>
        </p:nvSpPr>
        <p:spPr bwMode="auto">
          <a:xfrm>
            <a:off x="3124200" y="6354763"/>
            <a:ext cx="2894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2051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stomShape 1"/>
          <p:cNvSpPr>
            <a:spLocks noChangeArrowheads="1"/>
          </p:cNvSpPr>
          <p:nvPr/>
        </p:nvSpPr>
        <p:spPr bwMode="auto">
          <a:xfrm>
            <a:off x="457200" y="128588"/>
            <a:ext cx="82296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4099" name="CustomShape 2"/>
          <p:cNvSpPr>
            <a:spLocks noChangeArrowheads="1"/>
          </p:cNvSpPr>
          <p:nvPr/>
        </p:nvSpPr>
        <p:spPr bwMode="auto">
          <a:xfrm>
            <a:off x="685800" y="2130425"/>
            <a:ext cx="77724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eaLnBrk="1" hangingPunct="1"/>
            <a:endParaRPr lang="pt-BR" altLang="pt-BR"/>
          </a:p>
        </p:txBody>
      </p:sp>
      <p:sp>
        <p:nvSpPr>
          <p:cNvPr id="4100" name="Título 1"/>
          <p:cNvSpPr>
            <a:spLocks noGrp="1"/>
          </p:cNvSpPr>
          <p:nvPr>
            <p:ph type="title"/>
          </p:nvPr>
        </p:nvSpPr>
        <p:spPr>
          <a:xfrm>
            <a:off x="571500" y="1374211"/>
            <a:ext cx="8000999" cy="1468438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Conservação e Desenvolvimento</a:t>
            </a:r>
            <a:br>
              <a:rPr lang="pt-BR" b="1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</a:b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Sustentável no Bioma Pantanal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017" y="6074403"/>
            <a:ext cx="2709862" cy="62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0" y="6334780"/>
            <a:ext cx="279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Audiência Pública no Senado Federal</a:t>
            </a:r>
            <a:r>
              <a:rPr lang="pt-BR" sz="1400">
                <a:solidFill>
                  <a:schemeClr val="accent5">
                    <a:lumMod val="20000"/>
                    <a:lumOff val="80000"/>
                  </a:schemeClr>
                </a:solidFill>
              </a:rPr>
              <a:t>, 28/11/17</a:t>
            </a:r>
            <a:endParaRPr lang="pt-BR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C78F970-BBE0-4285-955B-D6C3B7AA589A}"/>
              </a:ext>
            </a:extLst>
          </p:cNvPr>
          <p:cNvSpPr/>
          <p:nvPr/>
        </p:nvSpPr>
        <p:spPr>
          <a:xfrm>
            <a:off x="2177143" y="5721531"/>
            <a:ext cx="4422884" cy="947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602" name="AutoShape 2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" name="AutoShape 2" descr="Resultado de imagem para plano nacional de recursos hídr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plano nacional de recursos hídr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2" name="AutoShape 6" descr="Resultado de imagem para plano nacional de recursos hídr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4" name="AutoShape 8" descr="data:image/jpeg;base64,/9j/4AAQSkZJRgABAQAAAQABAAD/2wCEAAkGBxISEhUSExMWFhUXFhkXFxgYFxkXGBcYFxcXGBoZFhcYHSggGBslHRUXITEhJikrLi4uFx8zODMtNygtLisBCgoKDg0OGxAQGy0lICUtLS0tLS0tLS0tLS0tLS0tLS0tLS0tLS0tLS0tLS0tLS0tLS0tLS0tLS0tLS0tLS0tLf/AABEIAM0A9QMBEQACEQEDEQH/xAAbAAABBQEBAAAAAAAAAAAAAAAEAAIDBQYBB//EAEIQAAIBAgQDBgMFBgUBCQAAAAECAwARBBIhMQVBUQYTImFxgTKRoQdCscHRFCNSYuHwM3KCkqJDFRYXJFODsrPS/8QAGwEAAQUBAQAAAAAAAAAAAAAAAAECAwQFBgf/xAA2EQACAgEDAwIDBwQCAgMBAAAAAQIDEQQhMQUSQRNRImFxFDKBkaGxwQYjQtEV8FLxQ2LhM//aAAwDAQACEQMRAD8A9woAVACoAVACoAVACoAVACoAVACoAVACoAVAFLxjjRRxh4FEmIYXy/djX/1JiPhXoN22HUSQryu6XBHOzGy5B8RiZcHaR2aeG37428cbc5FUbx9VGq7i4uKcoqey2f8A39RHPt+Ze4edZFDowZWAKkG4IOxBG9RNNPDJMktIKKgBUAKgBUAKgBUAKgBUAKgBUAKgBUAKgBUAKgDl6AO3oAVACoAVACvQAqAFQAqAFQAr0AZnjnaBi5w2FsZRpJIdUgB6j70nRPc1YqpT+KfHt7kM7cbRI+E4ePDqQtyzHNJIxu8jc2duZ8thyqSacn/BCmoh37ZSenncXuKNS+Dcy4dS0DHNLhxyJ3kw/IHmU2PKxp0od6xLn3/2IpuL+RruG8RjnjEsTBkOxH1BHIjmDtVSUXF4lyW001lBVMyKKlAVACoAVACoAVACoAVACoAVACoAVACoAz3bPjjYWG6DxucqnkOZPrTZywihrtU6K8rlmEh7c4xQwLBidiVHh9ANPnUHqSMRdV1CzuD4Ptdi0fOZS/8AK+q/IWt7UKxkVfUb4S7u7Jp4/tGXwAwk3AzG40POw5/Sn+qzTh1mOycQ7jvbqOB+7RO8IHiN7AHTS+vK/vanO1E+p6pCqWIrIU3a+D9l7+4zW/wydc38NqHPbJI+oV+j6nn2MVje3eMc+FljHRVB+rXqL1Je5jWdWvk/h2CI/tCxICjLGbbkg3b66fWl9WRL/wAzdtsgTG9uMY50cRjoij8Wvek75ENnVdRJ7PAdw/7QJkiKuveSX0YmwtYb2Gpveneq0ievq8414ksv3II+3+LzXOQr/Dlt9d6RWyYxdXv7t8Y9gCftbjcVIVSYxp94x+EAdFO5PnWjptNL79n5En2y+x5k8fJFrw7EpCgRRYD6k7knmT1q693uWo2pInPFjypriL63sSjiJtSbEik2DPxM9bUvaQu15wCR8Tlw0hng1Lf4kRNlk/m0+Fx/EN+d6WVasWJc+4kNU69xJ9o2JZswEYF9Uy6+hPWse5WVS7ZFafVdRGXCwaGb7RoQBljdzYX2UA8wL7013L2LcusVrGE2A4z7SG/6UIHm5v8AQfrTXa/CILOtP/CP5hPAe3wbP+1ZUAF1Kg+LXYLqb0sbfcl03VlJP1tvoLHfaMgNooS3m5y/QXodvsFnWYraEclbJ9o2IPwxRD/cfzpvqsrPrNniKIv/ABDxf8MX+1v/ANUerIZ/zN/sh8X2iYkHxJGR0AK/W5o9WQ6PWbfKRpoO3WFMQd2s5+4ASQfanq1YNKPVKXX3N7+wBh/tGiuc8TjexFjceeu9HqkEesV/5RJcN9omHN86SL00DX+R0oVqJIdYpf3k0avh+NSaNZIzdW2P0qRPJp12KyKlHhhNKPFQBkvtJRDhQWAzBhk63OmntUVvBl9WjH0Mvk8qqA5UVADkexv8qB0Xg4zX1NANtvcRFqTGRGcpQHqB/SgXYP4fwaaZWdV8CglnOii3Q8z6UqTayT1aW2xOUVsvJXGkIPkBtIZDlU2Qbt18hW3o9CopTnyWFBVrL5D8POEXKosK03HI1WyRKMc1NdYvrzC4MVbc61DKL8GhTLtWZckv7d50zsfsTesvcFnxRB0O9TRjko32SUtiD9uNSdiK7vkwDFqSc6aNzHI0y+iF0e2YQnn4Z8HcNiA403G46Vzmo086ZYfHgZZW4P5BUMLN8IvzPl6moPIxQb4JRg2JAXxk8kuxHsBRgeqnxHd/LcIbhLJ/jOkXkxLP/sQEj3tS4JHp2n/ceP3/ACDuJ8Cjjwy4iOYyhmy/DlA+t6Xt2yT36SuFKtg852KGmmeX0fZDFlO8yqBa4u66i1776adaf2Mvrpt7Xdt+ZTYiAobEi/MAg29xpUZUnBxeG9w3h3BzLHJMzZI0G5HxN/Co56anppTksrJNVpnOLm3hL9X7Ir40JIUAljoANST5U3DZXjFyeEevdhuGy4fD5ZTqWLBf4AeX5+9Wq00tzrOnU2VU4n/6NDTy+KgDIfaUUOGAZrNmBUdbaa+Wv1qKz7pldX7fRw+TyyoDlxUAKkAVKB00AxAUBgmw0wQklVYkWGYXUX525mgkhPs8ZNb2f7VSJDMZiGQLljFgt3P3AFAFgNTYae4qSuzY1tL1Cca5epuvH19jz7G4kzOVWwBN2sLDfYDkPKtfQ6Lt+Ozl/oUoxUMzly+ESooUWFa2MEEm5PLHg0Ia0ItStiJCvTcjsHL0ZEwhUC4FQBy9KgBZ4yDnTfmOtRXVRsjhliE1L4ZBmFxIYXHoRXNaiiVMu1kFlbreAvDYhozmQ2axFxuARY/SoExkLJQeYkRa+p1oe41ybeWSGdsoS5ygkgcrnnbrQL3vt7fBFQNJpcS7G7MxPW508h0FLke7ZvlsjU63NINT3LHH46aSNAVyxKMqhQQlxqffUE+ZpW2yxbfZZWk1iK9gPCYiRGBjZlbll39PP0pM44IqpSjL4OT2zgRl/Z4++/xMgzevn57VbjnG52en7/Sj38+Q+lJhGgDxjtZxdsROxPwqSqjpY2/v1NVZtuRx+u1ErrX7IpKYykaLspwqCUSS4hiEisco0z6E2v8A6dqkgk+TR0Wnqnmdj2RVcXnieQtDHkTkL/Wmya8FXUThKeYLCAqQrkkEgUglQ1uR2PrblQPi0txrPf8ApQI3uNoEyDcV4g0mWJbCwtpoAOfz5mtfp+kb/uzX0X8l2tfCpS4XCGQpkFhWyiOb73lj70NjcHQaQTB21N7sCqDHBaRzJPSOFaTvD0mcK0/uGuvA2lyMFQmLgVOyAJIpRs67cxUF1EbYOLLMGprtkWazKwuu3nv71zNtUq5uMuSpbHDwOIqMiOUCCoAVACoFH941stzbpc2+VAvc8YzsSYLFPE6yIQGU3FwD9DRnG46ux1yUl4PZuzHEWxGHSV1ys19PQkXHkbVajLKydlpbZW1KcljJa04sCoA877X9lsNCjz52VidF0sWOp9t6hnBLLMDX6CquLnl5ZgahMEmgR3si3PO3Llqf1oHw7pfChkoANhy3PU87eVAk0k8IZQMO0CnKBAbHYjILDc7frV3Q6Z2zzLhFimrveQbCxZRc7muhW2yJbJ5eFwTg0uSLA4CkbHqOSRY6icyaNRKFqNyJ/THZaY5kiqFlpe4OwaVp7msbEfpPO5GyU7vIZVERFSJ5IJRaGXpwwR10pRVtugeGUxNb7pqlrNKrY5XK/wC4J5r1I58lmprncNclFoPXAZVDynIpF1H32HVR08zQTKnC7p7fyBuQToLDp/XnQQvGdhtA0VACoAVAqPT/ALNoMQI3aW/dnKIw2+l7kA7LqAPSrFaeNzpukRtVbc+Nsfrk2dSGucJoA8h7a8cOJmKqf3aaL5+fvv8ALpVabyzlOpap22YXCM5TDNCsOHYFIwbWu1un8x5DyoJYuTWIg5FBETrgZDGZch7sEAtbS52ow8ZJfRn2OeNgakRCcdgASeVPhCUpKK8j4xbaSK1VzNmNdNRWq4KKNCcVVBRXJPUxVW5IkdRuRNGsN4dw95pFijF3a9hcDYEnU6bA1DO1RWWWqqHKWEXp7E44C/c/J0v/APKq/wBpiy6tFYvAFwzgk+IZ0jS7J8QJCldSLHMRrcH5U2VqW46FDeyBHjsSp3UlTrfVSQdeeopHPIvptHLUeoHpDStOjIbKsYUqRSIXWQulWqpclK6vggdKfGWSCcMDKcRtYIp48w86VNeR8JYY/h8p+A78vSsTqGmxL1I8PkW6tr4kWuLxDyMWc3b5Wtpa3LSsv6leyUpSzLkM4ZwgyWaR0hj/AI3Nr9co3b8KWMc8k1Om9TeTwvdg3EoUSRlRs6A+FuopJEV0YRm1F5QLQQnQNbUCpN8HdqMZFR7D2JhmXCr35OYksAfiCm1gfPn71ZgtjrunwsjQvU/6i/p5eKjtXiWjwkrruF/HT86ZP7pU1s3GiTieLq+9xe4+RJ3/AL61WOPzzkaiEmw1J2pGNW7LTE4lY4f2dLElg0rDmRsgPQfjf2dwsFudihX6cefL/gFwLRoweQZwNQg0ueWY9PTWkWCOpwjLunv8i8l7b4grkEcIXkMlwN+RNjoae7XguPqlrWMLH0KaHDS4l/Al2Y8hZR620FQymo4y+StVTbqJfBH8uEN7V4FMOVw4bPIAGlYbAn4UX21J8xWz0+tJOfnhGktHHT/e3l5+RTotav3ShZJ2TbJ40qOUiausnVKhci1Cs2P2Z4TNiWc7JGf9zkAfQNVXUSyjQ0sMTz8jT8Gw2KXF4vEYh2WAkiNGcFAq5QHABsgshPL4zfaqzx27F1JqTbAey2OXu+IcQGiNJIy8rxwpoffU+9DEjtlmX4ImAiwyyYhjPO1v/LxMO8uzblQQb8zcj50dwxQi92W/aTs9BHiMJHEGXv2IZCxNlUpcgm5GjHnR3CuuOxYNwHhwxi4XLI0hiMmS7ZQLkXd73BOU2A6a7ijuYenDJWYTsrHLjsRECwghKX11u6K2QMeQubnfb1qRWvGxG9PGUt+DqcLwGKwU+Iw0ckfdd5lZmJz92ucNYsRkYEdD6VJG+yPLGPTVTjsjDFbi9XYyMudYO8dWIvJRshgjp5FgdhMS0MqTJbMjBhfY23B8iLj3qKyHeu18M0dJasL3Rd4xHkladELLIxdbDNoTexGu21vKuRsvrhbKuUsNPyR6rQaju9WMcp7rAJipnZruSW215eQHKpFLuWUZtspuWJ+CGlIxUCD4pCpupIPUaGgdGTTyi57GCP8AbIu82v4Ra4LHQA9Brf2p0OS907teoXeezCrR1wqAIsRCrqVYXB3FA2UFJdrPI+1Yw8UrQwRZcpszEkm/8oOwqtPGcI5TXKqFjhVHHuZ8GmGecoDIqBC64J2feYd4wKxD738R6L19ap6+96elzRr9L6ZLV2Lu2iaoCPDxEgZURSx6mwuSTzJtXJud3UNRGPltI7qqinRU4hskeZTTtLI0jaszFj7/AKbV65p6Y0wjCPEUl9TjNbdKWW+ZEsaU+UirXWEIlQSkXIwJUSos9zwWEsLJv+w4EGExGJP8x/0xIT+JNQahYlgt6bDi2YV5ppkUTzyyCwJVpGK381vY1EL3S4ZteKL3PBkjGhmyLr0lfM1//bv8qaydL4cFzi+GzQnDRYQJFFmHfyeHOVBWygncv4tdTttSC4wDyjvuMKPu4fD39HkJv9GT5UgeRnZz99xPGz8kywr/AKbA/VG+dKC5ZB2ZkafB494SDNNLiGXUbsgEWp2Fguu1Ai3TwA8VtgOFDCNYTzgpkB1Ac+M6clTS+17dafluWSNrshgxRSrcJ4RQlDyRslWIzKs6vYFkSrUZJrYzrIOL3IiulOaygpn2zTNL2Jx9s0R5eJfQ7j52+dcH/Vmgw46iPnZ/x/o7Po+oTTqf1X08mz7qNkZO6jJYEXy+IsdjfrWHourXRcKO1NcfMtavplM4zljdnm0sZVip3UkH1Bsa6o84kmnhjbUDDlAB3A8SIsRFISAFdSSRcAXsfoTSp4ZPpp9lsZfM9ww8wdQ6m4YAg9QRpVpbnaxkpJSRJSjhUAeefaHwiGIftAB7yR7csu2tx1sPpUFqSMDqmmrgvU8tmAqIwWPhiZmCqCzE2AGpJ8hTW1gdGDnJRjyzdcG7O4aIK0wMsm5XZAen81utZdnXNNW8YbaOv0X9PYSlbuy3nxBbTZRso0A9BXNa3X26qXxP4fY6enTwqSUUZXtxi8sKxjeRtf8AKup+uWt7+ktKrNVK5raC/V8Gd1i7tqUF/k/0RjYEr0bhbnGWPvsx7BaLVeTLNcQ7A4KSZskal2tewtsN96rSnguVwb4Cv+y5llEJjPekXCaXI113t90/KkhcocD3TJ7EWOwjoxjkzqQNUzG2uuqg21qCyblLJLGDgsHFSoZSH4E0VzcljbYFiQNLaAmw0pjkSInjwjSsiK0jtfwAyN4Tb7gJsul9rU+dm3bEEsvI7F8OeFyj51cgMf3hLEG4F2DbaHS9RNtEjIO4sLAuL66Owv5mx196c21yMyMRCtsjOhta6MyG3S6kUqkNaa4Iu4GYsSWY7sxLMfVm1qWMthkl7nClSxkQtEuD4dLM2SJC7AZrC21wL6+oqeM15ZE63L7oFioCrMjCzKSrDoRoRpVmE14ZRtpefiA2WrVcvco2w7d0LhuI7qZG5XsfQ6H9fas/qmlWo01lfyyjW6dqHGcJfgz03AT21G9eRd0qZ90eTuHiawTGNGuHRWuOYFx5g23q3o+q26ebk/izzkqanp9N0e3tx+Blsb2WZf8ADcOLfeGU+gH9a3l1vTbJZ3+XBytv9NahZ7GmvnyUxwDhHcggIQNQbEkkWvy2rWg1OPcmYM9POCl3LgjwUId1UuEBOrNsKd5I6oKclFvB7nw/DLFGkafCqhV9ANKtrjY7auChFRXCQRSjxUAYv7SMBLKsXdqWsWJA5bAH61Be8LOTI6rRZaoqCyZXD9k5LfvTkO4Asx97HT0rB13VY6eShFZG6H+nrLod1ku35YNDwvhcWGsUGZyNXYai+4UbL671Q1nWp4UKlhNL67m90/olOn+N7y9wmuebybg6NCxsBc0+qqdsu2CyxJSUVlmA7aT5sTk/gUL7nxH8R8q9K/pXTejoe58yk3+W38M5XrF3dfhf4r9ytiWuisOfq3YVGtVZSNCuJtfs2w47yaU7IgW/+Y3P0T61UsZoaeO+S6ghEvEo8QB4TglcerOwH/FzUZYxuZqGLDzz4zFYmYRxiVwFDAO4iGQFQdSMqDYXJNRth27k/GeFYYYRMXAZAHZAFfdg7ZdtweftTZ8ZQvagr/sPDYfuUxLSGWdsqqmwJtvYXsLgE+dHalyCRJh+zypjjCskigRd6GUgOuYlLXsRfQ622pexZDG4NgeBiefEyySuYonKF3IZ27oajNawAIblS9m+WI9xY7h2GkwZxuHaQKtzZxa4DZToRcHmKSx9/wAQKOxLiOA4WKGCSeV0MrIth4rs4vlVQpI9ToADQoJC4Be0nAooZ4IkfKJQ5YuwsgTLdidNLMdPKhrDEcchfD+CcPnkkw8ckrvGoLSKQU8WwDAZSddv0NSJjfTQ77PIQhxUpN1RjGG6iMsWPoRlNK3kSEcZZ58jlwZDvIzSH1kYufq1W63hGfcm22QypV2tmbbADmWrCjnciok0u35m+7PYkvGh3JA+ex+oryLq2ldersqivLx+O6PQNHb30Qm/Yv5Yitgdzy5+9Zt+mnQ0p7P2LcJqfAyq44i4jh1mhaFuZDK2nhIra6b1T7NFwnlp/oZXU+mrV14WzPOiuViGvYGxtvobG1662DTSkedTgoTcZeHg914bIrRRsvwlFK36EC1XlwdrU04Jr2CaUkI5ZlXcgetRWXV1LM3gWMZS2SKPjWMDkKp0Fcl13XqySrre3yNPSUuKy+SrrnM55LoqAFSBktFXuIix+Nxp5CulrgunaNzl/wD0nx7pFFv17cLhHj3FZc+Ilb+dvobflXfdKrdejqi//Ffrucl1GzNlkvmPjFWrJFOiISgqlN4NKs2nDz3HCMTKNDJnVT5taFf+RJ96rSe5frXbE0XD8QsWATEW1TCLc+UaXt8703JIUPDODGHh8UsMEc2JdUOaRQwXPYltSNh0I1pnCyhcB/ahiZOHwObkzLI52BMYC7cgWk2pJyxhMXAuPcEkxWOTMGEKw2zi2jFmzAX56JRODkxEyLsXBDEcXLGSYkbIHJuWEalnN+mYm3pRWt37CsZgoJJOEOI1zSSh8wG5MkhD++Umn2SyvhEj8xcbi7vCYbAX/eTvGpA3C94HkJ8gfDfzqF/DFLyxQntAne8QwUA2jDTMPcZf/rce9Om/iUUB2bBR4viUokAZMPDGuU7F5Czm45i2XT0p7WZCEvDcTPDDippoo4UjzmKJFC2SMMQzEbltOm21CbApcIhw3A3P3pFIvzvKwiB+RvTk/I3hGNKWFqsRkUbEDyrV2tlC1bAM4q3nYpVLFhqexGJygH+Bj+v51wvXkqeoq75J/llHXdKl36btfu1/JrnmLksdzXHau6Woudj5ZtwioRwjsgANh/ZqO9RUu2PgWOXuxlRDyrxfAIZGLEEE72NgeZrV0/V76oKGzS9zF1PQtLdNzeU37cG+wcqZVRCNFAAB2AG1dtRqqrcKMlnHBE6XWsY2CqtDTM8YdjIb3sDpXCdasulqGp/dXHsa+lUVBY5AaxC2KgBUCMP4RhM7Zj8K/U8h+dbfRdD69vqSXwx3+rKmru7I9q5YNxCdnck+Y9hVXXX2ajUSb8foS0wjCGx5M2rt5sT9TXrtUcQjH5L9jz/VyypfX+QyEUywWkPiwchTvAj5Be7ZTlFurbVSskaVcXjI852UIZJCgsQneN3dwbjwXy767VUlItx4CGEjLkMsuS1snePkt0yXtbytVeU2TRCkws8iGNWnMfNEZ8uvIgcvLao1OfbsPSR3EYGYWabv25Ayl2te1wpfa9ht0qKxz5Y9YOSmV1yPiJylrZTK1iOh1uR5Gk+0SxyOVY0REJ3aySLHYgorsqEEWIKg2NxpUUb5R4HdiJYjIn+HLJH1yMQD5kbX86bHUzjwxzgmRx4chjJncyH/AKhdi+m1nJuLXpHfJvIKCR1Y3DF+9lzkWzmRy9uge97anTzp32iec5E9NCiV0JZZZQ5+J87F22HiYm7bDfoKdG+Wc5GutA7RPZlM0xDklwZXs5IAOcXs2gA15Cp1dJ8sjcSPEKzAK0kjILWQyMYxl2shOUW9KnhPwQyyDulW4MqzQLKtXq2UbVsV+JWr0eDO/wDmRa9l2tmHmPwriv6rX92D+X8nVdEl8E/r/Bt8M2lcPN4eToVuS1GOFSAdoAIwEwRwxvpfbnWj03UV6e/1bM4XheSvqK3OPai/wfEFkBsCLda7LQ9Ur1cW0mse5mW6eVfJJi8KrizCrGr0depj2zQyuyUHlGZmiEYLSkIo5nS5OwFcZR0m5zk5xwln8fY0b9bVVFOUsA0UgYAggg6gjasqcJRliXJarsjZFSi8pj6YPLHhvEChVDbLfprrW90vqsqXGlpdpT1GmUsyXINxXEhycoAX8fM1W6lrIX2v0lhfv8x1FTjHfk8ly+Nh/MfxNet1bwi/kv2OA1fMvr/JseCdnYmwzYvEzdzENjpyOW5uD97QAC5qnfbiXai9pdMnDvk8Ivu0GFMPDosLGcxllRFI0z5nMpPuFqm3l5Zp9vbBRRHB2cw6yLhnnb9oZM+VV8IXbUkW3BtcgmxqJrI+MMclacEVd03KOVJ625/K1VrIkkUafhivFgppI1JkIcoALnMBlXTnqKlryoZQeSHieLkj4cwxLBpnUoosFZmb4fCOY+LQaBaSUv7b7hyW+wGnCIoxEMRKUeYhUVVJN9PiNjbcXJsBca1VjpFhdz5JPVfg6OAn9oaANsofNbZWuBcdbgj2pj0XxYyHq+5yTh0DQzSwTF+5zh7iwuguwBsPmLiieig4twlwOja09yLiHDxFBFLclpWVVW38QLb+gqGel7aVPO7FVmZYCMdwhY54IAxJlzk6DwqgW5+v0qWekUZRjnkRXbN4G8U4RHCGHegyHKIo7qHdmYKLje1yNuhp70ajn4voNVzfgceDYYSjDvORMUz2C+ELci5Yi24OhIJsakjpktnLca5t74K/AcFEhmZ5AkULMrvyOTcjoLC59edOrreSN7kfF+CxDDpicPI0kbsoGZcpOdsi2uAR4iBYirsUlwQ2Qyh7dmcMkkeHnxLLPKpZVVfDZQSbsQQNjuRe2lTRsklsV3p4vaTMbxrCd1LLEGDd22XMNjoCD8mHvetOmfdHJj21KF2MknZ7c+v5VyH9UvNkF/8AV/udJ0RfBL6m4wm1cLasM6GIRUIp0inyj2vAJ5OE01LLwJJpLLLHh3DDIA5NlO1tzXQdP6FO5d93wr28spWa6GPg3LzC4VUFlH9a6vS6OnTx7a0Z9lsrHmROatDDx/tnxeaWd43NljYgLqBpzI/Oqs22zlOoaiy21wfCJeznGFVRFIbagL79fc1zXVumysm7avxN3onV4V1qm1/JGnFcy1jk69PIqBRku1OjyJwecYxMs8g/nP1Nx+NeydMt9XR1T94r9jz7X19l1kPZv/Z6N2j4ZJJgcHh4kLAvFntsFEbHM3QZrG9VFL+42zVlB+jGK+RZ8SscfgoR8MccstvPKI0+mf5VH4yWOGkNafEnETukOHQR+HvZQwZlCgnxAaga00eCcLwhdTK2pkZpDYEDxEnS+tgPwqGSyBZ8Zkkighjico7uq5gFJAszsbMCOVvenfdjsKiDtFh1L4TMqmQyAFrC+XKc4vyBYrpTLllLPuOiTcUmnbFLHFBE2WPOJZVbwksbhWA0+FfpTpyl3KMUNS2IeEYmRhjJzkaVf3YEdyp7pDYLfU+JmpkJN9zfI5+Chfg3d4SLPJIpcrH3QZlztIQpzgEX0uTcbCs90zjVlyxnwTdybxjg0fGMC0mIwiKpMUZZ2PIFcoUH2zVduhKUoRXCe/4EUZYyzkI7ziTtyhhVPRnJY/8AFh8qXPdf9F+4n+BRYLCtPiZZky94ZWKM3SIhV9rKPnVCanbqGo+P4J/hjDcvUy4lZUxmHUd1oXOqka3KFgCtrX9xrWlF+plSXH/divjt4ZU9yTwdViQkyZbqo1s8ozaD+XSkgv7ewkuSXj+HcRYPAxFRMzK+p0AhUyEnQ/fC2661NFY2GSDMM37UZcPjcKh7sC8liY2uAboWAKm2uhOx1qTdcDfvbSR5PMECnIPBmOXzXMcp06gA1r1v4UjnZR/ut+A/gK8/P+lcR/Uk86nHskv5Op6NHFGfdv8A0bjh8DMpIF7DX3rlVpbblKUFnHJs+pGOM+Sww0IXxyDQbDmx/SrOk08KH6+pWEuF5b/0RW2OXwV/mB4vEKM0jHKupJPIVVcZau9+kuX+Qtl0NPV3WPCRieL8ZeZiq3CXsAN29fXpXUaHpkNOsveXv/o4bqXWbdXLtr2j7e56p2WwDQYWKNviC3PkWJaw9L2rfgsLBsaOl1Uxiy2pxZFQAFisFDlYuiWscxsAbbm53tSNIjnVW0+5I8U4iirM4QjKHIUqdLA6WNU5ecnGW4jZLt9/BreCY9Bh1zuBa98x1Gp661yPUtLdZqnGMfp7Hc9I1lMNFGU57+cmixuFCBSDcML35e1RdT6b9jUHnOefqa2n1Hq5YG40rNgm3hFjwYLtJFlnzcmAPuuh+gHzr0z+l71Zoux8wbX4Pf8AdnHdaq7NT3L/ACS/TYPh4ri8iRjEyLGpBVQE0ykFRmy5iBYaE25bVtXaeKllIpafV2OCUmH4V5Xk715XaWwUObAgAkgDKAPvH51SlDBoxscuTRQ4aWfwzTyOnNLIin/NkUZh5GoGWoyNNhoFAtptSIeDNwy752lZyL5Q2Wy33tYDpQxUVeOwLZg0krva+XNYWvvlIAPIVXt7sD48gkn7QwIbFS5NsoCAkf51XP8AWiqySi5z48ISSTeIgMJeP/BkaLl4QCLDqrAg/Ksj7VZGbknyWo1xawxvcSSOHllklcfDewC9cqoAAdtbXqCeotte+XgkVcYInkkxDMCcTL4b5RZBbS2oC+I2vvenvX3JjfRgzkSSrmZZ5A7m7uMuZrCwvdbaCmx1lqbnnkc6I4wdjjKKoRmUqPCRuP1p3ry9TuXIOEcYB8b30oyzYiR05pZEU/5sijMPI6Vb+12T2IHWkNXFTxi0M7Rr0Cow9g6m3tVimySWCGawVhDiQymV2mP/AFCfELbAcgNdgLb6a1chLu2KtksbjOJ8QxUqGOXEyMh0KgIgI6MUUFh5E2NacKYwWXyULdROXHBQY+wsBVytZ5KEpblnwaP4fKvNuqXu/UTn4y/yOy0VTqojDykje8O4iY0yqoHnvf1qrV1mVFfp1wS+f+yxLTKcsyYBxniwQZ5Dc/dHMnyFVq439Ru+J/j7EOr1lGgqzLnwvLMLxHiUkxux05KNh7fnXVaTSVaePbD/ANnA67qN2rlmb29vAJHe4y3vytvflbzq4UY5zse6cIVhDGHILhFDEG/iAF6trg7enKrXdzjcMpSUVAGb7fYzu8G45uQg99T+FMt+6Z/U7eyh/PY8itz5bVVOTSeBUCMu8H2knzKJJGMY0y6WAA0tYcqra6n7RS4fkbGg6pZTdGU5fCa3AY5ZLtE1yBrbcDzHSuRWm1mleVF/kdxRrNNq18EkzOdq8NmXNbVTf25/kfat/wDpjWuvVOuXE9vxKPWtN6mn7o8x3/ArOHPcDy0rvLTlYcl5gjVKw0aZGs4ObkDqRVeSL8JZLeZXOIXQ5FjOvIs7DT1AT/lTSUinYtisoNskRPldzzHPRPrSAV2HwbSzyl5M7IQl8uVEFgbIt99dTfl5VHOPc8Dk8bh2AZEWWUSI6KD4lII8GbMDYnUGiKxl+Ae5RcG4PJJh0lLDM/iIPmxuSb+prNlond8ecZLCu7dgvA4eQSTCGVF7rKrO0ZdTdQ5AAcbAin6bTSqnJxl+gyyxSSygPhGGzQnEyyhEYl2dtPia50J0FzYa1Vjo3fJ2TeETu5Q+FBnEMJlaPKQyyaJbra/1Gt6NVopKScOHshKrsrEvBIOGKX7rvk73LnybnLe17Xva/O1Sw6b4lLf2Gy1HnAFhsAXMmZgixEh2OwK7/TW/S1LTpJuTT4Q2dq5RBxLAosCzxyrJGxAzAW3OUEa666Vd9LEdmQN5KSTrVmhdu5Tt3WCPFoAgBQhzrfqP75VerbbyUrsKGGZubxSf3sKXqOrWn0smuXsvxI9Fp/V1CT45NJ2fwjOwAGtedwpnfZ2Q5Oy7lCOZF52hjbDwE96qubZRubcz5HpVyjoTjPuuey4XuZXVepuulqt4ZgJ5Wc3ZixPufQVt11RhtBY+hw1t1l0szbbJMfgJIWCSLZioa3MZtgfOpMYEtplW+2XIMRakZF5PWvs8wckeFBc6Oc6DfKtgB87XtyvVqv7p1fS65wo+Lzx9DT080hUAZX7RsE0mFuv3GDn0AN6jsWUZnVanOjK8bnlJY2tyHL1quctl4wNoEFQBYcO4o8AfujZ3GUtzC72Xzvz8qCzTqZUp9j3ZYcP4mZgY5LXtodbt1Brn9Zo/s79ar3/6zrOk9VeqTot9vzK6Fe6kKHb8uVd1odYtZpo2rnz9fJk6rTPT2uHjx9C6wz2pbIj6ZGr7Ktml/wAqk/gPzqnPk06HksuF46WXEzDOO6RmULlG65VN23+LN8qYT5FwWTPPiZOQfIP9Ayn6q3zpq5FAOHzt+wYidbl5O+kW2/ivl+V6bnZsCPFQCDhndgZTIAltv8Rgp98lzTIR/t4Y5vcXa1AsGHwvJmAcbZkjTUG24zFKg1T7KcIfXvIRRcPwyUoAucMotprIREv5GkpzHTt+4tn39iXtDh/3OFw6i6l1BFtDkQkA/wCqx9qNRFqmMI+Qra78skwGEK4tUeYyFIy6p91ASEFhbpmHtTqoWRsSnLOwk5JrKQuBJfE4vEPpZylzpZUsvysl/wDVTq8u6Un4CWOxIB4dxJ4oXneLPBPKzjUZrSEhRlb4gVAFjan1tpNvhsY/AP2r4bBG0DIuUvm8FzYBQDmC38Nrge9PlFJbDJPYrsLBnbXYan9KlrRVbyyt45i8xJG2y/rWhTAzrpuT+RnZcUItSLsdh+tZGv8A79/a/uR/V/8A5wW67o6Wly/yl+iLXgHaqWHNdVNwbWW1jy9qhqhGv7qKT6xdn49wLHY6SZi8jXJ+npTm8mNddKyXdJk3BMaIJVlsDkuQCL62sLeY39qRPG4untVVnfjJFjuISTSGV2OYm9+ltrUreRLbpWT75cgxN6aRZeT2vsrh5I8LEspu+W58gdQPYECrcVhHZaKEoURUuS2pxaFQAHxhFaCVWNgUYE3tuKbLgivSdck/Y8LAF7X0va/l1tVTycThZJcY6Fj3alV5XNyfWlHWOLfwrCIKCIVAp1WsQeh5G1xzF+VNcU9mS1WOElJDuK8ZaRwxRVA5KDf5k61c0NldE3hYUuTUt11mox3eOC34Zi86+YrYsiFViZc4LiM0V+6cITa5KhtB6+tUrIGjTc48BGAx00QIjkyliWZiqtckljodtWNRbZwyxGbR1MVLGhjjlyhsxc5VJYtfMbnbc1Ba+2WETQnlbjsNxCeFMkMgVbfeUNbS1189OdxVb1JRWCVNEU+KnkCLJNnWNgy3VQSyggFiN9zUU7pNYJEkOmmlldXmkzlQwXwhQA1idt/hHyqG6x2LDJIJRH4iaWRVjaT90pUhMoHw6i7bnXWkd0nDsFSXd3BS8UxSjKkqhQLDMgZgPI3/ABBpYaucVgJQi3kHwpeNjIJWMrG7SMAS3KxFrZbAacuVMV01PvDtWMHcfisROuSWYd2fiVECZh0Y3Jt5XsasO+c1gj7Uh0fE8REuSKRQo2DJmt6EEH8alqnJLBHNrwAmOSWTPI5kkItcgAKu9lA0A/GrKTfJWlLOwzjGPWFe6XU/e/r61o0UOW5ma3WxpfYt2YvinFTcWHtUmos9GOI8sowulN5wDcLwDYhnYuq2UtdiBe2wFYz3eSZR9Vtt4JoktUZkze5LQRCoA7lNr205Hra17fMUDnFrcmwQXvEzNlXMt23yi4ufajyPpx6izxk92ws6uodCGUi4INwR6iraO3hJSjlPKJaUcKgDAfabjJlMcakiMqSbDmOp9KhsbMLq9lixGPDPPTUJz72OhtLW1686Bcj4Qv3ibDkNz6X2oHQ7eWcle+wsOQ/rzNA2TTexHQIjsOI7vMQqliLAkA5ddxfnSp43Lenv9Nt4I8HjWBZ3YCxFrgDMelh5Vp6TVL7lr28FtS7k5eTQRY4FQw62PlWm6o9pC9S4tB4as2yG5rxs2Q9XqrOBYjMeGqu4E6kdBqGUCVSJFaoXWSd48NTfTHd48PR2B3izU/0xPUGs9TQrGTsFHGXNh/QVZhUV3N+CLinE1hXu4zd+bb2/rWvTSmlkxtdrlWnGD3Zh+JY617m5PzJqa29UL5mRVXKcu6RSuxdietYNk3OXc+S+2orYsMJAToBc8uZ9qiw/BWnJyeEaPFdmsRFCsroRmNgtvFte7DlttSyg1uOs0VsK1ZJc+PJUstqY2UsbnKUCaXEsyqpPhUWUbDUkk+pJ3oHysbio+EdweEeVwkalmPIfn0FH0CuEpy7YrLPYuyfDGw2HWN2zNqxtsL8h1Aq1BNR3Ov0VDopUJPcuacWxUAB8WlWOJ5SobIpNjbkDSPZEV0lCDm1weJ8SxrTSNI1rk8hYD2qo3lnGW2u2TkwWghFQAqBRUCHGWgVMDxMN6XLLNc8EMGKaMje34f0rQ02tda7Z8Esq42I0XD+KgjTX3rTahdHMWMhfZT8L3LmOZToDrUFtCjHKNHT6mM3jJMDVJwLqmOBqFwJlMcDTHWP9QcDTfSF9Qdmo9IPUHZ+VSemN9Ueigau1vIan+lWKtO5cEdl8YLMmV/EeNgKVTwjbT8zzq5XpWnlmTqOpLDjDkx3EOJ7gan+9/wBKW/WwrWI7szqdPKT7pEWA4cJVaaWQKi6G2rE8gByrHcpWPvkzXpoj2OUnhIiigF9NuV96jcvYz7JrOxbcOx0sBJicoSLEje170mSGF863mDwXuF7a4tFsWV9d3W5t0pysfktQ6pfFY5+pV8YxqTSd4qZLi7a7tzNtgKa3krai2Ns+6KwBKhJsASfKkK6WRxgYLmynLfLe2l7Xt60bjnCSWWhqORsSPQ2/CgSMnHdHt/Z5icNCScxMSEnr4RrVtcHa6Zt0xb9ixpScVADJowylTsRY+9GMiSSawzxbtHwk4aUoxU3JYBfuqToCOXp5VVlHtZx+t0/oWduSpppSFQKSEKANSTbUWsB786BzSwR0DSaJVsS17/dtzPO/lQOiljcHZb0AngFxOG5Ea9KdgnhMBKspuDapK7JQeYss90ZLDLDA8cZCCwvV+HUIyWLF+JGtP2PugaTh3GY5dLgep+lWVGuccwkieu+zPxotFa+1QurctqwcDTHWPVh29J6YvqCvSqv3D1UQz4tEBLMB709Ve5HO7tW5meI8eUnTXp0qWWrpqWFu/kZVldl0sy2RR4rHO/O1ULtXOzZbIlrphAhSMmqY9zSDsNhybAXNzoOp8h1oInPPwosZsIYjla2a2oGtvI+dIyvbFxeGNtSER2gTA+N8utvFy8vP1oHJ4JMLjpI2zoxDdevrRwOhdOEu6L3NPw8YjiEEquRljs6tlCi4BulgNdANttL8hT45ktzTq9bWVSjLhb5/gyuFZA6lwSlwWA0JHMC+16ZxyZcO1SXdxk9j7LcdjxaMUQpkspU2000tblpVmEu467R6uGoi+1YwXVPLgqAAuMcQWCJ5GNrDTzPIUjeFkhvujVByZ4jicQ0sjSSElma7Hn7fpVTOXk4uybnJylvkhIoGMQoARoBnKBDt6Bcj4GAYFlzAEEre1xfUX86B8JJNNhnFuKGdy2REB5Ko28ydTSyl7E92pdjylhEnD+z8EpUPio1LAHKLlh5EkBb+9PjFPllrT0Vya7rF9DP8UwISR1XUKxAO9wDvcUnDGTkozcV4K9oSKRpMfGxF0vG1WwWNrnQktttqLbmmRUq1Lsk8423fJrf8hXPClBfMssPjHZM6ubXt51Ss1eupipSl+i/0alOn0eo+5H9x37XJ/Eag/wCX1b/y/REv/G6f/wAQHinEnQDW5N9yfL9an0+p1Goz32P8ML9inrXTpFFRgssoJpnf4iT76fKtD/vv+5gztc3lki2ygBRfUknXe1gBtp+dOyM9VRSxyPWAnU01kErcstuDcKWVrPKkajUsx5eQ5mkT9wqSslhvCD8ViI4iUw17c5T8beS2+Eenzob9httkINxq/MrqQqN5FQNLHCSyRRl1QDMcokI1GmoQnQeo1oLEJSrh3Y52yV9BXEKANKO18i4b9njjSPS2ZbjTnp1PXzp6niODSXUmqfSjHBnIo2dgqi7MQAOpJsBTChGLbwj2nszwZcJCIxqx1dv4mtr7DYelWox7Vg7DR6ZUVqK58/UtqcWhUAef/alLJ+6UX7sg36Zrjf2/OobmYPWZSxFeDBph3KlwpKjQm2lz51AYahJx7sbE/DOGS4hwkakncnkB1J6UqTfA+nT2XS7YItMN2Mxj5v3eW38R3O1hbz57W1p6rkW4dMvlnYlXsPjLXyLe+xYDTrR6UhV0rUNcAPaLgTYRkRjcsuYkfCDe2UHnTZxaINXpHp2k/KKl0I3FuetIVnHHIThOHSyKzIjMq/EQPoOp8qMMkhp7JpuKzg6eGTBDJ3ThBoWKkDWk7WH2e3t73F4OYbh00ilkjdlG5Ckj50YfkSGnsmu6MXgFmgI0ZSOeotp70o15jsxkWBaQkIpawubDYCjJLDultEGfCeVGWKpsM4PljY5j4SPreqWvqndViPKZr9J18Kbf7nDRYDEq0gVFZhbkLkk+XQVQj06x17/eNd9aq9ZRim4/L3JOLdmcQ8aziNrG9ktqqD77dLk7dLVraTSumvHLfJndRduofqqO3sUWD4Y8jhEUsxNrAa+/SrBjRc5vtity5fsfi1Yr3JNhe4+Hnz9j8qXskTS0WoTx2gEmBkQXZGUXtcqQL9Ln0prT8lKcJx+8mgjhvDZZ2yRIWP0HqeVIo54Cqmd0u2KyWfG+yk+FVWazZjbw3NvX+/yp0oNFrUaC2mPcypmwjoAWRlDC4uLXHWm7rkpzrlFZaIlaxv8AjQMTwwiGKWZsqh3YC9hc2H5CjBJGM7XiOWC0EQqBDoFApLG7RlWUlWFmB2INIPi3CXcuT2XspjHmwsUj/EVNz1sxF/e1W4fdR2GinKymMpcst6cWhUAQ4nDJICrqGB3BoayNlCM1iSyNgwcaLkRFVegAtQhIVwiu2K2JkQDYAegoHYS4HUCioAgxGEjf40Vv8yg/jSYQ2VcZcrJU8T7LYWeQSSIbgAaHKLDYED+9aa4JvcqXaGm2SlJFtg8KkShI1CqNgBYU5JLgtQhGEUorCJZEB0IB9RelHMSKALAWHlpQC2K7ifA8PiGDTR5yNBqRb5GmyinyV7dNVa05rITheHxRrlSNFHQKBf1605JEsKoQWIpJDcVw2GRSrRoR0Kjpb86GlgSdUJLDRlY/s5guSZHI5AAC3vzqJVpmauj1Z3bNFwfgMGGXLGgvzY6sfU09RUeDQ0+mrpWIIsTEKcTkUOEjU3VFU9QoB+Y9B8qTCGqEVukT2pRxDicKkgs6qw6MAR9fSgbOuM1iSyLCYSOMZY0VB0VQo+lGBIVxgsRSS+RPageA8V4ZHiEMcguD6X06HltQ0mtyK6mNsHGXBncX2DwrKFTMhBuWvmY7aa6W35f1jdMcGdPpdDiox2LvgfA4cLHkjXf4mPxN6np5U6MVFbF3T6auiPbFfX5i/wC7uEzZu4jvvqt9fQ6UdqE+x0Zz2L8hmP7N4WYhniBIFhYlbDp4bafrQ4RYW6Kix5nEIwnBsPELJCgHpcn1J1pVFEkNNTBYjFFJx/slFiZlcsUsApCgWIFz7b8qjnFNlLVaCF9ik3g0uFgWNFRBZVAAA5AaAVIjQhFQXauETUo8/9k="/>
          <p:cNvSpPr>
            <a:spLocks noChangeAspect="1" noChangeArrowheads="1"/>
          </p:cNvSpPr>
          <p:nvPr/>
        </p:nvSpPr>
        <p:spPr bwMode="auto">
          <a:xfrm>
            <a:off x="155575" y="-936625"/>
            <a:ext cx="2333625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6" name="AutoShape 10" descr="data:image/jpeg;base64,/9j/4AAQSkZJRgABAQAAAQABAAD/2wCEAAkGBxISEhUSExMWFhUXFhkXFxgYFxkXGBcYFxcXGBoZFhcYHSggGBslHRUXITEhJikrLi4uFx8zODMtNygtLisBCgoKDg0OGxAQGy0lICUtLS0tLS0tLS0tLS0tLS0tLS0tLS0tLS0tLS0tLS0tLS0tLS0tLS0tLS0tLS0tLS0tLf/AABEIAM0A9QMBEQACEQEDEQH/xAAbAAABBQEBAAAAAAAAAAAAAAAEAAIDBQYBB//EAEIQAAIBAgQDBgMFBgUBCQAAAAECAwARBBIhMQVBUQYTImFxgTKRoQdCscHRFCNSYuHwM3KCkqJDFRYXJFODsrPS/8QAGwEAAQUBAQAAAAAAAAAAAAAAAAECAwQFBgf/xAA2EQACAgEDAwIDBwQCAgMBAAAAAQIDEQQhMQUSQRNRImFxFDKBkaGxwQYjQtEV8FLxQ2LhM//aAAwDAQACEQMRAD8A9woAVACoAVACoAVACoAVACoAVACoAVACoAVAFLxjjRRxh4FEmIYXy/djX/1JiPhXoN22HUSQryu6XBHOzGy5B8RiZcHaR2aeG37428cbc5FUbx9VGq7i4uKcoqey2f8A39RHPt+Ze4edZFDowZWAKkG4IOxBG9RNNPDJMktIKKgBUAKgBUAKgBUAKgBUAKgBUAKgBUAKgBUAKgDl6AO3oAVACoAVACvQAqAFQAqAFQAr0AZnjnaBi5w2FsZRpJIdUgB6j70nRPc1YqpT+KfHt7kM7cbRI+E4ePDqQtyzHNJIxu8jc2duZ8thyqSacn/BCmoh37ZSenncXuKNS+Dcy4dS0DHNLhxyJ3kw/IHmU2PKxp0od6xLn3/2IpuL+RruG8RjnjEsTBkOxH1BHIjmDtVSUXF4lyW001lBVMyKKlAVACoAVACoAVACoAVACoAVACoAVACoAz3bPjjYWG6DxucqnkOZPrTZywihrtU6K8rlmEh7c4xQwLBidiVHh9ANPnUHqSMRdV1CzuD4Ptdi0fOZS/8AK+q/IWt7UKxkVfUb4S7u7Jp4/tGXwAwk3AzG40POw5/Sn+qzTh1mOycQ7jvbqOB+7RO8IHiN7AHTS+vK/vanO1E+p6pCqWIrIU3a+D9l7+4zW/wydc38NqHPbJI+oV+j6nn2MVje3eMc+FljHRVB+rXqL1Je5jWdWvk/h2CI/tCxICjLGbbkg3b66fWl9WRL/wAzdtsgTG9uMY50cRjoij8Wvek75ENnVdRJ7PAdw/7QJkiKuveSX0YmwtYb2Gpveneq0ievq8414ksv3II+3+LzXOQr/Dlt9d6RWyYxdXv7t8Y9gCftbjcVIVSYxp94x+EAdFO5PnWjptNL79n5En2y+x5k8fJFrw7EpCgRRYD6k7knmT1q693uWo2pInPFjypriL63sSjiJtSbEik2DPxM9bUvaQu15wCR8Tlw0hng1Lf4kRNlk/m0+Fx/EN+d6WVasWJc+4kNU69xJ9o2JZswEYF9Uy6+hPWse5WVS7ZFafVdRGXCwaGb7RoQBljdzYX2UA8wL7013L2LcusVrGE2A4z7SG/6UIHm5v8AQfrTXa/CILOtP/CP5hPAe3wbP+1ZUAF1Kg+LXYLqb0sbfcl03VlJP1tvoLHfaMgNooS3m5y/QXodvsFnWYraEclbJ9o2IPwxRD/cfzpvqsrPrNniKIv/ABDxf8MX+1v/ANUerIZ/zN/sh8X2iYkHxJGR0AK/W5o9WQ6PWbfKRpoO3WFMQd2s5+4ASQfanq1YNKPVKXX3N7+wBh/tGiuc8TjexFjceeu9HqkEesV/5RJcN9omHN86SL00DX+R0oVqJIdYpf3k0avh+NSaNZIzdW2P0qRPJp12KyKlHhhNKPFQBkvtJRDhQWAzBhk63OmntUVvBl9WjH0Mvk8qqA5UVADkexv8qB0Xg4zX1NANtvcRFqTGRGcpQHqB/SgXYP4fwaaZWdV8CglnOii3Q8z6UqTayT1aW2xOUVsvJXGkIPkBtIZDlU2Qbt18hW3o9CopTnyWFBVrL5D8POEXKosK03HI1WyRKMc1NdYvrzC4MVbc61DKL8GhTLtWZckv7d50zsfsTesvcFnxRB0O9TRjko32SUtiD9uNSdiK7vkwDFqSc6aNzHI0y+iF0e2YQnn4Z8HcNiA403G46Vzmo086ZYfHgZZW4P5BUMLN8IvzPl6moPIxQb4JRg2JAXxk8kuxHsBRgeqnxHd/LcIbhLJ/jOkXkxLP/sQEj3tS4JHp2n/ceP3/ACDuJ8Cjjwy4iOYyhmy/DlA+t6Xt2yT36SuFKtg852KGmmeX0fZDFlO8yqBa4u66i1776adaf2Mvrpt7Xdt+ZTYiAobEi/MAg29xpUZUnBxeG9w3h3BzLHJMzZI0G5HxN/Co56anppTksrJNVpnOLm3hL9X7Ir40JIUAljoANST5U3DZXjFyeEevdhuGy4fD5ZTqWLBf4AeX5+9Wq00tzrOnU2VU4n/6NDTy+KgDIfaUUOGAZrNmBUdbaa+Wv1qKz7pldX7fRw+TyyoDlxUAKkAVKB00AxAUBgmw0wQklVYkWGYXUX525mgkhPs8ZNb2f7VSJDMZiGQLljFgt3P3AFAFgNTYae4qSuzY1tL1Cca5epuvH19jz7G4kzOVWwBN2sLDfYDkPKtfQ6Lt+Ozl/oUoxUMzly+ESooUWFa2MEEm5PLHg0Ia0ItStiJCvTcjsHL0ZEwhUC4FQBy9KgBZ4yDnTfmOtRXVRsjhliE1L4ZBmFxIYXHoRXNaiiVMu1kFlbreAvDYhozmQ2axFxuARY/SoExkLJQeYkRa+p1oe41ybeWSGdsoS5ygkgcrnnbrQL3vt7fBFQNJpcS7G7MxPW508h0FLke7ZvlsjU63NINT3LHH46aSNAVyxKMqhQQlxqffUE+ZpW2yxbfZZWk1iK9gPCYiRGBjZlbll39PP0pM44IqpSjL4OT2zgRl/Z4++/xMgzevn57VbjnG52en7/Sj38+Q+lJhGgDxjtZxdsROxPwqSqjpY2/v1NVZtuRx+u1ErrX7IpKYykaLspwqCUSS4hiEisco0z6E2v8A6dqkgk+TR0Wnqnmdj2RVcXnieQtDHkTkL/Wmya8FXUThKeYLCAqQrkkEgUglQ1uR2PrblQPi0txrPf8ApQI3uNoEyDcV4g0mWJbCwtpoAOfz5mtfp+kb/uzX0X8l2tfCpS4XCGQpkFhWyiOb73lj70NjcHQaQTB21N7sCqDHBaRzJPSOFaTvD0mcK0/uGuvA2lyMFQmLgVOyAJIpRs67cxUF1EbYOLLMGprtkWazKwuu3nv71zNtUq5uMuSpbHDwOIqMiOUCCoAVACoFH941stzbpc2+VAvc8YzsSYLFPE6yIQGU3FwD9DRnG46ux1yUl4PZuzHEWxGHSV1ys19PQkXHkbVajLKydlpbZW1KcljJa04sCoA877X9lsNCjz52VidF0sWOp9t6hnBLLMDX6CquLnl5ZgahMEmgR3si3PO3Llqf1oHw7pfChkoANhy3PU87eVAk0k8IZQMO0CnKBAbHYjILDc7frV3Q6Z2zzLhFimrveQbCxZRc7muhW2yJbJ5eFwTg0uSLA4CkbHqOSRY6icyaNRKFqNyJ/THZaY5kiqFlpe4OwaVp7msbEfpPO5GyU7vIZVERFSJ5IJRaGXpwwR10pRVtugeGUxNb7pqlrNKrY5XK/wC4J5r1I58lmprncNclFoPXAZVDynIpF1H32HVR08zQTKnC7p7fyBuQToLDp/XnQQvGdhtA0VACoAVAqPT/ALNoMQI3aW/dnKIw2+l7kA7LqAPSrFaeNzpukRtVbc+Nsfrk2dSGucJoA8h7a8cOJmKqf3aaL5+fvv8ALpVabyzlOpap22YXCM5TDNCsOHYFIwbWu1un8x5DyoJYuTWIg5FBETrgZDGZch7sEAtbS52ow8ZJfRn2OeNgakRCcdgASeVPhCUpKK8j4xbaSK1VzNmNdNRWq4KKNCcVVBRXJPUxVW5IkdRuRNGsN4dw95pFijF3a9hcDYEnU6bA1DO1RWWWqqHKWEXp7E44C/c/J0v/APKq/wBpiy6tFYvAFwzgk+IZ0jS7J8QJCldSLHMRrcH5U2VqW46FDeyBHjsSp3UlTrfVSQdeeopHPIvptHLUeoHpDStOjIbKsYUqRSIXWQulWqpclK6vggdKfGWSCcMDKcRtYIp48w86VNeR8JYY/h8p+A78vSsTqGmxL1I8PkW6tr4kWuLxDyMWc3b5Wtpa3LSsv6leyUpSzLkM4ZwgyWaR0hj/AI3Nr9co3b8KWMc8k1Om9TeTwvdg3EoUSRlRs6A+FuopJEV0YRm1F5QLQQnQNbUCpN8HdqMZFR7D2JhmXCr35OYksAfiCm1gfPn71ZgtjrunwsjQvU/6i/p5eKjtXiWjwkrruF/HT86ZP7pU1s3GiTieLq+9xe4+RJ3/AL61WOPzzkaiEmw1J2pGNW7LTE4lY4f2dLElg0rDmRsgPQfjf2dwsFudihX6cefL/gFwLRoweQZwNQg0ueWY9PTWkWCOpwjLunv8i8l7b4grkEcIXkMlwN+RNjoae7XguPqlrWMLH0KaHDS4l/Al2Y8hZR620FQymo4y+StVTbqJfBH8uEN7V4FMOVw4bPIAGlYbAn4UX21J8xWz0+tJOfnhGktHHT/e3l5+RTotav3ShZJ2TbJ40qOUiausnVKhci1Cs2P2Z4TNiWc7JGf9zkAfQNVXUSyjQ0sMTz8jT8Gw2KXF4vEYh2WAkiNGcFAq5QHABsgshPL4zfaqzx27F1JqTbAey2OXu+IcQGiNJIy8rxwpoffU+9DEjtlmX4ImAiwyyYhjPO1v/LxMO8uzblQQb8zcj50dwxQi92W/aTs9BHiMJHEGXv2IZCxNlUpcgm5GjHnR3CuuOxYNwHhwxi4XLI0hiMmS7ZQLkXd73BOU2A6a7ijuYenDJWYTsrHLjsRECwghKX11u6K2QMeQubnfb1qRWvGxG9PGUt+DqcLwGKwU+Iw0ckfdd5lZmJz92ucNYsRkYEdD6VJG+yPLGPTVTjsjDFbi9XYyMudYO8dWIvJRshgjp5FgdhMS0MqTJbMjBhfY23B8iLj3qKyHeu18M0dJasL3Rd4xHkladELLIxdbDNoTexGu21vKuRsvrhbKuUsNPyR6rQaju9WMcp7rAJipnZruSW215eQHKpFLuWUZtspuWJ+CGlIxUCD4pCpupIPUaGgdGTTyi57GCP8AbIu82v4Ra4LHQA9Brf2p0OS907teoXeezCrR1wqAIsRCrqVYXB3FA2UFJdrPI+1Yw8UrQwRZcpszEkm/8oOwqtPGcI5TXKqFjhVHHuZ8GmGecoDIqBC64J2feYd4wKxD738R6L19ap6+96elzRr9L6ZLV2Lu2iaoCPDxEgZURSx6mwuSTzJtXJud3UNRGPltI7qqinRU4hskeZTTtLI0jaszFj7/AKbV65p6Y0wjCPEUl9TjNbdKWW+ZEsaU+UirXWEIlQSkXIwJUSos9zwWEsLJv+w4EGExGJP8x/0xIT+JNQahYlgt6bDi2YV5ppkUTzyyCwJVpGK381vY1EL3S4ZteKL3PBkjGhmyLr0lfM1//bv8qaydL4cFzi+GzQnDRYQJFFmHfyeHOVBWygncv4tdTttSC4wDyjvuMKPu4fD39HkJv9GT5UgeRnZz99xPGz8kywr/AKbA/VG+dKC5ZB2ZkafB494SDNNLiGXUbsgEWp2Fguu1Ai3TwA8VtgOFDCNYTzgpkB1Ac+M6clTS+17dafluWSNrshgxRSrcJ4RQlDyRslWIzKs6vYFkSrUZJrYzrIOL3IiulOaygpn2zTNL2Jx9s0R5eJfQ7j52+dcH/Vmgw46iPnZ/x/o7Po+oTTqf1X08mz7qNkZO6jJYEXy+IsdjfrWHourXRcKO1NcfMtavplM4zljdnm0sZVip3UkH1Bsa6o84kmnhjbUDDlAB3A8SIsRFISAFdSSRcAXsfoTSp4ZPpp9lsZfM9ww8wdQ6m4YAg9QRpVpbnaxkpJSRJSjhUAeefaHwiGIftAB7yR7csu2tx1sPpUFqSMDqmmrgvU8tmAqIwWPhiZmCqCzE2AGpJ8hTW1gdGDnJRjyzdcG7O4aIK0wMsm5XZAen81utZdnXNNW8YbaOv0X9PYSlbuy3nxBbTZRso0A9BXNa3X26qXxP4fY6enTwqSUUZXtxi8sKxjeRtf8AKup+uWt7+ktKrNVK5raC/V8Gd1i7tqUF/k/0RjYEr0bhbnGWPvsx7BaLVeTLNcQ7A4KSZskal2tewtsN96rSnguVwb4Cv+y5llEJjPekXCaXI113t90/KkhcocD3TJ7EWOwjoxjkzqQNUzG2uuqg21qCyblLJLGDgsHFSoZSH4E0VzcljbYFiQNLaAmw0pjkSInjwjSsiK0jtfwAyN4Tb7gJsul9rU+dm3bEEsvI7F8OeFyj51cgMf3hLEG4F2DbaHS9RNtEjIO4sLAuL66Owv5mx196c21yMyMRCtsjOhta6MyG3S6kUqkNaa4Iu4GYsSWY7sxLMfVm1qWMthkl7nClSxkQtEuD4dLM2SJC7AZrC21wL6+oqeM15ZE63L7oFioCrMjCzKSrDoRoRpVmE14ZRtpefiA2WrVcvco2w7d0LhuI7qZG5XsfQ6H9fas/qmlWo01lfyyjW6dqHGcJfgz03AT21G9eRd0qZ90eTuHiawTGNGuHRWuOYFx5g23q3o+q26ebk/izzkqanp9N0e3tx+Blsb2WZf8ADcOLfeGU+gH9a3l1vTbJZ3+XBytv9NahZ7GmvnyUxwDhHcggIQNQbEkkWvy2rWg1OPcmYM9POCl3LgjwUId1UuEBOrNsKd5I6oKclFvB7nw/DLFGkafCqhV9ANKtrjY7auChFRXCQRSjxUAYv7SMBLKsXdqWsWJA5bAH61Be8LOTI6rRZaoqCyZXD9k5LfvTkO4Asx97HT0rB13VY6eShFZG6H+nrLod1ku35YNDwvhcWGsUGZyNXYai+4UbL671Q1nWp4UKlhNL67m90/olOn+N7y9wmuebybg6NCxsBc0+qqdsu2CyxJSUVlmA7aT5sTk/gUL7nxH8R8q9K/pXTejoe58yk3+W38M5XrF3dfhf4r9ytiWuisOfq3YVGtVZSNCuJtfs2w47yaU7IgW/+Y3P0T61UsZoaeO+S6ghEvEo8QB4TglcerOwH/FzUZYxuZqGLDzz4zFYmYRxiVwFDAO4iGQFQdSMqDYXJNRth27k/GeFYYYRMXAZAHZAFfdg7ZdtweftTZ8ZQvagr/sPDYfuUxLSGWdsqqmwJtvYXsLgE+dHalyCRJh+zypjjCskigRd6GUgOuYlLXsRfQ622pexZDG4NgeBiefEyySuYonKF3IZ27oajNawAIblS9m+WI9xY7h2GkwZxuHaQKtzZxa4DZToRcHmKSx9/wAQKOxLiOA4WKGCSeV0MrIth4rs4vlVQpI9ToADQoJC4Be0nAooZ4IkfKJQ5YuwsgTLdidNLMdPKhrDEcchfD+CcPnkkw8ckrvGoLSKQU8WwDAZSddv0NSJjfTQ77PIQhxUpN1RjGG6iMsWPoRlNK3kSEcZZ58jlwZDvIzSH1kYufq1W63hGfcm22QypV2tmbbADmWrCjnciok0u35m+7PYkvGh3JA+ex+oryLq2ldersqivLx+O6PQNHb30Qm/Yv5Yitgdzy5+9Zt+mnQ0p7P2LcJqfAyq44i4jh1mhaFuZDK2nhIra6b1T7NFwnlp/oZXU+mrV14WzPOiuViGvYGxtvobG1662DTSkedTgoTcZeHg914bIrRRsvwlFK36EC1XlwdrU04Jr2CaUkI5ZlXcgetRWXV1LM3gWMZS2SKPjWMDkKp0Fcl13XqySrre3yNPSUuKy+SrrnM55LoqAFSBktFXuIix+Nxp5CulrgunaNzl/wD0nx7pFFv17cLhHj3FZc+Ilb+dvobflXfdKrdejqi//Ffrucl1GzNlkvmPjFWrJFOiISgqlN4NKs2nDz3HCMTKNDJnVT5taFf+RJ96rSe5frXbE0XD8QsWATEW1TCLc+UaXt8703JIUPDODGHh8UsMEc2JdUOaRQwXPYltSNh0I1pnCyhcB/ahiZOHwObkzLI52BMYC7cgWk2pJyxhMXAuPcEkxWOTMGEKw2zi2jFmzAX56JRODkxEyLsXBDEcXLGSYkbIHJuWEalnN+mYm3pRWt37CsZgoJJOEOI1zSSh8wG5MkhD++Umn2SyvhEj8xcbi7vCYbAX/eTvGpA3C94HkJ8gfDfzqF/DFLyxQntAne8QwUA2jDTMPcZf/rce9Om/iUUB2bBR4viUokAZMPDGuU7F5Czm45i2XT0p7WZCEvDcTPDDippoo4UjzmKJFC2SMMQzEbltOm21CbApcIhw3A3P3pFIvzvKwiB+RvTk/I3hGNKWFqsRkUbEDyrV2tlC1bAM4q3nYpVLFhqexGJygH+Bj+v51wvXkqeoq75J/llHXdKl36btfu1/JrnmLksdzXHau6Woudj5ZtwioRwjsgANh/ZqO9RUu2PgWOXuxlRDyrxfAIZGLEEE72NgeZrV0/V76oKGzS9zF1PQtLdNzeU37cG+wcqZVRCNFAAB2AG1dtRqqrcKMlnHBE6XWsY2CqtDTM8YdjIb3sDpXCdasulqGp/dXHsa+lUVBY5AaxC2KgBUCMP4RhM7Zj8K/U8h+dbfRdD69vqSXwx3+rKmru7I9q5YNxCdnck+Y9hVXXX2ajUSb8foS0wjCGx5M2rt5sT9TXrtUcQjH5L9jz/VyypfX+QyEUywWkPiwchTvAj5Be7ZTlFurbVSskaVcXjI852UIZJCgsQneN3dwbjwXy767VUlItx4CGEjLkMsuS1snePkt0yXtbytVeU2TRCkws8iGNWnMfNEZ8uvIgcvLao1OfbsPSR3EYGYWabv25Ayl2te1wpfa9ht0qKxz5Y9YOSmV1yPiJylrZTK1iOh1uR5Gk+0SxyOVY0REJ3aySLHYgorsqEEWIKg2NxpUUb5R4HdiJYjIn+HLJH1yMQD5kbX86bHUzjwxzgmRx4chjJncyH/AKhdi+m1nJuLXpHfJvIKCR1Y3DF+9lzkWzmRy9uge97anTzp32iec5E9NCiV0JZZZQ5+J87F22HiYm7bDfoKdG+Wc5GutA7RPZlM0xDklwZXs5IAOcXs2gA15Cp1dJ8sjcSPEKzAK0kjILWQyMYxl2shOUW9KnhPwQyyDulW4MqzQLKtXq2UbVsV+JWr0eDO/wDmRa9l2tmHmPwriv6rX92D+X8nVdEl8E/r/Bt8M2lcPN4eToVuS1GOFSAdoAIwEwRwxvpfbnWj03UV6e/1bM4XheSvqK3OPai/wfEFkBsCLda7LQ9Ur1cW0mse5mW6eVfJJi8KrizCrGr0depj2zQyuyUHlGZmiEYLSkIo5nS5OwFcZR0m5zk5xwln8fY0b9bVVFOUsA0UgYAggg6gjasqcJRliXJarsjZFSi8pj6YPLHhvEChVDbLfprrW90vqsqXGlpdpT1GmUsyXINxXEhycoAX8fM1W6lrIX2v0lhfv8x1FTjHfk8ly+Nh/MfxNet1bwi/kv2OA1fMvr/JseCdnYmwzYvEzdzENjpyOW5uD97QAC5qnfbiXai9pdMnDvk8Ivu0GFMPDosLGcxllRFI0z5nMpPuFqm3l5Zp9vbBRRHB2cw6yLhnnb9oZM+VV8IXbUkW3BtcgmxqJrI+MMclacEVd03KOVJ625/K1VrIkkUafhivFgppI1JkIcoALnMBlXTnqKlryoZQeSHieLkj4cwxLBpnUoosFZmb4fCOY+LQaBaSUv7b7hyW+wGnCIoxEMRKUeYhUVVJN9PiNjbcXJsBca1VjpFhdz5JPVfg6OAn9oaANsofNbZWuBcdbgj2pj0XxYyHq+5yTh0DQzSwTF+5zh7iwuguwBsPmLiieig4twlwOja09yLiHDxFBFLclpWVVW38QLb+gqGel7aVPO7FVmZYCMdwhY54IAxJlzk6DwqgW5+v0qWekUZRjnkRXbN4G8U4RHCGHegyHKIo7qHdmYKLje1yNuhp70ajn4voNVzfgceDYYSjDvORMUz2C+ELci5Yi24OhIJsakjpktnLca5t74K/AcFEhmZ5AkULMrvyOTcjoLC59edOrreSN7kfF+CxDDpicPI0kbsoGZcpOdsi2uAR4iBYirsUlwQ2Qyh7dmcMkkeHnxLLPKpZVVfDZQSbsQQNjuRe2lTRsklsV3p4vaTMbxrCd1LLEGDd22XMNjoCD8mHvetOmfdHJj21KF2MknZ7c+v5VyH9UvNkF/8AV/udJ0RfBL6m4wm1cLasM6GIRUIp0inyj2vAJ5OE01LLwJJpLLLHh3DDIA5NlO1tzXQdP6FO5d93wr28spWa6GPg3LzC4VUFlH9a6vS6OnTx7a0Z9lsrHmROatDDx/tnxeaWd43NljYgLqBpzI/Oqs22zlOoaiy21wfCJeznGFVRFIbagL79fc1zXVumysm7avxN3onV4V1qm1/JGnFcy1jk69PIqBRku1OjyJwecYxMs8g/nP1Nx+NeydMt9XR1T94r9jz7X19l1kPZv/Z6N2j4ZJJgcHh4kLAvFntsFEbHM3QZrG9VFL+42zVlB+jGK+RZ8SscfgoR8MccstvPKI0+mf5VH4yWOGkNafEnETukOHQR+HvZQwZlCgnxAaga00eCcLwhdTK2pkZpDYEDxEnS+tgPwqGSyBZ8Zkkighjico7uq5gFJAszsbMCOVvenfdjsKiDtFh1L4TMqmQyAFrC+XKc4vyBYrpTLllLPuOiTcUmnbFLHFBE2WPOJZVbwksbhWA0+FfpTpyl3KMUNS2IeEYmRhjJzkaVf3YEdyp7pDYLfU+JmpkJN9zfI5+Chfg3d4SLPJIpcrH3QZlztIQpzgEX0uTcbCs90zjVlyxnwTdybxjg0fGMC0mIwiKpMUZZ2PIFcoUH2zVduhKUoRXCe/4EUZYyzkI7ziTtyhhVPRnJY/8AFh8qXPdf9F+4n+BRYLCtPiZZky94ZWKM3SIhV9rKPnVCanbqGo+P4J/hjDcvUy4lZUxmHUd1oXOqka3KFgCtrX9xrWlF+plSXH/divjt4ZU9yTwdViQkyZbqo1s8ozaD+XSkgv7ewkuSXj+HcRYPAxFRMzK+p0AhUyEnQ/fC2661NFY2GSDMM37UZcPjcKh7sC8liY2uAboWAKm2uhOx1qTdcDfvbSR5PMECnIPBmOXzXMcp06gA1r1v4UjnZR/ut+A/gK8/P+lcR/Uk86nHskv5Op6NHFGfdv8A0bjh8DMpIF7DX3rlVpbblKUFnHJs+pGOM+Sww0IXxyDQbDmx/SrOk08KH6+pWEuF5b/0RW2OXwV/mB4vEKM0jHKupJPIVVcZau9+kuX+Qtl0NPV3WPCRieL8ZeZiq3CXsAN29fXpXUaHpkNOsveXv/o4bqXWbdXLtr2j7e56p2WwDQYWKNviC3PkWJaw9L2rfgsLBsaOl1Uxiy2pxZFQAFisFDlYuiWscxsAbbm53tSNIjnVW0+5I8U4iirM4QjKHIUqdLA6WNU5ecnGW4jZLt9/BreCY9Bh1zuBa98x1Gp661yPUtLdZqnGMfp7Hc9I1lMNFGU57+cmixuFCBSDcML35e1RdT6b9jUHnOefqa2n1Hq5YG40rNgm3hFjwYLtJFlnzcmAPuuh+gHzr0z+l71Zoux8wbX4Pf8AdnHdaq7NT3L/ACS/TYPh4ri8iRjEyLGpBVQE0ykFRmy5iBYaE25bVtXaeKllIpafV2OCUmH4V5Xk715XaWwUObAgAkgDKAPvH51SlDBoxscuTRQ4aWfwzTyOnNLIin/NkUZh5GoGWoyNNhoFAtptSIeDNwy752lZyL5Q2Wy33tYDpQxUVeOwLZg0krva+XNYWvvlIAPIVXt7sD48gkn7QwIbFS5NsoCAkf51XP8AWiqySi5z48ISSTeIgMJeP/BkaLl4QCLDqrAg/Ksj7VZGbknyWo1xawxvcSSOHllklcfDewC9cqoAAdtbXqCeotte+XgkVcYInkkxDMCcTL4b5RZBbS2oC+I2vvenvX3JjfRgzkSSrmZZ5A7m7uMuZrCwvdbaCmx1lqbnnkc6I4wdjjKKoRmUqPCRuP1p3ry9TuXIOEcYB8b30oyzYiR05pZEU/5sijMPI6Vb+12T2IHWkNXFTxi0M7Rr0Cow9g6m3tVimySWCGawVhDiQymV2mP/AFCfELbAcgNdgLb6a1chLu2KtksbjOJ8QxUqGOXEyMh0KgIgI6MUUFh5E2NacKYwWXyULdROXHBQY+wsBVytZ5KEpblnwaP4fKvNuqXu/UTn4y/yOy0VTqojDykje8O4iY0yqoHnvf1qrV1mVFfp1wS+f+yxLTKcsyYBxniwQZ5Dc/dHMnyFVq439Ru+J/j7EOr1lGgqzLnwvLMLxHiUkxux05KNh7fnXVaTSVaePbD/ANnA67qN2rlmb29vAJHe4y3vytvflbzq4UY5zse6cIVhDGHILhFDEG/iAF6trg7enKrXdzjcMpSUVAGb7fYzu8G45uQg99T+FMt+6Z/U7eyh/PY8itz5bVVOTSeBUCMu8H2knzKJJGMY0y6WAA0tYcqra6n7RS4fkbGg6pZTdGU5fCa3AY5ZLtE1yBrbcDzHSuRWm1mleVF/kdxRrNNq18EkzOdq8NmXNbVTf25/kfat/wDpjWuvVOuXE9vxKPWtN6mn7o8x3/ArOHPcDy0rvLTlYcl5gjVKw0aZGs4ObkDqRVeSL8JZLeZXOIXQ5FjOvIs7DT1AT/lTSUinYtisoNskRPldzzHPRPrSAV2HwbSzyl5M7IQl8uVEFgbIt99dTfl5VHOPc8Dk8bh2AZEWWUSI6KD4lII8GbMDYnUGiKxl+Ae5RcG4PJJh0lLDM/iIPmxuSb+prNlond8ecZLCu7dgvA4eQSTCGVF7rKrO0ZdTdQ5AAcbAin6bTSqnJxl+gyyxSSygPhGGzQnEyyhEYl2dtPia50J0FzYa1Vjo3fJ2TeETu5Q+FBnEMJlaPKQyyaJbra/1Gt6NVopKScOHshKrsrEvBIOGKX7rvk73LnybnLe17Xva/O1Sw6b4lLf2Gy1HnAFhsAXMmZgixEh2OwK7/TW/S1LTpJuTT4Q2dq5RBxLAosCzxyrJGxAzAW3OUEa666Vd9LEdmQN5KSTrVmhdu5Tt3WCPFoAgBQhzrfqP75VerbbyUrsKGGZubxSf3sKXqOrWn0smuXsvxI9Fp/V1CT45NJ2fwjOwAGtedwpnfZ2Q5Oy7lCOZF52hjbDwE96qubZRubcz5HpVyjoTjPuuey4XuZXVepuulqt4ZgJ5Wc3ZixPufQVt11RhtBY+hw1t1l0szbbJMfgJIWCSLZioa3MZtgfOpMYEtplW+2XIMRakZF5PWvs8wckeFBc6Oc6DfKtgB87XtyvVqv7p1fS65wo+Lzx9DT080hUAZX7RsE0mFuv3GDn0AN6jsWUZnVanOjK8bnlJY2tyHL1quctl4wNoEFQBYcO4o8AfujZ3GUtzC72Xzvz8qCzTqZUp9j3ZYcP4mZgY5LXtodbt1Brn9Zo/s79ar3/6zrOk9VeqTot9vzK6Fe6kKHb8uVd1odYtZpo2rnz9fJk6rTPT2uHjx9C6wz2pbIj6ZGr7Ktml/wAqk/gPzqnPk06HksuF46WXEzDOO6RmULlG65VN23+LN8qYT5FwWTPPiZOQfIP9Ayn6q3zpq5FAOHzt+wYidbl5O+kW2/ivl+V6bnZsCPFQCDhndgZTIAltv8Rgp98lzTIR/t4Y5vcXa1AsGHwvJmAcbZkjTUG24zFKg1T7KcIfXvIRRcPwyUoAucMotprIREv5GkpzHTt+4tn39iXtDh/3OFw6i6l1BFtDkQkA/wCqx9qNRFqmMI+Qra78skwGEK4tUeYyFIy6p91ASEFhbpmHtTqoWRsSnLOwk5JrKQuBJfE4vEPpZylzpZUsvysl/wDVTq8u6Un4CWOxIB4dxJ4oXneLPBPKzjUZrSEhRlb4gVAFjan1tpNvhsY/AP2r4bBG0DIuUvm8FzYBQDmC38Nrge9PlFJbDJPYrsLBnbXYan9KlrRVbyyt45i8xJG2y/rWhTAzrpuT+RnZcUItSLsdh+tZGv8A79/a/uR/V/8A5wW67o6Wly/yl+iLXgHaqWHNdVNwbWW1jy9qhqhGv7qKT6xdn49wLHY6SZi8jXJ+npTm8mNddKyXdJk3BMaIJVlsDkuQCL62sLeY39qRPG4untVVnfjJFjuISTSGV2OYm9+ltrUreRLbpWT75cgxN6aRZeT2vsrh5I8LEspu+W58gdQPYECrcVhHZaKEoURUuS2pxaFQAHxhFaCVWNgUYE3tuKbLgivSdck/Y8LAF7X0va/l1tVTycThZJcY6Fj3alV5XNyfWlHWOLfwrCIKCIVAp1WsQeh5G1xzF+VNcU9mS1WOElJDuK8ZaRwxRVA5KDf5k61c0NldE3hYUuTUt11mox3eOC34Zi86+YrYsiFViZc4LiM0V+6cITa5KhtB6+tUrIGjTc48BGAx00QIjkyliWZiqtckljodtWNRbZwyxGbR1MVLGhjjlyhsxc5VJYtfMbnbc1Ba+2WETQnlbjsNxCeFMkMgVbfeUNbS1189OdxVb1JRWCVNEU+KnkCLJNnWNgy3VQSyggFiN9zUU7pNYJEkOmmlldXmkzlQwXwhQA1idt/hHyqG6x2LDJIJRH4iaWRVjaT90pUhMoHw6i7bnXWkd0nDsFSXd3BS8UxSjKkqhQLDMgZgPI3/ABBpYaucVgJQi3kHwpeNjIJWMrG7SMAS3KxFrZbAacuVMV01PvDtWMHcfisROuSWYd2fiVECZh0Y3Jt5XsasO+c1gj7Uh0fE8REuSKRQo2DJmt6EEH8alqnJLBHNrwAmOSWTPI5kkItcgAKu9lA0A/GrKTfJWlLOwzjGPWFe6XU/e/r61o0UOW5ma3WxpfYt2YvinFTcWHtUmos9GOI8sowulN5wDcLwDYhnYuq2UtdiBe2wFYz3eSZR9Vtt4JoktUZkze5LQRCoA7lNr205Hra17fMUDnFrcmwQXvEzNlXMt23yi4ufajyPpx6izxk92ws6uodCGUi4INwR6iraO3hJSjlPKJaUcKgDAfabjJlMcakiMqSbDmOp9KhsbMLq9lixGPDPPTUJz72OhtLW1686Bcj4Qv3ibDkNz6X2oHQ7eWcle+wsOQ/rzNA2TTexHQIjsOI7vMQqliLAkA5ddxfnSp43Lenv9Nt4I8HjWBZ3YCxFrgDMelh5Vp6TVL7lr28FtS7k5eTQRY4FQw62PlWm6o9pC9S4tB4as2yG5rxs2Q9XqrOBYjMeGqu4E6kdBqGUCVSJFaoXWSd48NTfTHd48PR2B3izU/0xPUGs9TQrGTsFHGXNh/QVZhUV3N+CLinE1hXu4zd+bb2/rWvTSmlkxtdrlWnGD3Zh+JY617m5PzJqa29UL5mRVXKcu6RSuxdietYNk3OXc+S+2orYsMJAToBc8uZ9qiw/BWnJyeEaPFdmsRFCsroRmNgtvFte7DlttSyg1uOs0VsK1ZJc+PJUstqY2UsbnKUCaXEsyqpPhUWUbDUkk+pJ3oHysbio+EdweEeVwkalmPIfn0FH0CuEpy7YrLPYuyfDGw2HWN2zNqxtsL8h1Aq1BNR3Ov0VDopUJPcuacWxUAB8WlWOJ5SobIpNjbkDSPZEV0lCDm1weJ8SxrTSNI1rk8hYD2qo3lnGW2u2TkwWghFQAqBRUCHGWgVMDxMN6XLLNc8EMGKaMje34f0rQ02tda7Z8Esq42I0XD+KgjTX3rTahdHMWMhfZT8L3LmOZToDrUFtCjHKNHT6mM3jJMDVJwLqmOBqFwJlMcDTHWP9QcDTfSF9Qdmo9IPUHZ+VSemN9Ueigau1vIan+lWKtO5cEdl8YLMmV/EeNgKVTwjbT8zzq5XpWnlmTqOpLDjDkx3EOJ7gan+9/wBKW/WwrWI7szqdPKT7pEWA4cJVaaWQKi6G2rE8gByrHcpWPvkzXpoj2OUnhIiigF9NuV96jcvYz7JrOxbcOx0sBJicoSLEje170mSGF863mDwXuF7a4tFsWV9d3W5t0pysfktQ6pfFY5+pV8YxqTSd4qZLi7a7tzNtgKa3krai2Ns+6KwBKhJsASfKkK6WRxgYLmynLfLe2l7Xt60bjnCSWWhqORsSPQ2/CgSMnHdHt/Z5icNCScxMSEnr4RrVtcHa6Zt0xb9ixpScVADJowylTsRY+9GMiSSawzxbtHwk4aUoxU3JYBfuqToCOXp5VVlHtZx+t0/oWduSpppSFQKSEKANSTbUWsB786BzSwR0DSaJVsS17/dtzPO/lQOiljcHZb0AngFxOG5Ea9KdgnhMBKspuDapK7JQeYss90ZLDLDA8cZCCwvV+HUIyWLF+JGtP2PugaTh3GY5dLgep+lWVGuccwkieu+zPxotFa+1QurctqwcDTHWPVh29J6YvqCvSqv3D1UQz4tEBLMB709Ve5HO7tW5meI8eUnTXp0qWWrpqWFu/kZVldl0sy2RR4rHO/O1ULtXOzZbIlrphAhSMmqY9zSDsNhybAXNzoOp8h1oInPPwosZsIYjla2a2oGtvI+dIyvbFxeGNtSER2gTA+N8utvFy8vP1oHJ4JMLjpI2zoxDdevrRwOhdOEu6L3NPw8YjiEEquRljs6tlCi4BulgNdANttL8hT45ktzTq9bWVSjLhb5/gyuFZA6lwSlwWA0JHMC+16ZxyZcO1SXdxk9j7LcdjxaMUQpkspU2000tblpVmEu467R6uGoi+1YwXVPLgqAAuMcQWCJ5GNrDTzPIUjeFkhvujVByZ4jicQ0sjSSElma7Hn7fpVTOXk4uybnJylvkhIoGMQoARoBnKBDt6Bcj4GAYFlzAEEre1xfUX86B8JJNNhnFuKGdy2REB5Ko28ydTSyl7E92pdjylhEnD+z8EpUPio1LAHKLlh5EkBb+9PjFPllrT0Vya7rF9DP8UwISR1XUKxAO9wDvcUnDGTkozcV4K9oSKRpMfGxF0vG1WwWNrnQktttqLbmmRUq1Lsk8423fJrf8hXPClBfMssPjHZM6ubXt51Ss1eupipSl+i/0alOn0eo+5H9x37XJ/Eag/wCX1b/y/REv/G6f/wAQHinEnQDW5N9yfL9an0+p1Goz32P8ML9inrXTpFFRgssoJpnf4iT76fKtD/vv+5gztc3lki2ygBRfUknXe1gBtp+dOyM9VRSxyPWAnU01kErcstuDcKWVrPKkajUsx5eQ5mkT9wqSslhvCD8ViI4iUw17c5T8beS2+Eenzob9httkINxq/MrqQqN5FQNLHCSyRRl1QDMcokI1GmoQnQeo1oLEJSrh3Y52yV9BXEKANKO18i4b9njjSPS2ZbjTnp1PXzp6niODSXUmqfSjHBnIo2dgqi7MQAOpJsBTChGLbwj2nszwZcJCIxqx1dv4mtr7DYelWox7Vg7DR6ZUVqK58/UtqcWhUAef/alLJ+6UX7sg36Zrjf2/OobmYPWZSxFeDBph3KlwpKjQm2lz51AYahJx7sbE/DOGS4hwkakncnkB1J6UqTfA+nT2XS7YItMN2Mxj5v3eW38R3O1hbz57W1p6rkW4dMvlnYlXsPjLXyLe+xYDTrR6UhV0rUNcAPaLgTYRkRjcsuYkfCDe2UHnTZxaINXpHp2k/KKl0I3FuetIVnHHIThOHSyKzIjMq/EQPoOp8qMMkhp7JpuKzg6eGTBDJ3ThBoWKkDWk7WH2e3t73F4OYbh00ilkjdlG5Ckj50YfkSGnsmu6MXgFmgI0ZSOeotp70o15jsxkWBaQkIpawubDYCjJLDultEGfCeVGWKpsM4PljY5j4SPreqWvqndViPKZr9J18Kbf7nDRYDEq0gVFZhbkLkk+XQVQj06x17/eNd9aq9ZRim4/L3JOLdmcQ8aziNrG9ktqqD77dLk7dLVraTSumvHLfJndRduofqqO3sUWD4Y8jhEUsxNrAa+/SrBjRc5vtity5fsfi1Yr3JNhe4+Hnz9j8qXskTS0WoTx2gEmBkQXZGUXtcqQL9Ln0prT8lKcJx+8mgjhvDZZ2yRIWP0HqeVIo54Cqmd0u2KyWfG+yk+FVWazZjbw3NvX+/yp0oNFrUaC2mPcypmwjoAWRlDC4uLXHWm7rkpzrlFZaIlaxv8AjQMTwwiGKWZsqh3YC9hc2H5CjBJGM7XiOWC0EQqBDoFApLG7RlWUlWFmB2INIPi3CXcuT2XspjHmwsUj/EVNz1sxF/e1W4fdR2GinKymMpcst6cWhUAQ4nDJICrqGB3BoayNlCM1iSyNgwcaLkRFVegAtQhIVwiu2K2JkQDYAegoHYS4HUCioAgxGEjf40Vv8yg/jSYQ2VcZcrJU8T7LYWeQSSIbgAaHKLDYED+9aa4JvcqXaGm2SlJFtg8KkShI1CqNgBYU5JLgtQhGEUorCJZEB0IB9RelHMSKALAWHlpQC2K7ifA8PiGDTR5yNBqRb5GmyinyV7dNVa05rITheHxRrlSNFHQKBf1605JEsKoQWIpJDcVw2GRSrRoR0Kjpb86GlgSdUJLDRlY/s5guSZHI5AAC3vzqJVpmauj1Z3bNFwfgMGGXLGgvzY6sfU09RUeDQ0+mrpWIIsTEKcTkUOEjU3VFU9QoB+Y9B8qTCGqEVukT2pRxDicKkgs6qw6MAR9fSgbOuM1iSyLCYSOMZY0VB0VQo+lGBIVxgsRSS+RPageA8V4ZHiEMcguD6X06HltQ0mtyK6mNsHGXBncX2DwrKFTMhBuWvmY7aa6W35f1jdMcGdPpdDiox2LvgfA4cLHkjXf4mPxN6np5U6MVFbF3T6auiPbFfX5i/wC7uEzZu4jvvqt9fQ6UdqE+x0Zz2L8hmP7N4WYhniBIFhYlbDp4bafrQ4RYW6Kix5nEIwnBsPELJCgHpcn1J1pVFEkNNTBYjFFJx/slFiZlcsUsApCgWIFz7b8qjnFNlLVaCF9ik3g0uFgWNFRBZVAAA5AaAVIjQhFQXauETUo8/9k="/>
          <p:cNvSpPr>
            <a:spLocks noChangeAspect="1" noChangeArrowheads="1"/>
          </p:cNvSpPr>
          <p:nvPr/>
        </p:nvSpPr>
        <p:spPr bwMode="auto">
          <a:xfrm>
            <a:off x="155575" y="-936625"/>
            <a:ext cx="2333625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3E46D2A-9180-4176-8DA8-86787112C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12" y="1532708"/>
            <a:ext cx="3627978" cy="513664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22A6B74-2F09-4248-9E5D-2E1BBDDB24BA}"/>
              </a:ext>
            </a:extLst>
          </p:cNvPr>
          <p:cNvSpPr txBox="1"/>
          <p:nvPr/>
        </p:nvSpPr>
        <p:spPr>
          <a:xfrm>
            <a:off x="439495" y="1394208"/>
            <a:ext cx="34418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dirty="0"/>
              <a:t>Portaria MMA 223, de 21 de junho de 2016</a:t>
            </a:r>
            <a:endParaRPr lang="pt-BR" sz="12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74A773B-BECE-4B4F-849E-3BF7E7599D99}"/>
              </a:ext>
            </a:extLst>
          </p:cNvPr>
          <p:cNvSpPr/>
          <p:nvPr/>
        </p:nvSpPr>
        <p:spPr>
          <a:xfrm>
            <a:off x="174262" y="369669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Áreas e Ações Prioritárias para Conservação e Uso Sustentável da Biodiversidade Brasileira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75EB5E8-8CC0-4818-A2CD-9B6019907B82}"/>
              </a:ext>
            </a:extLst>
          </p:cNvPr>
          <p:cNvSpPr/>
          <p:nvPr/>
        </p:nvSpPr>
        <p:spPr>
          <a:xfrm>
            <a:off x="4225588" y="51278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As áreas prioritárias 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Cerrado e do Pantanal</a:t>
            </a:r>
            <a:r>
              <a:rPr lang="pt-BR" dirty="0"/>
              <a:t>, aprovadas em 2016, abrangem uma área de 76.368.000 ha, 9,6% menos que as áreas prioritárias de 2007.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84B5CA6-AC29-4262-A52B-D4430CF9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62" y="1763253"/>
            <a:ext cx="3783221" cy="33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403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stomShape 1"/>
          <p:cNvSpPr>
            <a:spLocks noChangeArrowheads="1"/>
          </p:cNvSpPr>
          <p:nvPr/>
        </p:nvSpPr>
        <p:spPr bwMode="auto">
          <a:xfrm>
            <a:off x="685800" y="-23813"/>
            <a:ext cx="7772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algn="ctr" eaLnBrk="1" hangingPunct="1"/>
            <a:endParaRPr lang="pt-BR" altLang="pt-BR"/>
          </a:p>
        </p:txBody>
      </p:sp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491083" y="450150"/>
            <a:ext cx="7000652" cy="422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lnSpc>
                <a:spcPct val="80000"/>
              </a:lnSpc>
            </a:pPr>
            <a:endParaRPr lang="pt-BR" altLang="pt-BR"/>
          </a:p>
        </p:txBody>
      </p:sp>
      <p:sp>
        <p:nvSpPr>
          <p:cNvPr id="25602" name="AutoShape 2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5946403" y="720687"/>
            <a:ext cx="2772286" cy="4168930"/>
            <a:chOff x="5412828" y="1429406"/>
            <a:chExt cx="3026980" cy="4375160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3649" y="1430776"/>
              <a:ext cx="3026157" cy="4373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tângulo 7"/>
            <p:cNvSpPr/>
            <p:nvPr/>
          </p:nvSpPr>
          <p:spPr>
            <a:xfrm>
              <a:off x="5412828" y="1429406"/>
              <a:ext cx="3026980" cy="435128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69507" y="588039"/>
            <a:ext cx="2901936" cy="4273557"/>
            <a:chOff x="667410" y="1332512"/>
            <a:chExt cx="3168541" cy="4484963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6111" y="1332512"/>
              <a:ext cx="3159840" cy="423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tângulo 8"/>
            <p:cNvSpPr/>
            <p:nvPr/>
          </p:nvSpPr>
          <p:spPr>
            <a:xfrm>
              <a:off x="667410" y="1466192"/>
              <a:ext cx="3026980" cy="435128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2" name="Imagem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10041" r="19089" b="35913"/>
          <a:stretch/>
        </p:blipFill>
        <p:spPr bwMode="auto">
          <a:xfrm>
            <a:off x="3387211" y="2053782"/>
            <a:ext cx="2492595" cy="2430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6" name="Conector de seta reta 15"/>
          <p:cNvCxnSpPr>
            <a:cxnSpLocks/>
          </p:cNvCxnSpPr>
          <p:nvPr/>
        </p:nvCxnSpPr>
        <p:spPr>
          <a:xfrm flipH="1">
            <a:off x="2995403" y="3459901"/>
            <a:ext cx="3026603" cy="10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77476" y="4941038"/>
            <a:ext cx="7062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Sob coordenação do MMA (2009-2010), foram identificados temas de interesse comum entre MT e MS: harmonização de procedimentos e critérios para a gestão dos recursos hídricos.</a:t>
            </a:r>
          </a:p>
        </p:txBody>
      </p:sp>
      <p:cxnSp>
        <p:nvCxnSpPr>
          <p:cNvPr id="17" name="Conector de seta reta 15">
            <a:extLst>
              <a:ext uri="{FF2B5EF4-FFF2-40B4-BE49-F238E27FC236}">
                <a16:creationId xmlns:a16="http://schemas.microsoft.com/office/drawing/2014/main" xmlns="" id="{E5B602A2-FC67-44D3-A738-4B40AFCE36A8}"/>
              </a:ext>
            </a:extLst>
          </p:cNvPr>
          <p:cNvCxnSpPr>
            <a:cxnSpLocks/>
          </p:cNvCxnSpPr>
          <p:nvPr/>
        </p:nvCxnSpPr>
        <p:spPr>
          <a:xfrm>
            <a:off x="5078607" y="3459901"/>
            <a:ext cx="133870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Ramsar FINAL-03-10 copy">
            <a:extLst>
              <a:ext uri="{FF2B5EF4-FFF2-40B4-BE49-F238E27FC236}">
                <a16:creationId xmlns:a16="http://schemas.microsoft.com/office/drawing/2014/main" xmlns="" id="{7A77D270-B308-4F39-A4DE-88533262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57175"/>
            <a:ext cx="897255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CustomShape 1"/>
          <p:cNvSpPr>
            <a:spLocks noChangeArrowheads="1"/>
          </p:cNvSpPr>
          <p:nvPr/>
        </p:nvSpPr>
        <p:spPr bwMode="auto">
          <a:xfrm>
            <a:off x="3021297" y="422646"/>
            <a:ext cx="4598695" cy="15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eaLnBrk="1" hangingPunct="1"/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Sítios </a:t>
            </a:r>
            <a:r>
              <a:rPr lang="pt-B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Ramsar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o instrumento utilizado pela Convenção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Ramsar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que os Países foquem suas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ações de conservação e uso sustentável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regiões importantes internacionalmente.</a:t>
            </a:r>
            <a:endParaRPr lang="pt-BR" altLang="pt-BR" dirty="0"/>
          </a:p>
        </p:txBody>
      </p:sp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714375" y="1428750"/>
            <a:ext cx="7643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lnSpc>
                <a:spcPct val="80000"/>
              </a:lnSpc>
            </a:pPr>
            <a:endParaRPr lang="pt-BR" altLang="pt-BR"/>
          </a:p>
        </p:txBody>
      </p:sp>
      <p:sp>
        <p:nvSpPr>
          <p:cNvPr id="6150" name="AutoShape 6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2" name="AutoShape 8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0" name="AutoShape 2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2" name="AutoShape 4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4" name="AutoShape 6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6" name="AutoShape 8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049185" y="4270783"/>
            <a:ext cx="357352" cy="504496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0506" y="437333"/>
            <a:ext cx="1287737" cy="1614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2" name="AutoShape 8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0" name="AutoShape 2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2" name="AutoShape 4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4" name="AutoShape 6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F9E7DE7-F5C2-4F75-9974-3076DEC0F514}"/>
              </a:ext>
            </a:extLst>
          </p:cNvPr>
          <p:cNvSpPr/>
          <p:nvPr/>
        </p:nvSpPr>
        <p:spPr bwMode="auto">
          <a:xfrm>
            <a:off x="142844" y="142852"/>
            <a:ext cx="4143404" cy="65722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A3689889-08AA-4952-9C76-91CD2BCD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3813"/>
            <a:ext cx="7772400" cy="2224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xmlns="" id="{3FA4309E-19A1-41E8-9B47-A600D0BBC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28" y="595299"/>
            <a:ext cx="4283076" cy="904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Plano de Recursos Hídricos da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Região Hidrográfica do Paraguai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100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marL="42863"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986C16D4-C7A4-4FA2-B333-63EEFB450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43050"/>
            <a:ext cx="4102102" cy="38576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Planejamento de longo prazo para orientar a implementação das políticas nacional e regional de uso dos recursos hídricos.</a:t>
            </a: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endParaRPr lang="pt-BR" sz="2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 Agência Nacional de Águas está elaborando o Plano sob acompanhamento de representantes de instituições públicas, setores usuários e sociedade civil.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2CAFF93-770D-482D-A3AC-6A4E8A50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35433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27653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2" name="AutoShape 8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0" name="AutoShape 2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2" name="AutoShape 4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4" name="AutoShape 6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AA65BB3-D127-4B2C-A0B7-E8AE2D78AD76}"/>
              </a:ext>
            </a:extLst>
          </p:cNvPr>
          <p:cNvSpPr txBox="1"/>
          <p:nvPr/>
        </p:nvSpPr>
        <p:spPr>
          <a:xfrm>
            <a:off x="307975" y="63082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Lei do Senado n° 750, de 2011, que dispõe sobre a Política de Gestão e Proteção do Bioma Pantanal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FE31EFED-CFCE-40DF-B9A6-444FABC7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643050"/>
            <a:ext cx="8382000" cy="4418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Projeto Substitutivo da Comissão de Constituição, Justiça e Cidadania – CCJ:</a:t>
            </a: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endParaRPr lang="pt-BR" sz="2200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Sugestões do MMA:</a:t>
            </a: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endParaRPr lang="pt-BR" sz="2200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 maior planície alagada do mundo depende da conservação de sua dinâmica hídrica. Por isso, o PL deve reconhecer a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Bacia Hidrográfica como unidade de gestão</a:t>
            </a: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endParaRPr lang="pt-BR" sz="2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O </a:t>
            </a:r>
            <a:r>
              <a:rPr lang="pt-BR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MMA defende que o PL incentive </a:t>
            </a: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 </a:t>
            </a:r>
            <a:r>
              <a:rPr lang="pt-BR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conservação e criação </a:t>
            </a: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de </a:t>
            </a:r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espécies de peixes (iscas) nativas e autóctones </a:t>
            </a:r>
            <a:r>
              <a:rPr lang="pt-BR" sz="2200" dirty="0" smtClean="0">
                <a:latin typeface="Times New Roman" pitchFamily="16" charset="0"/>
                <a:cs typeface="Times New Roman" pitchFamily="16" charset="0"/>
              </a:rPr>
              <a:t>na</a:t>
            </a:r>
            <a:r>
              <a:rPr lang="pt-BR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região.</a:t>
            </a:r>
          </a:p>
          <a:p>
            <a:pPr marL="42863" algn="just"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endParaRPr lang="pt-BR" sz="2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02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2" name="AutoShape 8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0" name="AutoShape 2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2" name="AutoShape 4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4" name="AutoShape 6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AA65BB3-D127-4B2C-A0B7-E8AE2D78AD76}"/>
              </a:ext>
            </a:extLst>
          </p:cNvPr>
          <p:cNvSpPr txBox="1"/>
          <p:nvPr/>
        </p:nvSpPr>
        <p:spPr>
          <a:xfrm>
            <a:off x="307975" y="63082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Lei do Senado n° 750, de 2011, que dispõe sobre a Política de Gestão e Proteção do Bioma Pantanal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FE31EFED-CFCE-40DF-B9A6-444FABC7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643050"/>
            <a:ext cx="8382000" cy="4418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2863" algn="just"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Propostas de subemendas da Comissão de Assuntos Econômicos - CAE:</a:t>
            </a: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endParaRPr lang="pt-BR" sz="2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 compensação da Reserva Legal deve se dar no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mesmo bioma em que o imóvel estiver</a:t>
            </a: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endParaRPr lang="pt-BR" sz="2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2863" algn="just">
              <a:buClrTx/>
              <a:buFontTx/>
              <a:buNone/>
              <a:tabLst>
                <a:tab pos="42863" algn="l"/>
                <a:tab pos="490538" algn="l"/>
                <a:tab pos="939800" algn="l"/>
                <a:tab pos="1389063" algn="l"/>
                <a:tab pos="1838325" algn="l"/>
                <a:tab pos="2287588" algn="l"/>
                <a:tab pos="2736850" algn="l"/>
                <a:tab pos="3186113" algn="l"/>
                <a:tab pos="3635375" algn="l"/>
                <a:tab pos="4084638" algn="l"/>
                <a:tab pos="4533900" algn="l"/>
                <a:tab pos="4983163" algn="l"/>
                <a:tab pos="5432425" algn="l"/>
                <a:tab pos="5881688" algn="l"/>
                <a:tab pos="6330950" algn="l"/>
                <a:tab pos="6780213" algn="l"/>
                <a:tab pos="7229475" algn="l"/>
                <a:tab pos="7678738" algn="l"/>
                <a:tab pos="8128000" algn="l"/>
                <a:tab pos="8577263" algn="l"/>
                <a:tab pos="9026525" algn="l"/>
              </a:tabLst>
            </a:pP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O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Fundo Pantanal </a:t>
            </a: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deve ser um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instrumento voltado ao fomento de ações para a conservação e uso sustentável</a:t>
            </a:r>
            <a:r>
              <a:rPr lang="pt-BR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do bioma. </a:t>
            </a:r>
          </a:p>
        </p:txBody>
      </p:sp>
    </p:spTree>
    <p:extLst>
      <p:ext uri="{BB962C8B-B14F-4D97-AF65-F5344CB8AC3E}">
        <p14:creationId xmlns:p14="http://schemas.microsoft.com/office/powerpoint/2010/main" val="682617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stomShape 1"/>
          <p:cNvSpPr>
            <a:spLocks noChangeArrowheads="1"/>
          </p:cNvSpPr>
          <p:nvPr/>
        </p:nvSpPr>
        <p:spPr bwMode="auto">
          <a:xfrm>
            <a:off x="685800" y="-23813"/>
            <a:ext cx="7772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algn="ctr" eaLnBrk="1" hangingPunct="1"/>
            <a:endParaRPr lang="pt-BR" altLang="pt-BR"/>
          </a:p>
        </p:txBody>
      </p:sp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714375" y="1428750"/>
            <a:ext cx="7643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lnSpc>
                <a:spcPct val="80000"/>
              </a:lnSpc>
            </a:pPr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2250281" y="1845242"/>
            <a:ext cx="4572000" cy="2790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i="1" dirty="0">
                <a:solidFill>
                  <a:schemeClr val="tx2"/>
                </a:solidFill>
                <a:latin typeface="Arial" charset="0"/>
                <a:ea typeface="Lucida Sans Unicode" charset="0"/>
                <a:cs typeface="Lucida Sans Unicode" charset="0"/>
              </a:rPr>
              <a:t>OBRIGADO!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i="1" dirty="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José Pedro de Oliveira Costa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Secretário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Biodiversidade</a:t>
            </a:r>
            <a:endParaRPr lang="en-GB" dirty="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www.mma.gov.br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stomShape 1"/>
          <p:cNvSpPr>
            <a:spLocks noChangeArrowheads="1"/>
          </p:cNvSpPr>
          <p:nvPr/>
        </p:nvSpPr>
        <p:spPr bwMode="auto">
          <a:xfrm>
            <a:off x="685800" y="-23813"/>
            <a:ext cx="7772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algn="ctr" eaLnBrk="1" hangingPunct="1"/>
            <a:endParaRPr lang="pt-BR" altLang="pt-BR"/>
          </a:p>
        </p:txBody>
      </p:sp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714375" y="1428750"/>
            <a:ext cx="7643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lnSpc>
                <a:spcPct val="80000"/>
              </a:lnSpc>
            </a:pPr>
            <a:endParaRPr lang="pt-BR" alt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46385" y="525527"/>
            <a:ext cx="7793916" cy="19023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2"/>
                </a:solidFill>
              </a:rPr>
              <a:t>Patrimônio Nacional pela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2"/>
                </a:solidFill>
              </a:rPr>
              <a:t>Constituição Brasileira de 1988</a:t>
            </a:r>
            <a:endParaRPr lang="pt-BR" dirty="0"/>
          </a:p>
        </p:txBody>
      </p:sp>
      <p:sp>
        <p:nvSpPr>
          <p:cNvPr id="6150" name="AutoShape 6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2" name="AutoShape 8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6" name="Picture 12" descr="https://s3-sa-east-1.amazonaws.com/provadaordemfs/images/constituicao_feder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816" y="2249904"/>
            <a:ext cx="2535073" cy="365050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888828" y="2554014"/>
            <a:ext cx="4340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Sua utilização deve se dar dentro de condições que assegurem a preservação do meio ambiente, inclusive quanto ao uso dos recursos naturais (Art. 225, § 4º da CF).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stomShape 1"/>
          <p:cNvSpPr>
            <a:spLocks noChangeArrowheads="1"/>
          </p:cNvSpPr>
          <p:nvPr/>
        </p:nvSpPr>
        <p:spPr bwMode="auto">
          <a:xfrm>
            <a:off x="685800" y="-23813"/>
            <a:ext cx="7772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algn="ctr" eaLnBrk="1" hangingPunct="1"/>
            <a:endParaRPr lang="pt-BR" altLang="pt-BR"/>
          </a:p>
        </p:txBody>
      </p:sp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714375" y="1428750"/>
            <a:ext cx="7643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lnSpc>
                <a:spcPct val="80000"/>
              </a:lnSpc>
            </a:pPr>
            <a:endParaRPr lang="pt-BR" alt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46385" y="819807"/>
            <a:ext cx="7793916" cy="19023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2"/>
                </a:solidFill>
              </a:rPr>
              <a:t>Patrimônio Natural da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2"/>
                </a:solidFill>
              </a:rPr>
              <a:t>Humanidade 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2"/>
                </a:solidFill>
              </a:rPr>
              <a:t>Reserva da Biosfera - UNESCO</a:t>
            </a:r>
          </a:p>
        </p:txBody>
      </p:sp>
      <p:sp>
        <p:nvSpPr>
          <p:cNvPr id="6150" name="AutoShape 6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2" name="AutoShape 8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AutoShape 10" descr="Resultado de imagem para constituiçã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0" name="AutoShape 2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2" name="AutoShape 4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4" name="AutoShape 6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256" name="AutoShape 8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3258" name="Picture 10" descr="http://www.waddensea-worldheritage.org/sites/default/files/images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58" y="2655123"/>
            <a:ext cx="5435929" cy="306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 algn="ctr"/>
            <a:r>
              <a:rPr lang="pt-BR" altLang="pt-BR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Reserva da Biosfera?</a:t>
            </a:r>
            <a:br>
              <a:rPr lang="pt-BR" altLang="pt-BR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(Art. 41 da Le do SNUC)</a:t>
            </a:r>
            <a:endParaRPr lang="pt-BR" altLang="pt-B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/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23850" y="1828800"/>
            <a:ext cx="8689975" cy="4152900"/>
          </a:xfrm>
          <a:noFill/>
          <a:extLst/>
        </p:spPr>
        <p:txBody>
          <a:bodyPr wrap="square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Reserva da Biosfera é </a:t>
            </a:r>
            <a:r>
              <a:rPr lang="pt-BR" sz="33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modelo, adotado internacionalmente</a:t>
            </a:r>
            <a:r>
              <a:rPr lang="pt-BR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pt-BR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integrada, participativa e sustentável </a:t>
            </a:r>
            <a:r>
              <a:rPr lang="pt-BR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 recursos naturais, com os objetivos básicos </a:t>
            </a:r>
            <a:r>
              <a:rPr lang="pt-BR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de: </a:t>
            </a:r>
            <a:endParaRPr lang="pt-BR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pt-B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preservação da diversidade biológica,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pt-B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atividades de </a:t>
            </a:r>
            <a:r>
              <a:rPr lang="pt-B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pesquisa,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pt-B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monitoramento ambiental,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pt-B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educação ambiental,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pt-BR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desenvolvimento sustentável </a:t>
            </a:r>
            <a:r>
              <a:rPr lang="pt-BR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melhoria da qualidade de vida das populações.</a:t>
            </a:r>
            <a:endParaRPr lang="pt-BR" sz="4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4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endParaRPr lang="pt-BR" altLang="pt-BR" smtClean="0"/>
          </a:p>
        </p:txBody>
      </p:sp>
      <p:sp>
        <p:nvSpPr>
          <p:cNvPr id="3" name="Subtítulo 2">
            <a:extLst>
              <a:ext uri="{FF2B5EF4-FFF2-40B4-BE49-F238E27FC236}"/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73050"/>
            <a:ext cx="8229600" cy="1146175"/>
          </a:xfrm>
          <a:noFill/>
          <a:ex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819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6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725488"/>
            <a:ext cx="7318375" cy="5235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ítulo 4"/>
          <p:cNvSpPr txBox="1">
            <a:spLocks/>
          </p:cNvSpPr>
          <p:nvPr/>
        </p:nvSpPr>
        <p:spPr>
          <a:xfrm>
            <a:off x="828675" y="0"/>
            <a:ext cx="8107363" cy="804863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 Pantanal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/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73050"/>
            <a:ext cx="8229600" cy="1146175"/>
          </a:xfrm>
          <a:noFill/>
          <a:extLst/>
        </p:spPr>
        <p:txBody>
          <a:bodyPr/>
          <a:lstStyle/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94944" y="117602"/>
            <a:ext cx="7991856" cy="5723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defRPr/>
            </a:pPr>
            <a:r>
              <a:rPr lang="pt-BR" sz="32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AÇÕES DA RBP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defRPr/>
            </a:pPr>
            <a:r>
              <a:rPr lang="pt-BR" sz="24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Carta </a:t>
            </a:r>
            <a:r>
              <a:rPr lang="pt-BR" sz="2400" b="1" dirty="0" err="1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Caimã</a:t>
            </a:r>
            <a:r>
              <a:rPr lang="pt-BR" sz="24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/2016: compromissos 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defRPr/>
            </a:pPr>
            <a:r>
              <a:rPr lang="pt-BR" sz="16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Assegurar total empenho na celeridade de uma Lei que regulamenta a proteção e o uso sustentável Bioma Pantanal; 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Estabelecer de comum Acordo, no prazo de 12 meses, uma área de Interesse do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Econegócio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contemplando Planalto de Planície, polígono este que deverá merecer legislação comum para o bioma em todas as tratativas voltadas à produção e à conservação da natureza; 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 os plantios de monoculturas que ameaçam o frágil equilíbrio do ecossistema pantaneiro; 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Regulamentar mecanismo legal de Pagamentos por Serviços Ambientais, Compensação e Incentivos fiscais no prazo de 12 meses, para as áreas do Planalto e Planície de forma a fomentar Boas Práticas que assegurem a sustentabilidade Socioeconômica e ambienta do bioma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Mobilizar esforços por meio de parcerias para consolida o de um modelo de conservação, transparente e aberto, a participação construtiva de seus habitantes como já definidos pela Reserva da Biosfera do Pantanal. 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/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73050"/>
            <a:ext cx="8229600" cy="1146175"/>
          </a:xfrm>
          <a:noFill/>
          <a:extLst/>
        </p:spPr>
        <p:txBody>
          <a:bodyPr/>
          <a:lstStyle/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8125" y="73025"/>
            <a:ext cx="8667750" cy="5770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32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2017 - 2018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Reuniões comitê estadual MS</a:t>
            </a:r>
            <a:r>
              <a:rPr lang="pt-BR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 err="1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lang="pt-BR" b="1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/out/2017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Reunião do comitê MT,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out/2017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Reunião Conselho Nacional (4º reunião),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set/2017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encontro 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Caimã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22/10/2017</a:t>
            </a:r>
            <a:endParaRPr lang="pt-B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Seminário no MS para detalhar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RBPantanal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(esclarecer pontos, detalhar as atribuições e dirimir dúvidas sobre a instituição deste modelo de conservação,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dezembro de 2017.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Comemoração do dia das áreas úmidas com reunião dos conselhos estaduais e do Conselho Nacional da RB Pantanal,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fevereiro 2018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Caravana nos municípios do MS, para esclarecimento sobre o instrumento RB, abordando o CAR e ICMS ecológico,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2018.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Congresso, divulgando os produtos sustentáveis do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Pantanal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premiando os melhores produtos/turismo,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2018.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esultado de imagem para unesco world herit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" name="AutoShape 2" descr="Resultado de imagem para plano nacional de recursos hídr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plano nacional de recursos hídr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2" name="AutoShape 6" descr="Resultado de imagem para plano nacional de recursos hídr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4" name="AutoShape 8" descr="data:image/jpeg;base64,/9j/4AAQSkZJRgABAQAAAQABAAD/2wCEAAkGBxISEhUSExMWFhUXFhkXFxgYFxkXGBcYFxcXGBoZFhcYHSggGBslHRUXITEhJikrLi4uFx8zODMtNygtLisBCgoKDg0OGxAQGy0lICUtLS0tLS0tLS0tLS0tLS0tLS0tLS0tLS0tLS0tLS0tLS0tLS0tLS0tLS0tLS0tLS0tLf/AABEIAM0A9QMBEQACEQEDEQH/xAAbAAABBQEBAAAAAAAAAAAAAAAEAAIDBQYBB//EAEIQAAIBAgQDBgMFBgUBCQAAAAECAwARBBIhMQVBUQYTImFxgTKRoQdCscHRFCNSYuHwM3KCkqJDFRYXJFODsrPS/8QAGwEAAQUBAQAAAAAAAAAAAAAAAAECAwQFBgf/xAA2EQACAgEDAwIDBwQCAgMBAAAAAQIDEQQhMQUSQRNRImFxFDKBkaGxwQYjQtEV8FLxQ2LhM//aAAwDAQACEQMRAD8A9woAVACoAVACoAVACoAVACoAVACoAVACoAVAFLxjjRRxh4FEmIYXy/djX/1JiPhXoN22HUSQryu6XBHOzGy5B8RiZcHaR2aeG37428cbc5FUbx9VGq7i4uKcoqey2f8A39RHPt+Ze4edZFDowZWAKkG4IOxBG9RNNPDJMktIKKgBUAKgBUAKgBUAKgBUAKgBUAKgBUAKgBUAKgDl6AO3oAVACoAVACvQAqAFQAqAFQAr0AZnjnaBi5w2FsZRpJIdUgB6j70nRPc1YqpT+KfHt7kM7cbRI+E4ePDqQtyzHNJIxu8jc2duZ8thyqSacn/BCmoh37ZSenncXuKNS+Dcy4dS0DHNLhxyJ3kw/IHmU2PKxp0od6xLn3/2IpuL+RruG8RjnjEsTBkOxH1BHIjmDtVSUXF4lyW001lBVMyKKlAVACoAVACoAVACoAVACoAVACoAVACoAz3bPjjYWG6DxucqnkOZPrTZywihrtU6K8rlmEh7c4xQwLBidiVHh9ANPnUHqSMRdV1CzuD4Ptdi0fOZS/8AK+q/IWt7UKxkVfUb4S7u7Jp4/tGXwAwk3AzG40POw5/Sn+qzTh1mOycQ7jvbqOB+7RO8IHiN7AHTS+vK/vanO1E+p6pCqWIrIU3a+D9l7+4zW/wydc38NqHPbJI+oV+j6nn2MVje3eMc+FljHRVB+rXqL1Je5jWdWvk/h2CI/tCxICjLGbbkg3b66fWl9WRL/wAzdtsgTG9uMY50cRjoij8Wvek75ENnVdRJ7PAdw/7QJkiKuveSX0YmwtYb2Gpveneq0ievq8414ksv3II+3+LzXOQr/Dlt9d6RWyYxdXv7t8Y9gCftbjcVIVSYxp94x+EAdFO5PnWjptNL79n5En2y+x5k8fJFrw7EpCgRRYD6k7knmT1q693uWo2pInPFjypriL63sSjiJtSbEik2DPxM9bUvaQu15wCR8Tlw0hng1Lf4kRNlk/m0+Fx/EN+d6WVasWJc+4kNU69xJ9o2JZswEYF9Uy6+hPWse5WVS7ZFafVdRGXCwaGb7RoQBljdzYX2UA8wL7013L2LcusVrGE2A4z7SG/6UIHm5v8AQfrTXa/CILOtP/CP5hPAe3wbP+1ZUAF1Kg+LXYLqb0sbfcl03VlJP1tvoLHfaMgNooS3m5y/QXodvsFnWYraEclbJ9o2IPwxRD/cfzpvqsrPrNniKIv/ABDxf8MX+1v/ANUerIZ/zN/sh8X2iYkHxJGR0AK/W5o9WQ6PWbfKRpoO3WFMQd2s5+4ASQfanq1YNKPVKXX3N7+wBh/tGiuc8TjexFjceeu9HqkEesV/5RJcN9omHN86SL00DX+R0oVqJIdYpf3k0avh+NSaNZIzdW2P0qRPJp12KyKlHhhNKPFQBkvtJRDhQWAzBhk63OmntUVvBl9WjH0Mvk8qqA5UVADkexv8qB0Xg4zX1NANtvcRFqTGRGcpQHqB/SgXYP4fwaaZWdV8CglnOii3Q8z6UqTayT1aW2xOUVsvJXGkIPkBtIZDlU2Qbt18hW3o9CopTnyWFBVrL5D8POEXKosK03HI1WyRKMc1NdYvrzC4MVbc61DKL8GhTLtWZckv7d50zsfsTesvcFnxRB0O9TRjko32SUtiD9uNSdiK7vkwDFqSc6aNzHI0y+iF0e2YQnn4Z8HcNiA403G46Vzmo086ZYfHgZZW4P5BUMLN8IvzPl6moPIxQb4JRg2JAXxk8kuxHsBRgeqnxHd/LcIbhLJ/jOkXkxLP/sQEj3tS4JHp2n/ceP3/ACDuJ8Cjjwy4iOYyhmy/DlA+t6Xt2yT36SuFKtg852KGmmeX0fZDFlO8yqBa4u66i1776adaf2Mvrpt7Xdt+ZTYiAobEi/MAg29xpUZUnBxeG9w3h3BzLHJMzZI0G5HxN/Co56anppTksrJNVpnOLm3hL9X7Ir40JIUAljoANST5U3DZXjFyeEevdhuGy4fD5ZTqWLBf4AeX5+9Wq00tzrOnU2VU4n/6NDTy+KgDIfaUUOGAZrNmBUdbaa+Wv1qKz7pldX7fRw+TyyoDlxUAKkAVKB00AxAUBgmw0wQklVYkWGYXUX525mgkhPs8ZNb2f7VSJDMZiGQLljFgt3P3AFAFgNTYae4qSuzY1tL1Cca5epuvH19jz7G4kzOVWwBN2sLDfYDkPKtfQ6Lt+Ozl/oUoxUMzly+ESooUWFa2MEEm5PLHg0Ia0ItStiJCvTcjsHL0ZEwhUC4FQBy9KgBZ4yDnTfmOtRXVRsjhliE1L4ZBmFxIYXHoRXNaiiVMu1kFlbreAvDYhozmQ2axFxuARY/SoExkLJQeYkRa+p1oe41ybeWSGdsoS5ygkgcrnnbrQL3vt7fBFQNJpcS7G7MxPW508h0FLke7ZvlsjU63NINT3LHH46aSNAVyxKMqhQQlxqffUE+ZpW2yxbfZZWk1iK9gPCYiRGBjZlbll39PP0pM44IqpSjL4OT2zgRl/Z4++/xMgzevn57VbjnG52en7/Sj38+Q+lJhGgDxjtZxdsROxPwqSqjpY2/v1NVZtuRx+u1ErrX7IpKYykaLspwqCUSS4hiEisco0z6E2v8A6dqkgk+TR0Wnqnmdj2RVcXnieQtDHkTkL/Wmya8FXUThKeYLCAqQrkkEgUglQ1uR2PrblQPi0txrPf8ApQI3uNoEyDcV4g0mWJbCwtpoAOfz5mtfp+kb/uzX0X8l2tfCpS4XCGQpkFhWyiOb73lj70NjcHQaQTB21N7sCqDHBaRzJPSOFaTvD0mcK0/uGuvA2lyMFQmLgVOyAJIpRs67cxUF1EbYOLLMGprtkWazKwuu3nv71zNtUq5uMuSpbHDwOIqMiOUCCoAVACoFH941stzbpc2+VAvc8YzsSYLFPE6yIQGU3FwD9DRnG46ux1yUl4PZuzHEWxGHSV1ys19PQkXHkbVajLKydlpbZW1KcljJa04sCoA877X9lsNCjz52VidF0sWOp9t6hnBLLMDX6CquLnl5ZgahMEmgR3si3PO3Llqf1oHw7pfChkoANhy3PU87eVAk0k8IZQMO0CnKBAbHYjILDc7frV3Q6Z2zzLhFimrveQbCxZRc7muhW2yJbJ5eFwTg0uSLA4CkbHqOSRY6icyaNRKFqNyJ/THZaY5kiqFlpe4OwaVp7msbEfpPO5GyU7vIZVERFSJ5IJRaGXpwwR10pRVtugeGUxNb7pqlrNKrY5XK/wC4J5r1I58lmprncNclFoPXAZVDynIpF1H32HVR08zQTKnC7p7fyBuQToLDp/XnQQvGdhtA0VACoAVAqPT/ALNoMQI3aW/dnKIw2+l7kA7LqAPSrFaeNzpukRtVbc+Nsfrk2dSGucJoA8h7a8cOJmKqf3aaL5+fvv8ALpVabyzlOpap22YXCM5TDNCsOHYFIwbWu1un8x5DyoJYuTWIg5FBETrgZDGZch7sEAtbS52ow8ZJfRn2OeNgakRCcdgASeVPhCUpKK8j4xbaSK1VzNmNdNRWq4KKNCcVVBRXJPUxVW5IkdRuRNGsN4dw95pFijF3a9hcDYEnU6bA1DO1RWWWqqHKWEXp7E44C/c/J0v/APKq/wBpiy6tFYvAFwzgk+IZ0jS7J8QJCldSLHMRrcH5U2VqW46FDeyBHjsSp3UlTrfVSQdeeopHPIvptHLUeoHpDStOjIbKsYUqRSIXWQulWqpclK6vggdKfGWSCcMDKcRtYIp48w86VNeR8JYY/h8p+A78vSsTqGmxL1I8PkW6tr4kWuLxDyMWc3b5Wtpa3LSsv6leyUpSzLkM4ZwgyWaR0hj/AI3Nr9co3b8KWMc8k1Om9TeTwvdg3EoUSRlRs6A+FuopJEV0YRm1F5QLQQnQNbUCpN8HdqMZFR7D2JhmXCr35OYksAfiCm1gfPn71ZgtjrunwsjQvU/6i/p5eKjtXiWjwkrruF/HT86ZP7pU1s3GiTieLq+9xe4+RJ3/AL61WOPzzkaiEmw1J2pGNW7LTE4lY4f2dLElg0rDmRsgPQfjf2dwsFudihX6cefL/gFwLRoweQZwNQg0ueWY9PTWkWCOpwjLunv8i8l7b4grkEcIXkMlwN+RNjoae7XguPqlrWMLH0KaHDS4l/Al2Y8hZR620FQymo4y+StVTbqJfBH8uEN7V4FMOVw4bPIAGlYbAn4UX21J8xWz0+tJOfnhGktHHT/e3l5+RTotav3ShZJ2TbJ40qOUiausnVKhci1Cs2P2Z4TNiWc7JGf9zkAfQNVXUSyjQ0sMTz8jT8Gw2KXF4vEYh2WAkiNGcFAq5QHABsgshPL4zfaqzx27F1JqTbAey2OXu+IcQGiNJIy8rxwpoffU+9DEjtlmX4ImAiwyyYhjPO1v/LxMO8uzblQQb8zcj50dwxQi92W/aTs9BHiMJHEGXv2IZCxNlUpcgm5GjHnR3CuuOxYNwHhwxi4XLI0hiMmS7ZQLkXd73BOU2A6a7ijuYenDJWYTsrHLjsRECwghKX11u6K2QMeQubnfb1qRWvGxG9PGUt+DqcLwGKwU+Iw0ckfdd5lZmJz92ucNYsRkYEdD6VJG+yPLGPTVTjsjDFbi9XYyMudYO8dWIvJRshgjp5FgdhMS0MqTJbMjBhfY23B8iLj3qKyHeu18M0dJasL3Rd4xHkladELLIxdbDNoTexGu21vKuRsvrhbKuUsNPyR6rQaju9WMcp7rAJipnZruSW215eQHKpFLuWUZtspuWJ+CGlIxUCD4pCpupIPUaGgdGTTyi57GCP8AbIu82v4Ra4LHQA9Brf2p0OS907teoXeezCrR1wqAIsRCrqVYXB3FA2UFJdrPI+1Yw8UrQwRZcpszEkm/8oOwqtPGcI5TXKqFjhVHHuZ8GmGecoDIqBC64J2feYd4wKxD738R6L19ap6+96elzRr9L6ZLV2Lu2iaoCPDxEgZURSx6mwuSTzJtXJud3UNRGPltI7qqinRU4hskeZTTtLI0jaszFj7/AKbV65p6Y0wjCPEUl9TjNbdKWW+ZEsaU+UirXWEIlQSkXIwJUSos9zwWEsLJv+w4EGExGJP8x/0xIT+JNQahYlgt6bDi2YV5ppkUTzyyCwJVpGK381vY1EL3S4ZteKL3PBkjGhmyLr0lfM1//bv8qaydL4cFzi+GzQnDRYQJFFmHfyeHOVBWygncv4tdTttSC4wDyjvuMKPu4fD39HkJv9GT5UgeRnZz99xPGz8kywr/AKbA/VG+dKC5ZB2ZkafB494SDNNLiGXUbsgEWp2Fguu1Ai3TwA8VtgOFDCNYTzgpkB1Ac+M6clTS+17dafluWSNrshgxRSrcJ4RQlDyRslWIzKs6vYFkSrUZJrYzrIOL3IiulOaygpn2zTNL2Jx9s0R5eJfQ7j52+dcH/Vmgw46iPnZ/x/o7Po+oTTqf1X08mz7qNkZO6jJYEXy+IsdjfrWHourXRcKO1NcfMtavplM4zljdnm0sZVip3UkH1Bsa6o84kmnhjbUDDlAB3A8SIsRFISAFdSSRcAXsfoTSp4ZPpp9lsZfM9ww8wdQ6m4YAg9QRpVpbnaxkpJSRJSjhUAeefaHwiGIftAB7yR7csu2tx1sPpUFqSMDqmmrgvU8tmAqIwWPhiZmCqCzE2AGpJ8hTW1gdGDnJRjyzdcG7O4aIK0wMsm5XZAen81utZdnXNNW8YbaOv0X9PYSlbuy3nxBbTZRso0A9BXNa3X26qXxP4fY6enTwqSUUZXtxi8sKxjeRtf8AKup+uWt7+ktKrNVK5raC/V8Gd1i7tqUF/k/0RjYEr0bhbnGWPvsx7BaLVeTLNcQ7A4KSZskal2tewtsN96rSnguVwb4Cv+y5llEJjPekXCaXI113t90/KkhcocD3TJ7EWOwjoxjkzqQNUzG2uuqg21qCyblLJLGDgsHFSoZSH4E0VzcljbYFiQNLaAmw0pjkSInjwjSsiK0jtfwAyN4Tb7gJsul9rU+dm3bEEsvI7F8OeFyj51cgMf3hLEG4F2DbaHS9RNtEjIO4sLAuL66Owv5mx196c21yMyMRCtsjOhta6MyG3S6kUqkNaa4Iu4GYsSWY7sxLMfVm1qWMthkl7nClSxkQtEuD4dLM2SJC7AZrC21wL6+oqeM15ZE63L7oFioCrMjCzKSrDoRoRpVmE14ZRtpefiA2WrVcvco2w7d0LhuI7qZG5XsfQ6H9fas/qmlWo01lfyyjW6dqHGcJfgz03AT21G9eRd0qZ90eTuHiawTGNGuHRWuOYFx5g23q3o+q26ebk/izzkqanp9N0e3tx+Blsb2WZf8ADcOLfeGU+gH9a3l1vTbJZ3+XBytv9NahZ7GmvnyUxwDhHcggIQNQbEkkWvy2rWg1OPcmYM9POCl3LgjwUId1UuEBOrNsKd5I6oKclFvB7nw/DLFGkafCqhV9ANKtrjY7auChFRXCQRSjxUAYv7SMBLKsXdqWsWJA5bAH61Be8LOTI6rRZaoqCyZXD9k5LfvTkO4Asx97HT0rB13VY6eShFZG6H+nrLod1ku35YNDwvhcWGsUGZyNXYai+4UbL671Q1nWp4UKlhNL67m90/olOn+N7y9wmuebybg6NCxsBc0+qqdsu2CyxJSUVlmA7aT5sTk/gUL7nxH8R8q9K/pXTejoe58yk3+W38M5XrF3dfhf4r9ytiWuisOfq3YVGtVZSNCuJtfs2w47yaU7IgW/+Y3P0T61UsZoaeO+S6ghEvEo8QB4TglcerOwH/FzUZYxuZqGLDzz4zFYmYRxiVwFDAO4iGQFQdSMqDYXJNRth27k/GeFYYYRMXAZAHZAFfdg7ZdtweftTZ8ZQvagr/sPDYfuUxLSGWdsqqmwJtvYXsLgE+dHalyCRJh+zypjjCskigRd6GUgOuYlLXsRfQ622pexZDG4NgeBiefEyySuYonKF3IZ27oajNawAIblS9m+WI9xY7h2GkwZxuHaQKtzZxa4DZToRcHmKSx9/wAQKOxLiOA4WKGCSeV0MrIth4rs4vlVQpI9ToADQoJC4Be0nAooZ4IkfKJQ5YuwsgTLdidNLMdPKhrDEcchfD+CcPnkkw8ckrvGoLSKQU8WwDAZSddv0NSJjfTQ77PIQhxUpN1RjGG6iMsWPoRlNK3kSEcZZ58jlwZDvIzSH1kYufq1W63hGfcm22QypV2tmbbADmWrCjnciok0u35m+7PYkvGh3JA+ex+oryLq2ldersqivLx+O6PQNHb30Qm/Yv5Yitgdzy5+9Zt+mnQ0p7P2LcJqfAyq44i4jh1mhaFuZDK2nhIra6b1T7NFwnlp/oZXU+mrV14WzPOiuViGvYGxtvobG1662DTSkedTgoTcZeHg914bIrRRsvwlFK36EC1XlwdrU04Jr2CaUkI5ZlXcgetRWXV1LM3gWMZS2SKPjWMDkKp0Fcl13XqySrre3yNPSUuKy+SrrnM55LoqAFSBktFXuIix+Nxp5CulrgunaNzl/wD0nx7pFFv17cLhHj3FZc+Ilb+dvobflXfdKrdejqi//Ffrucl1GzNlkvmPjFWrJFOiISgqlN4NKs2nDz3HCMTKNDJnVT5taFf+RJ96rSe5frXbE0XD8QsWATEW1TCLc+UaXt8703JIUPDODGHh8UsMEc2JdUOaRQwXPYltSNh0I1pnCyhcB/ahiZOHwObkzLI52BMYC7cgWk2pJyxhMXAuPcEkxWOTMGEKw2zi2jFmzAX56JRODkxEyLsXBDEcXLGSYkbIHJuWEalnN+mYm3pRWt37CsZgoJJOEOI1zSSh8wG5MkhD++Umn2SyvhEj8xcbi7vCYbAX/eTvGpA3C94HkJ8gfDfzqF/DFLyxQntAne8QwUA2jDTMPcZf/rce9Om/iUUB2bBR4viUokAZMPDGuU7F5Czm45i2XT0p7WZCEvDcTPDDippoo4UjzmKJFC2SMMQzEbltOm21CbApcIhw3A3P3pFIvzvKwiB+RvTk/I3hGNKWFqsRkUbEDyrV2tlC1bAM4q3nYpVLFhqexGJygH+Bj+v51wvXkqeoq75J/llHXdKl36btfu1/JrnmLksdzXHau6Woudj5ZtwioRwjsgANh/ZqO9RUu2PgWOXuxlRDyrxfAIZGLEEE72NgeZrV0/V76oKGzS9zF1PQtLdNzeU37cG+wcqZVRCNFAAB2AG1dtRqqrcKMlnHBE6XWsY2CqtDTM8YdjIb3sDpXCdasulqGp/dXHsa+lUVBY5AaxC2KgBUCMP4RhM7Zj8K/U8h+dbfRdD69vqSXwx3+rKmru7I9q5YNxCdnck+Y9hVXXX2ajUSb8foS0wjCGx5M2rt5sT9TXrtUcQjH5L9jz/VyypfX+QyEUywWkPiwchTvAj5Be7ZTlFurbVSskaVcXjI852UIZJCgsQneN3dwbjwXy767VUlItx4CGEjLkMsuS1snePkt0yXtbytVeU2TRCkws8iGNWnMfNEZ8uvIgcvLao1OfbsPSR3EYGYWabv25Ayl2te1wpfa9ht0qKxz5Y9YOSmV1yPiJylrZTK1iOh1uR5Gk+0SxyOVY0REJ3aySLHYgorsqEEWIKg2NxpUUb5R4HdiJYjIn+HLJH1yMQD5kbX86bHUzjwxzgmRx4chjJncyH/AKhdi+m1nJuLXpHfJvIKCR1Y3DF+9lzkWzmRy9uge97anTzp32iec5E9NCiV0JZZZQ5+J87F22HiYm7bDfoKdG+Wc5GutA7RPZlM0xDklwZXs5IAOcXs2gA15Cp1dJ8sjcSPEKzAK0kjILWQyMYxl2shOUW9KnhPwQyyDulW4MqzQLKtXq2UbVsV+JWr0eDO/wDmRa9l2tmHmPwriv6rX92D+X8nVdEl8E/r/Bt8M2lcPN4eToVuS1GOFSAdoAIwEwRwxvpfbnWj03UV6e/1bM4XheSvqK3OPai/wfEFkBsCLda7LQ9Ur1cW0mse5mW6eVfJJi8KrizCrGr0depj2zQyuyUHlGZmiEYLSkIo5nS5OwFcZR0m5zk5xwln8fY0b9bVVFOUsA0UgYAggg6gjasqcJRliXJarsjZFSi8pj6YPLHhvEChVDbLfprrW90vqsqXGlpdpT1GmUsyXINxXEhycoAX8fM1W6lrIX2v0lhfv8x1FTjHfk8ly+Nh/MfxNet1bwi/kv2OA1fMvr/JseCdnYmwzYvEzdzENjpyOW5uD97QAC5qnfbiXai9pdMnDvk8Ivu0GFMPDosLGcxllRFI0z5nMpPuFqm3l5Zp9vbBRRHB2cw6yLhnnb9oZM+VV8IXbUkW3BtcgmxqJrI+MMclacEVd03KOVJ625/K1VrIkkUafhivFgppI1JkIcoALnMBlXTnqKlryoZQeSHieLkj4cwxLBpnUoosFZmb4fCOY+LQaBaSUv7b7hyW+wGnCIoxEMRKUeYhUVVJN9PiNjbcXJsBca1VjpFhdz5JPVfg6OAn9oaANsofNbZWuBcdbgj2pj0XxYyHq+5yTh0DQzSwTF+5zh7iwuguwBsPmLiieig4twlwOja09yLiHDxFBFLclpWVVW38QLb+gqGel7aVPO7FVmZYCMdwhY54IAxJlzk6DwqgW5+v0qWekUZRjnkRXbN4G8U4RHCGHegyHKIo7qHdmYKLje1yNuhp70ajn4voNVzfgceDYYSjDvORMUz2C+ELci5Yi24OhIJsakjpktnLca5t74K/AcFEhmZ5AkULMrvyOTcjoLC59edOrreSN7kfF+CxDDpicPI0kbsoGZcpOdsi2uAR4iBYirsUlwQ2Qyh7dmcMkkeHnxLLPKpZVVfDZQSbsQQNjuRe2lTRsklsV3p4vaTMbxrCd1LLEGDd22XMNjoCD8mHvetOmfdHJj21KF2MknZ7c+v5VyH9UvNkF/8AV/udJ0RfBL6m4wm1cLasM6GIRUIp0inyj2vAJ5OE01LLwJJpLLLHh3DDIA5NlO1tzXQdP6FO5d93wr28spWa6GPg3LzC4VUFlH9a6vS6OnTx7a0Z9lsrHmROatDDx/tnxeaWd43NljYgLqBpzI/Oqs22zlOoaiy21wfCJeznGFVRFIbagL79fc1zXVumysm7avxN3onV4V1qm1/JGnFcy1jk69PIqBRku1OjyJwecYxMs8g/nP1Nx+NeydMt9XR1T94r9jz7X19l1kPZv/Z6N2j4ZJJgcHh4kLAvFntsFEbHM3QZrG9VFL+42zVlB+jGK+RZ8SscfgoR8MccstvPKI0+mf5VH4yWOGkNafEnETukOHQR+HvZQwZlCgnxAaga00eCcLwhdTK2pkZpDYEDxEnS+tgPwqGSyBZ8Zkkighjico7uq5gFJAszsbMCOVvenfdjsKiDtFh1L4TMqmQyAFrC+XKc4vyBYrpTLllLPuOiTcUmnbFLHFBE2WPOJZVbwksbhWA0+FfpTpyl3KMUNS2IeEYmRhjJzkaVf3YEdyp7pDYLfU+JmpkJN9zfI5+Chfg3d4SLPJIpcrH3QZlztIQpzgEX0uTcbCs90zjVlyxnwTdybxjg0fGMC0mIwiKpMUZZ2PIFcoUH2zVduhKUoRXCe/4EUZYyzkI7ziTtyhhVPRnJY/8AFh8qXPdf9F+4n+BRYLCtPiZZky94ZWKM3SIhV9rKPnVCanbqGo+P4J/hjDcvUy4lZUxmHUd1oXOqka3KFgCtrX9xrWlF+plSXH/divjt4ZU9yTwdViQkyZbqo1s8ozaD+XSkgv7ewkuSXj+HcRYPAxFRMzK+p0AhUyEnQ/fC2661NFY2GSDMM37UZcPjcKh7sC8liY2uAboWAKm2uhOx1qTdcDfvbSR5PMECnIPBmOXzXMcp06gA1r1v4UjnZR/ut+A/gK8/P+lcR/Uk86nHskv5Op6NHFGfdv8A0bjh8DMpIF7DX3rlVpbblKUFnHJs+pGOM+Sww0IXxyDQbDmx/SrOk08KH6+pWEuF5b/0RW2OXwV/mB4vEKM0jHKupJPIVVcZau9+kuX+Qtl0NPV3WPCRieL8ZeZiq3CXsAN29fXpXUaHpkNOsveXv/o4bqXWbdXLtr2j7e56p2WwDQYWKNviC3PkWJaw9L2rfgsLBsaOl1Uxiy2pxZFQAFisFDlYuiWscxsAbbm53tSNIjnVW0+5I8U4iirM4QjKHIUqdLA6WNU5ecnGW4jZLt9/BreCY9Bh1zuBa98x1Gp661yPUtLdZqnGMfp7Hc9I1lMNFGU57+cmixuFCBSDcML35e1RdT6b9jUHnOefqa2n1Hq5YG40rNgm3hFjwYLtJFlnzcmAPuuh+gHzr0z+l71Zoux8wbX4Pf8AdnHdaq7NT3L/ACS/TYPh4ri8iRjEyLGpBVQE0ykFRmy5iBYaE25bVtXaeKllIpafV2OCUmH4V5Xk715XaWwUObAgAkgDKAPvH51SlDBoxscuTRQ4aWfwzTyOnNLIin/NkUZh5GoGWoyNNhoFAtptSIeDNwy752lZyL5Q2Wy33tYDpQxUVeOwLZg0krva+XNYWvvlIAPIVXt7sD48gkn7QwIbFS5NsoCAkf51XP8AWiqySi5z48ISSTeIgMJeP/BkaLl4QCLDqrAg/Ksj7VZGbknyWo1xawxvcSSOHllklcfDewC9cqoAAdtbXqCeotte+XgkVcYInkkxDMCcTL4b5RZBbS2oC+I2vvenvX3JjfRgzkSSrmZZ5A7m7uMuZrCwvdbaCmx1lqbnnkc6I4wdjjKKoRmUqPCRuP1p3ry9TuXIOEcYB8b30oyzYiR05pZEU/5sijMPI6Vb+12T2IHWkNXFTxi0M7Rr0Cow9g6m3tVimySWCGawVhDiQymV2mP/AFCfELbAcgNdgLb6a1chLu2KtksbjOJ8QxUqGOXEyMh0KgIgI6MUUFh5E2NacKYwWXyULdROXHBQY+wsBVytZ5KEpblnwaP4fKvNuqXu/UTn4y/yOy0VTqojDykje8O4iY0yqoHnvf1qrV1mVFfp1wS+f+yxLTKcsyYBxniwQZ5Dc/dHMnyFVq439Ru+J/j7EOr1lGgqzLnwvLMLxHiUkxux05KNh7fnXVaTSVaePbD/ANnA67qN2rlmb29vAJHe4y3vytvflbzq4UY5zse6cIVhDGHILhFDEG/iAF6trg7enKrXdzjcMpSUVAGb7fYzu8G45uQg99T+FMt+6Z/U7eyh/PY8itz5bVVOTSeBUCMu8H2knzKJJGMY0y6WAA0tYcqra6n7RS4fkbGg6pZTdGU5fCa3AY5ZLtE1yBrbcDzHSuRWm1mleVF/kdxRrNNq18EkzOdq8NmXNbVTf25/kfat/wDpjWuvVOuXE9vxKPWtN6mn7o8x3/ArOHPcDy0rvLTlYcl5gjVKw0aZGs4ObkDqRVeSL8JZLeZXOIXQ5FjOvIs7DT1AT/lTSUinYtisoNskRPldzzHPRPrSAV2HwbSzyl5M7IQl8uVEFgbIt99dTfl5VHOPc8Dk8bh2AZEWWUSI6KD4lII8GbMDYnUGiKxl+Ae5RcG4PJJh0lLDM/iIPmxuSb+prNlond8ecZLCu7dgvA4eQSTCGVF7rKrO0ZdTdQ5AAcbAin6bTSqnJxl+gyyxSSygPhGGzQnEyyhEYl2dtPia50J0FzYa1Vjo3fJ2TeETu5Q+FBnEMJlaPKQyyaJbra/1Gt6NVopKScOHshKrsrEvBIOGKX7rvk73LnybnLe17Xva/O1Sw6b4lLf2Gy1HnAFhsAXMmZgixEh2OwK7/TW/S1LTpJuTT4Q2dq5RBxLAosCzxyrJGxAzAW3OUEa666Vd9LEdmQN5KSTrVmhdu5Tt3WCPFoAgBQhzrfqP75VerbbyUrsKGGZubxSf3sKXqOrWn0smuXsvxI9Fp/V1CT45NJ2fwjOwAGtedwpnfZ2Q5Oy7lCOZF52hjbDwE96qubZRubcz5HpVyjoTjPuuey4XuZXVepuulqt4ZgJ5Wc3ZixPufQVt11RhtBY+hw1t1l0szbbJMfgJIWCSLZioa3MZtgfOpMYEtplW+2XIMRakZF5PWvs8wckeFBc6Oc6DfKtgB87XtyvVqv7p1fS65wo+Lzx9DT080hUAZX7RsE0mFuv3GDn0AN6jsWUZnVanOjK8bnlJY2tyHL1quctl4wNoEFQBYcO4o8AfujZ3GUtzC72Xzvz8qCzTqZUp9j3ZYcP4mZgY5LXtodbt1Brn9Zo/s79ar3/6zrOk9VeqTot9vzK6Fe6kKHb8uVd1odYtZpo2rnz9fJk6rTPT2uHjx9C6wz2pbIj6ZGr7Ktml/wAqk/gPzqnPk06HksuF46WXEzDOO6RmULlG65VN23+LN8qYT5FwWTPPiZOQfIP9Ayn6q3zpq5FAOHzt+wYidbl5O+kW2/ivl+V6bnZsCPFQCDhndgZTIAltv8Rgp98lzTIR/t4Y5vcXa1AsGHwvJmAcbZkjTUG24zFKg1T7KcIfXvIRRcPwyUoAucMotprIREv5GkpzHTt+4tn39iXtDh/3OFw6i6l1BFtDkQkA/wCqx9qNRFqmMI+Qra78skwGEK4tUeYyFIy6p91ASEFhbpmHtTqoWRsSnLOwk5JrKQuBJfE4vEPpZylzpZUsvysl/wDVTq8u6Un4CWOxIB4dxJ4oXneLPBPKzjUZrSEhRlb4gVAFjan1tpNvhsY/AP2r4bBG0DIuUvm8FzYBQDmC38Nrge9PlFJbDJPYrsLBnbXYan9KlrRVbyyt45i8xJG2y/rWhTAzrpuT+RnZcUItSLsdh+tZGv8A79/a/uR/V/8A5wW67o6Wly/yl+iLXgHaqWHNdVNwbWW1jy9qhqhGv7qKT6xdn49wLHY6SZi8jXJ+npTm8mNddKyXdJk3BMaIJVlsDkuQCL62sLeY39qRPG4untVVnfjJFjuISTSGV2OYm9+ltrUreRLbpWT75cgxN6aRZeT2vsrh5I8LEspu+W58gdQPYECrcVhHZaKEoURUuS2pxaFQAHxhFaCVWNgUYE3tuKbLgivSdck/Y8LAF7X0va/l1tVTycThZJcY6Fj3alV5XNyfWlHWOLfwrCIKCIVAp1WsQeh5G1xzF+VNcU9mS1WOElJDuK8ZaRwxRVA5KDf5k61c0NldE3hYUuTUt11mox3eOC34Zi86+YrYsiFViZc4LiM0V+6cITa5KhtB6+tUrIGjTc48BGAx00QIjkyliWZiqtckljodtWNRbZwyxGbR1MVLGhjjlyhsxc5VJYtfMbnbc1Ba+2WETQnlbjsNxCeFMkMgVbfeUNbS1189OdxVb1JRWCVNEU+KnkCLJNnWNgy3VQSyggFiN9zUU7pNYJEkOmmlldXmkzlQwXwhQA1idt/hHyqG6x2LDJIJRH4iaWRVjaT90pUhMoHw6i7bnXWkd0nDsFSXd3BS8UxSjKkqhQLDMgZgPI3/ABBpYaucVgJQi3kHwpeNjIJWMrG7SMAS3KxFrZbAacuVMV01PvDtWMHcfisROuSWYd2fiVECZh0Y3Jt5XsasO+c1gj7Uh0fE8REuSKRQo2DJmt6EEH8alqnJLBHNrwAmOSWTPI5kkItcgAKu9lA0A/GrKTfJWlLOwzjGPWFe6XU/e/r61o0UOW5ma3WxpfYt2YvinFTcWHtUmos9GOI8sowulN5wDcLwDYhnYuq2UtdiBe2wFYz3eSZR9Vtt4JoktUZkze5LQRCoA7lNr205Hra17fMUDnFrcmwQXvEzNlXMt23yi4ufajyPpx6izxk92ws6uodCGUi4INwR6iraO3hJSjlPKJaUcKgDAfabjJlMcakiMqSbDmOp9KhsbMLq9lixGPDPPTUJz72OhtLW1686Bcj4Qv3ibDkNz6X2oHQ7eWcle+wsOQ/rzNA2TTexHQIjsOI7vMQqliLAkA5ddxfnSp43Lenv9Nt4I8HjWBZ3YCxFrgDMelh5Vp6TVL7lr28FtS7k5eTQRY4FQw62PlWm6o9pC9S4tB4as2yG5rxs2Q9XqrOBYjMeGqu4E6kdBqGUCVSJFaoXWSd48NTfTHd48PR2B3izU/0xPUGs9TQrGTsFHGXNh/QVZhUV3N+CLinE1hXu4zd+bb2/rWvTSmlkxtdrlWnGD3Zh+JY617m5PzJqa29UL5mRVXKcu6RSuxdietYNk3OXc+S+2orYsMJAToBc8uZ9qiw/BWnJyeEaPFdmsRFCsroRmNgtvFte7DlttSyg1uOs0VsK1ZJc+PJUstqY2UsbnKUCaXEsyqpPhUWUbDUkk+pJ3oHysbio+EdweEeVwkalmPIfn0FH0CuEpy7YrLPYuyfDGw2HWN2zNqxtsL8h1Aq1BNR3Ov0VDopUJPcuacWxUAB8WlWOJ5SobIpNjbkDSPZEV0lCDm1weJ8SxrTSNI1rk8hYD2qo3lnGW2u2TkwWghFQAqBRUCHGWgVMDxMN6XLLNc8EMGKaMje34f0rQ02tda7Z8Esq42I0XD+KgjTX3rTahdHMWMhfZT8L3LmOZToDrUFtCjHKNHT6mM3jJMDVJwLqmOBqFwJlMcDTHWP9QcDTfSF9Qdmo9IPUHZ+VSemN9Ueigau1vIan+lWKtO5cEdl8YLMmV/EeNgKVTwjbT8zzq5XpWnlmTqOpLDjDkx3EOJ7gan+9/wBKW/WwrWI7szqdPKT7pEWA4cJVaaWQKi6G2rE8gByrHcpWPvkzXpoj2OUnhIiigF9NuV96jcvYz7JrOxbcOx0sBJicoSLEje170mSGF863mDwXuF7a4tFsWV9d3W5t0pysfktQ6pfFY5+pV8YxqTSd4qZLi7a7tzNtgKa3krai2Ns+6KwBKhJsASfKkK6WRxgYLmynLfLe2l7Xt60bjnCSWWhqORsSPQ2/CgSMnHdHt/Z5icNCScxMSEnr4RrVtcHa6Zt0xb9ixpScVADJowylTsRY+9GMiSSawzxbtHwk4aUoxU3JYBfuqToCOXp5VVlHtZx+t0/oWduSpppSFQKSEKANSTbUWsB786BzSwR0DSaJVsS17/dtzPO/lQOiljcHZb0AngFxOG5Ea9KdgnhMBKspuDapK7JQeYss90ZLDLDA8cZCCwvV+HUIyWLF+JGtP2PugaTh3GY5dLgep+lWVGuccwkieu+zPxotFa+1QurctqwcDTHWPVh29J6YvqCvSqv3D1UQz4tEBLMB709Ve5HO7tW5meI8eUnTXp0qWWrpqWFu/kZVldl0sy2RR4rHO/O1ULtXOzZbIlrphAhSMmqY9zSDsNhybAXNzoOp8h1oInPPwosZsIYjla2a2oGtvI+dIyvbFxeGNtSER2gTA+N8utvFy8vP1oHJ4JMLjpI2zoxDdevrRwOhdOEu6L3NPw8YjiEEquRljs6tlCi4BulgNdANttL8hT45ktzTq9bWVSjLhb5/gyuFZA6lwSlwWA0JHMC+16ZxyZcO1SXdxk9j7LcdjxaMUQpkspU2000tblpVmEu467R6uGoi+1YwXVPLgqAAuMcQWCJ5GNrDTzPIUjeFkhvujVByZ4jicQ0sjSSElma7Hn7fpVTOXk4uybnJylvkhIoGMQoARoBnKBDt6Bcj4GAYFlzAEEre1xfUX86B8JJNNhnFuKGdy2REB5Ko28ydTSyl7E92pdjylhEnD+z8EpUPio1LAHKLlh5EkBb+9PjFPllrT0Vya7rF9DP8UwISR1XUKxAO9wDvcUnDGTkozcV4K9oSKRpMfGxF0vG1WwWNrnQktttqLbmmRUq1Lsk8423fJrf8hXPClBfMssPjHZM6ubXt51Ss1eupipSl+i/0alOn0eo+5H9x37XJ/Eag/wCX1b/y/REv/G6f/wAQHinEnQDW5N9yfL9an0+p1Goz32P8ML9inrXTpFFRgssoJpnf4iT76fKtD/vv+5gztc3lki2ygBRfUknXe1gBtp+dOyM9VRSxyPWAnU01kErcstuDcKWVrPKkajUsx5eQ5mkT9wqSslhvCD8ViI4iUw17c5T8beS2+Eenzob9httkINxq/MrqQqN5FQNLHCSyRRl1QDMcokI1GmoQnQeo1oLEJSrh3Y52yV9BXEKANKO18i4b9njjSPS2ZbjTnp1PXzp6niODSXUmqfSjHBnIo2dgqi7MQAOpJsBTChGLbwj2nszwZcJCIxqx1dv4mtr7DYelWox7Vg7DR6ZUVqK58/UtqcWhUAef/alLJ+6UX7sg36Zrjf2/OobmYPWZSxFeDBph3KlwpKjQm2lz51AYahJx7sbE/DOGS4hwkakncnkB1J6UqTfA+nT2XS7YItMN2Mxj5v3eW38R3O1hbz57W1p6rkW4dMvlnYlXsPjLXyLe+xYDTrR6UhV0rUNcAPaLgTYRkRjcsuYkfCDe2UHnTZxaINXpHp2k/KKl0I3FuetIVnHHIThOHSyKzIjMq/EQPoOp8qMMkhp7JpuKzg6eGTBDJ3ThBoWKkDWk7WH2e3t73F4OYbh00ilkjdlG5Ckj50YfkSGnsmu6MXgFmgI0ZSOeotp70o15jsxkWBaQkIpawubDYCjJLDultEGfCeVGWKpsM4PljY5j4SPreqWvqndViPKZr9J18Kbf7nDRYDEq0gVFZhbkLkk+XQVQj06x17/eNd9aq9ZRim4/L3JOLdmcQ8aziNrG9ktqqD77dLk7dLVraTSumvHLfJndRduofqqO3sUWD4Y8jhEUsxNrAa+/SrBjRc5vtity5fsfi1Yr3JNhe4+Hnz9j8qXskTS0WoTx2gEmBkQXZGUXtcqQL9Ln0prT8lKcJx+8mgjhvDZZ2yRIWP0HqeVIo54Cqmd0u2KyWfG+yk+FVWazZjbw3NvX+/yp0oNFrUaC2mPcypmwjoAWRlDC4uLXHWm7rkpzrlFZaIlaxv8AjQMTwwiGKWZsqh3YC9hc2H5CjBJGM7XiOWC0EQqBDoFApLG7RlWUlWFmB2INIPi3CXcuT2XspjHmwsUj/EVNz1sxF/e1W4fdR2GinKymMpcst6cWhUAQ4nDJICrqGB3BoayNlCM1iSyNgwcaLkRFVegAtQhIVwiu2K2JkQDYAegoHYS4HUCioAgxGEjf40Vv8yg/jSYQ2VcZcrJU8T7LYWeQSSIbgAaHKLDYED+9aa4JvcqXaGm2SlJFtg8KkShI1CqNgBYU5JLgtQhGEUorCJZEB0IB9RelHMSKALAWHlpQC2K7ifA8PiGDTR5yNBqRb5GmyinyV7dNVa05rITheHxRrlSNFHQKBf1605JEsKoQWIpJDcVw2GRSrRoR0Kjpb86GlgSdUJLDRlY/s5guSZHI5AAC3vzqJVpmauj1Z3bNFwfgMGGXLGgvzY6sfU09RUeDQ0+mrpWIIsTEKcTkUOEjU3VFU9QoB+Y9B8qTCGqEVukT2pRxDicKkgs6qw6MAR9fSgbOuM1iSyLCYSOMZY0VB0VQo+lGBIVxgsRSS+RPageA8V4ZHiEMcguD6X06HltQ0mtyK6mNsHGXBncX2DwrKFTMhBuWvmY7aa6W35f1jdMcGdPpdDiox2LvgfA4cLHkjXf4mPxN6np5U6MVFbF3T6auiPbFfX5i/wC7uEzZu4jvvqt9fQ6UdqE+x0Zz2L8hmP7N4WYhniBIFhYlbDp4bafrQ4RYW6Kix5nEIwnBsPELJCgHpcn1J1pVFEkNNTBYjFFJx/slFiZlcsUsApCgWIFz7b8qjnFNlLVaCF9ik3g0uFgWNFRBZVAAA5AaAVIjQhFQXauETUo8/9k="/>
          <p:cNvSpPr>
            <a:spLocks noChangeAspect="1" noChangeArrowheads="1"/>
          </p:cNvSpPr>
          <p:nvPr/>
        </p:nvSpPr>
        <p:spPr bwMode="auto">
          <a:xfrm>
            <a:off x="155575" y="-936625"/>
            <a:ext cx="2333625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6" name="AutoShape 10" descr="data:image/jpeg;base64,/9j/4AAQSkZJRgABAQAAAQABAAD/2wCEAAkGBxISEhUSExMWFhUXFhkXFxgYFxkXGBcYFxcXGBoZFhcYHSggGBslHRUXITEhJikrLi4uFx8zODMtNygtLisBCgoKDg0OGxAQGy0lICUtLS0tLS0tLS0tLS0tLS0tLS0tLS0tLS0tLS0tLS0tLS0tLS0tLS0tLS0tLS0tLS0tLf/AABEIAM0A9QMBEQACEQEDEQH/xAAbAAABBQEBAAAAAAAAAAAAAAAEAAIDBQYBB//EAEIQAAIBAgQDBgMFBgUBCQAAAAECAwARBBIhMQVBUQYTImFxgTKRoQdCscHRFCNSYuHwM3KCkqJDFRYXJFODsrPS/8QAGwEAAQUBAQAAAAAAAAAAAAAAAAECAwQFBgf/xAA2EQACAgEDAwIDBwQCAgMBAAAAAQIDEQQhMQUSQRNRImFxFDKBkaGxwQYjQtEV8FLxQ2LhM//aAAwDAQACEQMRAD8A9woAVACoAVACoAVACoAVACoAVACoAVACoAVAFLxjjRRxh4FEmIYXy/djX/1JiPhXoN22HUSQryu6XBHOzGy5B8RiZcHaR2aeG37428cbc5FUbx9VGq7i4uKcoqey2f8A39RHPt+Ze4edZFDowZWAKkG4IOxBG9RNNPDJMktIKKgBUAKgBUAKgBUAKgBUAKgBUAKgBUAKgBUAKgDl6AO3oAVACoAVACvQAqAFQAqAFQAr0AZnjnaBi5w2FsZRpJIdUgB6j70nRPc1YqpT+KfHt7kM7cbRI+E4ePDqQtyzHNJIxu8jc2duZ8thyqSacn/BCmoh37ZSenncXuKNS+Dcy4dS0DHNLhxyJ3kw/IHmU2PKxp0od6xLn3/2IpuL+RruG8RjnjEsTBkOxH1BHIjmDtVSUXF4lyW001lBVMyKKlAVACoAVACoAVACoAVACoAVACoAVACoAz3bPjjYWG6DxucqnkOZPrTZywihrtU6K8rlmEh7c4xQwLBidiVHh9ANPnUHqSMRdV1CzuD4Ptdi0fOZS/8AK+q/IWt7UKxkVfUb4S7u7Jp4/tGXwAwk3AzG40POw5/Sn+qzTh1mOycQ7jvbqOB+7RO8IHiN7AHTS+vK/vanO1E+p6pCqWIrIU3a+D9l7+4zW/wydc38NqHPbJI+oV+j6nn2MVje3eMc+FljHRVB+rXqL1Je5jWdWvk/h2CI/tCxICjLGbbkg3b66fWl9WRL/wAzdtsgTG9uMY50cRjoij8Wvek75ENnVdRJ7PAdw/7QJkiKuveSX0YmwtYb2Gpveneq0ievq8414ksv3II+3+LzXOQr/Dlt9d6RWyYxdXv7t8Y9gCftbjcVIVSYxp94x+EAdFO5PnWjptNL79n5En2y+x5k8fJFrw7EpCgRRYD6k7knmT1q693uWo2pInPFjypriL63sSjiJtSbEik2DPxM9bUvaQu15wCR8Tlw0hng1Lf4kRNlk/m0+Fx/EN+d6WVasWJc+4kNU69xJ9o2JZswEYF9Uy6+hPWse5WVS7ZFafVdRGXCwaGb7RoQBljdzYX2UA8wL7013L2LcusVrGE2A4z7SG/6UIHm5v8AQfrTXa/CILOtP/CP5hPAe3wbP+1ZUAF1Kg+LXYLqb0sbfcl03VlJP1tvoLHfaMgNooS3m5y/QXodvsFnWYraEclbJ9o2IPwxRD/cfzpvqsrPrNniKIv/ABDxf8MX+1v/ANUerIZ/zN/sh8X2iYkHxJGR0AK/W5o9WQ6PWbfKRpoO3WFMQd2s5+4ASQfanq1YNKPVKXX3N7+wBh/tGiuc8TjexFjceeu9HqkEesV/5RJcN9omHN86SL00DX+R0oVqJIdYpf3k0avh+NSaNZIzdW2P0qRPJp12KyKlHhhNKPFQBkvtJRDhQWAzBhk63OmntUVvBl9WjH0Mvk8qqA5UVADkexv8qB0Xg4zX1NANtvcRFqTGRGcpQHqB/SgXYP4fwaaZWdV8CglnOii3Q8z6UqTayT1aW2xOUVsvJXGkIPkBtIZDlU2Qbt18hW3o9CopTnyWFBVrL5D8POEXKosK03HI1WyRKMc1NdYvrzC4MVbc61DKL8GhTLtWZckv7d50zsfsTesvcFnxRB0O9TRjko32SUtiD9uNSdiK7vkwDFqSc6aNzHI0y+iF0e2YQnn4Z8HcNiA403G46Vzmo086ZYfHgZZW4P5BUMLN8IvzPl6moPIxQb4JRg2JAXxk8kuxHsBRgeqnxHd/LcIbhLJ/jOkXkxLP/sQEj3tS4JHp2n/ceP3/ACDuJ8Cjjwy4iOYyhmy/DlA+t6Xt2yT36SuFKtg852KGmmeX0fZDFlO8yqBa4u66i1776adaf2Mvrpt7Xdt+ZTYiAobEi/MAg29xpUZUnBxeG9w3h3BzLHJMzZI0G5HxN/Co56anppTksrJNVpnOLm3hL9X7Ir40JIUAljoANST5U3DZXjFyeEevdhuGy4fD5ZTqWLBf4AeX5+9Wq00tzrOnU2VU4n/6NDTy+KgDIfaUUOGAZrNmBUdbaa+Wv1qKz7pldX7fRw+TyyoDlxUAKkAVKB00AxAUBgmw0wQklVYkWGYXUX525mgkhPs8ZNb2f7VSJDMZiGQLljFgt3P3AFAFgNTYae4qSuzY1tL1Cca5epuvH19jz7G4kzOVWwBN2sLDfYDkPKtfQ6Lt+Ozl/oUoxUMzly+ESooUWFa2MEEm5PLHg0Ia0ItStiJCvTcjsHL0ZEwhUC4FQBy9KgBZ4yDnTfmOtRXVRsjhliE1L4ZBmFxIYXHoRXNaiiVMu1kFlbreAvDYhozmQ2axFxuARY/SoExkLJQeYkRa+p1oe41ybeWSGdsoS5ygkgcrnnbrQL3vt7fBFQNJpcS7G7MxPW508h0FLke7ZvlsjU63NINT3LHH46aSNAVyxKMqhQQlxqffUE+ZpW2yxbfZZWk1iK9gPCYiRGBjZlbll39PP0pM44IqpSjL4OT2zgRl/Z4++/xMgzevn57VbjnG52en7/Sj38+Q+lJhGgDxjtZxdsROxPwqSqjpY2/v1NVZtuRx+u1ErrX7IpKYykaLspwqCUSS4hiEisco0z6E2v8A6dqkgk+TR0Wnqnmdj2RVcXnieQtDHkTkL/Wmya8FXUThKeYLCAqQrkkEgUglQ1uR2PrblQPi0txrPf8ApQI3uNoEyDcV4g0mWJbCwtpoAOfz5mtfp+kb/uzX0X8l2tfCpS4XCGQpkFhWyiOb73lj70NjcHQaQTB21N7sCqDHBaRzJPSOFaTvD0mcK0/uGuvA2lyMFQmLgVOyAJIpRs67cxUF1EbYOLLMGprtkWazKwuu3nv71zNtUq5uMuSpbHDwOIqMiOUCCoAVACoFH941stzbpc2+VAvc8YzsSYLFPE6yIQGU3FwD9DRnG46ux1yUl4PZuzHEWxGHSV1ys19PQkXHkbVajLKydlpbZW1KcljJa04sCoA877X9lsNCjz52VidF0sWOp9t6hnBLLMDX6CquLnl5ZgahMEmgR3si3PO3Llqf1oHw7pfChkoANhy3PU87eVAk0k8IZQMO0CnKBAbHYjILDc7frV3Q6Z2zzLhFimrveQbCxZRc7muhW2yJbJ5eFwTg0uSLA4CkbHqOSRY6icyaNRKFqNyJ/THZaY5kiqFlpe4OwaVp7msbEfpPO5GyU7vIZVERFSJ5IJRaGXpwwR10pRVtugeGUxNb7pqlrNKrY5XK/wC4J5r1I58lmprncNclFoPXAZVDynIpF1H32HVR08zQTKnC7p7fyBuQToLDp/XnQQvGdhtA0VACoAVAqPT/ALNoMQI3aW/dnKIw2+l7kA7LqAPSrFaeNzpukRtVbc+Nsfrk2dSGucJoA8h7a8cOJmKqf3aaL5+fvv8ALpVabyzlOpap22YXCM5TDNCsOHYFIwbWu1un8x5DyoJYuTWIg5FBETrgZDGZch7sEAtbS52ow8ZJfRn2OeNgakRCcdgASeVPhCUpKK8j4xbaSK1VzNmNdNRWq4KKNCcVVBRXJPUxVW5IkdRuRNGsN4dw95pFijF3a9hcDYEnU6bA1DO1RWWWqqHKWEXp7E44C/c/J0v/APKq/wBpiy6tFYvAFwzgk+IZ0jS7J8QJCldSLHMRrcH5U2VqW46FDeyBHjsSp3UlTrfVSQdeeopHPIvptHLUeoHpDStOjIbKsYUqRSIXWQulWqpclK6vggdKfGWSCcMDKcRtYIp48w86VNeR8JYY/h8p+A78vSsTqGmxL1I8PkW6tr4kWuLxDyMWc3b5Wtpa3LSsv6leyUpSzLkM4ZwgyWaR0hj/AI3Nr9co3b8KWMc8k1Om9TeTwvdg3EoUSRlRs6A+FuopJEV0YRm1F5QLQQnQNbUCpN8HdqMZFR7D2JhmXCr35OYksAfiCm1gfPn71ZgtjrunwsjQvU/6i/p5eKjtXiWjwkrruF/HT86ZP7pU1s3GiTieLq+9xe4+RJ3/AL61WOPzzkaiEmw1J2pGNW7LTE4lY4f2dLElg0rDmRsgPQfjf2dwsFudihX6cefL/gFwLRoweQZwNQg0ueWY9PTWkWCOpwjLunv8i8l7b4grkEcIXkMlwN+RNjoae7XguPqlrWMLH0KaHDS4l/Al2Y8hZR620FQymo4y+StVTbqJfBH8uEN7V4FMOVw4bPIAGlYbAn4UX21J8xWz0+tJOfnhGktHHT/e3l5+RTotav3ShZJ2TbJ40qOUiausnVKhci1Cs2P2Z4TNiWc7JGf9zkAfQNVXUSyjQ0sMTz8jT8Gw2KXF4vEYh2WAkiNGcFAq5QHABsgshPL4zfaqzx27F1JqTbAey2OXu+IcQGiNJIy8rxwpoffU+9DEjtlmX4ImAiwyyYhjPO1v/LxMO8uzblQQb8zcj50dwxQi92W/aTs9BHiMJHEGXv2IZCxNlUpcgm5GjHnR3CuuOxYNwHhwxi4XLI0hiMmS7ZQLkXd73BOU2A6a7ijuYenDJWYTsrHLjsRECwghKX11u6K2QMeQubnfb1qRWvGxG9PGUt+DqcLwGKwU+Iw0ckfdd5lZmJz92ucNYsRkYEdD6VJG+yPLGPTVTjsjDFbi9XYyMudYO8dWIvJRshgjp5FgdhMS0MqTJbMjBhfY23B8iLj3qKyHeu18M0dJasL3Rd4xHkladELLIxdbDNoTexGu21vKuRsvrhbKuUsNPyR6rQaju9WMcp7rAJipnZruSW215eQHKpFLuWUZtspuWJ+CGlIxUCD4pCpupIPUaGgdGTTyi57GCP8AbIu82v4Ra4LHQA9Brf2p0OS907teoXeezCrR1wqAIsRCrqVYXB3FA2UFJdrPI+1Yw8UrQwRZcpszEkm/8oOwqtPGcI5TXKqFjhVHHuZ8GmGecoDIqBC64J2feYd4wKxD738R6L19ap6+96elzRr9L6ZLV2Lu2iaoCPDxEgZURSx6mwuSTzJtXJud3UNRGPltI7qqinRU4hskeZTTtLI0jaszFj7/AKbV65p6Y0wjCPEUl9TjNbdKWW+ZEsaU+UirXWEIlQSkXIwJUSos9zwWEsLJv+w4EGExGJP8x/0xIT+JNQahYlgt6bDi2YV5ppkUTzyyCwJVpGK381vY1EL3S4ZteKL3PBkjGhmyLr0lfM1//bv8qaydL4cFzi+GzQnDRYQJFFmHfyeHOVBWygncv4tdTttSC4wDyjvuMKPu4fD39HkJv9GT5UgeRnZz99xPGz8kywr/AKbA/VG+dKC5ZB2ZkafB494SDNNLiGXUbsgEWp2Fguu1Ai3TwA8VtgOFDCNYTzgpkB1Ac+M6clTS+17dafluWSNrshgxRSrcJ4RQlDyRslWIzKs6vYFkSrUZJrYzrIOL3IiulOaygpn2zTNL2Jx9s0R5eJfQ7j52+dcH/Vmgw46iPnZ/x/o7Po+oTTqf1X08mz7qNkZO6jJYEXy+IsdjfrWHourXRcKO1NcfMtavplM4zljdnm0sZVip3UkH1Bsa6o84kmnhjbUDDlAB3A8SIsRFISAFdSSRcAXsfoTSp4ZPpp9lsZfM9ww8wdQ6m4YAg9QRpVpbnaxkpJSRJSjhUAeefaHwiGIftAB7yR7csu2tx1sPpUFqSMDqmmrgvU8tmAqIwWPhiZmCqCzE2AGpJ8hTW1gdGDnJRjyzdcG7O4aIK0wMsm5XZAen81utZdnXNNW8YbaOv0X9PYSlbuy3nxBbTZRso0A9BXNa3X26qXxP4fY6enTwqSUUZXtxi8sKxjeRtf8AKup+uWt7+ktKrNVK5raC/V8Gd1i7tqUF/k/0RjYEr0bhbnGWPvsx7BaLVeTLNcQ7A4KSZskal2tewtsN96rSnguVwb4Cv+y5llEJjPekXCaXI113t90/KkhcocD3TJ7EWOwjoxjkzqQNUzG2uuqg21qCyblLJLGDgsHFSoZSH4E0VzcljbYFiQNLaAmw0pjkSInjwjSsiK0jtfwAyN4Tb7gJsul9rU+dm3bEEsvI7F8OeFyj51cgMf3hLEG4F2DbaHS9RNtEjIO4sLAuL66Owv5mx196c21yMyMRCtsjOhta6MyG3S6kUqkNaa4Iu4GYsSWY7sxLMfVm1qWMthkl7nClSxkQtEuD4dLM2SJC7AZrC21wL6+oqeM15ZE63L7oFioCrMjCzKSrDoRoRpVmE14ZRtpefiA2WrVcvco2w7d0LhuI7qZG5XsfQ6H9fas/qmlWo01lfyyjW6dqHGcJfgz03AT21G9eRd0qZ90eTuHiawTGNGuHRWuOYFx5g23q3o+q26ebk/izzkqanp9N0e3tx+Blsb2WZf8ADcOLfeGU+gH9a3l1vTbJZ3+XBytv9NahZ7GmvnyUxwDhHcggIQNQbEkkWvy2rWg1OPcmYM9POCl3LgjwUId1UuEBOrNsKd5I6oKclFvB7nw/DLFGkafCqhV9ANKtrjY7auChFRXCQRSjxUAYv7SMBLKsXdqWsWJA5bAH61Be8LOTI6rRZaoqCyZXD9k5LfvTkO4Asx97HT0rB13VY6eShFZG6H+nrLod1ku35YNDwvhcWGsUGZyNXYai+4UbL671Q1nWp4UKlhNL67m90/olOn+N7y9wmuebybg6NCxsBc0+qqdsu2CyxJSUVlmA7aT5sTk/gUL7nxH8R8q9K/pXTejoe58yk3+W38M5XrF3dfhf4r9ytiWuisOfq3YVGtVZSNCuJtfs2w47yaU7IgW/+Y3P0T61UsZoaeO+S6ghEvEo8QB4TglcerOwH/FzUZYxuZqGLDzz4zFYmYRxiVwFDAO4iGQFQdSMqDYXJNRth27k/GeFYYYRMXAZAHZAFfdg7ZdtweftTZ8ZQvagr/sPDYfuUxLSGWdsqqmwJtvYXsLgE+dHalyCRJh+zypjjCskigRd6GUgOuYlLXsRfQ622pexZDG4NgeBiefEyySuYonKF3IZ27oajNawAIblS9m+WI9xY7h2GkwZxuHaQKtzZxa4DZToRcHmKSx9/wAQKOxLiOA4WKGCSeV0MrIth4rs4vlVQpI9ToADQoJC4Be0nAooZ4IkfKJQ5YuwsgTLdidNLMdPKhrDEcchfD+CcPnkkw8ckrvGoLSKQU8WwDAZSddv0NSJjfTQ77PIQhxUpN1RjGG6iMsWPoRlNK3kSEcZZ58jlwZDvIzSH1kYufq1W63hGfcm22QypV2tmbbADmWrCjnciok0u35m+7PYkvGh3JA+ex+oryLq2ldersqivLx+O6PQNHb30Qm/Yv5Yitgdzy5+9Zt+mnQ0p7P2LcJqfAyq44i4jh1mhaFuZDK2nhIra6b1T7NFwnlp/oZXU+mrV14WzPOiuViGvYGxtvobG1662DTSkedTgoTcZeHg914bIrRRsvwlFK36EC1XlwdrU04Jr2CaUkI5ZlXcgetRWXV1LM3gWMZS2SKPjWMDkKp0Fcl13XqySrre3yNPSUuKy+SrrnM55LoqAFSBktFXuIix+Nxp5CulrgunaNzl/wD0nx7pFFv17cLhHj3FZc+Ilb+dvobflXfdKrdejqi//Ffrucl1GzNlkvmPjFWrJFOiISgqlN4NKs2nDz3HCMTKNDJnVT5taFf+RJ96rSe5frXbE0XD8QsWATEW1TCLc+UaXt8703JIUPDODGHh8UsMEc2JdUOaRQwXPYltSNh0I1pnCyhcB/ahiZOHwObkzLI52BMYC7cgWk2pJyxhMXAuPcEkxWOTMGEKw2zi2jFmzAX56JRODkxEyLsXBDEcXLGSYkbIHJuWEalnN+mYm3pRWt37CsZgoJJOEOI1zSSh8wG5MkhD++Umn2SyvhEj8xcbi7vCYbAX/eTvGpA3C94HkJ8gfDfzqF/DFLyxQntAne8QwUA2jDTMPcZf/rce9Om/iUUB2bBR4viUokAZMPDGuU7F5Czm45i2XT0p7WZCEvDcTPDDippoo4UjzmKJFC2SMMQzEbltOm21CbApcIhw3A3P3pFIvzvKwiB+RvTk/I3hGNKWFqsRkUbEDyrV2tlC1bAM4q3nYpVLFhqexGJygH+Bj+v51wvXkqeoq75J/llHXdKl36btfu1/JrnmLksdzXHau6Woudj5ZtwioRwjsgANh/ZqO9RUu2PgWOXuxlRDyrxfAIZGLEEE72NgeZrV0/V76oKGzS9zF1PQtLdNzeU37cG+wcqZVRCNFAAB2AG1dtRqqrcKMlnHBE6XWsY2CqtDTM8YdjIb3sDpXCdasulqGp/dXHsa+lUVBY5AaxC2KgBUCMP4RhM7Zj8K/U8h+dbfRdD69vqSXwx3+rKmru7I9q5YNxCdnck+Y9hVXXX2ajUSb8foS0wjCGx5M2rt5sT9TXrtUcQjH5L9jz/VyypfX+QyEUywWkPiwchTvAj5Be7ZTlFurbVSskaVcXjI852UIZJCgsQneN3dwbjwXy767VUlItx4CGEjLkMsuS1snePkt0yXtbytVeU2TRCkws8iGNWnMfNEZ8uvIgcvLao1OfbsPSR3EYGYWabv25Ayl2te1wpfa9ht0qKxz5Y9YOSmV1yPiJylrZTK1iOh1uR5Gk+0SxyOVY0REJ3aySLHYgorsqEEWIKg2NxpUUb5R4HdiJYjIn+HLJH1yMQD5kbX86bHUzjwxzgmRx4chjJncyH/AKhdi+m1nJuLXpHfJvIKCR1Y3DF+9lzkWzmRy9uge97anTzp32iec5E9NCiV0JZZZQ5+J87F22HiYm7bDfoKdG+Wc5GutA7RPZlM0xDklwZXs5IAOcXs2gA15Cp1dJ8sjcSPEKzAK0kjILWQyMYxl2shOUW9KnhPwQyyDulW4MqzQLKtXq2UbVsV+JWr0eDO/wDmRa9l2tmHmPwriv6rX92D+X8nVdEl8E/r/Bt8M2lcPN4eToVuS1GOFSAdoAIwEwRwxvpfbnWj03UV6e/1bM4XheSvqK3OPai/wfEFkBsCLda7LQ9Ur1cW0mse5mW6eVfJJi8KrizCrGr0depj2zQyuyUHlGZmiEYLSkIo5nS5OwFcZR0m5zk5xwln8fY0b9bVVFOUsA0UgYAggg6gjasqcJRliXJarsjZFSi8pj6YPLHhvEChVDbLfprrW90vqsqXGlpdpT1GmUsyXINxXEhycoAX8fM1W6lrIX2v0lhfv8x1FTjHfk8ly+Nh/MfxNet1bwi/kv2OA1fMvr/JseCdnYmwzYvEzdzENjpyOW5uD97QAC5qnfbiXai9pdMnDvk8Ivu0GFMPDosLGcxllRFI0z5nMpPuFqm3l5Zp9vbBRRHB2cw6yLhnnb9oZM+VV8IXbUkW3BtcgmxqJrI+MMclacEVd03KOVJ625/K1VrIkkUafhivFgppI1JkIcoALnMBlXTnqKlryoZQeSHieLkj4cwxLBpnUoosFZmb4fCOY+LQaBaSUv7b7hyW+wGnCIoxEMRKUeYhUVVJN9PiNjbcXJsBca1VjpFhdz5JPVfg6OAn9oaANsofNbZWuBcdbgj2pj0XxYyHq+5yTh0DQzSwTF+5zh7iwuguwBsPmLiieig4twlwOja09yLiHDxFBFLclpWVVW38QLb+gqGel7aVPO7FVmZYCMdwhY54IAxJlzk6DwqgW5+v0qWekUZRjnkRXbN4G8U4RHCGHegyHKIo7qHdmYKLje1yNuhp70ajn4voNVzfgceDYYSjDvORMUz2C+ELci5Yi24OhIJsakjpktnLca5t74K/AcFEhmZ5AkULMrvyOTcjoLC59edOrreSN7kfF+CxDDpicPI0kbsoGZcpOdsi2uAR4iBYirsUlwQ2Qyh7dmcMkkeHnxLLPKpZVVfDZQSbsQQNjuRe2lTRsklsV3p4vaTMbxrCd1LLEGDd22XMNjoCD8mHvetOmfdHJj21KF2MknZ7c+v5VyH9UvNkF/8AV/udJ0RfBL6m4wm1cLasM6GIRUIp0inyj2vAJ5OE01LLwJJpLLLHh3DDIA5NlO1tzXQdP6FO5d93wr28spWa6GPg3LzC4VUFlH9a6vS6OnTx7a0Z9lsrHmROatDDx/tnxeaWd43NljYgLqBpzI/Oqs22zlOoaiy21wfCJeznGFVRFIbagL79fc1zXVumysm7avxN3onV4V1qm1/JGnFcy1jk69PIqBRku1OjyJwecYxMs8g/nP1Nx+NeydMt9XR1T94r9jz7X19l1kPZv/Z6N2j4ZJJgcHh4kLAvFntsFEbHM3QZrG9VFL+42zVlB+jGK+RZ8SscfgoR8MccstvPKI0+mf5VH4yWOGkNafEnETukOHQR+HvZQwZlCgnxAaga00eCcLwhdTK2pkZpDYEDxEnS+tgPwqGSyBZ8Zkkighjico7uq5gFJAszsbMCOVvenfdjsKiDtFh1L4TMqmQyAFrC+XKc4vyBYrpTLllLPuOiTcUmnbFLHFBE2WPOJZVbwksbhWA0+FfpTpyl3KMUNS2IeEYmRhjJzkaVf3YEdyp7pDYLfU+JmpkJN9zfI5+Chfg3d4SLPJIpcrH3QZlztIQpzgEX0uTcbCs90zjVlyxnwTdybxjg0fGMC0mIwiKpMUZZ2PIFcoUH2zVduhKUoRXCe/4EUZYyzkI7ziTtyhhVPRnJY/8AFh8qXPdf9F+4n+BRYLCtPiZZky94ZWKM3SIhV9rKPnVCanbqGo+P4J/hjDcvUy4lZUxmHUd1oXOqka3KFgCtrX9xrWlF+plSXH/divjt4ZU9yTwdViQkyZbqo1s8ozaD+XSkgv7ewkuSXj+HcRYPAxFRMzK+p0AhUyEnQ/fC2661NFY2GSDMM37UZcPjcKh7sC8liY2uAboWAKm2uhOx1qTdcDfvbSR5PMECnIPBmOXzXMcp06gA1r1v4UjnZR/ut+A/gK8/P+lcR/Uk86nHskv5Op6NHFGfdv8A0bjh8DMpIF7DX3rlVpbblKUFnHJs+pGOM+Sww0IXxyDQbDmx/SrOk08KH6+pWEuF5b/0RW2OXwV/mB4vEKM0jHKupJPIVVcZau9+kuX+Qtl0NPV3WPCRieL8ZeZiq3CXsAN29fXpXUaHpkNOsveXv/o4bqXWbdXLtr2j7e56p2WwDQYWKNviC3PkWJaw9L2rfgsLBsaOl1Uxiy2pxZFQAFisFDlYuiWscxsAbbm53tSNIjnVW0+5I8U4iirM4QjKHIUqdLA6WNU5ecnGW4jZLt9/BreCY9Bh1zuBa98x1Gp661yPUtLdZqnGMfp7Hc9I1lMNFGU57+cmixuFCBSDcML35e1RdT6b9jUHnOefqa2n1Hq5YG40rNgm3hFjwYLtJFlnzcmAPuuh+gHzr0z+l71Zoux8wbX4Pf8AdnHdaq7NT3L/ACS/TYPh4ri8iRjEyLGpBVQE0ykFRmy5iBYaE25bVtXaeKllIpafV2OCUmH4V5Xk715XaWwUObAgAkgDKAPvH51SlDBoxscuTRQ4aWfwzTyOnNLIin/NkUZh5GoGWoyNNhoFAtptSIeDNwy752lZyL5Q2Wy33tYDpQxUVeOwLZg0krva+XNYWvvlIAPIVXt7sD48gkn7QwIbFS5NsoCAkf51XP8AWiqySi5z48ISSTeIgMJeP/BkaLl4QCLDqrAg/Ksj7VZGbknyWo1xawxvcSSOHllklcfDewC9cqoAAdtbXqCeotte+XgkVcYInkkxDMCcTL4b5RZBbS2oC+I2vvenvX3JjfRgzkSSrmZZ5A7m7uMuZrCwvdbaCmx1lqbnnkc6I4wdjjKKoRmUqPCRuP1p3ry9TuXIOEcYB8b30oyzYiR05pZEU/5sijMPI6Vb+12T2IHWkNXFTxi0M7Rr0Cow9g6m3tVimySWCGawVhDiQymV2mP/AFCfELbAcgNdgLb6a1chLu2KtksbjOJ8QxUqGOXEyMh0KgIgI6MUUFh5E2NacKYwWXyULdROXHBQY+wsBVytZ5KEpblnwaP4fKvNuqXu/UTn4y/yOy0VTqojDykje8O4iY0yqoHnvf1qrV1mVFfp1wS+f+yxLTKcsyYBxniwQZ5Dc/dHMnyFVq439Ru+J/j7EOr1lGgqzLnwvLMLxHiUkxux05KNh7fnXVaTSVaePbD/ANnA67qN2rlmb29vAJHe4y3vytvflbzq4UY5zse6cIVhDGHILhFDEG/iAF6trg7enKrXdzjcMpSUVAGb7fYzu8G45uQg99T+FMt+6Z/U7eyh/PY8itz5bVVOTSeBUCMu8H2knzKJJGMY0y6WAA0tYcqra6n7RS4fkbGg6pZTdGU5fCa3AY5ZLtE1yBrbcDzHSuRWm1mleVF/kdxRrNNq18EkzOdq8NmXNbVTf25/kfat/wDpjWuvVOuXE9vxKPWtN6mn7o8x3/ArOHPcDy0rvLTlYcl5gjVKw0aZGs4ObkDqRVeSL8JZLeZXOIXQ5FjOvIs7DT1AT/lTSUinYtisoNskRPldzzHPRPrSAV2HwbSzyl5M7IQl8uVEFgbIt99dTfl5VHOPc8Dk8bh2AZEWWUSI6KD4lII8GbMDYnUGiKxl+Ae5RcG4PJJh0lLDM/iIPmxuSb+prNlond8ecZLCu7dgvA4eQSTCGVF7rKrO0ZdTdQ5AAcbAin6bTSqnJxl+gyyxSSygPhGGzQnEyyhEYl2dtPia50J0FzYa1Vjo3fJ2TeETu5Q+FBnEMJlaPKQyyaJbra/1Gt6NVopKScOHshKrsrEvBIOGKX7rvk73LnybnLe17Xva/O1Sw6b4lLf2Gy1HnAFhsAXMmZgixEh2OwK7/TW/S1LTpJuTT4Q2dq5RBxLAosCzxyrJGxAzAW3OUEa666Vd9LEdmQN5KSTrVmhdu5Tt3WCPFoAgBQhzrfqP75VerbbyUrsKGGZubxSf3sKXqOrWn0smuXsvxI9Fp/V1CT45NJ2fwjOwAGtedwpnfZ2Q5Oy7lCOZF52hjbDwE96qubZRubcz5HpVyjoTjPuuey4XuZXVepuulqt4ZgJ5Wc3ZixPufQVt11RhtBY+hw1t1l0szbbJMfgJIWCSLZioa3MZtgfOpMYEtplW+2XIMRakZF5PWvs8wckeFBc6Oc6DfKtgB87XtyvVqv7p1fS65wo+Lzx9DT080hUAZX7RsE0mFuv3GDn0AN6jsWUZnVanOjK8bnlJY2tyHL1quctl4wNoEFQBYcO4o8AfujZ3GUtzC72Xzvz8qCzTqZUp9j3ZYcP4mZgY5LXtodbt1Brn9Zo/s79ar3/6zrOk9VeqTot9vzK6Fe6kKHb8uVd1odYtZpo2rnz9fJk6rTPT2uHjx9C6wz2pbIj6ZGr7Ktml/wAqk/gPzqnPk06HksuF46WXEzDOO6RmULlG65VN23+LN8qYT5FwWTPPiZOQfIP9Ayn6q3zpq5FAOHzt+wYidbl5O+kW2/ivl+V6bnZsCPFQCDhndgZTIAltv8Rgp98lzTIR/t4Y5vcXa1AsGHwvJmAcbZkjTUG24zFKg1T7KcIfXvIRRcPwyUoAucMotprIREv5GkpzHTt+4tn39iXtDh/3OFw6i6l1BFtDkQkA/wCqx9qNRFqmMI+Qra78skwGEK4tUeYyFIy6p91ASEFhbpmHtTqoWRsSnLOwk5JrKQuBJfE4vEPpZylzpZUsvysl/wDVTq8u6Un4CWOxIB4dxJ4oXneLPBPKzjUZrSEhRlb4gVAFjan1tpNvhsY/AP2r4bBG0DIuUvm8FzYBQDmC38Nrge9PlFJbDJPYrsLBnbXYan9KlrRVbyyt45i8xJG2y/rWhTAzrpuT+RnZcUItSLsdh+tZGv8A79/a/uR/V/8A5wW67o6Wly/yl+iLXgHaqWHNdVNwbWW1jy9qhqhGv7qKT6xdn49wLHY6SZi8jXJ+npTm8mNddKyXdJk3BMaIJVlsDkuQCL62sLeY39qRPG4untVVnfjJFjuISTSGV2OYm9+ltrUreRLbpWT75cgxN6aRZeT2vsrh5I8LEspu+W58gdQPYECrcVhHZaKEoURUuS2pxaFQAHxhFaCVWNgUYE3tuKbLgivSdck/Y8LAF7X0va/l1tVTycThZJcY6Fj3alV5XNyfWlHWOLfwrCIKCIVAp1WsQeh5G1xzF+VNcU9mS1WOElJDuK8ZaRwxRVA5KDf5k61c0NldE3hYUuTUt11mox3eOC34Zi86+YrYsiFViZc4LiM0V+6cITa5KhtB6+tUrIGjTc48BGAx00QIjkyliWZiqtckljodtWNRbZwyxGbR1MVLGhjjlyhsxc5VJYtfMbnbc1Ba+2WETQnlbjsNxCeFMkMgVbfeUNbS1189OdxVb1JRWCVNEU+KnkCLJNnWNgy3VQSyggFiN9zUU7pNYJEkOmmlldXmkzlQwXwhQA1idt/hHyqG6x2LDJIJRH4iaWRVjaT90pUhMoHw6i7bnXWkd0nDsFSXd3BS8UxSjKkqhQLDMgZgPI3/ABBpYaucVgJQi3kHwpeNjIJWMrG7SMAS3KxFrZbAacuVMV01PvDtWMHcfisROuSWYd2fiVECZh0Y3Jt5XsasO+c1gj7Uh0fE8REuSKRQo2DJmt6EEH8alqnJLBHNrwAmOSWTPI5kkItcgAKu9lA0A/GrKTfJWlLOwzjGPWFe6XU/e/r61o0UOW5ma3WxpfYt2YvinFTcWHtUmos9GOI8sowulN5wDcLwDYhnYuq2UtdiBe2wFYz3eSZR9Vtt4JoktUZkze5LQRCoA7lNr205Hra17fMUDnFrcmwQXvEzNlXMt23yi4ufajyPpx6izxk92ws6uodCGUi4INwR6iraO3hJSjlPKJaUcKgDAfabjJlMcakiMqSbDmOp9KhsbMLq9lixGPDPPTUJz72OhtLW1686Bcj4Qv3ibDkNz6X2oHQ7eWcle+wsOQ/rzNA2TTexHQIjsOI7vMQqliLAkA5ddxfnSp43Lenv9Nt4I8HjWBZ3YCxFrgDMelh5Vp6TVL7lr28FtS7k5eTQRY4FQw62PlWm6o9pC9S4tB4as2yG5rxs2Q9XqrOBYjMeGqu4E6kdBqGUCVSJFaoXWSd48NTfTHd48PR2B3izU/0xPUGs9TQrGTsFHGXNh/QVZhUV3N+CLinE1hXu4zd+bb2/rWvTSmlkxtdrlWnGD3Zh+JY617m5PzJqa29UL5mRVXKcu6RSuxdietYNk3OXc+S+2orYsMJAToBc8uZ9qiw/BWnJyeEaPFdmsRFCsroRmNgtvFte7DlttSyg1uOs0VsK1ZJc+PJUstqY2UsbnKUCaXEsyqpPhUWUbDUkk+pJ3oHysbio+EdweEeVwkalmPIfn0FH0CuEpy7YrLPYuyfDGw2HWN2zNqxtsL8h1Aq1BNR3Ov0VDopUJPcuacWxUAB8WlWOJ5SobIpNjbkDSPZEV0lCDm1weJ8SxrTSNI1rk8hYD2qo3lnGW2u2TkwWghFQAqBRUCHGWgVMDxMN6XLLNc8EMGKaMje34f0rQ02tda7Z8Esq42I0XD+KgjTX3rTahdHMWMhfZT8L3LmOZToDrUFtCjHKNHT6mM3jJMDVJwLqmOBqFwJlMcDTHWP9QcDTfSF9Qdmo9IPUHZ+VSemN9Ueigau1vIan+lWKtO5cEdl8YLMmV/EeNgKVTwjbT8zzq5XpWnlmTqOpLDjDkx3EOJ7gan+9/wBKW/WwrWI7szqdPKT7pEWA4cJVaaWQKi6G2rE8gByrHcpWPvkzXpoj2OUnhIiigF9NuV96jcvYz7JrOxbcOx0sBJicoSLEje170mSGF863mDwXuF7a4tFsWV9d3W5t0pysfktQ6pfFY5+pV8YxqTSd4qZLi7a7tzNtgKa3krai2Ns+6KwBKhJsASfKkK6WRxgYLmynLfLe2l7Xt60bjnCSWWhqORsSPQ2/CgSMnHdHt/Z5icNCScxMSEnr4RrVtcHa6Zt0xb9ixpScVADJowylTsRY+9GMiSSawzxbtHwk4aUoxU3JYBfuqToCOXp5VVlHtZx+t0/oWduSpppSFQKSEKANSTbUWsB786BzSwR0DSaJVsS17/dtzPO/lQOiljcHZb0AngFxOG5Ea9KdgnhMBKspuDapK7JQeYss90ZLDLDA8cZCCwvV+HUIyWLF+JGtP2PugaTh3GY5dLgep+lWVGuccwkieu+zPxotFa+1QurctqwcDTHWPVh29J6YvqCvSqv3D1UQz4tEBLMB709Ve5HO7tW5meI8eUnTXp0qWWrpqWFu/kZVldl0sy2RR4rHO/O1ULtXOzZbIlrphAhSMmqY9zSDsNhybAXNzoOp8h1oInPPwosZsIYjla2a2oGtvI+dIyvbFxeGNtSER2gTA+N8utvFy8vP1oHJ4JMLjpI2zoxDdevrRwOhdOEu6L3NPw8YjiEEquRljs6tlCi4BulgNdANttL8hT45ktzTq9bWVSjLhb5/gyuFZA6lwSlwWA0JHMC+16ZxyZcO1SXdxk9j7LcdjxaMUQpkspU2000tblpVmEu467R6uGoi+1YwXVPLgqAAuMcQWCJ5GNrDTzPIUjeFkhvujVByZ4jicQ0sjSSElma7Hn7fpVTOXk4uybnJylvkhIoGMQoARoBnKBDt6Bcj4GAYFlzAEEre1xfUX86B8JJNNhnFuKGdy2REB5Ko28ydTSyl7E92pdjylhEnD+z8EpUPio1LAHKLlh5EkBb+9PjFPllrT0Vya7rF9DP8UwISR1XUKxAO9wDvcUnDGTkozcV4K9oSKRpMfGxF0vG1WwWNrnQktttqLbmmRUq1Lsk8423fJrf8hXPClBfMssPjHZM6ubXt51Ss1eupipSl+i/0alOn0eo+5H9x37XJ/Eag/wCX1b/y/REv/G6f/wAQHinEnQDW5N9yfL9an0+p1Goz32P8ML9inrXTpFFRgssoJpnf4iT76fKtD/vv+5gztc3lki2ygBRfUknXe1gBtp+dOyM9VRSxyPWAnU01kErcstuDcKWVrPKkajUsx5eQ5mkT9wqSslhvCD8ViI4iUw17c5T8beS2+Eenzob9httkINxq/MrqQqN5FQNLHCSyRRl1QDMcokI1GmoQnQeo1oLEJSrh3Y52yV9BXEKANKO18i4b9njjSPS2ZbjTnp1PXzp6niODSXUmqfSjHBnIo2dgqi7MQAOpJsBTChGLbwj2nszwZcJCIxqx1dv4mtr7DYelWox7Vg7DR6ZUVqK58/UtqcWhUAef/alLJ+6UX7sg36Zrjf2/OobmYPWZSxFeDBph3KlwpKjQm2lz51AYahJx7sbE/DOGS4hwkakncnkB1J6UqTfA+nT2XS7YItMN2Mxj5v3eW38R3O1hbz57W1p6rkW4dMvlnYlXsPjLXyLe+xYDTrR6UhV0rUNcAPaLgTYRkRjcsuYkfCDe2UHnTZxaINXpHp2k/KKl0I3FuetIVnHHIThOHSyKzIjMq/EQPoOp8qMMkhp7JpuKzg6eGTBDJ3ThBoWKkDWk7WH2e3t73F4OYbh00ilkjdlG5Ckj50YfkSGnsmu6MXgFmgI0ZSOeotp70o15jsxkWBaQkIpawubDYCjJLDultEGfCeVGWKpsM4PljY5j4SPreqWvqndViPKZr9J18Kbf7nDRYDEq0gVFZhbkLkk+XQVQj06x17/eNd9aq9ZRim4/L3JOLdmcQ8aziNrG9ktqqD77dLk7dLVraTSumvHLfJndRduofqqO3sUWD4Y8jhEUsxNrAa+/SrBjRc5vtity5fsfi1Yr3JNhe4+Hnz9j8qXskTS0WoTx2gEmBkQXZGUXtcqQL9Ln0prT8lKcJx+8mgjhvDZZ2yRIWP0HqeVIo54Cqmd0u2KyWfG+yk+FVWazZjbw3NvX+/yp0oNFrUaC2mPcypmwjoAWRlDC4uLXHWm7rkpzrlFZaIlaxv8AjQMTwwiGKWZsqh3YC9hc2H5CjBJGM7XiOWC0EQqBDoFApLG7RlWUlWFmB2INIPi3CXcuT2XspjHmwsUj/EVNz1sxF/e1W4fdR2GinKymMpcst6cWhUAQ4nDJICrqGB3BoayNlCM1iSyNgwcaLkRFVegAtQhIVwiu2K2JkQDYAegoHYS4HUCioAgxGEjf40Vv8yg/jSYQ2VcZcrJU8T7LYWeQSSIbgAaHKLDYED+9aa4JvcqXaGm2SlJFtg8KkShI1CqNgBYU5JLgtQhGEUorCJZEB0IB9RelHMSKALAWHlpQC2K7ifA8PiGDTR5yNBqRb5GmyinyV7dNVa05rITheHxRrlSNFHQKBf1605JEsKoQWIpJDcVw2GRSrRoR0Kjpb86GlgSdUJLDRlY/s5guSZHI5AAC3vzqJVpmauj1Z3bNFwfgMGGXLGgvzY6sfU09RUeDQ0+mrpWIIsTEKcTkUOEjU3VFU9QoB+Y9B8qTCGqEVukT2pRxDicKkgs6qw6MAR9fSgbOuM1iSyLCYSOMZY0VB0VQo+lGBIVxgsRSS+RPageA8V4ZHiEMcguD6X06HltQ0mtyK6mNsHGXBncX2DwrKFTMhBuWvmY7aa6W35f1jdMcGdPpdDiox2LvgfA4cLHkjXf4mPxN6np5U6MVFbF3T6auiPbFfX5i/wC7uEzZu4jvvqt9fQ6UdqE+x0Zz2L8hmP7N4WYhniBIFhYlbDp4bafrQ4RYW6Kix5nEIwnBsPELJCgHpcn1J1pVFEkNNTBYjFFJx/slFiZlcsUsApCgWIFz7b8qjnFNlLVaCF9ik3g0uFgWNFRBZVAAA5AaAVIjQhFQXauETUo8/9k="/>
          <p:cNvSpPr>
            <a:spLocks noChangeAspect="1" noChangeArrowheads="1"/>
          </p:cNvSpPr>
          <p:nvPr/>
        </p:nvSpPr>
        <p:spPr bwMode="auto">
          <a:xfrm>
            <a:off x="155575" y="-936625"/>
            <a:ext cx="2333625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74A773B-BECE-4B4F-849E-3BF7E7599D99}"/>
              </a:ext>
            </a:extLst>
          </p:cNvPr>
          <p:cNvSpPr/>
          <p:nvPr/>
        </p:nvSpPr>
        <p:spPr>
          <a:xfrm>
            <a:off x="174262" y="369669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Áreas e Ações Prioritárias para Conservação e Uso Sustentável da Biodiversidade Brasileira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1D4AB4F-8401-42BC-BCAF-72EF0389F7D1}"/>
              </a:ext>
            </a:extLst>
          </p:cNvPr>
          <p:cNvSpPr/>
          <p:nvPr/>
        </p:nvSpPr>
        <p:spPr>
          <a:xfrm>
            <a:off x="1137143" y="2322294"/>
            <a:ext cx="2529165" cy="220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spcBef>
                <a:spcPts val="600"/>
              </a:spcBef>
            </a:pPr>
            <a:r>
              <a:rPr lang="pt-BR" b="1" dirty="0"/>
              <a:t>O que conservar ? </a:t>
            </a:r>
          </a:p>
          <a:p>
            <a:pPr algn="ctr">
              <a:lnSpc>
                <a:spcPct val="170000"/>
              </a:lnSpc>
              <a:spcBef>
                <a:spcPts val="600"/>
              </a:spcBef>
            </a:pPr>
            <a:r>
              <a:rPr lang="pt-BR" b="1" dirty="0"/>
              <a:t>Quanto conservar?</a:t>
            </a:r>
          </a:p>
          <a:p>
            <a:pPr algn="ctr">
              <a:lnSpc>
                <a:spcPct val="170000"/>
              </a:lnSpc>
              <a:spcBef>
                <a:spcPts val="600"/>
              </a:spcBef>
            </a:pPr>
            <a:r>
              <a:rPr lang="pt-BR" b="1" dirty="0"/>
              <a:t>Onde conservar ?</a:t>
            </a:r>
          </a:p>
          <a:p>
            <a:pPr algn="ctr">
              <a:lnSpc>
                <a:spcPct val="170000"/>
              </a:lnSpc>
              <a:spcBef>
                <a:spcPts val="600"/>
              </a:spcBef>
            </a:pPr>
            <a:r>
              <a:rPr lang="pt-BR" b="1" dirty="0"/>
              <a:t>Como conservar ?</a:t>
            </a:r>
          </a:p>
        </p:txBody>
      </p:sp>
      <p:pic>
        <p:nvPicPr>
          <p:cNvPr id="17" name="Imagem 15">
            <a:extLst>
              <a:ext uri="{FF2B5EF4-FFF2-40B4-BE49-F238E27FC236}">
                <a16:creationId xmlns:a16="http://schemas.microsoft.com/office/drawing/2014/main" xmlns="" id="{283B3190-5468-4DD3-AC86-9D38A8CD3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01" y="1404383"/>
            <a:ext cx="3125790" cy="44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535</Words>
  <Application>Microsoft Office PowerPoint</Application>
  <PresentationFormat>Apresentação na tela (4:3)</PresentationFormat>
  <Paragraphs>118</Paragraphs>
  <Slides>16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Sans</vt:lpstr>
      <vt:lpstr>Lucida Sans Unicode</vt:lpstr>
      <vt:lpstr>StarSymbol</vt:lpstr>
      <vt:lpstr>Times New Roman</vt:lpstr>
      <vt:lpstr>Wingdings</vt:lpstr>
      <vt:lpstr>Office Theme</vt:lpstr>
      <vt:lpstr>Office Theme</vt:lpstr>
      <vt:lpstr>Conservação e Desenvolvimento  Sustentável no Bioma Pantanal</vt:lpstr>
      <vt:lpstr>Apresentação do PowerPoint</vt:lpstr>
      <vt:lpstr>Apresentação do PowerPoint</vt:lpstr>
      <vt:lpstr>O que é Reserva da Biosfera? (Art. 41 da Le do SNUC)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05050371651</dc:creator>
  <cp:lastModifiedBy>User</cp:lastModifiedBy>
  <cp:revision>79</cp:revision>
  <cp:lastPrinted>2017-11-28T10:18:03Z</cp:lastPrinted>
  <dcterms:modified xsi:type="dcterms:W3CDTF">2017-11-28T10:22:05Z</dcterms:modified>
</cp:coreProperties>
</file>