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57" r:id="rId4"/>
    <p:sldId id="358" r:id="rId5"/>
    <p:sldId id="359" r:id="rId6"/>
    <p:sldId id="360" r:id="rId7"/>
    <p:sldId id="361" r:id="rId8"/>
    <p:sldId id="362" r:id="rId9"/>
    <p:sldId id="363" r:id="rId10"/>
    <p:sldId id="364" r:id="rId11"/>
    <p:sldId id="365" r:id="rId12"/>
    <p:sldId id="366" r:id="rId13"/>
    <p:sldId id="367" r:id="rId14"/>
    <p:sldId id="368" r:id="rId15"/>
    <p:sldId id="369" r:id="rId1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6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094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14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0354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3080085"/>
            <a:ext cx="10515600" cy="309687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8823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548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31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0180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039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77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19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1423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90767-FBDB-4BD4-9A9E-85DBCA492ED0}" type="datetimeFigureOut">
              <a:rPr lang="pt-BR" smtClean="0"/>
              <a:t>20/08/2019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79245-D0D9-408B-BD24-C586125555F4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47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gustavo.silva@dpu.def.br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865" y="-16041"/>
            <a:ext cx="12221956" cy="6874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661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Posição para solicitantes de refúgio e refugiados: i) não há como negar, a quem solicite refúgio, ingresso e acesso ao procedimento, com decisão pelo CONARE; </a:t>
            </a:r>
            <a:r>
              <a:rPr lang="pt-BR" sz="3300" b="1" dirty="0" err="1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) ampliação indevida do rol do art. 1(F) da Convenção sobre </a:t>
            </a:r>
            <a: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Refugiados.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886069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365" y="1498061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4. Solicitação de refúgio não suspende repatriação, deportação, cancelamento da autorização de ingresso ou de residência (art. 62-A, § 5º)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>§ 5.º A solicitação de pedido de refúgio não suspende a imposição das medidas previstas neste artigo.</a:t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6056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75880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Solicitante não deve ser mandado de volta ao seu país de origem até que a solicitação tenha sido amplamente analisada.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Diretriz internacional que abrange quaisquer procedimentos administrativos que possam conduzir ao retorno.</a:t>
            </a:r>
            <a:r>
              <a:rPr lang="pt-BR" dirty="0"/>
              <a:t> </a:t>
            </a: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88026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5. Solicitação de refúgio não suspende tramitação e decisão da extradição, suspende apenas a entrega (art. 82-A).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>Art. 82-A A solicitação de reconhecimento da condição de refugiado não suspende a tramitação e a decisão de pedido de extradição, obstando apenas a entrega.</a:t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7950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É obrigação do Estado anfitrião, sob o direito internacional de refugiados, fazer com que o exame do pedido de refúgio preceda a decisão sobre a extradição.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157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8F5F0F7-D38E-4E7D-828A-FBA412BBE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D9B7C321-5F38-4B5C-9B89-4C89A5DB2F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391"/>
            <a:ext cx="10515600" cy="60175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queiras ter Pátria.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dividas a Terra.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dividas o Céu.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Não arranques pedaços ao mar.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Não queiras ter.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Nasce bem alto.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Que as coisas todas serão tuas.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Que alcançarás todos os horizontes.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Que o teu olhar, estando em toda parte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Te ponha em tudo, 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Como Deus (Cântico I, Cecília Meireles). </a:t>
            </a:r>
          </a:p>
          <a:p>
            <a:pPr marL="0" indent="0" algn="ctr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Muito obrigado!</a:t>
            </a:r>
          </a:p>
          <a:p>
            <a:pPr marL="0" indent="0" algn="ctr">
              <a:buNone/>
            </a:pP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Gustavo </a:t>
            </a:r>
            <a:r>
              <a:rPr lang="pt-BR" sz="2000" dirty="0" err="1">
                <a:latin typeface="Arial" panose="020B0604020202020204" pitchFamily="34" charset="0"/>
                <a:cs typeface="Arial" panose="020B0604020202020204" pitchFamily="34" charset="0"/>
              </a:rPr>
              <a:t>Zortéa</a:t>
            </a: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 da Silva</a:t>
            </a: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gustavo.silva@dpu.def.br</a:t>
            </a:r>
            <a:endParaRPr lang="pt-BR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2000" dirty="0">
                <a:latin typeface="Arial" panose="020B0604020202020204" pitchFamily="34" charset="0"/>
                <a:cs typeface="Arial" panose="020B0604020202020204" pitchFamily="34" charset="0"/>
              </a:rPr>
              <a:t>61-33181615/61-983370543</a:t>
            </a:r>
            <a:endParaRPr lang="es-419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023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1. Audiência pública: necessidade de ampliação e extensão aos imigrantes.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2. Prisão para deportação ou expulsão, por até 60 dias, com possibilidade de prorrogação ilimitada (art. 48-A).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3. Suspeita de envolvimento em crimes que impede ingresso, residência ou refúgio (art. 62-A, §§ 1º, 3º e 4).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42893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4. Solicitação de refúgio não suspende repatriação, deportação, cancelamento da autorização de ingresso ou de residência (art. 62-A, § 5º)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5. Solicitação de refúgio não suspende tramitação e decisão da extradição, suspende apenas a entrega (art. 82-A).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310052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2. Prisão para deportação ou expulsão, por até 60 dias, com possibilidade de prorrogação ilimitada (art. 48-A).</a:t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Art. 48-A. A autoridade policial federal poderá representar, perante o juízo federal, pela prisão ou outra medida cautelar necessária, para fins de deportação ou expulsão, observado o disposto no Título IX do Decreto-lei nº 3.689, de 3 de outubro de 1941 – Código de Processo Penal.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§1º O deportando ou o expulsando preso será informado de seus direitos, observado o disposto no inciso LXIII do caput do art. 5º da Constituição Federal.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§2.º A pessoa, enquanto não efetivada a sua deportação ou expulsão, poderá ser recolhida à prisão por ordem do juízo federal, pelo prazo de até sessenta dias.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§3.º O prazo previsto no §2.º deste artigo poderá ser prorrogado, em casos excepcionais, mediante despacho fundamentado do juiz federal.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§4º A autoridade judicial deverá comunicar a prisão de qualquer pessoa estrangeira à missão diplomática de seu Estado de origem ou, na sua falta, ao Ministério das Relações Exteriores, no prazo máximo de cinco dias.</a:t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427266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6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Inconstitucionalidade da prisão. Ex. prisão por alimentos.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Aplicação em último caso, quando não couberem medidas alternativas.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101418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Autofit/>
          </a:bodyPr>
          <a:lstStyle/>
          <a:p>
            <a:pPr algn="ctr"/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- Parâmetros internacionais da detenção migratória (Informe sobre Migrações nos EUA, CIDH 2010; Informe sobre Direitos Humanos de Migrantes, Apátridas, Vítimas de Tráfico de Pessoas e Deslocados Internos, CIDH 2015): i) proximidade com centros urbanos; </a:t>
            </a:r>
            <a:r>
              <a:rPr lang="pt-B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) não pode ocorrer em prisão penal; </a:t>
            </a:r>
            <a:r>
              <a:rPr lang="pt-B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) caráter de centro de acolhida; </a:t>
            </a:r>
            <a:r>
              <a:rPr lang="pt-BR" sz="3000" b="1" dirty="0" err="1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) crianças não podem ser separadas dos pais; v) assistência social, psicológica, acesso a Defensor e tradutor.</a:t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  <a:t>- Prorrogação indefinida. Contornos de punição. </a:t>
            </a:r>
            <a:br>
              <a:rPr lang="pt-BR" sz="3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862827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365" y="1498061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>3. Suspeita de envolvimento em crimes que impede ingresso, residência ou refúgio (art. 62-A, §§ 1º, 3º e 4). </a:t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Art. 62-A. Além das demais hipóteses elencadas na presente lei, não será autorizado o ingresso ou residência no País ou concedido refúgio à pessoa suspeita de envolvimento em: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 – tráfico ilícito de entorpecentes e drogas afins;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 – crimes considerados hediondos;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III – prática de terrorismo;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IV – crimes definidos pelo Estatuto de Roma, nos termos do Decreto nº 4.388, de 25 de setembro de 2002;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 – ação de grupos armados, civis ou militares, contra a ordem constitucional e o Estado Democrático;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VI – tráfico de pessoas ou de armas;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VII – crimes relacionados à pornografia ou a exploração sexual infanto-juvenil;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VIII – crimes de pertinência à organização criminosa ou de associação criminosa; e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IX – torcida com histórico de violência em estádios.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6056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28410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2365" y="1498061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§ 1º As hipóteses mencionadas nos incisos deste artigo poderão ser conhecidas e avaliadas pela autoridade migratória por meio de: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 – difusão ou informação oficial em ação de cooperação internacional;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 – lista de restrições exaradas por ordem judicial ou por compromisso assumido pela República Federativa do Brasil perante organismo internacional ou Estado estrangeiro;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III – informação de inteligência proveniente de autoridade brasileira ou estrangeira;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IV – investigação criminal em curso; e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V – sentença penal condenatória.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§ 3.º A pessoa incursa neste dispositivo fica sujeita à repatriação, à deportação, ao cancelamento da autorização de ingresso ou de residência no País, por procedimento excepcional definido em regulamento do Poder Executivo.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>§ 4.º A publicidade dos motivos da imposição das medidas previstas neste artigo está sujeita às restrições da Lei nº 12.527, de 18 de novembro de 2011 – Lei de Acesso de Informação, à necessidade de preservar investigações criminais nacionais ou estrangeiras ou à preservação de informações sigilosas providenciadas por autoridade estrangeira.</a:t>
            </a:r>
            <a:r>
              <a:rPr lang="pt-BR" dirty="0"/>
              <a:t/>
            </a:r>
            <a:br>
              <a:rPr lang="pt-BR" dirty="0"/>
            </a:br>
            <a: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3154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584993"/>
            <a:ext cx="10515600" cy="1930939"/>
          </a:xfrm>
        </p:spPr>
        <p:txBody>
          <a:bodyPr>
            <a:normAutofit fontScale="90000"/>
          </a:bodyPr>
          <a:lstStyle/>
          <a:p>
            <a:pPr algn="ctr"/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6000" b="1" dirty="0"/>
              <a:t/>
            </a:r>
            <a:br>
              <a:rPr lang="pt-BR" sz="6000" b="1" dirty="0"/>
            </a:br>
            <a: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Violação à presunção de inocência. </a:t>
            </a:r>
            <a: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 Problematização de alguns crimes. Mula do tráfico de drogas e tráfico de pessoas. </a:t>
            </a: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Rol do § 1º não tem compromisso com a certeza da imputação. Caráter exemplificativo.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Definição do procedimento excepcional em regulamento (§ 3º). </a:t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>- Impossibilidade de acesso ao documento que motiva a medida em face do imigrante (§ 4º). </a:t>
            </a:r>
            <a:r>
              <a:rPr lang="pt-BR" sz="33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Súmula Vinculante 14.</a:t>
            </a: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pt-BR" sz="33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s-419" sz="33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2834" y="6065948"/>
            <a:ext cx="10515600" cy="123893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endParaRPr lang="pt-BR" b="1" dirty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es-419" dirty="0"/>
          </a:p>
        </p:txBody>
      </p:sp>
    </p:spTree>
    <p:extLst>
      <p:ext uri="{BB962C8B-B14F-4D97-AF65-F5344CB8AC3E}">
        <p14:creationId xmlns:p14="http://schemas.microsoft.com/office/powerpoint/2010/main" val="144233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2786</TotalTime>
  <Words>76</Words>
  <Application>Microsoft Office PowerPoint</Application>
  <PresentationFormat>Widescreen</PresentationFormat>
  <Paragraphs>69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do Office</vt:lpstr>
      <vt:lpstr>Apresentação do PowerPoint</vt:lpstr>
      <vt:lpstr>    1. Audiência pública: necessidade de ampliação e extensão aos imigrantes.   2. Prisão para deportação ou expulsão, por até 60 dias, com possibilidade de prorrogação ilimitada (art. 48-A).   3. Suspeita de envolvimento em crimes que impede ingresso, residência ou refúgio (art. 62-A, §§ 1º, 3º e 4).  </vt:lpstr>
      <vt:lpstr>   4. Solicitação de refúgio não suspende repatriação, deportação, cancelamento da autorização de ingresso ou de residência (art. 62-A, § 5º)   5. Solicitação de refúgio não suspende tramitação e decisão da extradição, suspende apenas a entrega (art. 82-A). </vt:lpstr>
      <vt:lpstr>     2. Prisão para deportação ou expulsão, por até 60 dias, com possibilidade de prorrogação ilimitada (art. 48-A).  Art. 48-A. A autoridade policial federal poderá representar, perante o juízo federal, pela prisão ou outra medida cautelar necessária, para fins de deportação ou expulsão, observado o disposto no Título IX do Decreto-lei nº 3.689, de 3 de outubro de 1941 – Código de Processo Penal. §1º O deportando ou o expulsando preso será informado de seus direitos, observado o disposto no inciso LXIII do caput do art. 5º da Constituição Federal. §2.º A pessoa, enquanto não efetivada a sua deportação ou expulsão, poderá ser recolhida à prisão por ordem do juízo federal, pelo prazo de até sessenta dias. §3.º O prazo previsto no §2.º deste artigo poderá ser prorrogado, em casos excepcionais, mediante despacho fundamentado do juiz federal. §4º A autoridade judicial deverá comunicar a prisão de qualquer pessoa estrangeira à missão diplomática de seu Estado de origem ou, na sua falta, ao Ministério das Relações Exteriores, no prazo máximo de cinco dias.   </vt:lpstr>
      <vt:lpstr>    - Inconstitucionalidade da prisão. Ex. prisão por alimentos.    - Aplicação em último caso, quando não couberem medidas alternativas.    </vt:lpstr>
      <vt:lpstr>       - Parâmetros internacionais da detenção migratória (Informe sobre Migrações nos EUA, CIDH 2010; Informe sobre Direitos Humanos de Migrantes, Apátridas, Vítimas de Tráfico de Pessoas e Deslocados Internos, CIDH 2015): i) proximidade com centros urbanos; ii) não pode ocorrer em prisão penal; iii) caráter de centro de acolhida; iv) crianças não podem ser separadas dos pais; v) assistência social, psicológica, acesso a Defensor e tradutor.  - Prorrogação indefinida. Contornos de punição.  </vt:lpstr>
      <vt:lpstr>          3. Suspeita de envolvimento em crimes que impede ingresso, residência ou refúgio (art. 62-A, §§ 1º, 3º e 4).   Art. 62-A. Além das demais hipóteses elencadas na presente lei, não será autorizado o ingresso ou residência no País ou concedido refúgio à pessoa suspeita de envolvimento em: I – tráfico ilícito de entorpecentes e drogas afins; II – crimes considerados hediondos; III – prática de terrorismo; IV – crimes definidos pelo Estatuto de Roma, nos termos do Decreto nº 4.388, de 25 de setembro de 2002; V – ação de grupos armados, civis ou militares, contra a ordem constitucional e o Estado Democrático; VI – tráfico de pessoas ou de armas; VII – crimes relacionados à pornografia ou a exploração sexual infanto-juvenil; VIII – crimes de pertinência à organização criminosa ou de associação criminosa; e IX – torcida com histórico de violência em estádios.    </vt:lpstr>
      <vt:lpstr>           § 1º As hipóteses mencionadas nos incisos deste artigo poderão ser conhecidas e avaliadas pela autoridade migratória por meio de: I – difusão ou informação oficial em ação de cooperação internacional; II – lista de restrições exaradas por ordem judicial ou por compromisso assumido pela República Federativa do Brasil perante organismo internacional ou Estado estrangeiro; III – informação de inteligência proveniente de autoridade brasileira ou estrangeira; IV – investigação criminal em curso; e V – sentença penal condenatória.   § 3.º A pessoa incursa neste dispositivo fica sujeita à repatriação, à deportação, ao cancelamento da autorização de ingresso ou de residência no País, por procedimento excepcional definido em regulamento do Poder Executivo.   § 4.º A publicidade dos motivos da imposição das medidas previstas neste artigo está sujeita às restrições da Lei nº 12.527, de 18 de novembro de 2011 – Lei de Acesso de Informação, à necessidade de preservar investigações criminais nacionais ou estrangeiras ou à preservação de informações sigilosas providenciadas por autoridade estrangeira.   </vt:lpstr>
      <vt:lpstr>     - Violação à presunção de inocência.   - Problematização de alguns crimes. Mula do tráfico de drogas e tráfico de pessoas.   - Rol do § 1º não tem compromisso com a certeza da imputação. Caráter exemplificativo.   - Definição do procedimento excepcional em regulamento (§ 3º).   - Impossibilidade de acesso ao documento que motiva a medida em face do imigrante (§ 4º). Súmula Vinculante 14.   </vt:lpstr>
      <vt:lpstr>   - Posição para solicitantes de refúgio e refugiados: i) não há como negar, a quem solicite refúgio, ingresso e acesso ao procedimento, com decisão pelo CONARE; ii) ampliação indevida do rol do art. 1(F) da Convenção sobre Refugiados. </vt:lpstr>
      <vt:lpstr>        4. Solicitação de refúgio não suspende repatriação, deportação, cancelamento da autorização de ingresso ou de residência (art. 62-A, § 5º)     § 5.º A solicitação de pedido de refúgio não suspende a imposição das medidas previstas neste artigo.     </vt:lpstr>
      <vt:lpstr>    - Solicitante não deve ser mandado de volta ao seu país de origem até que a solicitação tenha sido amplamente analisada.   - Diretriz internacional que abrange quaisquer procedimentos administrativos que possam conduzir ao retorno.   </vt:lpstr>
      <vt:lpstr>   5. Solicitação de refúgio não suspende tramitação e decisão da extradição, suspende apenas a entrega (art. 82-A).    Art. 82-A A solicitação de reconhecimento da condição de refugiado não suspende a tramitação e a decisão de pedido de extradição, obstando apenas a entrega.     </vt:lpstr>
      <vt:lpstr>  - É obrigação do Estado anfitrião, sob o direito internacional de refugiados, fazer com que o exame do pedido de refúgio preceda a decisão sobre a extradição.   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Debora Ferreira Linhares</dc:creator>
  <cp:lastModifiedBy>Ana Carolina Vaz da Silva</cp:lastModifiedBy>
  <cp:revision>188</cp:revision>
  <cp:lastPrinted>2018-06-06T01:34:44Z</cp:lastPrinted>
  <dcterms:created xsi:type="dcterms:W3CDTF">2016-06-09T17:13:04Z</dcterms:created>
  <dcterms:modified xsi:type="dcterms:W3CDTF">2019-08-20T15:19:04Z</dcterms:modified>
</cp:coreProperties>
</file>