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5" r:id="rId3"/>
    <p:sldId id="276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8288000" cy="10287000"/>
  <p:notesSz cx="6858000" cy="9144000"/>
  <p:embeddedFontLst>
    <p:embeddedFont>
      <p:font typeface="Canva Sans" panose="020B0604020202020204" charset="0"/>
      <p:regular r:id="rId19"/>
    </p:embeddedFont>
    <p:embeddedFont>
      <p:font typeface="IBM Plex Sans" panose="020B0503050203000203" pitchFamily="34" charset="0"/>
      <p:regular r:id="rId20"/>
      <p:bold r:id="rId21"/>
      <p:italic r:id="rId22"/>
      <p:boldItalic r:id="rId23"/>
    </p:embeddedFont>
    <p:embeddedFont>
      <p:font typeface="IBM Plex Sans Bold" panose="020B0604020202020204" charset="0"/>
      <p:regular r:id="rId24"/>
      <p:bold r:id="rId25"/>
    </p:embeddedFont>
    <p:embeddedFont>
      <p:font typeface="Open Sans Bold" panose="020B0604020202020204" charset="0"/>
      <p:regular r:id="rId26"/>
      <p:bold r:id="rId27"/>
    </p:embeddedFont>
    <p:embeddedFont>
      <p:font typeface="Poppins Bold" panose="020B0604020202020204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7" autoAdjust="0"/>
    <p:restoredTop sz="94619" autoAdjust="0"/>
  </p:normalViewPr>
  <p:slideViewPr>
    <p:cSldViewPr>
      <p:cViewPr varScale="1">
        <p:scale>
          <a:sx n="70" d="100"/>
          <a:sy n="70" d="100"/>
        </p:scale>
        <p:origin x="59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6555A7-A9A4-0489-EF30-3D32251FD278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481013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BR" sz="12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Pública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70557" y="-8170748"/>
            <a:ext cx="17311428" cy="19067199"/>
          </a:xfrm>
          <a:custGeom>
            <a:avLst/>
            <a:gdLst/>
            <a:ahLst/>
            <a:cxnLst/>
            <a:rect l="l" t="t" r="r" b="b"/>
            <a:pathLst>
              <a:path w="17311428" h="19067199">
                <a:moveTo>
                  <a:pt x="0" y="0"/>
                </a:moveTo>
                <a:lnTo>
                  <a:pt x="17311428" y="0"/>
                </a:lnTo>
                <a:lnTo>
                  <a:pt x="17311428" y="19067199"/>
                </a:lnTo>
                <a:lnTo>
                  <a:pt x="0" y="190671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1726802" y="2907409"/>
            <a:ext cx="13170867" cy="2570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56"/>
              </a:lnSpc>
            </a:pPr>
            <a:r>
              <a:rPr lang="en-US" sz="9369" b="1">
                <a:solidFill>
                  <a:srgbClr val="DEE5FF"/>
                </a:solidFill>
                <a:latin typeface="Poppins Bold"/>
                <a:ea typeface="Poppins Bold"/>
                <a:cs typeface="Poppins Bold"/>
                <a:sym typeface="Poppins Bold"/>
              </a:rPr>
              <a:t> Inteligência    Artificial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32175" y="5547241"/>
            <a:ext cx="10075158" cy="448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2"/>
              </a:lnSpc>
              <a:spcBef>
                <a:spcPct val="0"/>
              </a:spcBef>
            </a:pPr>
            <a:r>
              <a:rPr lang="en-US" sz="2601">
                <a:solidFill>
                  <a:srgbClr val="DEE5FF"/>
                </a:solidFill>
                <a:latin typeface="Canva Sans"/>
                <a:ea typeface="Canva Sans"/>
                <a:cs typeface="Canva Sans"/>
                <a:sym typeface="Canva Sans"/>
              </a:rPr>
              <a:t>Sebrae Nacional - PBIA</a:t>
            </a:r>
          </a:p>
        </p:txBody>
      </p:sp>
      <p:sp>
        <p:nvSpPr>
          <p:cNvPr id="5" name="Freeform 5"/>
          <p:cNvSpPr/>
          <p:nvPr/>
        </p:nvSpPr>
        <p:spPr>
          <a:xfrm>
            <a:off x="9361748" y="1362852"/>
            <a:ext cx="7471791" cy="8229600"/>
          </a:xfrm>
          <a:custGeom>
            <a:avLst/>
            <a:gdLst/>
            <a:ahLst/>
            <a:cxnLst/>
            <a:rect l="l" t="t" r="r" b="b"/>
            <a:pathLst>
              <a:path w="7471791" h="8229600">
                <a:moveTo>
                  <a:pt x="0" y="0"/>
                </a:moveTo>
                <a:lnTo>
                  <a:pt x="7471791" y="0"/>
                </a:lnTo>
                <a:lnTo>
                  <a:pt x="74717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5285588" y="8083570"/>
            <a:ext cx="1973712" cy="1033981"/>
          </a:xfrm>
          <a:custGeom>
            <a:avLst/>
            <a:gdLst/>
            <a:ahLst/>
            <a:cxnLst/>
            <a:rect l="l" t="t" r="r" b="b"/>
            <a:pathLst>
              <a:path w="1973712" h="1033981">
                <a:moveTo>
                  <a:pt x="0" y="0"/>
                </a:moveTo>
                <a:lnTo>
                  <a:pt x="1973712" y="0"/>
                </a:lnTo>
                <a:lnTo>
                  <a:pt x="1973712" y="1033981"/>
                </a:lnTo>
                <a:lnTo>
                  <a:pt x="0" y="10339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E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3476145" y="3063413"/>
            <a:ext cx="8870172" cy="8870172"/>
          </a:xfrm>
          <a:custGeom>
            <a:avLst/>
            <a:gdLst/>
            <a:ahLst/>
            <a:cxnLst/>
            <a:rect l="l" t="t" r="r" b="b"/>
            <a:pathLst>
              <a:path w="8870172" h="8870172">
                <a:moveTo>
                  <a:pt x="8870172" y="8870172"/>
                </a:moveTo>
                <a:lnTo>
                  <a:pt x="0" y="8870172"/>
                </a:lnTo>
                <a:lnTo>
                  <a:pt x="0" y="0"/>
                </a:lnTo>
                <a:lnTo>
                  <a:pt x="8870172" y="0"/>
                </a:lnTo>
                <a:lnTo>
                  <a:pt x="8870172" y="887017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5616322" y="511709"/>
            <a:ext cx="1973712" cy="1033981"/>
          </a:xfrm>
          <a:custGeom>
            <a:avLst/>
            <a:gdLst/>
            <a:ahLst/>
            <a:cxnLst/>
            <a:rect l="l" t="t" r="r" b="b"/>
            <a:pathLst>
              <a:path w="1973712" h="1033981">
                <a:moveTo>
                  <a:pt x="0" y="0"/>
                </a:moveTo>
                <a:lnTo>
                  <a:pt x="1973712" y="0"/>
                </a:lnTo>
                <a:lnTo>
                  <a:pt x="1973712" y="1033982"/>
                </a:lnTo>
                <a:lnTo>
                  <a:pt x="0" y="10339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028700" y="2340543"/>
            <a:ext cx="3000316" cy="581311"/>
          </a:xfrm>
          <a:custGeom>
            <a:avLst/>
            <a:gdLst/>
            <a:ahLst/>
            <a:cxnLst/>
            <a:rect l="l" t="t" r="r" b="b"/>
            <a:pathLst>
              <a:path w="3000316" h="581311">
                <a:moveTo>
                  <a:pt x="0" y="0"/>
                </a:moveTo>
                <a:lnTo>
                  <a:pt x="3000316" y="0"/>
                </a:lnTo>
                <a:lnTo>
                  <a:pt x="3000316" y="581311"/>
                </a:lnTo>
                <a:lnTo>
                  <a:pt x="0" y="581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028700" y="4217525"/>
            <a:ext cx="15574478" cy="4446918"/>
            <a:chOff x="0" y="0"/>
            <a:chExt cx="3281786" cy="93703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81787" cy="937035"/>
            </a:xfrm>
            <a:custGeom>
              <a:avLst/>
              <a:gdLst/>
              <a:ahLst/>
              <a:cxnLst/>
              <a:rect l="l" t="t" r="r" b="b"/>
              <a:pathLst>
                <a:path w="3281787" h="937035">
                  <a:moveTo>
                    <a:pt x="12427" y="0"/>
                  </a:moveTo>
                  <a:lnTo>
                    <a:pt x="3269359" y="0"/>
                  </a:lnTo>
                  <a:cubicBezTo>
                    <a:pt x="3272655" y="0"/>
                    <a:pt x="3275816" y="1309"/>
                    <a:pt x="3278147" y="3640"/>
                  </a:cubicBezTo>
                  <a:cubicBezTo>
                    <a:pt x="3280477" y="5970"/>
                    <a:pt x="3281787" y="9131"/>
                    <a:pt x="3281787" y="12427"/>
                  </a:cubicBezTo>
                  <a:lnTo>
                    <a:pt x="3281787" y="924608"/>
                  </a:lnTo>
                  <a:cubicBezTo>
                    <a:pt x="3281787" y="927904"/>
                    <a:pt x="3280477" y="931065"/>
                    <a:pt x="3278147" y="933395"/>
                  </a:cubicBezTo>
                  <a:cubicBezTo>
                    <a:pt x="3275816" y="935726"/>
                    <a:pt x="3272655" y="937035"/>
                    <a:pt x="3269359" y="937035"/>
                  </a:cubicBezTo>
                  <a:lnTo>
                    <a:pt x="12427" y="937035"/>
                  </a:lnTo>
                  <a:cubicBezTo>
                    <a:pt x="5564" y="937035"/>
                    <a:pt x="0" y="931471"/>
                    <a:pt x="0" y="924608"/>
                  </a:cubicBezTo>
                  <a:lnTo>
                    <a:pt x="0" y="12427"/>
                  </a:lnTo>
                  <a:cubicBezTo>
                    <a:pt x="0" y="9131"/>
                    <a:pt x="1309" y="5970"/>
                    <a:pt x="3640" y="3640"/>
                  </a:cubicBezTo>
                  <a:cubicBezTo>
                    <a:pt x="5970" y="1309"/>
                    <a:pt x="9131" y="0"/>
                    <a:pt x="1242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7F3F2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3281786" cy="10227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73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703172"/>
            <a:ext cx="13099177" cy="1932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2"/>
              </a:lnSpc>
            </a:pPr>
            <a:r>
              <a:rPr lang="en-US" sz="2631" b="1" spc="-44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Eixo 4 - IA para inovação empresarial </a:t>
            </a:r>
          </a:p>
          <a:p>
            <a:pPr algn="l">
              <a:lnSpc>
                <a:spcPts val="5262"/>
              </a:lnSpc>
            </a:pPr>
            <a:r>
              <a:rPr lang="en-US" sz="2631" spc="-44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Ação 43: Apoio a Startups de IA</a:t>
            </a:r>
          </a:p>
          <a:p>
            <a:pPr algn="l">
              <a:lnSpc>
                <a:spcPts val="5262"/>
              </a:lnSpc>
            </a:pPr>
            <a:endParaRPr lang="en-US" sz="2631" spc="-44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974326" y="2418426"/>
            <a:ext cx="1109065" cy="362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5"/>
              </a:lnSpc>
            </a:pPr>
            <a:r>
              <a:rPr lang="en-US" sz="2132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</a:t>
            </a:r>
            <a:r>
              <a:rPr lang="en-US" sz="2132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iniciar</a:t>
            </a:r>
            <a:endParaRPr lang="en-US" sz="2132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599371" y="4739501"/>
            <a:ext cx="12662993" cy="3212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99"/>
              </a:lnSpc>
            </a:pPr>
            <a:r>
              <a:rPr lang="en-US" sz="2599" b="1" spc="-44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Edital para seleção de 30 Startups para o programa de incubação de Startups de IA. </a:t>
            </a:r>
          </a:p>
          <a:p>
            <a:pPr algn="l">
              <a:lnSpc>
                <a:spcPts val="5199"/>
              </a:lnSpc>
            </a:pPr>
            <a:r>
              <a:rPr lang="en-US" sz="2599" b="1" spc="-44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As startups selecionadas devem criar soluções inovadoras com IA para uso dos pequenos negócios</a:t>
            </a:r>
          </a:p>
          <a:p>
            <a:pPr algn="l">
              <a:lnSpc>
                <a:spcPts val="5199"/>
              </a:lnSpc>
            </a:pPr>
            <a:endParaRPr lang="en-US" sz="2599" b="1" spc="-44">
              <a:solidFill>
                <a:srgbClr val="FFFFFF"/>
              </a:solidFill>
              <a:latin typeface="IBM Plex Sans Bold"/>
              <a:ea typeface="IBM Plex Sans Bold"/>
              <a:cs typeface="IBM Plex Sans Bold"/>
              <a:sym typeface="IBM Plex Sans Bold"/>
            </a:endParaRPr>
          </a:p>
          <a:p>
            <a:pPr algn="l">
              <a:lnSpc>
                <a:spcPts val="5199"/>
              </a:lnSpc>
            </a:pPr>
            <a:r>
              <a:rPr lang="en-US" sz="2599" b="1" spc="-44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*Ação divulgada no Startup Summit 2025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69253" y="3272037"/>
            <a:ext cx="6493371" cy="599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2"/>
              </a:lnSpc>
              <a:spcBef>
                <a:spcPct val="0"/>
              </a:spcBef>
            </a:pPr>
            <a:r>
              <a:rPr lang="en-US" sz="2631" b="1" spc="-44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Previsto para o primeiro semestre de 2026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E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3476145" y="3063413"/>
            <a:ext cx="8870172" cy="8870172"/>
          </a:xfrm>
          <a:custGeom>
            <a:avLst/>
            <a:gdLst/>
            <a:ahLst/>
            <a:cxnLst/>
            <a:rect l="l" t="t" r="r" b="b"/>
            <a:pathLst>
              <a:path w="8870172" h="8870172">
                <a:moveTo>
                  <a:pt x="8870172" y="8870172"/>
                </a:moveTo>
                <a:lnTo>
                  <a:pt x="0" y="8870172"/>
                </a:lnTo>
                <a:lnTo>
                  <a:pt x="0" y="0"/>
                </a:lnTo>
                <a:lnTo>
                  <a:pt x="8870172" y="0"/>
                </a:lnTo>
                <a:lnTo>
                  <a:pt x="8870172" y="887017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5616322" y="511709"/>
            <a:ext cx="1973712" cy="1033981"/>
          </a:xfrm>
          <a:custGeom>
            <a:avLst/>
            <a:gdLst/>
            <a:ahLst/>
            <a:cxnLst/>
            <a:rect l="l" t="t" r="r" b="b"/>
            <a:pathLst>
              <a:path w="1973712" h="1033981">
                <a:moveTo>
                  <a:pt x="0" y="0"/>
                </a:moveTo>
                <a:lnTo>
                  <a:pt x="1973712" y="0"/>
                </a:lnTo>
                <a:lnTo>
                  <a:pt x="1973712" y="1033982"/>
                </a:lnTo>
                <a:lnTo>
                  <a:pt x="0" y="10339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028700" y="2340543"/>
            <a:ext cx="3000316" cy="581311"/>
          </a:xfrm>
          <a:custGeom>
            <a:avLst/>
            <a:gdLst/>
            <a:ahLst/>
            <a:cxnLst/>
            <a:rect l="l" t="t" r="r" b="b"/>
            <a:pathLst>
              <a:path w="3000316" h="581311">
                <a:moveTo>
                  <a:pt x="0" y="0"/>
                </a:moveTo>
                <a:lnTo>
                  <a:pt x="3000316" y="0"/>
                </a:lnTo>
                <a:lnTo>
                  <a:pt x="3000316" y="581311"/>
                </a:lnTo>
                <a:lnTo>
                  <a:pt x="0" y="581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028700" y="4097383"/>
            <a:ext cx="15574478" cy="4446918"/>
            <a:chOff x="0" y="0"/>
            <a:chExt cx="3281786" cy="93703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81787" cy="937035"/>
            </a:xfrm>
            <a:custGeom>
              <a:avLst/>
              <a:gdLst/>
              <a:ahLst/>
              <a:cxnLst/>
              <a:rect l="l" t="t" r="r" b="b"/>
              <a:pathLst>
                <a:path w="3281787" h="937035">
                  <a:moveTo>
                    <a:pt x="12427" y="0"/>
                  </a:moveTo>
                  <a:lnTo>
                    <a:pt x="3269359" y="0"/>
                  </a:lnTo>
                  <a:cubicBezTo>
                    <a:pt x="3272655" y="0"/>
                    <a:pt x="3275816" y="1309"/>
                    <a:pt x="3278147" y="3640"/>
                  </a:cubicBezTo>
                  <a:cubicBezTo>
                    <a:pt x="3280477" y="5970"/>
                    <a:pt x="3281787" y="9131"/>
                    <a:pt x="3281787" y="12427"/>
                  </a:cubicBezTo>
                  <a:lnTo>
                    <a:pt x="3281787" y="924608"/>
                  </a:lnTo>
                  <a:cubicBezTo>
                    <a:pt x="3281787" y="927904"/>
                    <a:pt x="3280477" y="931065"/>
                    <a:pt x="3278147" y="933395"/>
                  </a:cubicBezTo>
                  <a:cubicBezTo>
                    <a:pt x="3275816" y="935726"/>
                    <a:pt x="3272655" y="937035"/>
                    <a:pt x="3269359" y="937035"/>
                  </a:cubicBezTo>
                  <a:lnTo>
                    <a:pt x="12427" y="937035"/>
                  </a:lnTo>
                  <a:cubicBezTo>
                    <a:pt x="5564" y="937035"/>
                    <a:pt x="0" y="931471"/>
                    <a:pt x="0" y="924608"/>
                  </a:cubicBezTo>
                  <a:lnTo>
                    <a:pt x="0" y="12427"/>
                  </a:lnTo>
                  <a:cubicBezTo>
                    <a:pt x="0" y="9131"/>
                    <a:pt x="1309" y="5970"/>
                    <a:pt x="3640" y="3640"/>
                  </a:cubicBezTo>
                  <a:cubicBezTo>
                    <a:pt x="5970" y="1309"/>
                    <a:pt x="9131" y="0"/>
                    <a:pt x="1242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7F3F2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3281786" cy="10227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73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703172"/>
            <a:ext cx="13099177" cy="126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2"/>
              </a:lnSpc>
            </a:pPr>
            <a:r>
              <a:rPr lang="en-US" sz="2631" b="1" spc="-44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Eixo 4 - IA para inovação empresarial </a:t>
            </a:r>
          </a:p>
          <a:p>
            <a:pPr algn="l">
              <a:lnSpc>
                <a:spcPts val="5262"/>
              </a:lnSpc>
            </a:pPr>
            <a:r>
              <a:rPr lang="en-US" sz="2631" spc="-44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Ação 44: IA para MPEs e MEIs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99371" y="5065493"/>
            <a:ext cx="16471310" cy="1898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99"/>
              </a:lnSpc>
            </a:pPr>
            <a:r>
              <a:rPr lang="en-US" sz="2599" b="1" spc="-44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Sistema interno de agentes conversacionais </a:t>
            </a:r>
          </a:p>
          <a:p>
            <a:pPr algn="l">
              <a:lnSpc>
                <a:spcPts val="5199"/>
              </a:lnSpc>
            </a:pPr>
            <a:r>
              <a:rPr lang="en-US" sz="2599" b="1" spc="-44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Avatar 3D com IA Generativa para interação com MPEs em eventos e agências Sebrae</a:t>
            </a:r>
          </a:p>
          <a:p>
            <a:pPr algn="l">
              <a:lnSpc>
                <a:spcPts val="5199"/>
              </a:lnSpc>
            </a:pPr>
            <a:r>
              <a:rPr lang="en-US" sz="2599" b="1" spc="-44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Sistema próprio de IA com 10 microsserviços para integração com aplicações do Sebrae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9D9BDA87-7348-5997-B0EF-364EAB22E8EF}"/>
              </a:ext>
            </a:extLst>
          </p:cNvPr>
          <p:cNvSpPr txBox="1"/>
          <p:nvPr/>
        </p:nvSpPr>
        <p:spPr>
          <a:xfrm>
            <a:off x="1659319" y="2445860"/>
            <a:ext cx="1739077" cy="359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85"/>
              </a:lnSpc>
            </a:pPr>
            <a:r>
              <a:rPr lang="en-US" sz="2132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Finalizado</a:t>
            </a:r>
            <a:endParaRPr lang="en-US" sz="2132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E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3476145" y="3063413"/>
            <a:ext cx="8870172" cy="8870172"/>
          </a:xfrm>
          <a:custGeom>
            <a:avLst/>
            <a:gdLst/>
            <a:ahLst/>
            <a:cxnLst/>
            <a:rect l="l" t="t" r="r" b="b"/>
            <a:pathLst>
              <a:path w="8870172" h="8870172">
                <a:moveTo>
                  <a:pt x="8870172" y="8870172"/>
                </a:moveTo>
                <a:lnTo>
                  <a:pt x="0" y="8870172"/>
                </a:lnTo>
                <a:lnTo>
                  <a:pt x="0" y="0"/>
                </a:lnTo>
                <a:lnTo>
                  <a:pt x="8870172" y="0"/>
                </a:lnTo>
                <a:lnTo>
                  <a:pt x="8870172" y="887017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5616322" y="511709"/>
            <a:ext cx="1973712" cy="1033981"/>
          </a:xfrm>
          <a:custGeom>
            <a:avLst/>
            <a:gdLst/>
            <a:ahLst/>
            <a:cxnLst/>
            <a:rect l="l" t="t" r="r" b="b"/>
            <a:pathLst>
              <a:path w="1973712" h="1033981">
                <a:moveTo>
                  <a:pt x="0" y="0"/>
                </a:moveTo>
                <a:lnTo>
                  <a:pt x="1973712" y="0"/>
                </a:lnTo>
                <a:lnTo>
                  <a:pt x="1973712" y="1033982"/>
                </a:lnTo>
                <a:lnTo>
                  <a:pt x="0" y="10339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028700" y="2340543"/>
            <a:ext cx="3000316" cy="581311"/>
          </a:xfrm>
          <a:custGeom>
            <a:avLst/>
            <a:gdLst/>
            <a:ahLst/>
            <a:cxnLst/>
            <a:rect l="l" t="t" r="r" b="b"/>
            <a:pathLst>
              <a:path w="3000316" h="581311">
                <a:moveTo>
                  <a:pt x="0" y="0"/>
                </a:moveTo>
                <a:lnTo>
                  <a:pt x="3000316" y="0"/>
                </a:lnTo>
                <a:lnTo>
                  <a:pt x="3000316" y="581311"/>
                </a:lnTo>
                <a:lnTo>
                  <a:pt x="0" y="581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028700" y="4217525"/>
            <a:ext cx="15574478" cy="4446918"/>
            <a:chOff x="0" y="0"/>
            <a:chExt cx="3281786" cy="93703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81787" cy="937035"/>
            </a:xfrm>
            <a:custGeom>
              <a:avLst/>
              <a:gdLst/>
              <a:ahLst/>
              <a:cxnLst/>
              <a:rect l="l" t="t" r="r" b="b"/>
              <a:pathLst>
                <a:path w="3281787" h="937035">
                  <a:moveTo>
                    <a:pt x="12427" y="0"/>
                  </a:moveTo>
                  <a:lnTo>
                    <a:pt x="3269359" y="0"/>
                  </a:lnTo>
                  <a:cubicBezTo>
                    <a:pt x="3272655" y="0"/>
                    <a:pt x="3275816" y="1309"/>
                    <a:pt x="3278147" y="3640"/>
                  </a:cubicBezTo>
                  <a:cubicBezTo>
                    <a:pt x="3280477" y="5970"/>
                    <a:pt x="3281787" y="9131"/>
                    <a:pt x="3281787" y="12427"/>
                  </a:cubicBezTo>
                  <a:lnTo>
                    <a:pt x="3281787" y="924608"/>
                  </a:lnTo>
                  <a:cubicBezTo>
                    <a:pt x="3281787" y="927904"/>
                    <a:pt x="3280477" y="931065"/>
                    <a:pt x="3278147" y="933395"/>
                  </a:cubicBezTo>
                  <a:cubicBezTo>
                    <a:pt x="3275816" y="935726"/>
                    <a:pt x="3272655" y="937035"/>
                    <a:pt x="3269359" y="937035"/>
                  </a:cubicBezTo>
                  <a:lnTo>
                    <a:pt x="12427" y="937035"/>
                  </a:lnTo>
                  <a:cubicBezTo>
                    <a:pt x="5564" y="937035"/>
                    <a:pt x="0" y="931471"/>
                    <a:pt x="0" y="924608"/>
                  </a:cubicBezTo>
                  <a:lnTo>
                    <a:pt x="0" y="12427"/>
                  </a:lnTo>
                  <a:cubicBezTo>
                    <a:pt x="0" y="9131"/>
                    <a:pt x="1309" y="5970"/>
                    <a:pt x="3640" y="3640"/>
                  </a:cubicBezTo>
                  <a:cubicBezTo>
                    <a:pt x="5970" y="1309"/>
                    <a:pt x="9131" y="0"/>
                    <a:pt x="1242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7F3F2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3281786" cy="10227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73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703172"/>
            <a:ext cx="13099177" cy="126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2"/>
              </a:lnSpc>
            </a:pPr>
            <a:r>
              <a:rPr lang="en-US" sz="2631" b="1" spc="-44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Eixo 4 - IA para inovação empresarial </a:t>
            </a:r>
          </a:p>
          <a:p>
            <a:pPr algn="l">
              <a:lnSpc>
                <a:spcPts val="5262"/>
              </a:lnSpc>
            </a:pPr>
            <a:r>
              <a:rPr lang="en-US" sz="2631" spc="-44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Ação 44: IA para MPEs e MEIs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01925" y="2409976"/>
            <a:ext cx="2053866" cy="362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5"/>
              </a:lnSpc>
            </a:pPr>
            <a:r>
              <a:rPr lang="en-US" sz="2132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 andamento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04495" y="4690895"/>
            <a:ext cx="11876774" cy="1898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99"/>
              </a:lnSpc>
            </a:pPr>
            <a:endParaRPr/>
          </a:p>
          <a:p>
            <a:pPr algn="l">
              <a:lnSpc>
                <a:spcPts val="5199"/>
              </a:lnSpc>
            </a:pPr>
            <a:r>
              <a:rPr lang="en-US" sz="2599" b="1" spc="-44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IA conversacional treinada em Ciências Comportamentais para apoio ao MEI</a:t>
            </a:r>
          </a:p>
          <a:p>
            <a:pPr algn="l">
              <a:lnSpc>
                <a:spcPts val="5199"/>
              </a:lnSpc>
            </a:pPr>
            <a:endParaRPr lang="en-US" sz="2599" b="1" spc="-44">
              <a:solidFill>
                <a:srgbClr val="FFFFFF"/>
              </a:solidFill>
              <a:latin typeface="IBM Plex Sans Bold"/>
              <a:ea typeface="IBM Plex Sans Bold"/>
              <a:cs typeface="IBM Plex Sans Bold"/>
              <a:sym typeface="IBM Plex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794271" y="3359166"/>
            <a:ext cx="7115791" cy="599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62"/>
              </a:lnSpc>
              <a:spcBef>
                <a:spcPct val="0"/>
              </a:spcBef>
            </a:pPr>
            <a:r>
              <a:rPr lang="en-US" sz="2631" b="1" spc="-44" dirty="0" err="1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Previsto</a:t>
            </a:r>
            <a:r>
              <a:rPr lang="en-US" sz="2631" b="1" spc="-44" dirty="0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 para </a:t>
            </a:r>
            <a:r>
              <a:rPr lang="en-US" sz="2631" b="1" spc="-44" dirty="0" err="1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dezembro</a:t>
            </a:r>
            <a:r>
              <a:rPr lang="en-US" sz="2631" b="1" spc="-44" dirty="0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 de 2025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04495" y="6533571"/>
            <a:ext cx="14287377" cy="583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99"/>
              </a:lnSpc>
            </a:pPr>
            <a:r>
              <a:rPr lang="en-US" sz="2599" b="1" spc="-44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 Evoluções do sistema interno - avatar, sistema de agentes e portfolio de microsserviços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E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3476145" y="3063413"/>
            <a:ext cx="8870172" cy="8870172"/>
          </a:xfrm>
          <a:custGeom>
            <a:avLst/>
            <a:gdLst/>
            <a:ahLst/>
            <a:cxnLst/>
            <a:rect l="l" t="t" r="r" b="b"/>
            <a:pathLst>
              <a:path w="8870172" h="8870172">
                <a:moveTo>
                  <a:pt x="8870172" y="8870172"/>
                </a:moveTo>
                <a:lnTo>
                  <a:pt x="0" y="8870172"/>
                </a:lnTo>
                <a:lnTo>
                  <a:pt x="0" y="0"/>
                </a:lnTo>
                <a:lnTo>
                  <a:pt x="8870172" y="0"/>
                </a:lnTo>
                <a:lnTo>
                  <a:pt x="8870172" y="887017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5616322" y="511709"/>
            <a:ext cx="1973712" cy="1033981"/>
          </a:xfrm>
          <a:custGeom>
            <a:avLst/>
            <a:gdLst/>
            <a:ahLst/>
            <a:cxnLst/>
            <a:rect l="l" t="t" r="r" b="b"/>
            <a:pathLst>
              <a:path w="1973712" h="1033981">
                <a:moveTo>
                  <a:pt x="0" y="0"/>
                </a:moveTo>
                <a:lnTo>
                  <a:pt x="1973712" y="0"/>
                </a:lnTo>
                <a:lnTo>
                  <a:pt x="1973712" y="1033982"/>
                </a:lnTo>
                <a:lnTo>
                  <a:pt x="0" y="10339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028700" y="2340543"/>
            <a:ext cx="3000316" cy="581311"/>
          </a:xfrm>
          <a:custGeom>
            <a:avLst/>
            <a:gdLst/>
            <a:ahLst/>
            <a:cxnLst/>
            <a:rect l="l" t="t" r="r" b="b"/>
            <a:pathLst>
              <a:path w="3000316" h="581311">
                <a:moveTo>
                  <a:pt x="0" y="0"/>
                </a:moveTo>
                <a:lnTo>
                  <a:pt x="3000316" y="0"/>
                </a:lnTo>
                <a:lnTo>
                  <a:pt x="3000316" y="581311"/>
                </a:lnTo>
                <a:lnTo>
                  <a:pt x="0" y="581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028700" y="4217525"/>
            <a:ext cx="15574478" cy="4446918"/>
            <a:chOff x="0" y="0"/>
            <a:chExt cx="3281786" cy="93703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81787" cy="937035"/>
            </a:xfrm>
            <a:custGeom>
              <a:avLst/>
              <a:gdLst/>
              <a:ahLst/>
              <a:cxnLst/>
              <a:rect l="l" t="t" r="r" b="b"/>
              <a:pathLst>
                <a:path w="3281787" h="937035">
                  <a:moveTo>
                    <a:pt x="12427" y="0"/>
                  </a:moveTo>
                  <a:lnTo>
                    <a:pt x="3269359" y="0"/>
                  </a:lnTo>
                  <a:cubicBezTo>
                    <a:pt x="3272655" y="0"/>
                    <a:pt x="3275816" y="1309"/>
                    <a:pt x="3278147" y="3640"/>
                  </a:cubicBezTo>
                  <a:cubicBezTo>
                    <a:pt x="3280477" y="5970"/>
                    <a:pt x="3281787" y="9131"/>
                    <a:pt x="3281787" y="12427"/>
                  </a:cubicBezTo>
                  <a:lnTo>
                    <a:pt x="3281787" y="924608"/>
                  </a:lnTo>
                  <a:cubicBezTo>
                    <a:pt x="3281787" y="927904"/>
                    <a:pt x="3280477" y="931065"/>
                    <a:pt x="3278147" y="933395"/>
                  </a:cubicBezTo>
                  <a:cubicBezTo>
                    <a:pt x="3275816" y="935726"/>
                    <a:pt x="3272655" y="937035"/>
                    <a:pt x="3269359" y="937035"/>
                  </a:cubicBezTo>
                  <a:lnTo>
                    <a:pt x="12427" y="937035"/>
                  </a:lnTo>
                  <a:cubicBezTo>
                    <a:pt x="5564" y="937035"/>
                    <a:pt x="0" y="931471"/>
                    <a:pt x="0" y="924608"/>
                  </a:cubicBezTo>
                  <a:lnTo>
                    <a:pt x="0" y="12427"/>
                  </a:lnTo>
                  <a:cubicBezTo>
                    <a:pt x="0" y="9131"/>
                    <a:pt x="1309" y="5970"/>
                    <a:pt x="3640" y="3640"/>
                  </a:cubicBezTo>
                  <a:cubicBezTo>
                    <a:pt x="5970" y="1309"/>
                    <a:pt x="9131" y="0"/>
                    <a:pt x="1242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7F3F2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3281786" cy="10227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73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703172"/>
            <a:ext cx="13099177" cy="1932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2"/>
              </a:lnSpc>
            </a:pPr>
            <a:r>
              <a:rPr lang="en-US" sz="2631" b="1" spc="-44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Eixo 4 - IA para inovação empresarial</a:t>
            </a:r>
          </a:p>
          <a:p>
            <a:pPr algn="l">
              <a:lnSpc>
                <a:spcPts val="5262"/>
              </a:lnSpc>
            </a:pPr>
            <a:r>
              <a:rPr lang="en-US" sz="2631" spc="-44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 Ação 42: Apoio Sistêmico à Cadeia de Valor da IA</a:t>
            </a:r>
          </a:p>
          <a:p>
            <a:pPr algn="l">
              <a:lnSpc>
                <a:spcPts val="5262"/>
              </a:lnSpc>
            </a:pPr>
            <a:endParaRPr lang="en-US" sz="2631" spc="-44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501925" y="2409976"/>
            <a:ext cx="2053866" cy="362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5"/>
              </a:lnSpc>
            </a:pPr>
            <a:r>
              <a:rPr lang="en-US" sz="2132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 andamento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62362" y="5143202"/>
            <a:ext cx="14963276" cy="1898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99"/>
              </a:lnSpc>
            </a:pPr>
            <a:endParaRPr/>
          </a:p>
          <a:p>
            <a:pPr algn="l">
              <a:lnSpc>
                <a:spcPts val="5199"/>
              </a:lnSpc>
            </a:pPr>
            <a:r>
              <a:rPr lang="en-US" sz="2599" b="1" spc="-44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Desenvolvimento de trilhas formativas para equipe SEBRAE em parceria com o CEIA-UFG</a:t>
            </a:r>
          </a:p>
          <a:p>
            <a:pPr algn="l">
              <a:lnSpc>
                <a:spcPts val="5199"/>
              </a:lnSpc>
            </a:pPr>
            <a:endParaRPr lang="en-US" sz="2599" b="1" spc="-44">
              <a:solidFill>
                <a:srgbClr val="FFFFFF"/>
              </a:solidFill>
              <a:latin typeface="IBM Plex Sans Bold"/>
              <a:ea typeface="IBM Plex Sans Bold"/>
              <a:cs typeface="IBM Plex Sans Bold"/>
              <a:sym typeface="IBM Plex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258043" y="3290179"/>
            <a:ext cx="7115791" cy="599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62"/>
              </a:lnSpc>
              <a:spcBef>
                <a:spcPct val="0"/>
              </a:spcBef>
            </a:pPr>
            <a:r>
              <a:rPr lang="en-US" sz="2631" b="1" spc="-44" dirty="0" err="1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Previsto</a:t>
            </a:r>
            <a:r>
              <a:rPr lang="en-US" sz="2631" b="1" spc="-44" dirty="0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 para </a:t>
            </a:r>
            <a:r>
              <a:rPr lang="en-US" sz="2631" b="1" spc="-44" dirty="0" err="1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dezembro</a:t>
            </a:r>
            <a:r>
              <a:rPr lang="en-US" sz="2631" b="1" spc="-44" dirty="0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 de 2025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E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3476145" y="3063413"/>
            <a:ext cx="8870172" cy="8870172"/>
          </a:xfrm>
          <a:custGeom>
            <a:avLst/>
            <a:gdLst/>
            <a:ahLst/>
            <a:cxnLst/>
            <a:rect l="l" t="t" r="r" b="b"/>
            <a:pathLst>
              <a:path w="8870172" h="8870172">
                <a:moveTo>
                  <a:pt x="8870172" y="8870172"/>
                </a:moveTo>
                <a:lnTo>
                  <a:pt x="0" y="8870172"/>
                </a:lnTo>
                <a:lnTo>
                  <a:pt x="0" y="0"/>
                </a:lnTo>
                <a:lnTo>
                  <a:pt x="8870172" y="0"/>
                </a:lnTo>
                <a:lnTo>
                  <a:pt x="8870172" y="887017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5616322" y="511709"/>
            <a:ext cx="1973712" cy="1033981"/>
          </a:xfrm>
          <a:custGeom>
            <a:avLst/>
            <a:gdLst/>
            <a:ahLst/>
            <a:cxnLst/>
            <a:rect l="l" t="t" r="r" b="b"/>
            <a:pathLst>
              <a:path w="1973712" h="1033981">
                <a:moveTo>
                  <a:pt x="0" y="0"/>
                </a:moveTo>
                <a:lnTo>
                  <a:pt x="1973712" y="0"/>
                </a:lnTo>
                <a:lnTo>
                  <a:pt x="1973712" y="1033982"/>
                </a:lnTo>
                <a:lnTo>
                  <a:pt x="0" y="10339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028700" y="2340543"/>
            <a:ext cx="3000316" cy="581311"/>
          </a:xfrm>
          <a:custGeom>
            <a:avLst/>
            <a:gdLst/>
            <a:ahLst/>
            <a:cxnLst/>
            <a:rect l="l" t="t" r="r" b="b"/>
            <a:pathLst>
              <a:path w="3000316" h="581311">
                <a:moveTo>
                  <a:pt x="0" y="0"/>
                </a:moveTo>
                <a:lnTo>
                  <a:pt x="3000316" y="0"/>
                </a:lnTo>
                <a:lnTo>
                  <a:pt x="3000316" y="581311"/>
                </a:lnTo>
                <a:lnTo>
                  <a:pt x="0" y="581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028700" y="4217525"/>
            <a:ext cx="15574478" cy="4446918"/>
            <a:chOff x="0" y="0"/>
            <a:chExt cx="3281786" cy="93703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81787" cy="937035"/>
            </a:xfrm>
            <a:custGeom>
              <a:avLst/>
              <a:gdLst/>
              <a:ahLst/>
              <a:cxnLst/>
              <a:rect l="l" t="t" r="r" b="b"/>
              <a:pathLst>
                <a:path w="3281787" h="937035">
                  <a:moveTo>
                    <a:pt x="12427" y="0"/>
                  </a:moveTo>
                  <a:lnTo>
                    <a:pt x="3269359" y="0"/>
                  </a:lnTo>
                  <a:cubicBezTo>
                    <a:pt x="3272655" y="0"/>
                    <a:pt x="3275816" y="1309"/>
                    <a:pt x="3278147" y="3640"/>
                  </a:cubicBezTo>
                  <a:cubicBezTo>
                    <a:pt x="3280477" y="5970"/>
                    <a:pt x="3281787" y="9131"/>
                    <a:pt x="3281787" y="12427"/>
                  </a:cubicBezTo>
                  <a:lnTo>
                    <a:pt x="3281787" y="924608"/>
                  </a:lnTo>
                  <a:cubicBezTo>
                    <a:pt x="3281787" y="927904"/>
                    <a:pt x="3280477" y="931065"/>
                    <a:pt x="3278147" y="933395"/>
                  </a:cubicBezTo>
                  <a:cubicBezTo>
                    <a:pt x="3275816" y="935726"/>
                    <a:pt x="3272655" y="937035"/>
                    <a:pt x="3269359" y="937035"/>
                  </a:cubicBezTo>
                  <a:lnTo>
                    <a:pt x="12427" y="937035"/>
                  </a:lnTo>
                  <a:cubicBezTo>
                    <a:pt x="5564" y="937035"/>
                    <a:pt x="0" y="931471"/>
                    <a:pt x="0" y="924608"/>
                  </a:cubicBezTo>
                  <a:lnTo>
                    <a:pt x="0" y="12427"/>
                  </a:lnTo>
                  <a:cubicBezTo>
                    <a:pt x="0" y="9131"/>
                    <a:pt x="1309" y="5970"/>
                    <a:pt x="3640" y="3640"/>
                  </a:cubicBezTo>
                  <a:cubicBezTo>
                    <a:pt x="5970" y="1309"/>
                    <a:pt x="9131" y="0"/>
                    <a:pt x="1242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7F3F2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3281786" cy="10227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73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703172"/>
            <a:ext cx="13099177" cy="1932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2"/>
              </a:lnSpc>
            </a:pPr>
            <a:r>
              <a:rPr lang="en-US" sz="2631" b="1" spc="-44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Eixo 4 - IA para inovação empresarial</a:t>
            </a:r>
          </a:p>
          <a:p>
            <a:pPr algn="l">
              <a:lnSpc>
                <a:spcPts val="5262"/>
              </a:lnSpc>
            </a:pPr>
            <a:r>
              <a:rPr lang="en-US" sz="2631" spc="-44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 Ação 42: Apoio Sistêmico à Cadeia de Valor da IA</a:t>
            </a:r>
          </a:p>
          <a:p>
            <a:pPr algn="l">
              <a:lnSpc>
                <a:spcPts val="5262"/>
              </a:lnSpc>
            </a:pPr>
            <a:endParaRPr lang="en-US" sz="2631" spc="-44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974326" y="2418426"/>
            <a:ext cx="1109065" cy="362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5"/>
              </a:lnSpc>
            </a:pPr>
            <a:r>
              <a:rPr lang="en-US" sz="2132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</a:t>
            </a:r>
            <a:r>
              <a:rPr lang="en-US" sz="2132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iniciar</a:t>
            </a:r>
            <a:endParaRPr lang="en-US" sz="2132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985242" y="4739501"/>
            <a:ext cx="14317517" cy="3212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99"/>
              </a:lnSpc>
            </a:pPr>
            <a:endParaRPr/>
          </a:p>
          <a:p>
            <a:pPr algn="l">
              <a:lnSpc>
                <a:spcPts val="5199"/>
              </a:lnSpc>
            </a:pPr>
            <a:r>
              <a:rPr lang="en-US" sz="2599" b="1" spc="-44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Aplicação de  ciclos de capacitação para o Sistema Sebrae com o objetivo de capacitar consultores e colaboradores para propor e orientar sobre soluções de IA para os pequenos negócios</a:t>
            </a:r>
          </a:p>
          <a:p>
            <a:pPr algn="l">
              <a:lnSpc>
                <a:spcPts val="5199"/>
              </a:lnSpc>
            </a:pPr>
            <a:endParaRPr lang="en-US" sz="2599" b="1" spc="-44">
              <a:solidFill>
                <a:srgbClr val="FFFFFF"/>
              </a:solidFill>
              <a:latin typeface="IBM Plex Sans Bold"/>
              <a:ea typeface="IBM Plex Sans Bold"/>
              <a:cs typeface="IBM Plex Sans Bold"/>
              <a:sym typeface="IBM Plex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529061" y="3283056"/>
            <a:ext cx="4573755" cy="599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62"/>
              </a:lnSpc>
              <a:spcBef>
                <a:spcPct val="0"/>
              </a:spcBef>
            </a:pPr>
            <a:r>
              <a:rPr lang="en-US" sz="2631" b="1" spc="-44" dirty="0" err="1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Previsto</a:t>
            </a:r>
            <a:r>
              <a:rPr lang="en-US" sz="2631" b="1" spc="-44" dirty="0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 2026-2028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E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3476145" y="3063413"/>
            <a:ext cx="8870172" cy="8870172"/>
          </a:xfrm>
          <a:custGeom>
            <a:avLst/>
            <a:gdLst/>
            <a:ahLst/>
            <a:cxnLst/>
            <a:rect l="l" t="t" r="r" b="b"/>
            <a:pathLst>
              <a:path w="8870172" h="8870172">
                <a:moveTo>
                  <a:pt x="8870172" y="8870172"/>
                </a:moveTo>
                <a:lnTo>
                  <a:pt x="0" y="8870172"/>
                </a:lnTo>
                <a:lnTo>
                  <a:pt x="0" y="0"/>
                </a:lnTo>
                <a:lnTo>
                  <a:pt x="8870172" y="0"/>
                </a:lnTo>
                <a:lnTo>
                  <a:pt x="8870172" y="887017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5616322" y="511709"/>
            <a:ext cx="1973712" cy="1033981"/>
          </a:xfrm>
          <a:custGeom>
            <a:avLst/>
            <a:gdLst/>
            <a:ahLst/>
            <a:cxnLst/>
            <a:rect l="l" t="t" r="r" b="b"/>
            <a:pathLst>
              <a:path w="1973712" h="1033981">
                <a:moveTo>
                  <a:pt x="0" y="0"/>
                </a:moveTo>
                <a:lnTo>
                  <a:pt x="1973712" y="0"/>
                </a:lnTo>
                <a:lnTo>
                  <a:pt x="1973712" y="1033982"/>
                </a:lnTo>
                <a:lnTo>
                  <a:pt x="0" y="10339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028700" y="703172"/>
            <a:ext cx="13099177" cy="2599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2"/>
              </a:lnSpc>
            </a:pPr>
            <a:r>
              <a:rPr lang="en-US" sz="2631" b="1" spc="-44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Eixo 5 - Apoio ao processo regulatório e de governança da IA </a:t>
            </a:r>
          </a:p>
          <a:p>
            <a:pPr algn="l">
              <a:lnSpc>
                <a:spcPts val="5262"/>
              </a:lnSpc>
            </a:pPr>
            <a:r>
              <a:rPr lang="en-US" sz="2631" spc="-44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Ação 53: Rede de apoio à governança da IA no Brasil</a:t>
            </a:r>
          </a:p>
          <a:p>
            <a:pPr algn="l">
              <a:lnSpc>
                <a:spcPts val="5262"/>
              </a:lnSpc>
            </a:pPr>
            <a:endParaRPr lang="en-US" sz="2631" spc="-44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algn="l">
              <a:lnSpc>
                <a:spcPts val="5262"/>
              </a:lnSpc>
            </a:pPr>
            <a:endParaRPr lang="en-US" sz="2631" spc="-44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28700" y="2340543"/>
            <a:ext cx="3000316" cy="581311"/>
          </a:xfrm>
          <a:custGeom>
            <a:avLst/>
            <a:gdLst/>
            <a:ahLst/>
            <a:cxnLst/>
            <a:rect l="l" t="t" r="r" b="b"/>
            <a:pathLst>
              <a:path w="3000316" h="581311">
                <a:moveTo>
                  <a:pt x="0" y="0"/>
                </a:moveTo>
                <a:lnTo>
                  <a:pt x="3000316" y="0"/>
                </a:lnTo>
                <a:lnTo>
                  <a:pt x="3000316" y="581311"/>
                </a:lnTo>
                <a:lnTo>
                  <a:pt x="0" y="581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1028700" y="4217525"/>
            <a:ext cx="15574478" cy="4446918"/>
            <a:chOff x="0" y="0"/>
            <a:chExt cx="3281786" cy="93703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81787" cy="937035"/>
            </a:xfrm>
            <a:custGeom>
              <a:avLst/>
              <a:gdLst/>
              <a:ahLst/>
              <a:cxnLst/>
              <a:rect l="l" t="t" r="r" b="b"/>
              <a:pathLst>
                <a:path w="3281787" h="937035">
                  <a:moveTo>
                    <a:pt x="12427" y="0"/>
                  </a:moveTo>
                  <a:lnTo>
                    <a:pt x="3269359" y="0"/>
                  </a:lnTo>
                  <a:cubicBezTo>
                    <a:pt x="3272655" y="0"/>
                    <a:pt x="3275816" y="1309"/>
                    <a:pt x="3278147" y="3640"/>
                  </a:cubicBezTo>
                  <a:cubicBezTo>
                    <a:pt x="3280477" y="5970"/>
                    <a:pt x="3281787" y="9131"/>
                    <a:pt x="3281787" y="12427"/>
                  </a:cubicBezTo>
                  <a:lnTo>
                    <a:pt x="3281787" y="924608"/>
                  </a:lnTo>
                  <a:cubicBezTo>
                    <a:pt x="3281787" y="927904"/>
                    <a:pt x="3280477" y="931065"/>
                    <a:pt x="3278147" y="933395"/>
                  </a:cubicBezTo>
                  <a:cubicBezTo>
                    <a:pt x="3275816" y="935726"/>
                    <a:pt x="3272655" y="937035"/>
                    <a:pt x="3269359" y="937035"/>
                  </a:cubicBezTo>
                  <a:lnTo>
                    <a:pt x="12427" y="937035"/>
                  </a:lnTo>
                  <a:cubicBezTo>
                    <a:pt x="5564" y="937035"/>
                    <a:pt x="0" y="931471"/>
                    <a:pt x="0" y="924608"/>
                  </a:cubicBezTo>
                  <a:lnTo>
                    <a:pt x="0" y="12427"/>
                  </a:lnTo>
                  <a:cubicBezTo>
                    <a:pt x="0" y="9131"/>
                    <a:pt x="1309" y="5970"/>
                    <a:pt x="3640" y="3640"/>
                  </a:cubicBezTo>
                  <a:cubicBezTo>
                    <a:pt x="5970" y="1309"/>
                    <a:pt x="9131" y="0"/>
                    <a:pt x="1242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7F3F2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85725"/>
              <a:ext cx="3281786" cy="10227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73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029016" y="5200193"/>
            <a:ext cx="14317517" cy="1240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99"/>
              </a:lnSpc>
            </a:pPr>
            <a:endParaRPr/>
          </a:p>
          <a:p>
            <a:pPr algn="l">
              <a:lnSpc>
                <a:spcPts val="5199"/>
              </a:lnSpc>
            </a:pPr>
            <a:r>
              <a:rPr lang="en-US" sz="2599" b="1" spc="-44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Criação da Sala de Integração de IA do Sebrae Nacional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97E4BC40-1CD8-2AE7-3D7C-2FCE9ED7FAEE}"/>
              </a:ext>
            </a:extLst>
          </p:cNvPr>
          <p:cNvSpPr txBox="1"/>
          <p:nvPr/>
        </p:nvSpPr>
        <p:spPr>
          <a:xfrm>
            <a:off x="1659319" y="2445860"/>
            <a:ext cx="1739077" cy="359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85"/>
              </a:lnSpc>
            </a:pPr>
            <a:r>
              <a:rPr lang="en-US" sz="2132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Finalizado</a:t>
            </a:r>
            <a:endParaRPr lang="en-US" sz="2132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E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3476145" y="3063413"/>
            <a:ext cx="8870172" cy="8870172"/>
          </a:xfrm>
          <a:custGeom>
            <a:avLst/>
            <a:gdLst/>
            <a:ahLst/>
            <a:cxnLst/>
            <a:rect l="l" t="t" r="r" b="b"/>
            <a:pathLst>
              <a:path w="8870172" h="8870172">
                <a:moveTo>
                  <a:pt x="8870172" y="8870172"/>
                </a:moveTo>
                <a:lnTo>
                  <a:pt x="0" y="8870172"/>
                </a:lnTo>
                <a:lnTo>
                  <a:pt x="0" y="0"/>
                </a:lnTo>
                <a:lnTo>
                  <a:pt x="8870172" y="0"/>
                </a:lnTo>
                <a:lnTo>
                  <a:pt x="8870172" y="887017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5616322" y="511709"/>
            <a:ext cx="1973712" cy="1033981"/>
          </a:xfrm>
          <a:custGeom>
            <a:avLst/>
            <a:gdLst/>
            <a:ahLst/>
            <a:cxnLst/>
            <a:rect l="l" t="t" r="r" b="b"/>
            <a:pathLst>
              <a:path w="1973712" h="1033981">
                <a:moveTo>
                  <a:pt x="0" y="0"/>
                </a:moveTo>
                <a:lnTo>
                  <a:pt x="1973712" y="0"/>
                </a:lnTo>
                <a:lnTo>
                  <a:pt x="1973712" y="1033982"/>
                </a:lnTo>
                <a:lnTo>
                  <a:pt x="0" y="10339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028700" y="703172"/>
            <a:ext cx="13099177" cy="2599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2"/>
              </a:lnSpc>
            </a:pPr>
            <a:r>
              <a:rPr lang="en-US" sz="2631" b="1" spc="-44" dirty="0" err="1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Eixo</a:t>
            </a:r>
            <a:r>
              <a:rPr lang="en-US" sz="2631" b="1" spc="-44" dirty="0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 5 - </a:t>
            </a:r>
            <a:r>
              <a:rPr lang="en-US" sz="2631" b="1" spc="-44" dirty="0" err="1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Apoio</a:t>
            </a:r>
            <a:r>
              <a:rPr lang="en-US" sz="2631" b="1" spc="-44" dirty="0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 </a:t>
            </a:r>
            <a:r>
              <a:rPr lang="en-US" sz="2631" b="1" spc="-44" dirty="0" err="1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ao</a:t>
            </a:r>
            <a:r>
              <a:rPr lang="en-US" sz="2631" b="1" spc="-44" dirty="0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 </a:t>
            </a:r>
            <a:r>
              <a:rPr lang="en-US" sz="2631" b="1" spc="-44" dirty="0" err="1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processo</a:t>
            </a:r>
            <a:r>
              <a:rPr lang="en-US" sz="2631" b="1" spc="-44" dirty="0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 </a:t>
            </a:r>
            <a:r>
              <a:rPr lang="en-US" sz="2631" b="1" spc="-44" dirty="0" err="1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regulatório</a:t>
            </a:r>
            <a:r>
              <a:rPr lang="en-US" sz="2631" b="1" spc="-44" dirty="0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 e de </a:t>
            </a:r>
            <a:r>
              <a:rPr lang="en-US" sz="2631" b="1" spc="-44" dirty="0" err="1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governança</a:t>
            </a:r>
            <a:r>
              <a:rPr lang="en-US" sz="2631" b="1" spc="-44" dirty="0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 da IA </a:t>
            </a:r>
          </a:p>
          <a:p>
            <a:pPr algn="l">
              <a:lnSpc>
                <a:spcPts val="5262"/>
              </a:lnSpc>
            </a:pPr>
            <a:r>
              <a:rPr lang="en-US" sz="2631" spc="-44" dirty="0" err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Ação</a:t>
            </a:r>
            <a:r>
              <a:rPr lang="en-US" sz="2631" spc="-44" dirty="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 53: Rede de </a:t>
            </a:r>
            <a:r>
              <a:rPr lang="en-US" sz="2631" spc="-44" dirty="0" err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apoio</a:t>
            </a:r>
            <a:r>
              <a:rPr lang="en-US" sz="2631" spc="-44" dirty="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 </a:t>
            </a:r>
            <a:r>
              <a:rPr lang="en-US" sz="2631" spc="-44" dirty="0" err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à</a:t>
            </a:r>
            <a:r>
              <a:rPr lang="en-US" sz="2631" spc="-44" dirty="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 </a:t>
            </a:r>
            <a:r>
              <a:rPr lang="en-US" sz="2631" spc="-44" dirty="0" err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governança</a:t>
            </a:r>
            <a:r>
              <a:rPr lang="en-US" sz="2631" spc="-44" dirty="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 da IA no </a:t>
            </a:r>
            <a:r>
              <a:rPr lang="en-US" sz="2631" spc="-44" dirty="0" err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Brasil</a:t>
            </a:r>
            <a:endParaRPr lang="en-US" sz="2631" spc="-44" dirty="0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algn="l">
              <a:lnSpc>
                <a:spcPts val="5262"/>
              </a:lnSpc>
            </a:pPr>
            <a:endParaRPr lang="en-US" sz="2631" spc="-44" dirty="0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algn="l">
              <a:lnSpc>
                <a:spcPts val="5262"/>
              </a:lnSpc>
            </a:pPr>
            <a:endParaRPr lang="en-US" sz="2631" spc="-44" dirty="0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356761" y="4217525"/>
            <a:ext cx="15574478" cy="4446918"/>
            <a:chOff x="0" y="0"/>
            <a:chExt cx="3281786" cy="93703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81787" cy="937035"/>
            </a:xfrm>
            <a:custGeom>
              <a:avLst/>
              <a:gdLst/>
              <a:ahLst/>
              <a:cxnLst/>
              <a:rect l="l" t="t" r="r" b="b"/>
              <a:pathLst>
                <a:path w="3281787" h="937035">
                  <a:moveTo>
                    <a:pt x="12427" y="0"/>
                  </a:moveTo>
                  <a:lnTo>
                    <a:pt x="3269359" y="0"/>
                  </a:lnTo>
                  <a:cubicBezTo>
                    <a:pt x="3272655" y="0"/>
                    <a:pt x="3275816" y="1309"/>
                    <a:pt x="3278147" y="3640"/>
                  </a:cubicBezTo>
                  <a:cubicBezTo>
                    <a:pt x="3280477" y="5970"/>
                    <a:pt x="3281787" y="9131"/>
                    <a:pt x="3281787" y="12427"/>
                  </a:cubicBezTo>
                  <a:lnTo>
                    <a:pt x="3281787" y="924608"/>
                  </a:lnTo>
                  <a:cubicBezTo>
                    <a:pt x="3281787" y="927904"/>
                    <a:pt x="3280477" y="931065"/>
                    <a:pt x="3278147" y="933395"/>
                  </a:cubicBezTo>
                  <a:cubicBezTo>
                    <a:pt x="3275816" y="935726"/>
                    <a:pt x="3272655" y="937035"/>
                    <a:pt x="3269359" y="937035"/>
                  </a:cubicBezTo>
                  <a:lnTo>
                    <a:pt x="12427" y="937035"/>
                  </a:lnTo>
                  <a:cubicBezTo>
                    <a:pt x="5564" y="937035"/>
                    <a:pt x="0" y="931471"/>
                    <a:pt x="0" y="924608"/>
                  </a:cubicBezTo>
                  <a:lnTo>
                    <a:pt x="0" y="12427"/>
                  </a:lnTo>
                  <a:cubicBezTo>
                    <a:pt x="0" y="9131"/>
                    <a:pt x="1309" y="5970"/>
                    <a:pt x="3640" y="3640"/>
                  </a:cubicBezTo>
                  <a:cubicBezTo>
                    <a:pt x="5970" y="1309"/>
                    <a:pt x="9131" y="0"/>
                    <a:pt x="1242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7F3F2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85725"/>
              <a:ext cx="3281786" cy="10227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73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842323" y="2409976"/>
            <a:ext cx="1373069" cy="362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5"/>
              </a:lnSpc>
            </a:pPr>
            <a:r>
              <a:rPr lang="en-US" sz="2132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Finalizado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62117" y="6053951"/>
            <a:ext cx="13307645" cy="583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99"/>
              </a:lnSpc>
            </a:pPr>
            <a:r>
              <a:rPr lang="en-US" sz="2599" b="1" spc="-44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Minuta do documento de governança de IA revisada e pronta para aprovação da diretoria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649361" y="3360461"/>
            <a:ext cx="4808637" cy="599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2"/>
              </a:lnSpc>
              <a:spcBef>
                <a:spcPct val="0"/>
              </a:spcBef>
            </a:pPr>
            <a:r>
              <a:rPr lang="en-US" sz="2631" b="1" spc="-44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Previsto até Dezembro de 2025 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E0FE2BB8-C79D-1500-5482-C2E50AD4449F}"/>
              </a:ext>
            </a:extLst>
          </p:cNvPr>
          <p:cNvSpPr/>
          <p:nvPr/>
        </p:nvSpPr>
        <p:spPr>
          <a:xfrm>
            <a:off x="1058008" y="2334772"/>
            <a:ext cx="3000316" cy="581311"/>
          </a:xfrm>
          <a:custGeom>
            <a:avLst/>
            <a:gdLst/>
            <a:ahLst/>
            <a:cxnLst/>
            <a:rect l="l" t="t" r="r" b="b"/>
            <a:pathLst>
              <a:path w="3000316" h="581311">
                <a:moveTo>
                  <a:pt x="0" y="0"/>
                </a:moveTo>
                <a:lnTo>
                  <a:pt x="3000316" y="0"/>
                </a:lnTo>
                <a:lnTo>
                  <a:pt x="3000316" y="581311"/>
                </a:lnTo>
                <a:lnTo>
                  <a:pt x="0" y="581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E13C0A18-DFAE-B411-B4B2-E365FB514B95}"/>
              </a:ext>
            </a:extLst>
          </p:cNvPr>
          <p:cNvSpPr txBox="1"/>
          <p:nvPr/>
        </p:nvSpPr>
        <p:spPr>
          <a:xfrm>
            <a:off x="1659319" y="2445860"/>
            <a:ext cx="1739077" cy="359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85"/>
              </a:lnSpc>
            </a:pPr>
            <a:r>
              <a:rPr lang="en-US" sz="2132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Finalizado</a:t>
            </a:r>
            <a:endParaRPr lang="en-US" sz="2132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E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87786" y="3070787"/>
            <a:ext cx="7512428" cy="3935584"/>
          </a:xfrm>
          <a:custGeom>
            <a:avLst/>
            <a:gdLst/>
            <a:ahLst/>
            <a:cxnLst/>
            <a:rect l="l" t="t" r="r" b="b"/>
            <a:pathLst>
              <a:path w="7512428" h="3935584">
                <a:moveTo>
                  <a:pt x="0" y="0"/>
                </a:moveTo>
                <a:lnTo>
                  <a:pt x="7512428" y="0"/>
                </a:lnTo>
                <a:lnTo>
                  <a:pt x="7512428" y="3935584"/>
                </a:lnTo>
                <a:lnTo>
                  <a:pt x="0" y="39355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E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3476145" y="3063413"/>
            <a:ext cx="8870172" cy="8870172"/>
          </a:xfrm>
          <a:custGeom>
            <a:avLst/>
            <a:gdLst/>
            <a:ahLst/>
            <a:cxnLst/>
            <a:rect l="l" t="t" r="r" b="b"/>
            <a:pathLst>
              <a:path w="8870172" h="8870172">
                <a:moveTo>
                  <a:pt x="8870172" y="8870172"/>
                </a:moveTo>
                <a:lnTo>
                  <a:pt x="0" y="8870172"/>
                </a:lnTo>
                <a:lnTo>
                  <a:pt x="0" y="0"/>
                </a:lnTo>
                <a:lnTo>
                  <a:pt x="8870172" y="0"/>
                </a:lnTo>
                <a:lnTo>
                  <a:pt x="8870172" y="887017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5616322" y="511709"/>
            <a:ext cx="1973712" cy="1033981"/>
          </a:xfrm>
          <a:custGeom>
            <a:avLst/>
            <a:gdLst/>
            <a:ahLst/>
            <a:cxnLst/>
            <a:rect l="l" t="t" r="r" b="b"/>
            <a:pathLst>
              <a:path w="1973712" h="1033981">
                <a:moveTo>
                  <a:pt x="0" y="0"/>
                </a:moveTo>
                <a:lnTo>
                  <a:pt x="1973712" y="0"/>
                </a:lnTo>
                <a:lnTo>
                  <a:pt x="1973712" y="1033982"/>
                </a:lnTo>
                <a:lnTo>
                  <a:pt x="0" y="10339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204905" y="628969"/>
            <a:ext cx="12271240" cy="599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2"/>
              </a:lnSpc>
            </a:pPr>
            <a:r>
              <a:rPr lang="en-US" sz="2631" b="1" spc="-44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IMPACTOS DA I.A NO EMPREENDEDORISMO BRASILEIRO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42981" y="3722484"/>
            <a:ext cx="12570159" cy="636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2"/>
              </a:lnSpc>
            </a:pPr>
            <a:r>
              <a:rPr lang="en-US" sz="2831" b="1" spc="-48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Pouca utilização de ferramentas de CRM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42981" y="2448904"/>
            <a:ext cx="12570159" cy="636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2"/>
              </a:lnSpc>
            </a:pPr>
            <a:r>
              <a:rPr lang="en-US" sz="2831" b="1" spc="-48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Baixa adoção de soluções de gestão integrada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42981" y="4910520"/>
            <a:ext cx="13187348" cy="135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2"/>
              </a:lnSpc>
            </a:pPr>
            <a:r>
              <a:rPr lang="en-US" sz="2831" b="1" spc="-48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Dependência de soluções básicas de comunicação</a:t>
            </a:r>
          </a:p>
          <a:p>
            <a:pPr algn="l">
              <a:lnSpc>
                <a:spcPts val="5662"/>
              </a:lnSpc>
            </a:pPr>
            <a:endParaRPr lang="en-US" sz="2831" b="1" spc="-48">
              <a:solidFill>
                <a:srgbClr val="FFFFFF"/>
              </a:solidFill>
              <a:latin typeface="IBM Plex Sans Bold"/>
              <a:ea typeface="IBM Plex Sans Bold"/>
              <a:cs typeface="IBM Plex Sans Bold"/>
              <a:sym typeface="IBM Plex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542981" y="6147546"/>
            <a:ext cx="15716319" cy="599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2"/>
              </a:lnSpc>
              <a:spcBef>
                <a:spcPct val="0"/>
              </a:spcBef>
            </a:pPr>
            <a:r>
              <a:rPr lang="en-US" sz="2631" b="1" spc="-44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Falta de investimento em publicidade digital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28700" y="1936182"/>
            <a:ext cx="15574478" cy="6975890"/>
            <a:chOff x="0" y="0"/>
            <a:chExt cx="3281786" cy="146992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81787" cy="1469929"/>
            </a:xfrm>
            <a:custGeom>
              <a:avLst/>
              <a:gdLst/>
              <a:ahLst/>
              <a:cxnLst/>
              <a:rect l="l" t="t" r="r" b="b"/>
              <a:pathLst>
                <a:path w="3281787" h="1469929">
                  <a:moveTo>
                    <a:pt x="12427" y="0"/>
                  </a:moveTo>
                  <a:lnTo>
                    <a:pt x="3269359" y="0"/>
                  </a:lnTo>
                  <a:cubicBezTo>
                    <a:pt x="3272655" y="0"/>
                    <a:pt x="3275816" y="1309"/>
                    <a:pt x="3278147" y="3640"/>
                  </a:cubicBezTo>
                  <a:cubicBezTo>
                    <a:pt x="3280477" y="5970"/>
                    <a:pt x="3281787" y="9131"/>
                    <a:pt x="3281787" y="12427"/>
                  </a:cubicBezTo>
                  <a:lnTo>
                    <a:pt x="3281787" y="1457502"/>
                  </a:lnTo>
                  <a:cubicBezTo>
                    <a:pt x="3281787" y="1460798"/>
                    <a:pt x="3280477" y="1463959"/>
                    <a:pt x="3278147" y="1466289"/>
                  </a:cubicBezTo>
                  <a:cubicBezTo>
                    <a:pt x="3275816" y="1468620"/>
                    <a:pt x="3272655" y="1469929"/>
                    <a:pt x="3269359" y="1469929"/>
                  </a:cubicBezTo>
                  <a:lnTo>
                    <a:pt x="12427" y="1469929"/>
                  </a:lnTo>
                  <a:cubicBezTo>
                    <a:pt x="5564" y="1469929"/>
                    <a:pt x="0" y="1464365"/>
                    <a:pt x="0" y="1457502"/>
                  </a:cubicBezTo>
                  <a:lnTo>
                    <a:pt x="0" y="12427"/>
                  </a:lnTo>
                  <a:cubicBezTo>
                    <a:pt x="0" y="9131"/>
                    <a:pt x="1309" y="5970"/>
                    <a:pt x="3640" y="3640"/>
                  </a:cubicBezTo>
                  <a:cubicBezTo>
                    <a:pt x="5970" y="1309"/>
                    <a:pt x="9131" y="0"/>
                    <a:pt x="1242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7F3F2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85725"/>
              <a:ext cx="3281786" cy="1555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73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542981" y="7298474"/>
            <a:ext cx="15716319" cy="599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2"/>
              </a:lnSpc>
              <a:spcBef>
                <a:spcPct val="0"/>
              </a:spcBef>
            </a:pPr>
            <a:r>
              <a:rPr lang="en-US" sz="2631" b="1" spc="-44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Baixo nível de automação operacional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04905" y="9031290"/>
            <a:ext cx="12271240" cy="339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2"/>
              </a:lnSpc>
            </a:pPr>
            <a:r>
              <a:rPr lang="en-US" sz="1531" b="1" spc="-26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Fonte: Observatório do Desenvolvimento - Sebrae</a:t>
            </a:r>
          </a:p>
        </p:txBody>
      </p:sp>
    </p:spTree>
    <p:extLst>
      <p:ext uri="{BB962C8B-B14F-4D97-AF65-F5344CB8AC3E}">
        <p14:creationId xmlns:p14="http://schemas.microsoft.com/office/powerpoint/2010/main" val="1599117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E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3476145" y="3063413"/>
            <a:ext cx="8870172" cy="8870172"/>
          </a:xfrm>
          <a:custGeom>
            <a:avLst/>
            <a:gdLst/>
            <a:ahLst/>
            <a:cxnLst/>
            <a:rect l="l" t="t" r="r" b="b"/>
            <a:pathLst>
              <a:path w="8870172" h="8870172">
                <a:moveTo>
                  <a:pt x="8870172" y="8870172"/>
                </a:moveTo>
                <a:lnTo>
                  <a:pt x="0" y="8870172"/>
                </a:lnTo>
                <a:lnTo>
                  <a:pt x="0" y="0"/>
                </a:lnTo>
                <a:lnTo>
                  <a:pt x="8870172" y="0"/>
                </a:lnTo>
                <a:lnTo>
                  <a:pt x="8870172" y="887017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5616322" y="511709"/>
            <a:ext cx="1973712" cy="1033981"/>
          </a:xfrm>
          <a:custGeom>
            <a:avLst/>
            <a:gdLst/>
            <a:ahLst/>
            <a:cxnLst/>
            <a:rect l="l" t="t" r="r" b="b"/>
            <a:pathLst>
              <a:path w="1973712" h="1033981">
                <a:moveTo>
                  <a:pt x="0" y="0"/>
                </a:moveTo>
                <a:lnTo>
                  <a:pt x="1973712" y="0"/>
                </a:lnTo>
                <a:lnTo>
                  <a:pt x="1973712" y="1033982"/>
                </a:lnTo>
                <a:lnTo>
                  <a:pt x="0" y="10339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204905" y="628969"/>
            <a:ext cx="12271240" cy="599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2"/>
              </a:lnSpc>
            </a:pPr>
            <a:r>
              <a:rPr lang="en-US" sz="2631" b="1" spc="-44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IMPACTOS DA I.A NO EMPREENDEDORISMO BRASILEIRO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42981" y="3722484"/>
            <a:ext cx="12570159" cy="135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2"/>
              </a:lnSpc>
            </a:pPr>
            <a:r>
              <a:rPr lang="en-US" sz="2831" b="1" spc="-48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32% das empresas utilizam ferramentas para gestão de clientes</a:t>
            </a:r>
          </a:p>
          <a:p>
            <a:pPr algn="l">
              <a:lnSpc>
                <a:spcPts val="5662"/>
              </a:lnSpc>
            </a:pPr>
            <a:endParaRPr lang="en-US" sz="2831" b="1" spc="-48">
              <a:solidFill>
                <a:srgbClr val="FFFFFF"/>
              </a:solidFill>
              <a:latin typeface="IBM Plex Sans Bold"/>
              <a:ea typeface="IBM Plex Sans Bold"/>
              <a:cs typeface="IBM Plex Sans Bold"/>
              <a:sym typeface="IBM Plex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542981" y="2448904"/>
            <a:ext cx="12570159" cy="135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2"/>
              </a:lnSpc>
            </a:pPr>
            <a:r>
              <a:rPr lang="en-US" sz="2831" b="1" spc="-48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47% das empresas utilizam software de gestão (ERP)</a:t>
            </a:r>
          </a:p>
          <a:p>
            <a:pPr algn="l">
              <a:lnSpc>
                <a:spcPts val="5662"/>
              </a:lnSpc>
            </a:pPr>
            <a:endParaRPr lang="en-US" sz="2831" b="1" spc="-48">
              <a:solidFill>
                <a:srgbClr val="FFFFFF"/>
              </a:solidFill>
              <a:latin typeface="IBM Plex Sans Bold"/>
              <a:ea typeface="IBM Plex Sans Bold"/>
              <a:cs typeface="IBM Plex Sans Bold"/>
              <a:sym typeface="IBM Plex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542981" y="4996928"/>
            <a:ext cx="13187348" cy="2065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2"/>
              </a:lnSpc>
            </a:pPr>
            <a:r>
              <a:rPr lang="en-US" sz="2831" b="1" spc="-48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Apesar de 57% das empresas utilizarem o WhatsApp Business, muitas limitam </a:t>
            </a:r>
          </a:p>
          <a:p>
            <a:pPr algn="l">
              <a:lnSpc>
                <a:spcPts val="5662"/>
              </a:lnSpc>
            </a:pPr>
            <a:r>
              <a:rPr lang="en-US" sz="2831" b="1" spc="-48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suas estratégias digitais apenas a essa ferramenta</a:t>
            </a:r>
          </a:p>
          <a:p>
            <a:pPr algn="l">
              <a:lnSpc>
                <a:spcPts val="5662"/>
              </a:lnSpc>
            </a:pPr>
            <a:endParaRPr lang="en-US" sz="2831" b="1" spc="-48">
              <a:solidFill>
                <a:srgbClr val="FFFFFF"/>
              </a:solidFill>
              <a:latin typeface="IBM Plex Sans Bold"/>
              <a:ea typeface="IBM Plex Sans Bold"/>
              <a:cs typeface="IBM Plex Sans Bold"/>
              <a:sym typeface="IBM Plex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542981" y="6995271"/>
            <a:ext cx="15716319" cy="126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2"/>
              </a:lnSpc>
              <a:spcBef>
                <a:spcPct val="0"/>
              </a:spcBef>
            </a:pPr>
            <a:r>
              <a:rPr lang="en-US" sz="2631" b="1" spc="-44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Somente 38% das empresas utilizam propagandas pagas em plataformas como Google e</a:t>
            </a:r>
          </a:p>
          <a:p>
            <a:pPr algn="l">
              <a:lnSpc>
                <a:spcPts val="5262"/>
              </a:lnSpc>
              <a:spcBef>
                <a:spcPct val="0"/>
              </a:spcBef>
            </a:pPr>
            <a:r>
              <a:rPr lang="en-US" sz="2631" b="1" spc="-44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redes sociais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28700" y="1998472"/>
            <a:ext cx="15574478" cy="6975890"/>
            <a:chOff x="0" y="0"/>
            <a:chExt cx="3281786" cy="146992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81787" cy="1469929"/>
            </a:xfrm>
            <a:custGeom>
              <a:avLst/>
              <a:gdLst/>
              <a:ahLst/>
              <a:cxnLst/>
              <a:rect l="l" t="t" r="r" b="b"/>
              <a:pathLst>
                <a:path w="3281787" h="1469929">
                  <a:moveTo>
                    <a:pt x="12427" y="0"/>
                  </a:moveTo>
                  <a:lnTo>
                    <a:pt x="3269359" y="0"/>
                  </a:lnTo>
                  <a:cubicBezTo>
                    <a:pt x="3272655" y="0"/>
                    <a:pt x="3275816" y="1309"/>
                    <a:pt x="3278147" y="3640"/>
                  </a:cubicBezTo>
                  <a:cubicBezTo>
                    <a:pt x="3280477" y="5970"/>
                    <a:pt x="3281787" y="9131"/>
                    <a:pt x="3281787" y="12427"/>
                  </a:cubicBezTo>
                  <a:lnTo>
                    <a:pt x="3281787" y="1457502"/>
                  </a:lnTo>
                  <a:cubicBezTo>
                    <a:pt x="3281787" y="1460798"/>
                    <a:pt x="3280477" y="1463959"/>
                    <a:pt x="3278147" y="1466289"/>
                  </a:cubicBezTo>
                  <a:cubicBezTo>
                    <a:pt x="3275816" y="1468620"/>
                    <a:pt x="3272655" y="1469929"/>
                    <a:pt x="3269359" y="1469929"/>
                  </a:cubicBezTo>
                  <a:lnTo>
                    <a:pt x="12427" y="1469929"/>
                  </a:lnTo>
                  <a:cubicBezTo>
                    <a:pt x="5564" y="1469929"/>
                    <a:pt x="0" y="1464365"/>
                    <a:pt x="0" y="1457502"/>
                  </a:cubicBezTo>
                  <a:lnTo>
                    <a:pt x="0" y="12427"/>
                  </a:lnTo>
                  <a:cubicBezTo>
                    <a:pt x="0" y="9131"/>
                    <a:pt x="1309" y="5970"/>
                    <a:pt x="3640" y="3640"/>
                  </a:cubicBezTo>
                  <a:cubicBezTo>
                    <a:pt x="5970" y="1309"/>
                    <a:pt x="9131" y="0"/>
                    <a:pt x="1242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7F3F2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85725"/>
              <a:ext cx="3281786" cy="1555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73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04905" y="9031290"/>
            <a:ext cx="12271240" cy="339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2"/>
              </a:lnSpc>
            </a:pPr>
            <a:r>
              <a:rPr lang="en-US" sz="1531" b="1" spc="-26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Fonte: Observatório do Desenvolvimento - Sebrae</a:t>
            </a:r>
          </a:p>
        </p:txBody>
      </p:sp>
    </p:spTree>
    <p:extLst>
      <p:ext uri="{BB962C8B-B14F-4D97-AF65-F5344CB8AC3E}">
        <p14:creationId xmlns:p14="http://schemas.microsoft.com/office/powerpoint/2010/main" val="4020334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E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3476145" y="3063413"/>
            <a:ext cx="8870172" cy="8870172"/>
          </a:xfrm>
          <a:custGeom>
            <a:avLst/>
            <a:gdLst/>
            <a:ahLst/>
            <a:cxnLst/>
            <a:rect l="l" t="t" r="r" b="b"/>
            <a:pathLst>
              <a:path w="8870172" h="8870172">
                <a:moveTo>
                  <a:pt x="8870172" y="8870172"/>
                </a:moveTo>
                <a:lnTo>
                  <a:pt x="0" y="8870172"/>
                </a:lnTo>
                <a:lnTo>
                  <a:pt x="0" y="0"/>
                </a:lnTo>
                <a:lnTo>
                  <a:pt x="8870172" y="0"/>
                </a:lnTo>
                <a:lnTo>
                  <a:pt x="8870172" y="887017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5616322" y="511709"/>
            <a:ext cx="1973712" cy="1033981"/>
          </a:xfrm>
          <a:custGeom>
            <a:avLst/>
            <a:gdLst/>
            <a:ahLst/>
            <a:cxnLst/>
            <a:rect l="l" t="t" r="r" b="b"/>
            <a:pathLst>
              <a:path w="1973712" h="1033981">
                <a:moveTo>
                  <a:pt x="0" y="0"/>
                </a:moveTo>
                <a:lnTo>
                  <a:pt x="1973712" y="0"/>
                </a:lnTo>
                <a:lnTo>
                  <a:pt x="1973712" y="1033982"/>
                </a:lnTo>
                <a:lnTo>
                  <a:pt x="0" y="10339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028700" y="2340543"/>
            <a:ext cx="3000316" cy="581311"/>
          </a:xfrm>
          <a:custGeom>
            <a:avLst/>
            <a:gdLst/>
            <a:ahLst/>
            <a:cxnLst/>
            <a:rect l="l" t="t" r="r" b="b"/>
            <a:pathLst>
              <a:path w="3000316" h="581311">
                <a:moveTo>
                  <a:pt x="0" y="0"/>
                </a:moveTo>
                <a:lnTo>
                  <a:pt x="3000316" y="0"/>
                </a:lnTo>
                <a:lnTo>
                  <a:pt x="3000316" y="581311"/>
                </a:lnTo>
                <a:lnTo>
                  <a:pt x="0" y="581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1028700" y="703172"/>
            <a:ext cx="13099177" cy="126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2"/>
              </a:lnSpc>
            </a:pPr>
            <a:r>
              <a:rPr lang="en-US" sz="2631" b="1" spc="-44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Eixo 1 - Infraestrutura e desenvolvimento de IA </a:t>
            </a:r>
          </a:p>
          <a:p>
            <a:pPr algn="l">
              <a:lnSpc>
                <a:spcPts val="5262"/>
              </a:lnSpc>
            </a:pPr>
            <a:r>
              <a:rPr lang="en-US" sz="2631" spc="-44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Ação 10: Fomento às atividades de P&amp;D em IA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48894" y="6201337"/>
            <a:ext cx="12570159" cy="636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2"/>
              </a:lnSpc>
            </a:pPr>
            <a:r>
              <a:rPr lang="en-US" sz="2831" b="1" spc="-48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Primeira fase do Estudo de Visão de Futuro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59319" y="2445860"/>
            <a:ext cx="1739077" cy="359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85"/>
              </a:lnSpc>
            </a:pPr>
            <a:r>
              <a:rPr lang="en-US" sz="2132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Finalizado</a:t>
            </a:r>
            <a:endParaRPr lang="en-US" sz="2132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48894" y="4431850"/>
            <a:ext cx="12570159" cy="636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2"/>
              </a:lnSpc>
            </a:pPr>
            <a:r>
              <a:rPr lang="en-US" sz="2831" b="1" spc="-48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Estratégia de I.A do Sistema Sebrae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28700" y="3579079"/>
            <a:ext cx="15574478" cy="4446918"/>
            <a:chOff x="0" y="0"/>
            <a:chExt cx="3281786" cy="93703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81787" cy="937035"/>
            </a:xfrm>
            <a:custGeom>
              <a:avLst/>
              <a:gdLst/>
              <a:ahLst/>
              <a:cxnLst/>
              <a:rect l="l" t="t" r="r" b="b"/>
              <a:pathLst>
                <a:path w="3281787" h="937035">
                  <a:moveTo>
                    <a:pt x="12427" y="0"/>
                  </a:moveTo>
                  <a:lnTo>
                    <a:pt x="3269359" y="0"/>
                  </a:lnTo>
                  <a:cubicBezTo>
                    <a:pt x="3272655" y="0"/>
                    <a:pt x="3275816" y="1309"/>
                    <a:pt x="3278147" y="3640"/>
                  </a:cubicBezTo>
                  <a:cubicBezTo>
                    <a:pt x="3280477" y="5970"/>
                    <a:pt x="3281787" y="9131"/>
                    <a:pt x="3281787" y="12427"/>
                  </a:cubicBezTo>
                  <a:lnTo>
                    <a:pt x="3281787" y="924608"/>
                  </a:lnTo>
                  <a:cubicBezTo>
                    <a:pt x="3281787" y="927904"/>
                    <a:pt x="3280477" y="931065"/>
                    <a:pt x="3278147" y="933395"/>
                  </a:cubicBezTo>
                  <a:cubicBezTo>
                    <a:pt x="3275816" y="935726"/>
                    <a:pt x="3272655" y="937035"/>
                    <a:pt x="3269359" y="937035"/>
                  </a:cubicBezTo>
                  <a:lnTo>
                    <a:pt x="12427" y="937035"/>
                  </a:lnTo>
                  <a:cubicBezTo>
                    <a:pt x="5564" y="937035"/>
                    <a:pt x="0" y="931471"/>
                    <a:pt x="0" y="924608"/>
                  </a:cubicBezTo>
                  <a:lnTo>
                    <a:pt x="0" y="12427"/>
                  </a:lnTo>
                  <a:cubicBezTo>
                    <a:pt x="0" y="9131"/>
                    <a:pt x="1309" y="5970"/>
                    <a:pt x="3640" y="3640"/>
                  </a:cubicBezTo>
                  <a:cubicBezTo>
                    <a:pt x="5970" y="1309"/>
                    <a:pt x="9131" y="0"/>
                    <a:pt x="1242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7F3F2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85725"/>
              <a:ext cx="3281786" cy="10227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73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E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3476145" y="3063413"/>
            <a:ext cx="8870172" cy="8870172"/>
          </a:xfrm>
          <a:custGeom>
            <a:avLst/>
            <a:gdLst/>
            <a:ahLst/>
            <a:cxnLst/>
            <a:rect l="l" t="t" r="r" b="b"/>
            <a:pathLst>
              <a:path w="8870172" h="8870172">
                <a:moveTo>
                  <a:pt x="8870172" y="8870172"/>
                </a:moveTo>
                <a:lnTo>
                  <a:pt x="0" y="8870172"/>
                </a:lnTo>
                <a:lnTo>
                  <a:pt x="0" y="0"/>
                </a:lnTo>
                <a:lnTo>
                  <a:pt x="8870172" y="0"/>
                </a:lnTo>
                <a:lnTo>
                  <a:pt x="8870172" y="887017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5616322" y="511709"/>
            <a:ext cx="1973712" cy="1033981"/>
          </a:xfrm>
          <a:custGeom>
            <a:avLst/>
            <a:gdLst/>
            <a:ahLst/>
            <a:cxnLst/>
            <a:rect l="l" t="t" r="r" b="b"/>
            <a:pathLst>
              <a:path w="1973712" h="1033981">
                <a:moveTo>
                  <a:pt x="0" y="0"/>
                </a:moveTo>
                <a:lnTo>
                  <a:pt x="1973712" y="0"/>
                </a:lnTo>
                <a:lnTo>
                  <a:pt x="1973712" y="1033982"/>
                </a:lnTo>
                <a:lnTo>
                  <a:pt x="0" y="10339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028700" y="2340543"/>
            <a:ext cx="3000316" cy="581311"/>
          </a:xfrm>
          <a:custGeom>
            <a:avLst/>
            <a:gdLst/>
            <a:ahLst/>
            <a:cxnLst/>
            <a:rect l="l" t="t" r="r" b="b"/>
            <a:pathLst>
              <a:path w="3000316" h="581311">
                <a:moveTo>
                  <a:pt x="0" y="0"/>
                </a:moveTo>
                <a:lnTo>
                  <a:pt x="3000316" y="0"/>
                </a:lnTo>
                <a:lnTo>
                  <a:pt x="3000316" y="581311"/>
                </a:lnTo>
                <a:lnTo>
                  <a:pt x="0" y="581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1028700" y="703172"/>
            <a:ext cx="13099177" cy="126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2"/>
              </a:lnSpc>
            </a:pPr>
            <a:r>
              <a:rPr lang="en-US" sz="2631" b="1" spc="-44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Eixo 1 - Infraestrutura e desenvolvimento de IA </a:t>
            </a:r>
          </a:p>
          <a:p>
            <a:pPr algn="l">
              <a:lnSpc>
                <a:spcPts val="5262"/>
              </a:lnSpc>
            </a:pPr>
            <a:r>
              <a:rPr lang="en-US" sz="2631" spc="-44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Ação 10: Fomento às atividades de P&amp;D em IA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01925" y="2409976"/>
            <a:ext cx="2053866" cy="362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5"/>
              </a:lnSpc>
            </a:pPr>
            <a:r>
              <a:rPr lang="en-US" sz="2132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 andamento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28700" y="4367701"/>
            <a:ext cx="15574478" cy="4446918"/>
            <a:chOff x="0" y="0"/>
            <a:chExt cx="3281786" cy="93703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81787" cy="937035"/>
            </a:xfrm>
            <a:custGeom>
              <a:avLst/>
              <a:gdLst/>
              <a:ahLst/>
              <a:cxnLst/>
              <a:rect l="l" t="t" r="r" b="b"/>
              <a:pathLst>
                <a:path w="3281787" h="937035">
                  <a:moveTo>
                    <a:pt x="12427" y="0"/>
                  </a:moveTo>
                  <a:lnTo>
                    <a:pt x="3269359" y="0"/>
                  </a:lnTo>
                  <a:cubicBezTo>
                    <a:pt x="3272655" y="0"/>
                    <a:pt x="3275816" y="1309"/>
                    <a:pt x="3278147" y="3640"/>
                  </a:cubicBezTo>
                  <a:cubicBezTo>
                    <a:pt x="3280477" y="5970"/>
                    <a:pt x="3281787" y="9131"/>
                    <a:pt x="3281787" y="12427"/>
                  </a:cubicBezTo>
                  <a:lnTo>
                    <a:pt x="3281787" y="924608"/>
                  </a:lnTo>
                  <a:cubicBezTo>
                    <a:pt x="3281787" y="927904"/>
                    <a:pt x="3280477" y="931065"/>
                    <a:pt x="3278147" y="933395"/>
                  </a:cubicBezTo>
                  <a:cubicBezTo>
                    <a:pt x="3275816" y="935726"/>
                    <a:pt x="3272655" y="937035"/>
                    <a:pt x="3269359" y="937035"/>
                  </a:cubicBezTo>
                  <a:lnTo>
                    <a:pt x="12427" y="937035"/>
                  </a:lnTo>
                  <a:cubicBezTo>
                    <a:pt x="5564" y="937035"/>
                    <a:pt x="0" y="931471"/>
                    <a:pt x="0" y="924608"/>
                  </a:cubicBezTo>
                  <a:lnTo>
                    <a:pt x="0" y="12427"/>
                  </a:lnTo>
                  <a:cubicBezTo>
                    <a:pt x="0" y="9131"/>
                    <a:pt x="1309" y="5970"/>
                    <a:pt x="3640" y="3640"/>
                  </a:cubicBezTo>
                  <a:cubicBezTo>
                    <a:pt x="5970" y="1309"/>
                    <a:pt x="9131" y="0"/>
                    <a:pt x="1242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7F3F2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85725"/>
              <a:ext cx="3281786" cy="10227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73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884707" y="5523114"/>
            <a:ext cx="12150915" cy="1932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2"/>
              </a:lnSpc>
            </a:pPr>
            <a:r>
              <a:rPr lang="en-US" sz="2631" b="1" spc="-44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Plano de trabalho e escopo de pesquisa e desenvolvimento</a:t>
            </a:r>
          </a:p>
          <a:p>
            <a:pPr algn="l">
              <a:lnSpc>
                <a:spcPts val="5262"/>
              </a:lnSpc>
            </a:pPr>
            <a:endParaRPr lang="en-US" sz="2631" b="1" spc="-44">
              <a:solidFill>
                <a:srgbClr val="FFFFFF"/>
              </a:solidFill>
              <a:latin typeface="IBM Plex Sans Bold"/>
              <a:ea typeface="IBM Plex Sans Bold"/>
              <a:cs typeface="IBM Plex Sans Bold"/>
              <a:sym typeface="IBM Plex Sans Bold"/>
            </a:endParaRPr>
          </a:p>
          <a:p>
            <a:pPr algn="l">
              <a:lnSpc>
                <a:spcPts val="5262"/>
              </a:lnSpc>
            </a:pPr>
            <a:r>
              <a:rPr lang="en-US" sz="2631" b="1" spc="-44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Entrega da segunda versão do estudo até dezembro de 2025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259116" y="3447301"/>
            <a:ext cx="4808637" cy="599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2"/>
              </a:lnSpc>
              <a:spcBef>
                <a:spcPct val="0"/>
              </a:spcBef>
            </a:pPr>
            <a:r>
              <a:rPr lang="en-US" sz="2631" b="1" spc="-44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Previsto até Dezembro de 2025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E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3476145" y="3063413"/>
            <a:ext cx="8870172" cy="8870172"/>
          </a:xfrm>
          <a:custGeom>
            <a:avLst/>
            <a:gdLst/>
            <a:ahLst/>
            <a:cxnLst/>
            <a:rect l="l" t="t" r="r" b="b"/>
            <a:pathLst>
              <a:path w="8870172" h="8870172">
                <a:moveTo>
                  <a:pt x="8870172" y="8870172"/>
                </a:moveTo>
                <a:lnTo>
                  <a:pt x="0" y="8870172"/>
                </a:lnTo>
                <a:lnTo>
                  <a:pt x="0" y="0"/>
                </a:lnTo>
                <a:lnTo>
                  <a:pt x="8870172" y="0"/>
                </a:lnTo>
                <a:lnTo>
                  <a:pt x="8870172" y="887017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5616322" y="511709"/>
            <a:ext cx="1973712" cy="1033981"/>
          </a:xfrm>
          <a:custGeom>
            <a:avLst/>
            <a:gdLst/>
            <a:ahLst/>
            <a:cxnLst/>
            <a:rect l="l" t="t" r="r" b="b"/>
            <a:pathLst>
              <a:path w="1973712" h="1033981">
                <a:moveTo>
                  <a:pt x="0" y="0"/>
                </a:moveTo>
                <a:lnTo>
                  <a:pt x="1973712" y="0"/>
                </a:lnTo>
                <a:lnTo>
                  <a:pt x="1973712" y="1033982"/>
                </a:lnTo>
                <a:lnTo>
                  <a:pt x="0" y="10339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028700" y="2340543"/>
            <a:ext cx="3000316" cy="581311"/>
          </a:xfrm>
          <a:custGeom>
            <a:avLst/>
            <a:gdLst/>
            <a:ahLst/>
            <a:cxnLst/>
            <a:rect l="l" t="t" r="r" b="b"/>
            <a:pathLst>
              <a:path w="3000316" h="581311">
                <a:moveTo>
                  <a:pt x="0" y="0"/>
                </a:moveTo>
                <a:lnTo>
                  <a:pt x="3000316" y="0"/>
                </a:lnTo>
                <a:lnTo>
                  <a:pt x="3000316" y="581311"/>
                </a:lnTo>
                <a:lnTo>
                  <a:pt x="0" y="581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1028700" y="703172"/>
            <a:ext cx="13099177" cy="126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2"/>
              </a:lnSpc>
            </a:pPr>
            <a:r>
              <a:rPr lang="en-US" sz="2631" b="1" spc="-44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Eixo 1 - Infraestrutura e desenvolvimento de IA </a:t>
            </a:r>
          </a:p>
          <a:p>
            <a:pPr algn="l">
              <a:lnSpc>
                <a:spcPts val="5262"/>
              </a:lnSpc>
            </a:pPr>
            <a:r>
              <a:rPr lang="en-US" sz="2631" spc="-44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Ação 10: Fomento às atividades de P&amp;D em IA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74326" y="2418426"/>
            <a:ext cx="1109065" cy="362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5"/>
              </a:lnSpc>
            </a:pPr>
            <a:r>
              <a:rPr lang="en-US" sz="2132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</a:t>
            </a:r>
            <a:r>
              <a:rPr lang="en-US" sz="2132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iniciar</a:t>
            </a:r>
            <a:endParaRPr lang="en-US" sz="2132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028700" y="4367701"/>
            <a:ext cx="15574478" cy="4446918"/>
            <a:chOff x="0" y="0"/>
            <a:chExt cx="3281786" cy="93703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81787" cy="937035"/>
            </a:xfrm>
            <a:custGeom>
              <a:avLst/>
              <a:gdLst/>
              <a:ahLst/>
              <a:cxnLst/>
              <a:rect l="l" t="t" r="r" b="b"/>
              <a:pathLst>
                <a:path w="3281787" h="937035">
                  <a:moveTo>
                    <a:pt x="12427" y="0"/>
                  </a:moveTo>
                  <a:lnTo>
                    <a:pt x="3269359" y="0"/>
                  </a:lnTo>
                  <a:cubicBezTo>
                    <a:pt x="3272655" y="0"/>
                    <a:pt x="3275816" y="1309"/>
                    <a:pt x="3278147" y="3640"/>
                  </a:cubicBezTo>
                  <a:cubicBezTo>
                    <a:pt x="3280477" y="5970"/>
                    <a:pt x="3281787" y="9131"/>
                    <a:pt x="3281787" y="12427"/>
                  </a:cubicBezTo>
                  <a:lnTo>
                    <a:pt x="3281787" y="924608"/>
                  </a:lnTo>
                  <a:cubicBezTo>
                    <a:pt x="3281787" y="927904"/>
                    <a:pt x="3280477" y="931065"/>
                    <a:pt x="3278147" y="933395"/>
                  </a:cubicBezTo>
                  <a:cubicBezTo>
                    <a:pt x="3275816" y="935726"/>
                    <a:pt x="3272655" y="937035"/>
                    <a:pt x="3269359" y="937035"/>
                  </a:cubicBezTo>
                  <a:lnTo>
                    <a:pt x="12427" y="937035"/>
                  </a:lnTo>
                  <a:cubicBezTo>
                    <a:pt x="5564" y="937035"/>
                    <a:pt x="0" y="931471"/>
                    <a:pt x="0" y="924608"/>
                  </a:cubicBezTo>
                  <a:lnTo>
                    <a:pt x="0" y="12427"/>
                  </a:lnTo>
                  <a:cubicBezTo>
                    <a:pt x="0" y="9131"/>
                    <a:pt x="1309" y="5970"/>
                    <a:pt x="3640" y="3640"/>
                  </a:cubicBezTo>
                  <a:cubicBezTo>
                    <a:pt x="5970" y="1309"/>
                    <a:pt x="9131" y="0"/>
                    <a:pt x="1242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7F3F2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85725"/>
              <a:ext cx="3281786" cy="10227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73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069868" y="5350526"/>
            <a:ext cx="14148265" cy="1932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2"/>
              </a:lnSpc>
            </a:pPr>
            <a:endParaRPr/>
          </a:p>
          <a:p>
            <a:pPr algn="l">
              <a:lnSpc>
                <a:spcPts val="5262"/>
              </a:lnSpc>
            </a:pPr>
            <a:r>
              <a:rPr lang="en-US" sz="2631" b="1" spc="-44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Desenvolvimento institucional em IA, a partir de um projeto de pesquisa aplicado</a:t>
            </a:r>
          </a:p>
          <a:p>
            <a:pPr algn="l">
              <a:lnSpc>
                <a:spcPts val="5262"/>
              </a:lnSpc>
            </a:pPr>
            <a:endParaRPr lang="en-US" sz="2631" b="1" spc="-44">
              <a:solidFill>
                <a:srgbClr val="FFFFFF"/>
              </a:solidFill>
              <a:latin typeface="IBM Plex Sans Bold"/>
              <a:ea typeface="IBM Plex Sans Bold"/>
              <a:cs typeface="IBM Plex Sans Bold"/>
              <a:sym typeface="IBM Plex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324600" y="3455613"/>
            <a:ext cx="4687550" cy="599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62"/>
              </a:lnSpc>
              <a:spcBef>
                <a:spcPct val="0"/>
              </a:spcBef>
            </a:pPr>
            <a:r>
              <a:rPr lang="en-US" sz="2631" b="1" spc="-44" dirty="0" err="1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Previsto</a:t>
            </a:r>
            <a:r>
              <a:rPr lang="en-US" sz="2631" b="1" spc="-44" dirty="0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 de 2026 a 2028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E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3476145" y="3063413"/>
            <a:ext cx="8870172" cy="8870172"/>
          </a:xfrm>
          <a:custGeom>
            <a:avLst/>
            <a:gdLst/>
            <a:ahLst/>
            <a:cxnLst/>
            <a:rect l="l" t="t" r="r" b="b"/>
            <a:pathLst>
              <a:path w="8870172" h="8870172">
                <a:moveTo>
                  <a:pt x="8870172" y="8870172"/>
                </a:moveTo>
                <a:lnTo>
                  <a:pt x="0" y="8870172"/>
                </a:lnTo>
                <a:lnTo>
                  <a:pt x="0" y="0"/>
                </a:lnTo>
                <a:lnTo>
                  <a:pt x="8870172" y="0"/>
                </a:lnTo>
                <a:lnTo>
                  <a:pt x="8870172" y="887017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5616322" y="511709"/>
            <a:ext cx="1973712" cy="1033981"/>
          </a:xfrm>
          <a:custGeom>
            <a:avLst/>
            <a:gdLst/>
            <a:ahLst/>
            <a:cxnLst/>
            <a:rect l="l" t="t" r="r" b="b"/>
            <a:pathLst>
              <a:path w="1973712" h="1033981">
                <a:moveTo>
                  <a:pt x="0" y="0"/>
                </a:moveTo>
                <a:lnTo>
                  <a:pt x="1973712" y="0"/>
                </a:lnTo>
                <a:lnTo>
                  <a:pt x="1973712" y="1033982"/>
                </a:lnTo>
                <a:lnTo>
                  <a:pt x="0" y="10339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028700" y="2340543"/>
            <a:ext cx="3000316" cy="581311"/>
          </a:xfrm>
          <a:custGeom>
            <a:avLst/>
            <a:gdLst/>
            <a:ahLst/>
            <a:cxnLst/>
            <a:rect l="l" t="t" r="r" b="b"/>
            <a:pathLst>
              <a:path w="3000316" h="581311">
                <a:moveTo>
                  <a:pt x="0" y="0"/>
                </a:moveTo>
                <a:lnTo>
                  <a:pt x="3000316" y="0"/>
                </a:lnTo>
                <a:lnTo>
                  <a:pt x="3000316" y="581311"/>
                </a:lnTo>
                <a:lnTo>
                  <a:pt x="0" y="581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028700" y="4217525"/>
            <a:ext cx="15574478" cy="4446918"/>
            <a:chOff x="0" y="0"/>
            <a:chExt cx="3281786" cy="93703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81787" cy="937035"/>
            </a:xfrm>
            <a:custGeom>
              <a:avLst/>
              <a:gdLst/>
              <a:ahLst/>
              <a:cxnLst/>
              <a:rect l="l" t="t" r="r" b="b"/>
              <a:pathLst>
                <a:path w="3281787" h="937035">
                  <a:moveTo>
                    <a:pt x="12427" y="0"/>
                  </a:moveTo>
                  <a:lnTo>
                    <a:pt x="3269359" y="0"/>
                  </a:lnTo>
                  <a:cubicBezTo>
                    <a:pt x="3272655" y="0"/>
                    <a:pt x="3275816" y="1309"/>
                    <a:pt x="3278147" y="3640"/>
                  </a:cubicBezTo>
                  <a:cubicBezTo>
                    <a:pt x="3280477" y="5970"/>
                    <a:pt x="3281787" y="9131"/>
                    <a:pt x="3281787" y="12427"/>
                  </a:cubicBezTo>
                  <a:lnTo>
                    <a:pt x="3281787" y="924608"/>
                  </a:lnTo>
                  <a:cubicBezTo>
                    <a:pt x="3281787" y="927904"/>
                    <a:pt x="3280477" y="931065"/>
                    <a:pt x="3278147" y="933395"/>
                  </a:cubicBezTo>
                  <a:cubicBezTo>
                    <a:pt x="3275816" y="935726"/>
                    <a:pt x="3272655" y="937035"/>
                    <a:pt x="3269359" y="937035"/>
                  </a:cubicBezTo>
                  <a:lnTo>
                    <a:pt x="12427" y="937035"/>
                  </a:lnTo>
                  <a:cubicBezTo>
                    <a:pt x="5564" y="937035"/>
                    <a:pt x="0" y="931471"/>
                    <a:pt x="0" y="924608"/>
                  </a:cubicBezTo>
                  <a:lnTo>
                    <a:pt x="0" y="12427"/>
                  </a:lnTo>
                  <a:cubicBezTo>
                    <a:pt x="0" y="9131"/>
                    <a:pt x="1309" y="5970"/>
                    <a:pt x="3640" y="3640"/>
                  </a:cubicBezTo>
                  <a:cubicBezTo>
                    <a:pt x="5970" y="1309"/>
                    <a:pt x="9131" y="0"/>
                    <a:pt x="1242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7F3F2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3281786" cy="10227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73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703172"/>
            <a:ext cx="13099177" cy="126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2"/>
              </a:lnSpc>
            </a:pPr>
            <a:r>
              <a:rPr lang="en-US" sz="2631" b="1" spc="-44" dirty="0" err="1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Eixo</a:t>
            </a:r>
            <a:r>
              <a:rPr lang="en-US" sz="2631" b="1" spc="-44" dirty="0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 2 - </a:t>
            </a:r>
            <a:r>
              <a:rPr lang="en-US" sz="2631" b="1" spc="-44" dirty="0" err="1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Difusão</a:t>
            </a:r>
            <a:r>
              <a:rPr lang="en-US" sz="2631" b="1" spc="-44" dirty="0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, </a:t>
            </a:r>
            <a:r>
              <a:rPr lang="en-US" sz="2631" b="1" spc="-44" dirty="0" err="1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formação</a:t>
            </a:r>
            <a:r>
              <a:rPr lang="en-US" sz="2631" b="1" spc="-44" dirty="0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 e </a:t>
            </a:r>
            <a:r>
              <a:rPr lang="en-US" sz="2631" b="1" spc="-44" dirty="0" err="1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capacitação</a:t>
            </a:r>
            <a:r>
              <a:rPr lang="en-US" sz="2631" b="1" spc="-44" dirty="0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 </a:t>
            </a:r>
            <a:r>
              <a:rPr lang="en-US" sz="2631" b="1" spc="-44" dirty="0" err="1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em</a:t>
            </a:r>
            <a:r>
              <a:rPr lang="en-US" sz="2631" b="1" spc="-44" dirty="0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 IA </a:t>
            </a:r>
          </a:p>
          <a:p>
            <a:pPr algn="l">
              <a:lnSpc>
                <a:spcPts val="5262"/>
              </a:lnSpc>
            </a:pPr>
            <a:r>
              <a:rPr lang="en-US" sz="2631" spc="-44" dirty="0" err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Ação</a:t>
            </a:r>
            <a:r>
              <a:rPr lang="en-US" sz="2631" spc="-44" dirty="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 14 - </a:t>
            </a:r>
            <a:r>
              <a:rPr lang="en-US" sz="2631" spc="-44" dirty="0" err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Difusão</a:t>
            </a:r>
            <a:r>
              <a:rPr lang="en-US" sz="2631" spc="-44" dirty="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, </a:t>
            </a:r>
            <a:r>
              <a:rPr lang="en-US" sz="2631" spc="-44" dirty="0" err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divulgação</a:t>
            </a:r>
            <a:r>
              <a:rPr lang="en-US" sz="2631" spc="-44" dirty="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 e </a:t>
            </a:r>
            <a:r>
              <a:rPr lang="en-US" sz="2631" spc="-44" dirty="0" err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literacia</a:t>
            </a:r>
            <a:r>
              <a:rPr lang="en-US" sz="2631" spc="-44" dirty="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 digital </a:t>
            </a:r>
            <a:r>
              <a:rPr lang="en-US" sz="2631" spc="-44" dirty="0" err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em</a:t>
            </a:r>
            <a:r>
              <a:rPr lang="en-US" sz="2631" spc="-44" dirty="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 IA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60021" y="5296712"/>
            <a:ext cx="12267857" cy="1898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99"/>
              </a:lnSpc>
            </a:pPr>
            <a:r>
              <a:rPr lang="en-US" sz="2599" b="1" spc="-44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Curso IA na Prática para Pequenos Negócios  </a:t>
            </a:r>
          </a:p>
          <a:p>
            <a:pPr algn="l">
              <a:lnSpc>
                <a:spcPts val="5199"/>
              </a:lnSpc>
            </a:pPr>
            <a:r>
              <a:rPr lang="en-US" sz="2599" b="1" spc="-44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Curso IA na Prática para Gestores Públicos </a:t>
            </a:r>
          </a:p>
          <a:p>
            <a:pPr algn="l">
              <a:lnSpc>
                <a:spcPts val="5199"/>
              </a:lnSpc>
            </a:pPr>
            <a:r>
              <a:rPr lang="en-US" sz="2599" b="1" spc="-44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Imersão Empreendedora em IA (Parceria com Alura e Google)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557164" y="5383708"/>
            <a:ext cx="3537645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+130 mil 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matrículas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BD9B7260-B400-EB1E-A637-636F2AA973D4}"/>
              </a:ext>
            </a:extLst>
          </p:cNvPr>
          <p:cNvSpPr txBox="1"/>
          <p:nvPr/>
        </p:nvSpPr>
        <p:spPr>
          <a:xfrm>
            <a:off x="1659319" y="2445860"/>
            <a:ext cx="1739077" cy="359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85"/>
              </a:lnSpc>
            </a:pPr>
            <a:r>
              <a:rPr lang="en-US" sz="2132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Finalizado</a:t>
            </a:r>
            <a:endParaRPr lang="en-US" sz="2132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E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3476145" y="3063413"/>
            <a:ext cx="8870172" cy="8870172"/>
          </a:xfrm>
          <a:custGeom>
            <a:avLst/>
            <a:gdLst/>
            <a:ahLst/>
            <a:cxnLst/>
            <a:rect l="l" t="t" r="r" b="b"/>
            <a:pathLst>
              <a:path w="8870172" h="8870172">
                <a:moveTo>
                  <a:pt x="8870172" y="8870172"/>
                </a:moveTo>
                <a:lnTo>
                  <a:pt x="0" y="8870172"/>
                </a:lnTo>
                <a:lnTo>
                  <a:pt x="0" y="0"/>
                </a:lnTo>
                <a:lnTo>
                  <a:pt x="8870172" y="0"/>
                </a:lnTo>
                <a:lnTo>
                  <a:pt x="8870172" y="887017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5616322" y="511709"/>
            <a:ext cx="1973712" cy="1033981"/>
          </a:xfrm>
          <a:custGeom>
            <a:avLst/>
            <a:gdLst/>
            <a:ahLst/>
            <a:cxnLst/>
            <a:rect l="l" t="t" r="r" b="b"/>
            <a:pathLst>
              <a:path w="1973712" h="1033981">
                <a:moveTo>
                  <a:pt x="0" y="0"/>
                </a:moveTo>
                <a:lnTo>
                  <a:pt x="1973712" y="0"/>
                </a:lnTo>
                <a:lnTo>
                  <a:pt x="1973712" y="1033982"/>
                </a:lnTo>
                <a:lnTo>
                  <a:pt x="0" y="10339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028700" y="2340543"/>
            <a:ext cx="3000316" cy="581311"/>
          </a:xfrm>
          <a:custGeom>
            <a:avLst/>
            <a:gdLst/>
            <a:ahLst/>
            <a:cxnLst/>
            <a:rect l="l" t="t" r="r" b="b"/>
            <a:pathLst>
              <a:path w="3000316" h="581311">
                <a:moveTo>
                  <a:pt x="0" y="0"/>
                </a:moveTo>
                <a:lnTo>
                  <a:pt x="3000316" y="0"/>
                </a:lnTo>
                <a:lnTo>
                  <a:pt x="3000316" y="581311"/>
                </a:lnTo>
                <a:lnTo>
                  <a:pt x="0" y="581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028700" y="4217525"/>
            <a:ext cx="15574478" cy="4446918"/>
            <a:chOff x="0" y="0"/>
            <a:chExt cx="3281786" cy="93703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81787" cy="937035"/>
            </a:xfrm>
            <a:custGeom>
              <a:avLst/>
              <a:gdLst/>
              <a:ahLst/>
              <a:cxnLst/>
              <a:rect l="l" t="t" r="r" b="b"/>
              <a:pathLst>
                <a:path w="3281787" h="937035">
                  <a:moveTo>
                    <a:pt x="12427" y="0"/>
                  </a:moveTo>
                  <a:lnTo>
                    <a:pt x="3269359" y="0"/>
                  </a:lnTo>
                  <a:cubicBezTo>
                    <a:pt x="3272655" y="0"/>
                    <a:pt x="3275816" y="1309"/>
                    <a:pt x="3278147" y="3640"/>
                  </a:cubicBezTo>
                  <a:cubicBezTo>
                    <a:pt x="3280477" y="5970"/>
                    <a:pt x="3281787" y="9131"/>
                    <a:pt x="3281787" y="12427"/>
                  </a:cubicBezTo>
                  <a:lnTo>
                    <a:pt x="3281787" y="924608"/>
                  </a:lnTo>
                  <a:cubicBezTo>
                    <a:pt x="3281787" y="927904"/>
                    <a:pt x="3280477" y="931065"/>
                    <a:pt x="3278147" y="933395"/>
                  </a:cubicBezTo>
                  <a:cubicBezTo>
                    <a:pt x="3275816" y="935726"/>
                    <a:pt x="3272655" y="937035"/>
                    <a:pt x="3269359" y="937035"/>
                  </a:cubicBezTo>
                  <a:lnTo>
                    <a:pt x="12427" y="937035"/>
                  </a:lnTo>
                  <a:cubicBezTo>
                    <a:pt x="5564" y="937035"/>
                    <a:pt x="0" y="931471"/>
                    <a:pt x="0" y="924608"/>
                  </a:cubicBezTo>
                  <a:lnTo>
                    <a:pt x="0" y="12427"/>
                  </a:lnTo>
                  <a:cubicBezTo>
                    <a:pt x="0" y="9131"/>
                    <a:pt x="1309" y="5970"/>
                    <a:pt x="3640" y="3640"/>
                  </a:cubicBezTo>
                  <a:cubicBezTo>
                    <a:pt x="5970" y="1309"/>
                    <a:pt x="9131" y="0"/>
                    <a:pt x="1242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7F3F2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3281786" cy="10227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73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703172"/>
            <a:ext cx="13099177" cy="126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2"/>
              </a:lnSpc>
            </a:pPr>
            <a:r>
              <a:rPr lang="en-US" sz="2631" b="1" spc="-44" dirty="0" err="1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Eixo</a:t>
            </a:r>
            <a:r>
              <a:rPr lang="en-US" sz="2631" b="1" spc="-44" dirty="0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 2 - </a:t>
            </a:r>
            <a:r>
              <a:rPr lang="en-US" sz="2631" b="1" spc="-44" dirty="0" err="1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Difusão</a:t>
            </a:r>
            <a:r>
              <a:rPr lang="en-US" sz="2631" b="1" spc="-44" dirty="0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, </a:t>
            </a:r>
            <a:r>
              <a:rPr lang="en-US" sz="2631" b="1" spc="-44" dirty="0" err="1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formação</a:t>
            </a:r>
            <a:r>
              <a:rPr lang="en-US" sz="2631" b="1" spc="-44" dirty="0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 e </a:t>
            </a:r>
            <a:r>
              <a:rPr lang="en-US" sz="2631" b="1" spc="-44" dirty="0" err="1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capacitação</a:t>
            </a:r>
            <a:r>
              <a:rPr lang="en-US" sz="2631" b="1" spc="-44" dirty="0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 </a:t>
            </a:r>
            <a:r>
              <a:rPr lang="en-US" sz="2631" b="1" spc="-44" dirty="0" err="1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em</a:t>
            </a:r>
            <a:r>
              <a:rPr lang="en-US" sz="2631" b="1" spc="-44" dirty="0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 IA </a:t>
            </a:r>
          </a:p>
          <a:p>
            <a:pPr algn="l">
              <a:lnSpc>
                <a:spcPts val="5262"/>
              </a:lnSpc>
            </a:pPr>
            <a:r>
              <a:rPr lang="en-US" sz="2631" spc="-44" dirty="0" err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Ação</a:t>
            </a:r>
            <a:r>
              <a:rPr lang="en-US" sz="2631" spc="-44" dirty="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 14 - </a:t>
            </a:r>
            <a:r>
              <a:rPr lang="en-US" sz="2631" spc="-44" dirty="0" err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Difusão</a:t>
            </a:r>
            <a:r>
              <a:rPr lang="en-US" sz="2631" spc="-44" dirty="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, </a:t>
            </a:r>
            <a:r>
              <a:rPr lang="en-US" sz="2631" spc="-44" dirty="0" err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divulgação</a:t>
            </a:r>
            <a:r>
              <a:rPr lang="en-US" sz="2631" spc="-44" dirty="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 e </a:t>
            </a:r>
            <a:r>
              <a:rPr lang="en-US" sz="2631" spc="-44" dirty="0" err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literacia</a:t>
            </a:r>
            <a:r>
              <a:rPr lang="en-US" sz="2631" spc="-44" dirty="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 digital </a:t>
            </a:r>
            <a:r>
              <a:rPr lang="en-US" sz="2631" spc="-44" dirty="0" err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em</a:t>
            </a:r>
            <a:r>
              <a:rPr lang="en-US" sz="2631" spc="-44" dirty="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 IA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01925" y="2409976"/>
            <a:ext cx="2053866" cy="362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5"/>
              </a:lnSpc>
            </a:pPr>
            <a:r>
              <a:rPr lang="en-US" sz="2132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 andamento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04495" y="5292585"/>
            <a:ext cx="13319282" cy="1898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99"/>
              </a:lnSpc>
            </a:pPr>
            <a:r>
              <a:rPr lang="en-US" sz="2599" b="1" spc="-44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Segunda Imersão Empreendedora em IA (Alura e Google) - 42 mil pré-matrículas</a:t>
            </a:r>
          </a:p>
          <a:p>
            <a:pPr algn="l">
              <a:lnSpc>
                <a:spcPts val="5199"/>
              </a:lnSpc>
            </a:pPr>
            <a:r>
              <a:rPr lang="en-US" sz="2599" b="1" spc="-44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Órbita (evento online, ao vivo) - Previsão para 5 mil participantes</a:t>
            </a:r>
          </a:p>
          <a:p>
            <a:pPr algn="l">
              <a:lnSpc>
                <a:spcPts val="5199"/>
              </a:lnSpc>
            </a:pPr>
            <a:r>
              <a:rPr lang="en-US" sz="2599" b="1" spc="-44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Modelo de I.A de Aprendizagem adaptativa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E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3476145" y="3063413"/>
            <a:ext cx="8870172" cy="8870172"/>
          </a:xfrm>
          <a:custGeom>
            <a:avLst/>
            <a:gdLst/>
            <a:ahLst/>
            <a:cxnLst/>
            <a:rect l="l" t="t" r="r" b="b"/>
            <a:pathLst>
              <a:path w="8870172" h="8870172">
                <a:moveTo>
                  <a:pt x="8870172" y="8870172"/>
                </a:moveTo>
                <a:lnTo>
                  <a:pt x="0" y="8870172"/>
                </a:lnTo>
                <a:lnTo>
                  <a:pt x="0" y="0"/>
                </a:lnTo>
                <a:lnTo>
                  <a:pt x="8870172" y="0"/>
                </a:lnTo>
                <a:lnTo>
                  <a:pt x="8870172" y="887017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5616322" y="511709"/>
            <a:ext cx="1973712" cy="1033981"/>
          </a:xfrm>
          <a:custGeom>
            <a:avLst/>
            <a:gdLst/>
            <a:ahLst/>
            <a:cxnLst/>
            <a:rect l="l" t="t" r="r" b="b"/>
            <a:pathLst>
              <a:path w="1973712" h="1033981">
                <a:moveTo>
                  <a:pt x="0" y="0"/>
                </a:moveTo>
                <a:lnTo>
                  <a:pt x="1973712" y="0"/>
                </a:lnTo>
                <a:lnTo>
                  <a:pt x="1973712" y="1033982"/>
                </a:lnTo>
                <a:lnTo>
                  <a:pt x="0" y="10339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028700" y="2340543"/>
            <a:ext cx="3000316" cy="581311"/>
          </a:xfrm>
          <a:custGeom>
            <a:avLst/>
            <a:gdLst/>
            <a:ahLst/>
            <a:cxnLst/>
            <a:rect l="l" t="t" r="r" b="b"/>
            <a:pathLst>
              <a:path w="3000316" h="581311">
                <a:moveTo>
                  <a:pt x="0" y="0"/>
                </a:moveTo>
                <a:lnTo>
                  <a:pt x="3000316" y="0"/>
                </a:lnTo>
                <a:lnTo>
                  <a:pt x="3000316" y="581311"/>
                </a:lnTo>
                <a:lnTo>
                  <a:pt x="0" y="581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028700" y="4217525"/>
            <a:ext cx="15574478" cy="4446918"/>
            <a:chOff x="0" y="0"/>
            <a:chExt cx="3281786" cy="93703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81787" cy="937035"/>
            </a:xfrm>
            <a:custGeom>
              <a:avLst/>
              <a:gdLst/>
              <a:ahLst/>
              <a:cxnLst/>
              <a:rect l="l" t="t" r="r" b="b"/>
              <a:pathLst>
                <a:path w="3281787" h="937035">
                  <a:moveTo>
                    <a:pt x="12427" y="0"/>
                  </a:moveTo>
                  <a:lnTo>
                    <a:pt x="3269359" y="0"/>
                  </a:lnTo>
                  <a:cubicBezTo>
                    <a:pt x="3272655" y="0"/>
                    <a:pt x="3275816" y="1309"/>
                    <a:pt x="3278147" y="3640"/>
                  </a:cubicBezTo>
                  <a:cubicBezTo>
                    <a:pt x="3280477" y="5970"/>
                    <a:pt x="3281787" y="9131"/>
                    <a:pt x="3281787" y="12427"/>
                  </a:cubicBezTo>
                  <a:lnTo>
                    <a:pt x="3281787" y="924608"/>
                  </a:lnTo>
                  <a:cubicBezTo>
                    <a:pt x="3281787" y="927904"/>
                    <a:pt x="3280477" y="931065"/>
                    <a:pt x="3278147" y="933395"/>
                  </a:cubicBezTo>
                  <a:cubicBezTo>
                    <a:pt x="3275816" y="935726"/>
                    <a:pt x="3272655" y="937035"/>
                    <a:pt x="3269359" y="937035"/>
                  </a:cubicBezTo>
                  <a:lnTo>
                    <a:pt x="12427" y="937035"/>
                  </a:lnTo>
                  <a:cubicBezTo>
                    <a:pt x="5564" y="937035"/>
                    <a:pt x="0" y="931471"/>
                    <a:pt x="0" y="924608"/>
                  </a:cubicBezTo>
                  <a:lnTo>
                    <a:pt x="0" y="12427"/>
                  </a:lnTo>
                  <a:cubicBezTo>
                    <a:pt x="0" y="9131"/>
                    <a:pt x="1309" y="5970"/>
                    <a:pt x="3640" y="3640"/>
                  </a:cubicBezTo>
                  <a:cubicBezTo>
                    <a:pt x="5970" y="1309"/>
                    <a:pt x="9131" y="0"/>
                    <a:pt x="1242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7F3F2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3281786" cy="10227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73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703172"/>
            <a:ext cx="13099177" cy="1932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2"/>
              </a:lnSpc>
            </a:pPr>
            <a:r>
              <a:rPr lang="en-US" sz="2631" b="1" spc="-44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Eixo 4 - IA para inovação empresarial </a:t>
            </a:r>
          </a:p>
          <a:p>
            <a:pPr algn="l">
              <a:lnSpc>
                <a:spcPts val="5262"/>
              </a:lnSpc>
            </a:pPr>
            <a:r>
              <a:rPr lang="en-US" sz="2631" spc="-44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Ação 43: Apoio a Startups de IA</a:t>
            </a:r>
          </a:p>
          <a:p>
            <a:pPr algn="l">
              <a:lnSpc>
                <a:spcPts val="5262"/>
              </a:lnSpc>
            </a:pPr>
            <a:endParaRPr lang="en-US" sz="2631" spc="-44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501925" y="2409976"/>
            <a:ext cx="2053866" cy="362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5"/>
              </a:lnSpc>
            </a:pPr>
            <a:r>
              <a:rPr lang="en-US" sz="2132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 andamento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60715" y="6053951"/>
            <a:ext cx="14310448" cy="583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99"/>
              </a:lnSpc>
            </a:pPr>
            <a:r>
              <a:rPr lang="en-US" sz="2599" b="1" spc="-44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Plano de trabalho e contrato de cooperação técnica com o Centro de Excelência em IA - UFG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a27648bc-4fcd-4928-85ee-867f08bb1908}" enabled="1" method="Privileged" siteId="{97298271-1bd7-4ac5-935b-88addef636cc}" contentBits="1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716</Words>
  <Application>Microsoft Office PowerPoint</Application>
  <PresentationFormat>Personalizar</PresentationFormat>
  <Paragraphs>97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5" baseType="lpstr">
      <vt:lpstr>Canva Sans</vt:lpstr>
      <vt:lpstr>IBM Plex Sans Bold</vt:lpstr>
      <vt:lpstr>Open Sans Bold</vt:lpstr>
      <vt:lpstr>Calibri</vt:lpstr>
      <vt:lpstr>Arial</vt:lpstr>
      <vt:lpstr>Poppins Bold</vt:lpstr>
      <vt:lpstr>IBM Plex Sans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Entregas até Julho/2025 Entrega da primeira fase do Estudo de Visão de Futuro, que visa orientar a estratégia do Sebrae Nacional no curto, médio e longo prazo</dc:title>
  <dc:creator>Felipe Luiz da Silva</dc:creator>
  <cp:lastModifiedBy>Felipe Luiz da Silva</cp:lastModifiedBy>
  <cp:revision>4</cp:revision>
  <dcterms:created xsi:type="dcterms:W3CDTF">2006-08-16T00:00:00Z</dcterms:created>
  <dcterms:modified xsi:type="dcterms:W3CDTF">2025-10-22T13:12:02Z</dcterms:modified>
  <dc:identifier>DAG2d-P0kBU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HeaderLocations">
    <vt:lpwstr>Office Theme:8</vt:lpwstr>
  </property>
  <property fmtid="{D5CDD505-2E9C-101B-9397-08002B2CF9AE}" pid="3" name="ClassificationContentMarkingHeaderText">
    <vt:lpwstr>Pública</vt:lpwstr>
  </property>
</Properties>
</file>