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8"/>
  </p:notesMasterIdLst>
  <p:sldIdLst>
    <p:sldId id="256" r:id="rId2"/>
    <p:sldId id="264" r:id="rId3"/>
    <p:sldId id="265" r:id="rId4"/>
    <p:sldId id="306" r:id="rId5"/>
    <p:sldId id="266" r:id="rId6"/>
    <p:sldId id="267" r:id="rId7"/>
    <p:sldId id="290" r:id="rId8"/>
    <p:sldId id="305" r:id="rId9"/>
    <p:sldId id="307" r:id="rId10"/>
    <p:sldId id="268" r:id="rId11"/>
    <p:sldId id="269" r:id="rId12"/>
    <p:sldId id="291" r:id="rId13"/>
    <p:sldId id="270" r:id="rId14"/>
    <p:sldId id="292" r:id="rId15"/>
    <p:sldId id="271" r:id="rId16"/>
    <p:sldId id="272" r:id="rId17"/>
    <p:sldId id="284" r:id="rId18"/>
    <p:sldId id="273" r:id="rId19"/>
    <p:sldId id="274" r:id="rId20"/>
    <p:sldId id="308" r:id="rId21"/>
    <p:sldId id="311" r:id="rId22"/>
    <p:sldId id="312" r:id="rId23"/>
    <p:sldId id="313" r:id="rId24"/>
    <p:sldId id="275" r:id="rId25"/>
    <p:sldId id="314" r:id="rId26"/>
    <p:sldId id="315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Erika\AA-Area%20de%20Trabalho\AA-Consultorias\2010ReformaFiscal\Taiana\Regra%20Final\D_Gr&#225;ficos\Cen&#225;rio%20Atual\1010%20Gr&#225;ficos_Cen&#225;rioAtual_CFF_ModeloGini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hart>
    <c:autoTitleDeleted val="1"/>
    <c:plotArea>
      <c:layout>
        <c:manualLayout>
          <c:layoutTarget val="inner"/>
          <c:xMode val="edge"/>
          <c:yMode val="edge"/>
          <c:x val="1.8581081081081158E-2"/>
          <c:y val="0.13720505908211394"/>
          <c:w val="0.96621621621621623"/>
          <c:h val="0.70813431866143162"/>
        </c:manualLayout>
      </c:layout>
      <c:barChart>
        <c:barDir val="col"/>
        <c:grouping val="clustered"/>
        <c:ser>
          <c:idx val="0"/>
          <c:order val="0"/>
          <c:tx>
            <c:strRef>
              <c:f>Sheet1!$A$2</c:f>
              <c:strCache>
                <c:ptCount val="1"/>
              </c:strCache>
            </c:strRef>
          </c:tx>
          <c:spPr>
            <a:solidFill>
              <a:schemeClr val="accent1"/>
            </a:solidFill>
            <a:ln w="25357">
              <a:noFill/>
            </a:ln>
          </c:spPr>
          <c:dPt>
            <c:idx val="0"/>
            <c:spPr>
              <a:solidFill>
                <a:srgbClr val="C00000"/>
              </a:solidFill>
              <a:ln w="25357">
                <a:noFill/>
              </a:ln>
            </c:spPr>
          </c:dPt>
          <c:dLbls>
            <c:numFmt formatCode="#,##0" sourceLinked="0"/>
            <c:spPr>
              <a:noFill/>
              <a:ln w="25357">
                <a:noFill/>
              </a:ln>
            </c:spPr>
            <c:txPr>
              <a:bodyPr rot="-5400000" vert="horz"/>
              <a:lstStyle/>
              <a:p>
                <a:pPr algn="ctr">
                  <a:defRPr sz="1200" b="1" i="0" u="none" strike="noStrike" baseline="0">
                    <a:solidFill>
                      <a:schemeClr val="tx1"/>
                    </a:solidFill>
                    <a:latin typeface="Calibri" pitchFamily="34" charset="0"/>
                    <a:ea typeface="Arial"/>
                    <a:cs typeface="Arial"/>
                  </a:defRPr>
                </a:pPr>
                <a:endParaRPr lang="pt-BR"/>
              </a:p>
            </c:txPr>
            <c:dLblPos val="outEnd"/>
            <c:showVal val="1"/>
          </c:dLbls>
          <c:cat>
            <c:strRef>
              <c:f>Sheet1!$B$1:$AC$1</c:f>
              <c:strCache>
                <c:ptCount val="28"/>
                <c:pt idx="0">
                  <c:v>BRASIL</c:v>
                </c:pt>
                <c:pt idx="1">
                  <c:v>RO</c:v>
                </c:pt>
                <c:pt idx="2">
                  <c:v>AC</c:v>
                </c:pt>
                <c:pt idx="3">
                  <c:v>AM</c:v>
                </c:pt>
                <c:pt idx="4">
                  <c:v>RR</c:v>
                </c:pt>
                <c:pt idx="5">
                  <c:v>PA</c:v>
                </c:pt>
                <c:pt idx="6">
                  <c:v>AP</c:v>
                </c:pt>
                <c:pt idx="7">
                  <c:v>TO</c:v>
                </c:pt>
                <c:pt idx="8">
                  <c:v>MA</c:v>
                </c:pt>
                <c:pt idx="9">
                  <c:v>PI</c:v>
                </c:pt>
                <c:pt idx="10">
                  <c:v>CE</c:v>
                </c:pt>
                <c:pt idx="11">
                  <c:v>RN</c:v>
                </c:pt>
                <c:pt idx="12">
                  <c:v>PB</c:v>
                </c:pt>
                <c:pt idx="13">
                  <c:v>PE</c:v>
                </c:pt>
                <c:pt idx="14">
                  <c:v>AL</c:v>
                </c:pt>
                <c:pt idx="15">
                  <c:v>SE</c:v>
                </c:pt>
                <c:pt idx="16">
                  <c:v>BA</c:v>
                </c:pt>
                <c:pt idx="17">
                  <c:v>MG</c:v>
                </c:pt>
                <c:pt idx="18">
                  <c:v>ES</c:v>
                </c:pt>
                <c:pt idx="19">
                  <c:v>RJ</c:v>
                </c:pt>
                <c:pt idx="20">
                  <c:v>SP</c:v>
                </c:pt>
                <c:pt idx="21">
                  <c:v>PR</c:v>
                </c:pt>
                <c:pt idx="22">
                  <c:v>SC</c:v>
                </c:pt>
                <c:pt idx="23">
                  <c:v>RS</c:v>
                </c:pt>
                <c:pt idx="24">
                  <c:v>MS</c:v>
                </c:pt>
                <c:pt idx="25">
                  <c:v>MT</c:v>
                </c:pt>
                <c:pt idx="26">
                  <c:v>GO</c:v>
                </c:pt>
                <c:pt idx="27">
                  <c:v>DF</c:v>
                </c:pt>
              </c:strCache>
            </c:strRef>
          </c:cat>
          <c:val>
            <c:numRef>
              <c:f>Sheet1!$B$2:$AC$2</c:f>
              <c:numCache>
                <c:formatCode>General</c:formatCode>
                <c:ptCount val="28"/>
                <c:pt idx="0">
                  <c:v>1493.5</c:v>
                </c:pt>
                <c:pt idx="1">
                  <c:v>1666.7</c:v>
                </c:pt>
                <c:pt idx="2">
                  <c:v>2795.4</c:v>
                </c:pt>
                <c:pt idx="3">
                  <c:v>1619.4</c:v>
                </c:pt>
                <c:pt idx="4">
                  <c:v>2869.2</c:v>
                </c:pt>
                <c:pt idx="5">
                  <c:v>838.2</c:v>
                </c:pt>
                <c:pt idx="6">
                  <c:v>2596.1</c:v>
                </c:pt>
                <c:pt idx="7">
                  <c:v>2093.6999999999998</c:v>
                </c:pt>
                <c:pt idx="8">
                  <c:v>718.8</c:v>
                </c:pt>
                <c:pt idx="9">
                  <c:v>918</c:v>
                </c:pt>
                <c:pt idx="10">
                  <c:v>962.7</c:v>
                </c:pt>
                <c:pt idx="11">
                  <c:v>1315.3</c:v>
                </c:pt>
                <c:pt idx="12">
                  <c:v>1030.3</c:v>
                </c:pt>
                <c:pt idx="13">
                  <c:v>1127.5999999999999</c:v>
                </c:pt>
                <c:pt idx="14">
                  <c:v>985.5</c:v>
                </c:pt>
                <c:pt idx="15">
                  <c:v>1534.8</c:v>
                </c:pt>
                <c:pt idx="16">
                  <c:v>1046.4000000000001</c:v>
                </c:pt>
                <c:pt idx="17">
                  <c:v>1327.4</c:v>
                </c:pt>
                <c:pt idx="18">
                  <c:v>2152.1999999999998</c:v>
                </c:pt>
                <c:pt idx="19">
                  <c:v>1969.5</c:v>
                </c:pt>
                <c:pt idx="20">
                  <c:v>1883.9</c:v>
                </c:pt>
                <c:pt idx="21">
                  <c:v>1336.3</c:v>
                </c:pt>
                <c:pt idx="22">
                  <c:v>1525.8</c:v>
                </c:pt>
                <c:pt idx="23">
                  <c:v>1536.4</c:v>
                </c:pt>
                <c:pt idx="24">
                  <c:v>1750.7</c:v>
                </c:pt>
                <c:pt idx="25">
                  <c:v>1913.5</c:v>
                </c:pt>
                <c:pt idx="26">
                  <c:v>1368.7</c:v>
                </c:pt>
                <c:pt idx="27">
                  <c:v>2550.1999999999998</c:v>
                </c:pt>
              </c:numCache>
            </c:numRef>
          </c:val>
        </c:ser>
        <c:dLbls>
          <c:showVal val="1"/>
        </c:dLbls>
        <c:axId val="76875648"/>
        <c:axId val="76877184"/>
      </c:barChart>
      <c:catAx>
        <c:axId val="76875648"/>
        <c:scaling>
          <c:orientation val="minMax"/>
        </c:scaling>
        <c:axPos val="b"/>
        <c:numFmt formatCode="General" sourceLinked="1"/>
        <c:tickLblPos val="nextTo"/>
        <c:spPr>
          <a:ln w="3170">
            <a:solidFill>
              <a:schemeClr val="tx1"/>
            </a:solidFill>
            <a:prstDash val="solid"/>
          </a:ln>
        </c:spPr>
        <c:txPr>
          <a:bodyPr rot="-5400000" vert="horz"/>
          <a:lstStyle/>
          <a:p>
            <a:pPr>
              <a:defRPr sz="1100" b="1" i="0" u="none" strike="noStrike" baseline="0">
                <a:solidFill>
                  <a:schemeClr val="tx1"/>
                </a:solidFill>
                <a:latin typeface="Calibri" pitchFamily="34" charset="0"/>
                <a:ea typeface="Arial"/>
                <a:cs typeface="Arial"/>
              </a:defRPr>
            </a:pPr>
            <a:endParaRPr lang="pt-BR"/>
          </a:p>
        </c:txPr>
        <c:crossAx val="76877184"/>
        <c:crossesAt val="250"/>
        <c:auto val="1"/>
        <c:lblAlgn val="ctr"/>
        <c:lblOffset val="100"/>
        <c:tickLblSkip val="1"/>
        <c:tickMarkSkip val="1"/>
      </c:catAx>
      <c:valAx>
        <c:axId val="76877184"/>
        <c:scaling>
          <c:orientation val="minMax"/>
          <c:max val="2900"/>
          <c:min val="250"/>
        </c:scaling>
        <c:delete val="1"/>
        <c:axPos val="l"/>
        <c:numFmt formatCode="General" sourceLinked="1"/>
        <c:tickLblPos val="none"/>
        <c:crossAx val="76875648"/>
        <c:crosses val="autoZero"/>
        <c:crossBetween val="between"/>
        <c:majorUnit val="100"/>
        <c:minorUnit val="50"/>
      </c:valAx>
      <c:spPr>
        <a:noFill/>
        <a:ln w="25357"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799" b="1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pt-BR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hart>
    <c:title>
      <c:tx>
        <c:rich>
          <a:bodyPr/>
          <a:lstStyle/>
          <a:p>
            <a:pPr algn="ctr" rtl="0">
              <a:defRPr/>
            </a:pPr>
            <a:r>
              <a:rPr lang="pt-BR"/>
              <a:t>Distribuição da população nos municípios conforme sua capacidade fiscal no cenário atual (CFF2)</a:t>
            </a:r>
          </a:p>
          <a:p>
            <a:pPr algn="ctr" rtl="0">
              <a:defRPr/>
            </a:pPr>
            <a:endParaRPr lang="pt-BR"/>
          </a:p>
        </c:rich>
      </c:tx>
      <c:layout>
        <c:manualLayout>
          <c:xMode val="edge"/>
          <c:yMode val="edge"/>
          <c:x val="0.14618563285226832"/>
          <c:y val="2.6575013876444328E-2"/>
        </c:manualLayout>
      </c:layout>
    </c:title>
    <c:plotArea>
      <c:layout>
        <c:manualLayout>
          <c:layoutTarget val="inner"/>
          <c:xMode val="edge"/>
          <c:yMode val="edge"/>
          <c:x val="0.14678018372703514"/>
          <c:y val="0.17829870224555261"/>
          <c:w val="0.79160870516185489"/>
          <c:h val="0.65648877223680613"/>
        </c:manualLayout>
      </c:layout>
      <c:lineChart>
        <c:grouping val="standard"/>
        <c:ser>
          <c:idx val="0"/>
          <c:order val="0"/>
          <c:tx>
            <c:strRef>
              <c:f>'Base CFF2'!$J$12</c:f>
              <c:strCache>
                <c:ptCount val="1"/>
                <c:pt idx="0">
                  <c:v>pop</c:v>
                </c:pt>
              </c:strCache>
            </c:strRef>
          </c:tx>
          <c:dLbls>
            <c:txPr>
              <a:bodyPr/>
              <a:lstStyle/>
              <a:p>
                <a:pPr>
                  <a:defRPr sz="1200"/>
                </a:pPr>
                <a:endParaRPr lang="pt-BR"/>
              </a:p>
            </c:txPr>
            <c:showVal val="1"/>
          </c:dLbls>
          <c:cat>
            <c:numRef>
              <c:f>'Base CFF2'!$I$13:$I$23</c:f>
              <c:numCache>
                <c:formatCode>0%</c:formatCode>
                <c:ptCount val="11"/>
                <c:pt idx="0">
                  <c:v>0</c:v>
                </c:pt>
                <c:pt idx="1">
                  <c:v>0.1</c:v>
                </c:pt>
                <c:pt idx="2">
                  <c:v>0.2</c:v>
                </c:pt>
                <c:pt idx="3">
                  <c:v>0.30000000000000032</c:v>
                </c:pt>
                <c:pt idx="4">
                  <c:v>0.4</c:v>
                </c:pt>
                <c:pt idx="5">
                  <c:v>0.5</c:v>
                </c:pt>
                <c:pt idx="6">
                  <c:v>0.60000000000000064</c:v>
                </c:pt>
                <c:pt idx="7">
                  <c:v>0.70000000000000062</c:v>
                </c:pt>
                <c:pt idx="8">
                  <c:v>0.79999999999999993</c:v>
                </c:pt>
                <c:pt idx="9">
                  <c:v>0.9</c:v>
                </c:pt>
                <c:pt idx="10">
                  <c:v>0.99999999999999989</c:v>
                </c:pt>
              </c:numCache>
            </c:numRef>
          </c:cat>
          <c:val>
            <c:numRef>
              <c:f>'Base CFF2'!$J$13:$J$23</c:f>
              <c:numCache>
                <c:formatCode>0%</c:formatCode>
                <c:ptCount val="11"/>
                <c:pt idx="0">
                  <c:v>0</c:v>
                </c:pt>
                <c:pt idx="1">
                  <c:v>0.18758392081473371</c:v>
                </c:pt>
                <c:pt idx="2">
                  <c:v>0.29145220590842791</c:v>
                </c:pt>
                <c:pt idx="3">
                  <c:v>0.39054515841813453</c:v>
                </c:pt>
                <c:pt idx="4">
                  <c:v>0.49595028044384754</c:v>
                </c:pt>
                <c:pt idx="5">
                  <c:v>0.6020333107953959</c:v>
                </c:pt>
                <c:pt idx="6">
                  <c:v>0.70418797127754817</c:v>
                </c:pt>
                <c:pt idx="7">
                  <c:v>0.83740390194731817</c:v>
                </c:pt>
                <c:pt idx="8">
                  <c:v>0.88540926611637982</c:v>
                </c:pt>
                <c:pt idx="9">
                  <c:v>0.9809674182218685</c:v>
                </c:pt>
                <c:pt idx="10">
                  <c:v>1</c:v>
                </c:pt>
              </c:numCache>
            </c:numRef>
          </c:val>
        </c:ser>
        <c:ser>
          <c:idx val="1"/>
          <c:order val="1"/>
          <c:tx>
            <c:strRef>
              <c:f>'Base CFF2'!$K$12</c:f>
              <c:strCache>
                <c:ptCount val="1"/>
                <c:pt idx="0">
                  <c:v>reta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marker>
            <c:symbol val="none"/>
          </c:marker>
          <c:cat>
            <c:numRef>
              <c:f>'Base CFF2'!$I$13:$I$23</c:f>
              <c:numCache>
                <c:formatCode>0%</c:formatCode>
                <c:ptCount val="11"/>
                <c:pt idx="0">
                  <c:v>0</c:v>
                </c:pt>
                <c:pt idx="1">
                  <c:v>0.1</c:v>
                </c:pt>
                <c:pt idx="2">
                  <c:v>0.2</c:v>
                </c:pt>
                <c:pt idx="3">
                  <c:v>0.30000000000000032</c:v>
                </c:pt>
                <c:pt idx="4">
                  <c:v>0.4</c:v>
                </c:pt>
                <c:pt idx="5">
                  <c:v>0.5</c:v>
                </c:pt>
                <c:pt idx="6">
                  <c:v>0.60000000000000064</c:v>
                </c:pt>
                <c:pt idx="7">
                  <c:v>0.70000000000000062</c:v>
                </c:pt>
                <c:pt idx="8">
                  <c:v>0.79999999999999993</c:v>
                </c:pt>
                <c:pt idx="9">
                  <c:v>0.9</c:v>
                </c:pt>
                <c:pt idx="10">
                  <c:v>0.99999999999999989</c:v>
                </c:pt>
              </c:numCache>
            </c:numRef>
          </c:cat>
          <c:val>
            <c:numRef>
              <c:f>'Base CFF2'!$K$13:$K$23</c:f>
              <c:numCache>
                <c:formatCode>0%</c:formatCode>
                <c:ptCount val="11"/>
                <c:pt idx="0">
                  <c:v>0</c:v>
                </c:pt>
                <c:pt idx="1">
                  <c:v>0.1</c:v>
                </c:pt>
                <c:pt idx="2">
                  <c:v>0.2</c:v>
                </c:pt>
                <c:pt idx="3">
                  <c:v>0.30000000000000032</c:v>
                </c:pt>
                <c:pt idx="4">
                  <c:v>0.4</c:v>
                </c:pt>
                <c:pt idx="5">
                  <c:v>0.5</c:v>
                </c:pt>
                <c:pt idx="6">
                  <c:v>0.60000000000000064</c:v>
                </c:pt>
                <c:pt idx="7">
                  <c:v>0.70000000000000062</c:v>
                </c:pt>
                <c:pt idx="8">
                  <c:v>0.79999999999999993</c:v>
                </c:pt>
                <c:pt idx="9">
                  <c:v>0.9</c:v>
                </c:pt>
                <c:pt idx="10">
                  <c:v>0.99999999999999989</c:v>
                </c:pt>
              </c:numCache>
            </c:numRef>
          </c:val>
        </c:ser>
        <c:marker val="1"/>
        <c:axId val="71858432"/>
        <c:axId val="71889280"/>
      </c:lineChart>
      <c:catAx>
        <c:axId val="71858432"/>
        <c:scaling>
          <c:orientation val="minMax"/>
        </c:scaling>
        <c:axPos val="b"/>
        <c:majorGridlines/>
        <c:title>
          <c:tx>
            <c:rich>
              <a:bodyPr/>
              <a:lstStyle/>
              <a:p>
                <a:pPr>
                  <a:defRPr sz="1200"/>
                </a:pPr>
                <a:r>
                  <a:rPr lang="pt-BR" sz="1200"/>
                  <a:t>Municípios ordenados conforme sua capacidade fiscal per capita</a:t>
                </a:r>
              </a:p>
            </c:rich>
          </c:tx>
          <c:layout>
            <c:manualLayout>
              <c:xMode val="edge"/>
              <c:yMode val="edge"/>
              <c:x val="0.22718718205030902"/>
              <c:y val="0.94470894774516823"/>
            </c:manualLayout>
          </c:layout>
        </c:title>
        <c:numFmt formatCode="0%" sourceLinked="1"/>
        <c:tickLblPos val="nextTo"/>
        <c:txPr>
          <a:bodyPr/>
          <a:lstStyle/>
          <a:p>
            <a:pPr>
              <a:defRPr sz="1200"/>
            </a:pPr>
            <a:endParaRPr lang="pt-BR"/>
          </a:p>
        </c:txPr>
        <c:crossAx val="71889280"/>
        <c:crosses val="autoZero"/>
        <c:auto val="1"/>
        <c:lblAlgn val="ctr"/>
        <c:lblOffset val="100"/>
      </c:catAx>
      <c:valAx>
        <c:axId val="71889280"/>
        <c:scaling>
          <c:orientation val="minMax"/>
          <c:max val="1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 sz="1200"/>
                </a:pPr>
                <a:r>
                  <a:rPr lang="en-US" sz="1200"/>
                  <a:t>População acumulada</a:t>
                </a:r>
              </a:p>
            </c:rich>
          </c:tx>
        </c:title>
        <c:numFmt formatCode="0%" sourceLinked="0"/>
        <c:tickLblPos val="nextTo"/>
        <c:txPr>
          <a:bodyPr/>
          <a:lstStyle/>
          <a:p>
            <a:pPr>
              <a:defRPr sz="1200"/>
            </a:pPr>
            <a:endParaRPr lang="pt-BR"/>
          </a:p>
        </c:txPr>
        <c:crossAx val="71858432"/>
        <c:crosses val="autoZero"/>
        <c:crossBetween val="midCat"/>
        <c:majorUnit val="0.1"/>
      </c:valAx>
    </c:plotArea>
    <c:plotVisOnly val="1"/>
  </c:chart>
  <c:spPr>
    <a:ln>
      <a:noFill/>
    </a:ln>
  </c:spPr>
  <c:txPr>
    <a:bodyPr/>
    <a:lstStyle/>
    <a:p>
      <a:pPr>
        <a:defRPr>
          <a:latin typeface="Calibri" pitchFamily="34" charset="0"/>
        </a:defRPr>
      </a:pPr>
      <a:endParaRPr lang="pt-BR"/>
    </a:p>
  </c:txPr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F99F9E-777A-4375-8EAB-73FEAFA4C432}" type="datetimeFigureOut">
              <a:rPr lang="pt-BR" smtClean="0"/>
              <a:pPr/>
              <a:t>15/10/2013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110DEA-BE4E-4ABB-99D3-ED9787DF7FF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C9D9E6-A950-4657-9981-EB47523288BA}" type="slidenum">
              <a:rPr lang="pt-BR" smtClean="0"/>
              <a:pPr/>
              <a:t>9</a:t>
            </a:fld>
            <a:endParaRPr lang="pt-B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E8B0F1-610C-4A9E-A368-B74925FC4777}" type="slidenum">
              <a:rPr lang="pt-BR" smtClean="0"/>
              <a:pPr/>
              <a:t>19</a:t>
            </a:fld>
            <a:endParaRPr lang="pt-B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riângulo retângulo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ítulo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17" name="Subtítulo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pt-BR" smtClean="0"/>
              <a:t>Clique para editar o estilo do subtítulo mestre</a:t>
            </a:r>
            <a:endParaRPr kumimoji="0" lang="en-US"/>
          </a:p>
        </p:txBody>
      </p:sp>
      <p:grpSp>
        <p:nvGrpSpPr>
          <p:cNvPr id="2" name="Grupo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orma livre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orma livre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orma livre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Conector reto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Espaço Reservado para Data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44213AF-26F6-41FA-8D85-E2C5388D6E58}" type="datetimeFigureOut">
              <a:rPr lang="en-US" smtClean="0"/>
              <a:pPr/>
              <a:t>10/15/2013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9" name="Espaço Reservado para Rodapé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kumimoji="0" lang="en-US">
              <a:solidFill>
                <a:schemeClr val="accent1">
                  <a:tint val="20000"/>
                </a:schemeClr>
              </a:solidFill>
            </a:endParaRPr>
          </a:p>
        </p:txBody>
      </p:sp>
      <p:sp>
        <p:nvSpPr>
          <p:cNvPr id="27" name="Espaço Reservado para Número de Slid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5BBC35B-A44B-4119-B8DA-DE9E3DFADA20}" type="slidenum">
              <a:rPr kumimoji="0" lang="en-US" smtClean="0"/>
              <a:pPr/>
              <a:t>‹nº›</a:t>
            </a:fld>
            <a:endParaRPr kumimoji="0"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4213AF-26F6-41FA-8D85-E2C5388D6E58}" type="datetimeFigureOut">
              <a:rPr lang="en-US" smtClean="0"/>
              <a:pPr/>
              <a:t>10/15/2013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BBC35B-A44B-4119-B8DA-DE9E3DFADA20}" type="slidenum">
              <a:rPr kumimoji="0" lang="en-US" smtClean="0"/>
              <a:pPr/>
              <a:t>‹nº›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4213AF-26F6-41FA-8D85-E2C5388D6E58}" type="datetimeFigureOut">
              <a:rPr lang="en-US" smtClean="0"/>
              <a:pPr/>
              <a:t>10/15/2013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BBC35B-A44B-4119-B8DA-DE9E3DFADA20}" type="slidenum">
              <a:rPr kumimoji="0" lang="en-US" smtClean="0"/>
              <a:pPr/>
              <a:t>‹nº›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4213AF-26F6-41FA-8D85-E2C5388D6E58}" type="datetimeFigureOut">
              <a:rPr lang="en-US" smtClean="0"/>
              <a:pPr/>
              <a:t>10/15/2013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BBC35B-A44B-4119-B8DA-DE9E3DFADA20}" type="slidenum">
              <a:rPr kumimoji="0" lang="en-US" smtClean="0"/>
              <a:pPr/>
              <a:t>‹nº›</a:t>
            </a:fld>
            <a:endParaRPr kumimoji="0" lang="en-US"/>
          </a:p>
        </p:txBody>
      </p:sp>
      <p:sp>
        <p:nvSpPr>
          <p:cNvPr id="7" name="Título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4213AF-26F6-41FA-8D85-E2C5388D6E58}" type="datetimeFigureOut">
              <a:rPr lang="en-US" smtClean="0"/>
              <a:pPr/>
              <a:t>10/15/2013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BBC35B-A44B-4119-B8DA-DE9E3DFADA20}" type="slidenum">
              <a:rPr kumimoji="0" lang="en-US" smtClean="0"/>
              <a:pPr/>
              <a:t>‹nº›</a:t>
            </a:fld>
            <a:endParaRPr kumimoji="0" lang="en-US"/>
          </a:p>
        </p:txBody>
      </p:sp>
      <p:sp>
        <p:nvSpPr>
          <p:cNvPr id="7" name="Divisa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Divisa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4213AF-26F6-41FA-8D85-E2C5388D6E58}" type="datetimeFigureOut">
              <a:rPr lang="en-US" smtClean="0"/>
              <a:pPr/>
              <a:t>10/15/2013</a:t>
            </a:fld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BBC35B-A44B-4119-B8DA-DE9E3DFADA20}" type="slidenum">
              <a:rPr kumimoji="0" lang="en-US" smtClean="0"/>
              <a:pPr/>
              <a:t>‹nº›</a:t>
            </a:fld>
            <a:endParaRPr kumimoji="0" lang="en-US"/>
          </a:p>
        </p:txBody>
      </p:sp>
      <p:sp>
        <p:nvSpPr>
          <p:cNvPr id="8" name="Título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4213AF-26F6-41FA-8D85-E2C5388D6E58}" type="datetimeFigureOut">
              <a:rPr lang="en-US" smtClean="0"/>
              <a:pPr/>
              <a:t>10/15/2013</a:t>
            </a:fld>
            <a:endParaRPr lang="en-US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BBC35B-A44B-4119-B8DA-DE9E3DFADA20}" type="slidenum">
              <a:rPr kumimoji="0" lang="en-US" smtClean="0"/>
              <a:pPr/>
              <a:t>‹nº›</a:t>
            </a:fld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4213AF-26F6-41FA-8D85-E2C5388D6E58}" type="datetimeFigureOut">
              <a:rPr lang="en-US" smtClean="0"/>
              <a:pPr/>
              <a:t>10/15/2013</a:t>
            </a:fld>
            <a:endParaRPr lang="en-US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BBC35B-A44B-4119-B8DA-DE9E3DFADA20}" type="slidenum">
              <a:rPr kumimoji="0" lang="en-US" smtClean="0"/>
              <a:pPr/>
              <a:t>‹nº›</a:t>
            </a:fld>
            <a:endParaRPr kumimoji="0" lang="en-US"/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4213AF-26F6-41FA-8D85-E2C5388D6E58}" type="datetimeFigureOut">
              <a:rPr lang="en-US" smtClean="0"/>
              <a:pPr/>
              <a:t>10/15/2013</a:t>
            </a:fld>
            <a:endParaRPr lang="en-US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BBC35B-A44B-4119-B8DA-DE9E3DFADA20}" type="slidenum">
              <a:rPr kumimoji="0" lang="en-US" smtClean="0"/>
              <a:pPr/>
              <a:t>‹nº›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44213AF-26F6-41FA-8D85-E2C5388D6E58}" type="datetimeFigureOut">
              <a:rPr lang="en-US" smtClean="0"/>
              <a:pPr/>
              <a:t>10/15/2013</a:t>
            </a:fld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BBC35B-A44B-4119-B8DA-DE9E3DFADA20}" type="slidenum">
              <a:rPr kumimoji="0" lang="en-US" smtClean="0"/>
              <a:pPr/>
              <a:t>‹nº›</a:t>
            </a:fld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pt-BR" smtClean="0"/>
              <a:t>Clique no ícone para adicionar uma imagem</a:t>
            </a:r>
            <a:endParaRPr kumimoji="0" lang="en-US" dirty="0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44213AF-26F6-41FA-8D85-E2C5388D6E58}" type="datetimeFigureOut">
              <a:rPr lang="en-US" smtClean="0"/>
              <a:pPr/>
              <a:t>10/15/2013</a:t>
            </a:fld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kumimoji="0" lang="en-US">
              <a:solidFill>
                <a:schemeClr val="tx1"/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5BBC35B-A44B-4119-B8DA-DE9E3DFADA20}" type="slidenum">
              <a:rPr kumimoji="0" lang="en-US" smtClean="0"/>
              <a:pPr/>
              <a:t>‹nº›</a:t>
            </a:fld>
            <a:endParaRPr kumimoji="0" lang="en-US">
              <a:solidFill>
                <a:schemeClr val="tx1"/>
              </a:solidFill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8" name="Forma livre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orma livre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Triângulo retângulo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Conector reto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Divisa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Divisa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rma livre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orma livre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Triângulo retângulo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Conector reto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Espaço Reservado para Título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0" name="Espaço Reservado para Texto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  <a:p>
            <a:pPr lvl="1" eaLnBrk="1" latinLnBrk="0" hangingPunct="1"/>
            <a:r>
              <a:rPr kumimoji="0" lang="pt-BR" smtClean="0"/>
              <a:t>Segundo nível</a:t>
            </a:r>
          </a:p>
          <a:p>
            <a:pPr lvl="2" eaLnBrk="1" latinLnBrk="0" hangingPunct="1"/>
            <a:r>
              <a:rPr kumimoji="0" lang="pt-BR" smtClean="0"/>
              <a:t>Terceiro nível</a:t>
            </a:r>
          </a:p>
          <a:p>
            <a:pPr lvl="3" eaLnBrk="1" latinLnBrk="0" hangingPunct="1"/>
            <a:r>
              <a:rPr kumimoji="0" lang="pt-BR" smtClean="0"/>
              <a:t>Quarto nível</a:t>
            </a:r>
          </a:p>
          <a:p>
            <a:pPr lvl="4" eaLnBrk="1" latinLnBrk="0" hangingPunct="1"/>
            <a:r>
              <a:rPr kumimoji="0" lang="pt-BR" smtClean="0"/>
              <a:t>Quinto nível</a:t>
            </a:r>
            <a:endParaRPr kumimoji="0" lang="en-US"/>
          </a:p>
        </p:txBody>
      </p:sp>
      <p:sp>
        <p:nvSpPr>
          <p:cNvPr id="10" name="Espaço Reservado para Data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44213AF-26F6-41FA-8D85-E2C5388D6E58}" type="datetimeFigureOut">
              <a:rPr lang="en-US" smtClean="0"/>
              <a:pPr/>
              <a:t>10/15/2013</a:t>
            </a:fld>
            <a:endParaRPr lang="en-US" sz="1000" dirty="0">
              <a:solidFill>
                <a:schemeClr val="tx1"/>
              </a:solidFill>
            </a:endParaRPr>
          </a:p>
        </p:txBody>
      </p:sp>
      <p:sp>
        <p:nvSpPr>
          <p:cNvPr id="22" name="Espaço Reservado para Rodapé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 algn="r" eaLnBrk="1" latinLnBrk="0" hangingPunct="1"/>
            <a:endParaRPr kumimoji="0" lang="en-US" sz="1000" dirty="0">
              <a:solidFill>
                <a:schemeClr val="tx1"/>
              </a:solidFill>
            </a:endParaRPr>
          </a:p>
        </p:txBody>
      </p:sp>
      <p:sp>
        <p:nvSpPr>
          <p:cNvPr id="18" name="Espaço Reservado para Número de Slide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D5BBC35B-A44B-4119-B8DA-DE9E3DFADA20}" type="slidenum">
              <a:rPr kumimoji="0" lang="en-US" smtClean="0"/>
              <a:pPr/>
              <a:t>‹nº›</a:t>
            </a:fld>
            <a:endParaRPr kumimoji="0" lang="en-US" sz="1000" b="0">
              <a:solidFill>
                <a:schemeClr val="tx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340769"/>
            <a:ext cx="7772400" cy="2241594"/>
          </a:xfrm>
        </p:spPr>
        <p:txBody>
          <a:bodyPr>
            <a:noAutofit/>
          </a:bodyPr>
          <a:lstStyle/>
          <a:p>
            <a:pPr algn="ctr"/>
            <a:r>
              <a:rPr lang="pt-BR" sz="4400" dirty="0" smtClean="0"/>
              <a:t>A Federação numa encruzilhada: conflitos e desafios</a:t>
            </a:r>
            <a:endParaRPr lang="pt-BR" sz="44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BR" dirty="0" smtClean="0"/>
              <a:t>Fernando Rezende</a:t>
            </a:r>
          </a:p>
          <a:p>
            <a:r>
              <a:rPr lang="pt-BR" sz="2000" dirty="0" smtClean="0"/>
              <a:t>Comissão Senado do Futuro, outubro 2013</a:t>
            </a:r>
            <a:endParaRPr lang="pt-BR" sz="2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pt-BR" dirty="0" smtClean="0"/>
              <a:t>Qual a explicação para o ocorrido?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611560" y="4941168"/>
            <a:ext cx="7772400" cy="72008"/>
          </a:xfrm>
        </p:spPr>
        <p:txBody>
          <a:bodyPr>
            <a:normAutofit fontScale="25000" lnSpcReduction="20000"/>
          </a:bodyPr>
          <a:lstStyle/>
          <a:p>
            <a:endParaRPr lang="pt-BR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A descentralização foi substituída pela desconcentração</a:t>
            </a:r>
          </a:p>
          <a:p>
            <a:r>
              <a:rPr lang="pt-BR" dirty="0" smtClean="0"/>
              <a:t>A autonomia foi sufocada por uma crescente centralização.</a:t>
            </a:r>
          </a:p>
          <a:p>
            <a:r>
              <a:rPr lang="pt-BR" dirty="0" smtClean="0"/>
              <a:t>As agendas federativa e social entraram em conflito.</a:t>
            </a:r>
          </a:p>
          <a:p>
            <a:r>
              <a:rPr lang="pt-BR" dirty="0" smtClean="0"/>
              <a:t>Não foram criadas instituições adequadas para lidar com os conflitos federativos – sobreviveu o CONFAZ - e criou-se um espaço próprio para tratar da relação </a:t>
            </a:r>
            <a:r>
              <a:rPr lang="pt-BR" dirty="0" err="1" smtClean="0"/>
              <a:t>GF-municípios</a:t>
            </a:r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O espírito que presidiu a reforma de 1988 foi abandonado</a:t>
            </a:r>
            <a:endParaRPr lang="pt-B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   </a:t>
            </a:r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200" dirty="0" smtClean="0"/>
              <a:t>Conflito das agendas: impostos versus contribuições</a:t>
            </a:r>
            <a:endParaRPr lang="pt-BR" sz="3200" dirty="0"/>
          </a:p>
        </p:txBody>
      </p:sp>
      <p:pic>
        <p:nvPicPr>
          <p:cNvPr id="51202" name="Imagem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3438" y="1844824"/>
            <a:ext cx="6546874" cy="4104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pt-BR" dirty="0" smtClean="0"/>
              <a:t>Riscos envolvidos na dualidade de regimes tributários não foram bem avaliados.</a:t>
            </a:r>
          </a:p>
          <a:p>
            <a:r>
              <a:rPr lang="pt-BR" dirty="0" smtClean="0"/>
              <a:t>Eles se manifestaram com clareza quando foi necessário fazer um forte ajuste fiscal para salvar o real.</a:t>
            </a:r>
          </a:p>
          <a:p>
            <a:r>
              <a:rPr lang="pt-BR" dirty="0" smtClean="0"/>
              <a:t>Os benefícios da estabilização monetária patrocinaram a união dessas duas agendas</a:t>
            </a:r>
          </a:p>
          <a:p>
            <a:pPr lvl="1"/>
            <a:r>
              <a:rPr lang="pt-BR" dirty="0" smtClean="0"/>
              <a:t>não se viu no Brasil o que ocorre agora na Europa.</a:t>
            </a:r>
          </a:p>
          <a:p>
            <a:r>
              <a:rPr lang="pt-BR" dirty="0" smtClean="0"/>
              <a:t>Essa união amparou a expansão dos programas de transferência de renda.</a:t>
            </a:r>
          </a:p>
          <a:p>
            <a:pPr lvl="1"/>
            <a:r>
              <a:rPr lang="pt-BR" dirty="0" smtClean="0"/>
              <a:t>competição pela exploração das bases tributárias.</a:t>
            </a:r>
          </a:p>
          <a:p>
            <a:pPr lvl="1"/>
            <a:r>
              <a:rPr lang="pt-BR" dirty="0" smtClean="0"/>
              <a:t>queda e instabilidade das transferências- constitucionais e orçamentárias.  </a:t>
            </a:r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3200" dirty="0" smtClean="0"/>
              <a:t>União das agendas macroeconômica e social do GF atropelou a federação</a:t>
            </a:r>
            <a:endParaRPr lang="pt-BR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4162"/>
          </a:xfrm>
        </p:spPr>
        <p:txBody>
          <a:bodyPr>
            <a:normAutofit fontScale="90000"/>
          </a:bodyPr>
          <a:lstStyle/>
          <a:p>
            <a:r>
              <a:rPr lang="pt-BR" dirty="0" smtClean="0"/>
              <a:t>A união das agendas macroeconômica e social</a:t>
            </a:r>
            <a:br>
              <a:rPr lang="pt-BR" dirty="0" smtClean="0"/>
            </a:br>
            <a:r>
              <a:rPr lang="pt-BR" sz="1800" dirty="0" smtClean="0"/>
              <a:t>Repartição do crescimento da  arrecadação federal – 1997-2011</a:t>
            </a:r>
            <a:endParaRPr lang="pt-BR" sz="1800" dirty="0"/>
          </a:p>
        </p:txBody>
      </p:sp>
      <p:pic>
        <p:nvPicPr>
          <p:cNvPr id="4" name="Espaço Reservado para Conteúdo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1844824"/>
            <a:ext cx="5400600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Abertura da economia, avanços tecnológicos e ineficiências tributárias afrouxaram os laços econômicos entre as regiões brasileiras e fomentaram o acirramento da guerra fiscal</a:t>
            </a:r>
          </a:p>
          <a:p>
            <a:r>
              <a:rPr lang="pt-BR" dirty="0" smtClean="0"/>
              <a:t>Afogou-se em antagonismos que impedem a percepção da importância de uma atuação pautada pelos interesses coletivos.</a:t>
            </a:r>
          </a:p>
          <a:p>
            <a:r>
              <a:rPr lang="pt-BR" dirty="0" smtClean="0"/>
              <a:t>E atolou-se no predomínio do individualismo e do improviso. </a:t>
            </a:r>
          </a:p>
          <a:p>
            <a:endParaRPr lang="pt-BR" dirty="0" smtClean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sz="3200" dirty="0" smtClean="0"/>
              <a:t>Federação sofreu o impacto de fortes ventos vindos do exterior e perdeu o rumo</a:t>
            </a:r>
            <a:endParaRPr lang="pt-BR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pt-BR" dirty="0" smtClean="0"/>
              <a:t>Competição pela exploração de bases tributárias limita espaço para ampliar recursos próprios.</a:t>
            </a:r>
          </a:p>
          <a:p>
            <a:r>
              <a:rPr lang="pt-BR" dirty="0" smtClean="0"/>
              <a:t>Base das transferências encolhe em razão do crescimento das contribuições e das desonerações tributárias (IPI,folha e </a:t>
            </a:r>
            <a:r>
              <a:rPr lang="pt-BR" dirty="0" err="1" smtClean="0"/>
              <a:t>Cofins</a:t>
            </a:r>
            <a:r>
              <a:rPr lang="pt-BR" dirty="0" smtClean="0"/>
              <a:t>).</a:t>
            </a:r>
          </a:p>
          <a:p>
            <a:r>
              <a:rPr lang="pt-BR" dirty="0" smtClean="0"/>
              <a:t>Tecnologia e meio ambiente repercutem na tributação e comunicações e combustíveis.</a:t>
            </a:r>
          </a:p>
          <a:p>
            <a:r>
              <a:rPr lang="pt-BR" dirty="0" smtClean="0"/>
              <a:t> Controles burocráticos dificultam o acesso às transferências</a:t>
            </a:r>
          </a:p>
          <a:p>
            <a:pPr lvl="1"/>
            <a:r>
              <a:rPr lang="pt-BR" dirty="0" smtClean="0"/>
              <a:t>Menos da metade dos municípios está habilitada a assinar convênios</a:t>
            </a:r>
          </a:p>
          <a:p>
            <a:pPr lvl="1"/>
            <a:r>
              <a:rPr lang="pt-BR" dirty="0" smtClean="0"/>
              <a:t>N° estados que entraram no vermelho </a:t>
            </a:r>
          </a:p>
          <a:p>
            <a:r>
              <a:rPr lang="pt-BR" dirty="0" smtClean="0"/>
              <a:t>Estímulo ao endividamento cria problemas futuros</a:t>
            </a:r>
          </a:p>
          <a:p>
            <a:pPr lvl="1"/>
            <a:r>
              <a:rPr lang="pt-BR" dirty="0" smtClean="0"/>
              <a:t>Iremos precisar de uma nova negociação das dívidas?</a:t>
            </a:r>
          </a:p>
          <a:p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200" dirty="0" smtClean="0"/>
              <a:t>E assiste à erosão das suas finanças.</a:t>
            </a:r>
            <a:endParaRPr lang="pt-BR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pt-BR" sz="2200" dirty="0" smtClean="0"/>
          </a:p>
          <a:p>
            <a:r>
              <a:rPr lang="pt-BR" sz="2200" dirty="0" smtClean="0"/>
              <a:t>Não há clima para avaliar as consequências futuras da manutenção da situação vigente.</a:t>
            </a:r>
          </a:p>
          <a:p>
            <a:r>
              <a:rPr lang="pt-BR" sz="2200" dirty="0" smtClean="0"/>
              <a:t>Discussão não toma por referência princípios e conceitos. </a:t>
            </a:r>
          </a:p>
          <a:p>
            <a:r>
              <a:rPr lang="pt-BR" sz="2200" dirty="0" smtClean="0"/>
              <a:t>Manutenção do impasse contribui para a redução do valor agregado internamente e o encolhimento da base tributária nacional</a:t>
            </a:r>
          </a:p>
          <a:p>
            <a:r>
              <a:rPr lang="pt-BR" sz="2200" dirty="0" smtClean="0"/>
              <a:t>A reforma do ICMS não se resume a um problema dos estados- ela é de interesse da federação.</a:t>
            </a:r>
            <a:endParaRPr lang="pt-BR" dirty="0" smtClean="0"/>
          </a:p>
          <a:p>
            <a:r>
              <a:rPr lang="pt-BR" sz="2200" b="1" dirty="0" smtClean="0"/>
              <a:t>O Abismo Federativo</a:t>
            </a: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sz="3200" dirty="0" smtClean="0"/>
              <a:t>Por que não há disposição para enfrentar a reforma do federalismo fiscal? </a:t>
            </a:r>
            <a:endParaRPr lang="pt-BR" sz="3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2036439"/>
          </a:xfrm>
        </p:spPr>
        <p:txBody>
          <a:bodyPr>
            <a:normAutofit fontScale="90000"/>
          </a:bodyPr>
          <a:lstStyle/>
          <a:p>
            <a:pPr algn="ctr"/>
            <a:r>
              <a:rPr lang="pt-BR" dirty="0" smtClean="0"/>
              <a:t>O que precisa ser feito para recuperar o equilíbrio e fortalecer a federação?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685800" y="4765591"/>
            <a:ext cx="7772400" cy="45719"/>
          </a:xfrm>
        </p:spPr>
        <p:txBody>
          <a:bodyPr>
            <a:normAutofit fontScale="25000" lnSpcReduction="20000"/>
          </a:bodyPr>
          <a:lstStyle/>
          <a:p>
            <a:endParaRPr lang="pt-BR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pt-BR" dirty="0" smtClean="0"/>
              <a:t>Consolidar um diagnóstico abrangente dos problemas</a:t>
            </a:r>
          </a:p>
          <a:p>
            <a:pPr lvl="1"/>
            <a:r>
              <a:rPr lang="pt-BR" dirty="0" smtClean="0"/>
              <a:t>Interrupção processo de convergência de rendas</a:t>
            </a:r>
          </a:p>
          <a:p>
            <a:pPr lvl="1"/>
            <a:r>
              <a:rPr lang="pt-BR" dirty="0" smtClean="0"/>
              <a:t>Impacto territorial transformações demográficas</a:t>
            </a:r>
          </a:p>
          <a:p>
            <a:pPr lvl="1"/>
            <a:r>
              <a:rPr lang="pt-BR" dirty="0" smtClean="0"/>
              <a:t>Instituições e instrumentos não se adaptaram a mudanças no perfil e na intensidade das demandas</a:t>
            </a:r>
          </a:p>
          <a:p>
            <a:r>
              <a:rPr lang="pt-BR" dirty="0" smtClean="0"/>
              <a:t>Recuperar a importância da história.</a:t>
            </a:r>
          </a:p>
          <a:p>
            <a:pPr lvl="1"/>
            <a:r>
              <a:rPr lang="pt-BR" dirty="0" smtClean="0"/>
              <a:t>Origem e problemas acumulados pelo ICMS</a:t>
            </a:r>
          </a:p>
          <a:p>
            <a:pPr lvl="1"/>
            <a:r>
              <a:rPr lang="pt-BR" dirty="0" smtClean="0"/>
              <a:t>Por que foi instituído o diferencial de alíquotas interestaduais?</a:t>
            </a:r>
          </a:p>
          <a:p>
            <a:pPr lvl="1"/>
            <a:r>
              <a:rPr lang="pt-BR" dirty="0" smtClean="0"/>
              <a:t>Por que cresceram os conflitos em torno da repartição do FPE e do FPM?</a:t>
            </a:r>
          </a:p>
          <a:p>
            <a:pPr lvl="1"/>
            <a:r>
              <a:rPr lang="pt-BR" dirty="0" smtClean="0"/>
              <a:t>Por que algumas mudanças promovidas na última fase do regime militar não foram discutidas em 1988 (pacote de abril de 1977) </a:t>
            </a: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Abandonar o individualismo e o improviso</a:t>
            </a:r>
            <a:endParaRPr lang="pt-B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pt-BR" dirty="0" smtClean="0"/>
              <a:t>O que aconteceu com a nossa federação?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685800" y="3645025"/>
            <a:ext cx="7772400" cy="1166286"/>
          </a:xfrm>
        </p:spPr>
        <p:txBody>
          <a:bodyPr>
            <a:normAutofit/>
          </a:bodyPr>
          <a:lstStyle/>
          <a:p>
            <a:pPr algn="ctr"/>
            <a:r>
              <a:rPr lang="pt-BR" sz="3200" dirty="0" smtClean="0"/>
              <a:t>Perdeu o rumo- não sabe para onde ir</a:t>
            </a:r>
            <a:endParaRPr lang="pt-BR" sz="32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pt-BR" dirty="0" smtClean="0"/>
              <a:t>Autoritarismo, reformas e descentralização fiscal</a:t>
            </a:r>
          </a:p>
          <a:p>
            <a:pPr lvl="1"/>
            <a:r>
              <a:rPr lang="pt-BR" sz="2000" dirty="0" smtClean="0"/>
              <a:t>Planejamento, políticas nacionais e controle das administrações estaduais</a:t>
            </a:r>
          </a:p>
          <a:p>
            <a:pPr lvl="1"/>
            <a:r>
              <a:rPr lang="pt-BR" sz="2000" dirty="0" smtClean="0"/>
              <a:t>Ampliação de políticas sociais e reforço do poder municipal.</a:t>
            </a:r>
            <a:endParaRPr lang="pt-BR" dirty="0" smtClean="0"/>
          </a:p>
          <a:p>
            <a:r>
              <a:rPr lang="pt-BR" dirty="0" smtClean="0"/>
              <a:t>Democracia, descentralização e regionalismo</a:t>
            </a:r>
          </a:p>
          <a:p>
            <a:pPr lvl="1"/>
            <a:r>
              <a:rPr lang="pt-BR" sz="1900" dirty="0" smtClean="0"/>
              <a:t>Descentralização fiscal, disparidades econômicas e desequilíbrios fiscais</a:t>
            </a:r>
          </a:p>
          <a:p>
            <a:pPr lvl="1"/>
            <a:r>
              <a:rPr lang="pt-BR" sz="1900" dirty="0" smtClean="0"/>
              <a:t>Desequilíbrios políticos e fiscais acirram os conflitos regionais e federativos- provocam o retorno do pêndulo.</a:t>
            </a:r>
          </a:p>
          <a:p>
            <a:r>
              <a:rPr lang="pt-BR" dirty="0" smtClean="0"/>
              <a:t>Democracia, centralização e federalismo</a:t>
            </a:r>
          </a:p>
          <a:p>
            <a:pPr lvl="1"/>
            <a:r>
              <a:rPr lang="pt-BR" sz="1900" dirty="0" smtClean="0"/>
              <a:t>1988: nova proposta para o velho conflito e o descompasso convergência econômica e social  </a:t>
            </a:r>
          </a:p>
          <a:p>
            <a:pPr lvl="1"/>
            <a:r>
              <a:rPr lang="pt-BR" sz="1900" dirty="0" smtClean="0"/>
              <a:t>Novos desafios para o federalismo </a:t>
            </a:r>
          </a:p>
          <a:p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sz="3200" dirty="0" smtClean="0"/>
              <a:t>História: Centralização, Descentralização e federalismo: um conflito não resolvido</a:t>
            </a:r>
            <a:endParaRPr lang="pt-BR" sz="32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t-BR" dirty="0" smtClean="0"/>
              <a:t>Alternância de regimes revela fragilidades do federalismo. </a:t>
            </a:r>
          </a:p>
          <a:p>
            <a:r>
              <a:rPr lang="pt-BR" dirty="0" smtClean="0"/>
              <a:t>Ausência de estratégia – mudanças abruptas são facilmente revertidas.</a:t>
            </a:r>
          </a:p>
          <a:p>
            <a:r>
              <a:rPr lang="pt-BR" dirty="0" smtClean="0"/>
              <a:t>Descentralização fiscal não promove o fortalecimento do federalismo- </a:t>
            </a:r>
            <a:r>
              <a:rPr lang="pt-BR" dirty="0" err="1" smtClean="0"/>
              <a:t>necessario</a:t>
            </a:r>
            <a:r>
              <a:rPr lang="pt-BR" dirty="0" smtClean="0"/>
              <a:t> discutir competências e orçamento.</a:t>
            </a:r>
          </a:p>
          <a:p>
            <a:r>
              <a:rPr lang="pt-BR" dirty="0" smtClean="0"/>
              <a:t>Políticas sociais e centralização do poder – como superar o velho conflito? </a:t>
            </a:r>
          </a:p>
          <a:p>
            <a:r>
              <a:rPr lang="pt-BR" dirty="0" smtClean="0"/>
              <a:t>Novos desafios: globalização,urbanização, municípios e federalismo</a:t>
            </a:r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Lições da história</a:t>
            </a:r>
            <a:endParaRPr lang="pt-BR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755576" y="1412776"/>
            <a:ext cx="7772400" cy="2736304"/>
          </a:xfrm>
        </p:spPr>
        <p:txBody>
          <a:bodyPr>
            <a:normAutofit/>
          </a:bodyPr>
          <a:lstStyle/>
          <a:p>
            <a:pPr algn="ctr"/>
            <a:r>
              <a:rPr lang="pt-BR" dirty="0" smtClean="0"/>
              <a:t>A novidade:centralização na democracia. Qual o futuro do federalismo?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685800" y="4765588"/>
            <a:ext cx="7772400" cy="45719"/>
          </a:xfrm>
        </p:spPr>
        <p:txBody>
          <a:bodyPr>
            <a:normAutofit fontScale="25000" lnSpcReduction="20000"/>
          </a:bodyPr>
          <a:lstStyle/>
          <a:p>
            <a:endParaRPr lang="pt-BR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Que princípios devem ser observados na elaboração de proposta de construção de um novo equilíbrio federativo?</a:t>
            </a:r>
          </a:p>
          <a:p>
            <a:pPr lvl="1"/>
            <a:r>
              <a:rPr lang="pt-BR" sz="1900" b="1" dirty="0" smtClean="0"/>
              <a:t>Coesão</a:t>
            </a:r>
            <a:r>
              <a:rPr lang="pt-BR" sz="1900" dirty="0" smtClean="0"/>
              <a:t> -preservação e fortalecimento da coesão entre os entes federados</a:t>
            </a:r>
          </a:p>
          <a:p>
            <a:pPr lvl="1"/>
            <a:r>
              <a:rPr lang="pt-BR" sz="1900" b="1" dirty="0" smtClean="0"/>
              <a:t>Isonomia</a:t>
            </a:r>
            <a:r>
              <a:rPr lang="pt-BR" sz="1900" dirty="0" smtClean="0"/>
              <a:t> – de oportunidades de ascensão social</a:t>
            </a:r>
          </a:p>
          <a:p>
            <a:pPr lvl="1"/>
            <a:r>
              <a:rPr lang="pt-BR" sz="1900" b="1" dirty="0" smtClean="0"/>
              <a:t>Equiparação</a:t>
            </a:r>
            <a:r>
              <a:rPr lang="pt-BR" sz="1900" dirty="0" smtClean="0"/>
              <a:t>- das capacidades de prover de bens e serviços essenciais à redução das disparidades socioeconômicas..</a:t>
            </a:r>
          </a:p>
          <a:p>
            <a:pPr lvl="1"/>
            <a:r>
              <a:rPr lang="pt-BR" sz="1900" b="1" dirty="0" smtClean="0"/>
              <a:t>Cooperação</a:t>
            </a:r>
            <a:r>
              <a:rPr lang="pt-BR" sz="1900" dirty="0" smtClean="0"/>
              <a:t> - na formulação e na gestão das políticas públicas, tendo em vista a eficiência e a eficácia da gestão publica. </a:t>
            </a:r>
          </a:p>
          <a:p>
            <a:r>
              <a:rPr lang="pt-BR" dirty="0" smtClean="0"/>
              <a:t>Um novo modelo de federalismo fiscal</a:t>
            </a:r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Federalismo, eficiência econômica e disparidades regionais e sociais</a:t>
            </a:r>
            <a:endParaRPr lang="pt-BR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pt-BR" dirty="0" smtClean="0"/>
              <a:t>Recuperar a noção de um sistema tributário nacional.</a:t>
            </a:r>
          </a:p>
          <a:p>
            <a:pPr lvl="1"/>
            <a:r>
              <a:rPr lang="pt-BR" dirty="0" smtClean="0"/>
              <a:t>Harmonização das bases e eliminação de barreiras tributárias</a:t>
            </a:r>
          </a:p>
          <a:p>
            <a:r>
              <a:rPr lang="pt-BR" dirty="0" smtClean="0"/>
              <a:t>Reconstruir  um sistema de transferências.</a:t>
            </a:r>
          </a:p>
          <a:p>
            <a:pPr lvl="1"/>
            <a:r>
              <a:rPr lang="pt-BR" dirty="0" smtClean="0"/>
              <a:t>Compensação e equiparação</a:t>
            </a:r>
          </a:p>
          <a:p>
            <a:r>
              <a:rPr lang="pt-BR" dirty="0" smtClean="0"/>
              <a:t>Aperfeiçoar o regime de garantias financeiras dos direitos sociais.</a:t>
            </a:r>
          </a:p>
          <a:p>
            <a:r>
              <a:rPr lang="pt-BR" dirty="0" smtClean="0"/>
              <a:t>Recuperar a capacidade de formular e executar políticas públicas</a:t>
            </a:r>
          </a:p>
          <a:p>
            <a:pPr lvl="1"/>
            <a:r>
              <a:rPr lang="pt-BR" dirty="0" smtClean="0"/>
              <a:t>Competência legislativa e autonomia orçamentária</a:t>
            </a:r>
          </a:p>
          <a:p>
            <a:r>
              <a:rPr lang="pt-BR" dirty="0" smtClean="0"/>
              <a:t>Adotar uma nova política de desenvolvimento regional.</a:t>
            </a: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Construir um novo modelo de federalismo fiscal- a Plataforma</a:t>
            </a:r>
            <a:endParaRPr lang="pt-BR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pt-BR" smtClean="0"/>
              <a:t>A plataforma fiscal</a:t>
            </a:r>
          </a:p>
        </p:txBody>
      </p:sp>
      <p:pic>
        <p:nvPicPr>
          <p:cNvPr id="9219" name="Picture 4" descr="P1_0911QuadroExplicativo-2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755650" y="1905000"/>
            <a:ext cx="7704138" cy="41148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xfrm>
            <a:off x="685800" y="1196752"/>
            <a:ext cx="7772400" cy="2664295"/>
          </a:xfrm>
        </p:spPr>
        <p:txBody>
          <a:bodyPr>
            <a:normAutofit fontScale="90000"/>
          </a:bodyPr>
          <a:lstStyle/>
          <a:p>
            <a:r>
              <a:rPr lang="pt-BR" dirty="0" smtClean="0"/>
              <a:t>A construção de um novo modelo de federalismo fiscal é o caminho a ser adotado na encruzilhada</a:t>
            </a:r>
            <a:endParaRPr lang="pt-BR" dirty="0"/>
          </a:p>
        </p:txBody>
      </p:sp>
      <p:sp>
        <p:nvSpPr>
          <p:cNvPr id="5" name="Subtítulo 4"/>
          <p:cNvSpPr>
            <a:spLocks noGrp="1"/>
          </p:cNvSpPr>
          <p:nvPr>
            <p:ph type="subTitle" idx="1"/>
          </p:nvPr>
        </p:nvSpPr>
        <p:spPr>
          <a:xfrm>
            <a:off x="685800" y="4765591"/>
            <a:ext cx="7772400" cy="45719"/>
          </a:xfrm>
        </p:spPr>
        <p:txBody>
          <a:bodyPr>
            <a:normAutofit fontScale="25000" lnSpcReduction="20000"/>
          </a:bodyPr>
          <a:lstStyle/>
          <a:p>
            <a:endParaRPr lang="pt-B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t-BR" dirty="0" smtClean="0"/>
              <a:t>Forte queda da participação dos estados na repartição do bolo fiscal</a:t>
            </a:r>
          </a:p>
          <a:p>
            <a:r>
              <a:rPr lang="pt-BR" dirty="0" smtClean="0"/>
              <a:t>Enormes disparidades nas capacidades de atendimento das demandas de suas populações.</a:t>
            </a:r>
          </a:p>
          <a:p>
            <a:r>
              <a:rPr lang="pt-BR" dirty="0" smtClean="0"/>
              <a:t>Perda de influência dos entes federados na política nacional</a:t>
            </a:r>
          </a:p>
          <a:p>
            <a:r>
              <a:rPr lang="pt-BR" dirty="0" smtClean="0"/>
              <a:t>Governantes suportam o ônus político gerado pela incapacidade para evitar a deterioração da infraestrutura urbana e melhorar a qualidade dos serviços públicos. </a:t>
            </a: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Acumulou fragilidades e desequilíbrios</a:t>
            </a:r>
            <a:endParaRPr lang="pt-B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O cobertor encolheu</a:t>
            </a:r>
            <a:endParaRPr lang="pt-BR" dirty="0"/>
          </a:p>
        </p:txBody>
      </p:sp>
      <p:pic>
        <p:nvPicPr>
          <p:cNvPr id="4" name="Espaço Reservado para Conteúdo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1241370" y="1495326"/>
            <a:ext cx="6661260" cy="45259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Não tem espaço para decidir sobre o uso dos recursos orçamentários.</a:t>
            </a:r>
          </a:p>
          <a:p>
            <a:r>
              <a:rPr lang="pt-BR" dirty="0" smtClean="0"/>
              <a:t>Crescente interferência do governo federal nas finanças estaduais e municipais (desonerações,base fundos, pisos salariais)- maiores encargos e menores recursos</a:t>
            </a:r>
          </a:p>
          <a:p>
            <a:r>
              <a:rPr lang="pt-BR" dirty="0" smtClean="0"/>
              <a:t>Impossibilidade de exercício da competência concorrente.</a:t>
            </a:r>
          </a:p>
          <a:p>
            <a:r>
              <a:rPr lang="pt-BR" dirty="0" smtClean="0"/>
              <a:t>Municípios ganharam status de entes federados- o que mudou na prática? </a:t>
            </a:r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Perdeu autonomia</a:t>
            </a:r>
            <a:endParaRPr lang="pt-B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Estados sustentam uma disputa fratricida – redistribuir para encolher.</a:t>
            </a:r>
          </a:p>
          <a:p>
            <a:r>
              <a:rPr lang="pt-BR" dirty="0" smtClean="0"/>
              <a:t>Não conseguem construir uma agenda de mudanças baseada na percepção dos interesses coletivos</a:t>
            </a:r>
          </a:p>
          <a:p>
            <a:r>
              <a:rPr lang="pt-BR" dirty="0" smtClean="0"/>
              <a:t>Sofrem de aguda miopia.Não enxergam adiante</a:t>
            </a:r>
          </a:p>
          <a:p>
            <a:r>
              <a:rPr lang="pt-BR" dirty="0" smtClean="0"/>
              <a:t>Perdem-se na busca de socorros emergenciais.</a:t>
            </a:r>
          </a:p>
          <a:p>
            <a:r>
              <a:rPr lang="pt-BR" dirty="0" smtClean="0"/>
              <a:t>Não conseguem encontrar o rumo</a:t>
            </a:r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200" dirty="0" smtClean="0"/>
              <a:t>Envolveu-se em conflitos e disputam um espaço cada vez menor.</a:t>
            </a:r>
            <a:endParaRPr lang="pt-BR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t-BR" sz="2800" dirty="0" smtClean="0"/>
              <a:t>Disparidades regionais - convergência dos PIBS regionais estancou há duas décadas</a:t>
            </a:r>
          </a:p>
          <a:p>
            <a:r>
              <a:rPr lang="pt-BR" sz="2800" dirty="0" smtClean="0"/>
              <a:t>Urbanização, pressões sociais e guerra fiscal</a:t>
            </a:r>
          </a:p>
          <a:p>
            <a:r>
              <a:rPr lang="pt-BR" sz="2800" dirty="0" smtClean="0"/>
              <a:t>Rigidez das regras e velocidade da dinâmica socioeconômica acentuam os desequilíbrios.</a:t>
            </a:r>
          </a:p>
          <a:p>
            <a:r>
              <a:rPr lang="pt-BR" sz="2800" dirty="0" smtClean="0"/>
              <a:t>Desequilíbrios fiscais e vinculações uniformes não geram condições para proporcionar a isonomia de oportunidades de ascensão social </a:t>
            </a:r>
          </a:p>
          <a:p>
            <a:r>
              <a:rPr lang="pt-BR" sz="2800" dirty="0" smtClean="0"/>
              <a:t>Abertura da economia e novas tecnologias exigem a construção de um projeto que harmonize interesses nacionais e regionais.</a:t>
            </a:r>
          </a:p>
          <a:p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Que foram de tornando cada vez mais acirrados</a:t>
            </a:r>
            <a:endParaRPr lang="pt-B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Disparidades de oportunidades de ascensão social</a:t>
            </a:r>
            <a:endParaRPr lang="pt-BR" dirty="0"/>
          </a:p>
        </p:txBody>
      </p:sp>
      <p:graphicFrame>
        <p:nvGraphicFramePr>
          <p:cNvPr id="4" name="Object 1"/>
          <p:cNvGraphicFramePr>
            <a:graphicFrameLocks noGrp="1" noChangeAspect="1"/>
          </p:cNvGraphicFramePr>
          <p:nvPr>
            <p:ph idx="1"/>
          </p:nvPr>
        </p:nvGraphicFramePr>
        <p:xfrm>
          <a:off x="457200" y="1481138"/>
          <a:ext cx="8229600" cy="4525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Disparidades fiscais- municípios</a:t>
            </a:r>
            <a:br>
              <a:rPr lang="pt-BR" dirty="0" smtClean="0"/>
            </a:br>
            <a:r>
              <a:rPr lang="pt-BR" sz="3300" i="1" dirty="0" smtClean="0"/>
              <a:t>Após o FPM</a:t>
            </a:r>
            <a:endParaRPr lang="pt-BR" sz="3300" i="1" dirty="0"/>
          </a:p>
        </p:txBody>
      </p:sp>
      <p:sp>
        <p:nvSpPr>
          <p:cNvPr id="7" name="Retângulo 6"/>
          <p:cNvSpPr/>
          <p:nvPr/>
        </p:nvSpPr>
        <p:spPr>
          <a:xfrm>
            <a:off x="539552" y="5949280"/>
            <a:ext cx="78488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dirty="0" smtClean="0">
                <a:latin typeface="Calibri" pitchFamily="34" charset="0"/>
              </a:rPr>
              <a:t>CFF1 = arrecadação de tributos próprios (ISS, IPTU, ITBI, IRRF, taxas e contribuição de melhoria) + devolução da parcela devida aos municípios de impostos arrecadados por terceiros (ICMS, IPVA, ITR e </a:t>
            </a:r>
            <a:r>
              <a:rPr lang="pt-BR" sz="1200" dirty="0" err="1" smtClean="0">
                <a:latin typeface="Calibri" pitchFamily="34" charset="0"/>
              </a:rPr>
              <a:t>IOF-ouro</a:t>
            </a:r>
            <a:r>
              <a:rPr lang="pt-BR" sz="1200" dirty="0" smtClean="0">
                <a:latin typeface="Calibri" pitchFamily="34" charset="0"/>
              </a:rPr>
              <a:t>) + multas e juros + receita da dívida ativa.</a:t>
            </a:r>
            <a:endParaRPr lang="pt-BR" sz="1200" dirty="0">
              <a:latin typeface="Calibri" pitchFamily="34" charset="0"/>
            </a:endParaRPr>
          </a:p>
        </p:txBody>
      </p:sp>
      <p:graphicFrame>
        <p:nvGraphicFramePr>
          <p:cNvPr id="5" name="Gráfico 4"/>
          <p:cNvGraphicFramePr/>
          <p:nvPr/>
        </p:nvGraphicFramePr>
        <p:xfrm>
          <a:off x="1115616" y="1484784"/>
          <a:ext cx="6840759" cy="41044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seplan, Cuiabá, junho 13 - A Reforma Tributária e a Federação 2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Conseplan, Cuiabá, junho 13 - A Reforma Tributária e a Federação 2</Template>
  <TotalTime>104</TotalTime>
  <Words>1216</Words>
  <Application>Microsoft Office PowerPoint</Application>
  <PresentationFormat>Apresentação na tela (4:3)</PresentationFormat>
  <Paragraphs>119</Paragraphs>
  <Slides>26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26</vt:i4>
      </vt:variant>
    </vt:vector>
  </HeadingPairs>
  <TitlesOfParts>
    <vt:vector size="27" baseType="lpstr">
      <vt:lpstr>Conseplan, Cuiabá, junho 13 - A Reforma Tributária e a Federação 2</vt:lpstr>
      <vt:lpstr>A Federação numa encruzilhada: conflitos e desafios</vt:lpstr>
      <vt:lpstr>O que aconteceu com a nossa federação?</vt:lpstr>
      <vt:lpstr>Acumulou fragilidades e desequilíbrios</vt:lpstr>
      <vt:lpstr>O cobertor encolheu</vt:lpstr>
      <vt:lpstr>Perdeu autonomia</vt:lpstr>
      <vt:lpstr>Envolveu-se em conflitos e disputam um espaço cada vez menor.</vt:lpstr>
      <vt:lpstr>Que foram de tornando cada vez mais acirrados</vt:lpstr>
      <vt:lpstr>Disparidades de oportunidades de ascensão social</vt:lpstr>
      <vt:lpstr>Disparidades fiscais- municípios Após o FPM</vt:lpstr>
      <vt:lpstr>Qual a explicação para o ocorrido?</vt:lpstr>
      <vt:lpstr>O espírito que presidiu a reforma de 1988 foi abandonado</vt:lpstr>
      <vt:lpstr>Conflito das agendas: impostos versus contribuições</vt:lpstr>
      <vt:lpstr>União das agendas macroeconômica e social do GF atropelou a federação</vt:lpstr>
      <vt:lpstr>A união das agendas macroeconômica e social Repartição do crescimento da  arrecadação federal – 1997-2011</vt:lpstr>
      <vt:lpstr>Federação sofreu o impacto de fortes ventos vindos do exterior e perdeu o rumo</vt:lpstr>
      <vt:lpstr>E assiste à erosão das suas finanças.</vt:lpstr>
      <vt:lpstr>Por que não há disposição para enfrentar a reforma do federalismo fiscal? </vt:lpstr>
      <vt:lpstr>O que precisa ser feito para recuperar o equilíbrio e fortalecer a federação?</vt:lpstr>
      <vt:lpstr>Abandonar o individualismo e o improviso</vt:lpstr>
      <vt:lpstr>História: Centralização, Descentralização e federalismo: um conflito não resolvido</vt:lpstr>
      <vt:lpstr>Lições da história</vt:lpstr>
      <vt:lpstr>A novidade:centralização na democracia. Qual o futuro do federalismo?</vt:lpstr>
      <vt:lpstr>Federalismo, eficiência econômica e disparidades regionais e sociais</vt:lpstr>
      <vt:lpstr>Construir um novo modelo de federalismo fiscal- a Plataforma</vt:lpstr>
      <vt:lpstr>A plataforma fiscal</vt:lpstr>
      <vt:lpstr>A construção de um novo modelo de federalismo fiscal é o caminho a ser adotado na encruzilhada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Federação numa encruzilhada  conflitos e desafios</dc:title>
  <dc:creator>Fernando Rezende</dc:creator>
  <cp:lastModifiedBy>Waldir Bezerra Miranda</cp:lastModifiedBy>
  <cp:revision>13</cp:revision>
  <dcterms:created xsi:type="dcterms:W3CDTF">2013-10-13T15:01:40Z</dcterms:created>
  <dcterms:modified xsi:type="dcterms:W3CDTF">2013-10-15T20:46:47Z</dcterms:modified>
</cp:coreProperties>
</file>