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notesMasterIdLst>
    <p:notesMasterId r:id="rId23"/>
  </p:notesMasterIdLst>
  <p:sldIdLst>
    <p:sldId id="256" r:id="rId2"/>
    <p:sldId id="259" r:id="rId3"/>
    <p:sldId id="257" r:id="rId4"/>
    <p:sldId id="275" r:id="rId5"/>
    <p:sldId id="260" r:id="rId6"/>
    <p:sldId id="258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6" r:id="rId16"/>
    <p:sldId id="269" r:id="rId17"/>
    <p:sldId id="270" r:id="rId18"/>
    <p:sldId id="272" r:id="rId19"/>
    <p:sldId id="271" r:id="rId20"/>
    <p:sldId id="273" r:id="rId21"/>
    <p:sldId id="274" r:id="rId2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9000"/>
    <a:srgbClr val="990102"/>
    <a:srgbClr val="A70001"/>
    <a:srgbClr val="B7B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18DAAA-457D-824E-ABBC-85B9DD7080E5}" v="534" dt="2019-09-18T12:11:39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944"/>
  </p:normalViewPr>
  <p:slideViewPr>
    <p:cSldViewPr snapToGrid="0" snapToObjects="1">
      <p:cViewPr varScale="1">
        <p:scale>
          <a:sx n="86" d="100"/>
          <a:sy n="86" d="100"/>
        </p:scale>
        <p:origin x="10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4C3AC-4216-D342-95C3-03E93CD13CF0}" type="datetimeFigureOut">
              <a:rPr lang="pt-BR" smtClean="0"/>
              <a:t>18/09/2019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87616-6DA7-0C45-ACED-F99DAE6A0BF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88577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suicídio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não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consiste somente no ato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voluntário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produz a morte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instantânea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em tudo quanto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faça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conscientemente para apressar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extinção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forças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vitais.” </a:t>
            </a:r>
            <a:endParaRPr lang="pt-BR" dirty="0">
              <a:effectLst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(ALLAN KARDEC.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Céu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Inferno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Segunda Parte, cap. 5, caso “O pai e o conscrito”) </a:t>
            </a:r>
            <a:endParaRPr lang="pt-BR" dirty="0">
              <a:effectLst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7616-6DA7-0C45-ACED-F99DAE6A0BF7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1715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suicídio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não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consiste somente no ato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voluntário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produz a morte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instantânea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 em tudo quanto se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faça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conscientemente para apressar 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extinção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forças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vitais.” </a:t>
            </a:r>
            <a:endParaRPr lang="pt-BR" dirty="0">
              <a:effectLst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(ALLAN KARDEC. 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</a:t>
            </a:r>
            <a:r>
              <a:rPr lang="pt-BR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Céu</a:t>
            </a:r>
            <a:r>
              <a:rPr lang="pt-BR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o Inferno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Segunda Parte, cap. 5, caso “O pai e o conscrito”) </a:t>
            </a:r>
            <a:endParaRPr lang="pt-BR" dirty="0">
              <a:effectLst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B87616-6DA7-0C45-ACED-F99DAE6A0BF7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1729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52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42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15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00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560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85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324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189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5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920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300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9/18/19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8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43" r:id="rId6"/>
    <p:sldLayoutId id="2147483738" r:id="rId7"/>
    <p:sldLayoutId id="2147483739" r:id="rId8"/>
    <p:sldLayoutId id="2147483740" r:id="rId9"/>
    <p:sldLayoutId id="2147483742" r:id="rId10"/>
    <p:sldLayoutId id="214748374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ssociologos.com/2012/10/14/el-suicidio-primera-causa-de-muerte-violenta-en-espana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2609A06-7565-4F61-AFBC-D6FC297BC4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61" b="1056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5C4698B-9A3B-794B-9806-7036856514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224" y="3560935"/>
            <a:ext cx="10993549" cy="1475013"/>
          </a:xfrm>
        </p:spPr>
        <p:txBody>
          <a:bodyPr>
            <a:normAutofit/>
          </a:bodyPr>
          <a:lstStyle/>
          <a:p>
            <a:r>
              <a:rPr lang="pt-BR" sz="4800" dirty="0">
                <a:solidFill>
                  <a:schemeClr val="tx1"/>
                </a:solidFill>
              </a:rPr>
              <a:t>Suicídio e autolesão não suicida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6C619D8-6042-F14B-8721-1330DC5DBD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9227" y="5307169"/>
            <a:ext cx="10993546" cy="590321"/>
          </a:xfrm>
        </p:spPr>
        <p:txBody>
          <a:bodyPr>
            <a:noAutofit/>
          </a:bodyPr>
          <a:lstStyle/>
          <a:p>
            <a:pPr algn="r">
              <a:lnSpc>
                <a:spcPct val="90000"/>
              </a:lnSpc>
            </a:pPr>
            <a:r>
              <a:rPr lang="pt-BR" sz="2200" b="1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Dr. Daniel Gonçalves</a:t>
            </a:r>
          </a:p>
          <a:p>
            <a:pPr algn="r">
              <a:lnSpc>
                <a:spcPct val="90000"/>
              </a:lnSpc>
            </a:pPr>
            <a:r>
              <a:rPr lang="pt-BR" sz="2200" i="1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Médico psiquiatra da </a:t>
            </a:r>
            <a:r>
              <a:rPr lang="pt-BR" sz="2200" i="1" cap="none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AME-Planalto</a:t>
            </a:r>
          </a:p>
          <a:p>
            <a:pPr algn="r">
              <a:lnSpc>
                <a:spcPct val="90000"/>
              </a:lnSpc>
            </a:pPr>
            <a:r>
              <a:rPr lang="pt-BR" sz="2200" i="1" cap="none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Membro do Departamento de Comunicação da </a:t>
            </a:r>
            <a:r>
              <a:rPr lang="pt-BR" sz="2200" i="1" cap="none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AME-brasil</a:t>
            </a:r>
          </a:p>
          <a:p>
            <a:endParaRPr lang="pt-BR" sz="2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Imagem 5" descr="Uma imagem contendo chão, interior, amarelo, mesa&#10;&#10;Descrição gerada automaticamente">
            <a:extLst>
              <a:ext uri="{FF2B5EF4-FFF2-40B4-BE49-F238E27FC236}">
                <a16:creationId xmlns:a16="http://schemas.microsoft.com/office/drawing/2014/main" id="{EE7BCAF6-3F20-604F-A549-2E1516D2A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34" y="466296"/>
            <a:ext cx="5264726" cy="3365860"/>
          </a:xfrm>
          <a:prstGeom prst="rect">
            <a:avLst/>
          </a:prstGeom>
        </p:spPr>
      </p:pic>
      <p:pic>
        <p:nvPicPr>
          <p:cNvPr id="17" name="Logo AME Planalto.jpeg" descr="Logo AME Planalto.jpeg">
            <a:extLst>
              <a:ext uri="{FF2B5EF4-FFF2-40B4-BE49-F238E27FC236}">
                <a16:creationId xmlns:a16="http://schemas.microsoft.com/office/drawing/2014/main" id="{B3DE4BD9-88A5-FB4C-A8A3-533AEA687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224" y="5208640"/>
            <a:ext cx="1280353" cy="1322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4A7730AB-4DD8-334D-B137-B8388BE82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4248" y="5198270"/>
            <a:ext cx="1675212" cy="132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9381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Autolesão Não Suicida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Problema de saúde pública;</a:t>
            </a:r>
          </a:p>
          <a:p>
            <a:pPr algn="just"/>
            <a:r>
              <a:rPr lang="pt-BR" sz="3200" dirty="0"/>
              <a:t>Está em ascensão entre os adolescentes, e há alguns estudos que mostram a proliferação deste comportamento através da internet e redes sociais. </a:t>
            </a:r>
          </a:p>
          <a:p>
            <a:pPr marL="0" indent="0" algn="just">
              <a:buNone/>
            </a:pPr>
            <a:endParaRPr lang="pt-BR" sz="3200" dirty="0">
              <a:sym typeface="Wingdings" panose="05000000000000000000" pitchFamily="2" charset="2"/>
            </a:endParaRPr>
          </a:p>
          <a:p>
            <a:pPr algn="just"/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3D028F-C49D-1247-B742-E2BBE05EB712}"/>
              </a:ext>
            </a:extLst>
          </p:cNvPr>
          <p:cNvSpPr txBox="1"/>
          <p:nvPr/>
        </p:nvSpPr>
        <p:spPr>
          <a:xfrm>
            <a:off x="191725" y="5954171"/>
            <a:ext cx="121462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err="1"/>
              <a:t>Colleen</a:t>
            </a:r>
            <a:r>
              <a:rPr lang="pt-BR" sz="2000" dirty="0"/>
              <a:t> M., Jacobson </a:t>
            </a:r>
            <a:r>
              <a:rPr lang="pt-BR" sz="2000" dirty="0" err="1"/>
              <a:t>and</a:t>
            </a:r>
            <a:r>
              <a:rPr lang="pt-BR" sz="2000" dirty="0"/>
              <a:t> </a:t>
            </a:r>
            <a:r>
              <a:rPr lang="pt-BR" sz="2000" dirty="0" err="1"/>
              <a:t>Madelyn</a:t>
            </a:r>
            <a:r>
              <a:rPr lang="pt-BR" sz="2000" dirty="0"/>
              <a:t> Gould, </a:t>
            </a:r>
            <a:r>
              <a:rPr lang="pt-BR" sz="2000" i="1" dirty="0"/>
              <a:t>“The </a:t>
            </a:r>
            <a:r>
              <a:rPr lang="pt-BR" sz="2000" i="1" dirty="0" err="1"/>
              <a:t>Epidemiology</a:t>
            </a:r>
            <a:r>
              <a:rPr lang="pt-BR" sz="2000" i="1" dirty="0"/>
              <a:t> </a:t>
            </a:r>
            <a:r>
              <a:rPr lang="pt-BR" sz="2000" i="1" dirty="0" err="1"/>
              <a:t>and</a:t>
            </a:r>
            <a:r>
              <a:rPr lang="pt-BR" sz="2000" i="1" dirty="0"/>
              <a:t> </a:t>
            </a:r>
            <a:r>
              <a:rPr lang="pt-BR" sz="2000" i="1" dirty="0" err="1"/>
              <a:t>Phenomenology</a:t>
            </a:r>
            <a:r>
              <a:rPr lang="pt-BR" sz="2000" i="1" dirty="0"/>
              <a:t> </a:t>
            </a:r>
            <a:r>
              <a:rPr lang="pt-BR" sz="2000" i="1" dirty="0" err="1"/>
              <a:t>of</a:t>
            </a:r>
            <a:r>
              <a:rPr lang="pt-BR" sz="2000" i="1" dirty="0"/>
              <a:t> Non-</a:t>
            </a:r>
            <a:r>
              <a:rPr lang="pt-BR" sz="2000" i="1" dirty="0" err="1"/>
              <a:t>Suicidal</a:t>
            </a:r>
            <a:r>
              <a:rPr lang="pt-BR" sz="2000" i="1" dirty="0"/>
              <a:t> Self-</a:t>
            </a:r>
            <a:r>
              <a:rPr lang="pt-BR" sz="2000" i="1" dirty="0" err="1"/>
              <a:t>Injurious</a:t>
            </a:r>
            <a:r>
              <a:rPr lang="pt-BR" sz="2000" i="1" dirty="0"/>
              <a:t> </a:t>
            </a:r>
            <a:r>
              <a:rPr lang="pt-BR" sz="2000" i="1" dirty="0" err="1"/>
              <a:t>Behavior</a:t>
            </a:r>
            <a:r>
              <a:rPr lang="pt-BR" sz="2000" i="1" dirty="0"/>
              <a:t> </a:t>
            </a:r>
          </a:p>
          <a:p>
            <a:r>
              <a:rPr lang="pt-BR" sz="2000" i="1" dirty="0" err="1"/>
              <a:t>Among</a:t>
            </a:r>
            <a:r>
              <a:rPr lang="pt-BR" sz="2000" i="1" dirty="0"/>
              <a:t> </a:t>
            </a:r>
            <a:r>
              <a:rPr lang="pt-BR" sz="2000" i="1" dirty="0" err="1"/>
              <a:t>Adolescents</a:t>
            </a:r>
            <a:r>
              <a:rPr lang="pt-BR" sz="2000" i="1" dirty="0"/>
              <a:t>: A </a:t>
            </a:r>
            <a:r>
              <a:rPr lang="pt-BR" sz="2000" i="1" dirty="0" err="1"/>
              <a:t>Critical</a:t>
            </a:r>
            <a:r>
              <a:rPr lang="pt-BR" sz="2000" i="1" dirty="0"/>
              <a:t> </a:t>
            </a:r>
            <a:r>
              <a:rPr lang="pt-BR" sz="2000" i="1" dirty="0" err="1"/>
              <a:t>Review</a:t>
            </a:r>
            <a:r>
              <a:rPr lang="pt-BR" sz="2000" i="1" dirty="0"/>
              <a:t> </a:t>
            </a:r>
            <a:r>
              <a:rPr lang="pt-BR" sz="2000" i="1" dirty="0" err="1"/>
              <a:t>of</a:t>
            </a:r>
            <a:r>
              <a:rPr lang="pt-BR" sz="2000" i="1" dirty="0"/>
              <a:t> </a:t>
            </a:r>
            <a:r>
              <a:rPr lang="pt-BR" sz="2000" i="1" dirty="0" err="1"/>
              <a:t>the</a:t>
            </a:r>
            <a:r>
              <a:rPr lang="pt-BR" sz="2000" i="1" dirty="0"/>
              <a:t> </a:t>
            </a:r>
            <a:r>
              <a:rPr lang="pt-BR" sz="2000" i="1" dirty="0" err="1"/>
              <a:t>Literature</a:t>
            </a:r>
            <a:r>
              <a:rPr lang="pt-BR" sz="2000" i="1" dirty="0"/>
              <a:t>”,</a:t>
            </a:r>
            <a:r>
              <a:rPr lang="pt-BR" sz="2000" dirty="0"/>
              <a:t> </a:t>
            </a:r>
            <a:r>
              <a:rPr lang="pt-BR" sz="2000" dirty="0" err="1"/>
              <a:t>Archives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Suicide </a:t>
            </a:r>
            <a:r>
              <a:rPr lang="pt-BR" sz="2000" dirty="0" err="1"/>
              <a:t>Research</a:t>
            </a:r>
            <a:r>
              <a:rPr lang="pt-BR" sz="2000" dirty="0"/>
              <a:t>, 11:129–147, 2007.</a:t>
            </a:r>
          </a:p>
        </p:txBody>
      </p:sp>
    </p:spTree>
    <p:extLst>
      <p:ext uri="{BB962C8B-B14F-4D97-AF65-F5344CB8AC3E}">
        <p14:creationId xmlns:p14="http://schemas.microsoft.com/office/powerpoint/2010/main" val="2477353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DDC3EF6-2EA5-44B3-94C7-9DDA67A12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925A9A-E9FA-496E-9C09-7C2845E006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73ABB4-E164-4CBF-ADFF-25552BB7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C266B9D-DC87-430A-8D3A-2E83639A17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4B162D-1BD7-41E0-844F-F94AE2CE2B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64404B-1C0F-4383-8FC3-A3E3264AA4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19F5C88-C232-4D01-8DB1-8A0C673DD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 descr="Uma imagem contendo parede&#10;&#10;Descrição gerada automaticamente">
            <a:extLst>
              <a:ext uri="{FF2B5EF4-FFF2-40B4-BE49-F238E27FC236}">
                <a16:creationId xmlns:a16="http://schemas.microsoft.com/office/drawing/2014/main" id="{0EA6C5F9-6F04-7244-8EC6-C345A09D75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2347" y="599724"/>
            <a:ext cx="8320512" cy="520032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1EEE7F17-8E08-4C69-8E22-661908E6D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5873675"/>
            <a:ext cx="11296733" cy="51689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1404098-024F-AA4B-95AE-349B0A283B91}"/>
              </a:ext>
            </a:extLst>
          </p:cNvPr>
          <p:cNvSpPr txBox="1"/>
          <p:nvPr/>
        </p:nvSpPr>
        <p:spPr>
          <a:xfrm>
            <a:off x="465413" y="6424227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OMS, 2014</a:t>
            </a:r>
          </a:p>
        </p:txBody>
      </p:sp>
    </p:spTree>
    <p:extLst>
      <p:ext uri="{BB962C8B-B14F-4D97-AF65-F5344CB8AC3E}">
        <p14:creationId xmlns:p14="http://schemas.microsoft.com/office/powerpoint/2010/main" val="177431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 err="1">
                <a:solidFill>
                  <a:srgbClr val="990102"/>
                </a:solidFill>
              </a:rPr>
              <a:t>Preventing</a:t>
            </a:r>
            <a:r>
              <a:rPr lang="pt-BR" sz="4400" dirty="0">
                <a:solidFill>
                  <a:srgbClr val="990102"/>
                </a:solidFill>
              </a:rPr>
              <a:t> Suicide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Em maio de 2013, pela primeira vez, a </a:t>
            </a:r>
            <a:r>
              <a:rPr lang="pt-BR" sz="3200" dirty="0" err="1"/>
              <a:t>Assembléia</a:t>
            </a:r>
            <a:r>
              <a:rPr lang="pt-BR" sz="3200" dirty="0"/>
              <a:t> Mundial da Saúde adotou um Plano de Ação em Saúde Mental da Organização Mundial da Saúde (OMS). </a:t>
            </a:r>
          </a:p>
          <a:p>
            <a:pPr algn="just"/>
            <a:r>
              <a:rPr lang="pt-BR" sz="3200" dirty="0"/>
              <a:t>A prevenção do suicídio é parte integrante do plano, com o objetivo de reduzir a taxa de suicídio nos países em 10% até 2020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5CC9D31-F832-FE4E-A351-978A27005511}"/>
              </a:ext>
            </a:extLst>
          </p:cNvPr>
          <p:cNvSpPr/>
          <p:nvPr/>
        </p:nvSpPr>
        <p:spPr>
          <a:xfrm>
            <a:off x="581192" y="6292725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OMS, 2014</a:t>
            </a:r>
          </a:p>
        </p:txBody>
      </p:sp>
    </p:spTree>
    <p:extLst>
      <p:ext uri="{BB962C8B-B14F-4D97-AF65-F5344CB8AC3E}">
        <p14:creationId xmlns:p14="http://schemas.microsoft.com/office/powerpoint/2010/main" val="15519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Prevenção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Alguns fatores protetores têm sido relacionados à menor ocorrência do suicídio consumado, destacando-se a baixa prevalência de alcoolismo, </a:t>
            </a:r>
            <a:r>
              <a:rPr lang="pt-BR" sz="3200" b="1" i="1" dirty="0">
                <a:solidFill>
                  <a:schemeClr val="accent3">
                    <a:lumMod val="75000"/>
                  </a:schemeClr>
                </a:solidFill>
              </a:rPr>
              <a:t>religiosidade e/ou espiritualidade</a:t>
            </a:r>
            <a:r>
              <a:rPr lang="pt-BR" sz="3200" dirty="0">
                <a:solidFill>
                  <a:srgbClr val="002060"/>
                </a:solidFill>
              </a:rPr>
              <a:t> </a:t>
            </a:r>
            <a:r>
              <a:rPr lang="pt-BR" sz="3200" dirty="0"/>
              <a:t>e atitudes flexíveis em relação às aptidões sociais e ao desempenho de papéis durante a vida.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3505777-A4E2-F543-902D-8CB300B067A8}"/>
              </a:ext>
            </a:extLst>
          </p:cNvPr>
          <p:cNvSpPr txBox="1"/>
          <p:nvPr/>
        </p:nvSpPr>
        <p:spPr>
          <a:xfrm>
            <a:off x="492543" y="5842337"/>
            <a:ext cx="1120691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dirty="0"/>
              <a:t>MENEGHEL, S.N.; VICTORA, C.G.; FARIA, N.M.X.; CARVALHO, L.A.; FALK, J.W. 2004. </a:t>
            </a:r>
          </a:p>
          <a:p>
            <a:pPr algn="just"/>
            <a:r>
              <a:rPr lang="pt-BR" sz="2000" dirty="0"/>
              <a:t>Características epidemiológicas do suicídio no Rio Grande do Sul. </a:t>
            </a:r>
            <a:r>
              <a:rPr lang="pt-BR" sz="2000" i="1" dirty="0"/>
              <a:t>Revista de Saúde Pública</a:t>
            </a:r>
            <a:r>
              <a:rPr lang="pt-BR" sz="2000" dirty="0"/>
              <a:t>, </a:t>
            </a:r>
            <a:r>
              <a:rPr lang="pt-BR" sz="2000" b="1" dirty="0"/>
              <a:t>38</a:t>
            </a:r>
            <a:r>
              <a:rPr lang="pt-BR" sz="2000" dirty="0"/>
              <a:t>(6):804-810. </a:t>
            </a:r>
          </a:p>
          <a:p>
            <a:pPr algn="just"/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945653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C2997EE-0889-44C3-AC0D-18F26AC9A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Imagem 20" descr="Uma imagem contendo pessoa, patinação, chão, ao ar livre&#10;&#10;Descrição gerada automaticamente">
            <a:extLst>
              <a:ext uri="{FF2B5EF4-FFF2-40B4-BE49-F238E27FC236}">
                <a16:creationId xmlns:a16="http://schemas.microsoft.com/office/drawing/2014/main" id="{1CFC20B8-FB57-1547-9DE3-170EC15DAA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60" r="-3" b="17387"/>
          <a:stretch/>
        </p:blipFill>
        <p:spPr>
          <a:xfrm>
            <a:off x="20" y="10"/>
            <a:ext cx="7215381" cy="2969294"/>
          </a:xfrm>
          <a:custGeom>
            <a:avLst/>
            <a:gdLst>
              <a:gd name="connsiteX0" fmla="*/ 0 w 7215401"/>
              <a:gd name="connsiteY0" fmla="*/ 0 h 2969304"/>
              <a:gd name="connsiteX1" fmla="*/ 677334 w 7215401"/>
              <a:gd name="connsiteY1" fmla="*/ 0 h 2969304"/>
              <a:gd name="connsiteX2" fmla="*/ 1168036 w 7215401"/>
              <a:gd name="connsiteY2" fmla="*/ 0 h 2969304"/>
              <a:gd name="connsiteX3" fmla="*/ 1205499 w 7215401"/>
              <a:gd name="connsiteY3" fmla="*/ 0 h 2969304"/>
              <a:gd name="connsiteX4" fmla="*/ 1647632 w 7215401"/>
              <a:gd name="connsiteY4" fmla="*/ 0 h 2969304"/>
              <a:gd name="connsiteX5" fmla="*/ 7215401 w 7215401"/>
              <a:gd name="connsiteY5" fmla="*/ 0 h 2969304"/>
              <a:gd name="connsiteX6" fmla="*/ 5840224 w 7215401"/>
              <a:gd name="connsiteY6" fmla="*/ 2969304 h 2969304"/>
              <a:gd name="connsiteX7" fmla="*/ 0 w 7215401"/>
              <a:gd name="connsiteY7" fmla="*/ 2969304 h 2969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15401" h="2969304">
                <a:moveTo>
                  <a:pt x="0" y="0"/>
                </a:moveTo>
                <a:lnTo>
                  <a:pt x="677334" y="0"/>
                </a:lnTo>
                <a:lnTo>
                  <a:pt x="1168036" y="0"/>
                </a:lnTo>
                <a:lnTo>
                  <a:pt x="1205499" y="0"/>
                </a:lnTo>
                <a:lnTo>
                  <a:pt x="1647632" y="0"/>
                </a:lnTo>
                <a:lnTo>
                  <a:pt x="7215401" y="0"/>
                </a:lnTo>
                <a:lnTo>
                  <a:pt x="5840224" y="2969304"/>
                </a:lnTo>
                <a:lnTo>
                  <a:pt x="0" y="2969304"/>
                </a:lnTo>
                <a:close/>
              </a:path>
            </a:pathLst>
          </a:custGeom>
        </p:spPr>
      </p:pic>
      <p:pic>
        <p:nvPicPr>
          <p:cNvPr id="23" name="Imagem 22" descr="Uma imagem contendo pessoa, interior, menino, criança&#10;&#10;Descrição gerada automaticamente">
            <a:extLst>
              <a:ext uri="{FF2B5EF4-FFF2-40B4-BE49-F238E27FC236}">
                <a16:creationId xmlns:a16="http://schemas.microsoft.com/office/drawing/2014/main" id="{F97D352C-29AE-2B40-B68E-16DD1120EC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" t="31831" r="-1" b="30061"/>
          <a:stretch/>
        </p:blipFill>
        <p:spPr>
          <a:xfrm>
            <a:off x="5622233" y="10"/>
            <a:ext cx="6569769" cy="3750724"/>
          </a:xfrm>
          <a:custGeom>
            <a:avLst/>
            <a:gdLst>
              <a:gd name="connsiteX0" fmla="*/ 1738471 w 6569769"/>
              <a:gd name="connsiteY0" fmla="*/ 0 h 3750734"/>
              <a:gd name="connsiteX1" fmla="*/ 6569769 w 6569769"/>
              <a:gd name="connsiteY1" fmla="*/ 0 h 3750734"/>
              <a:gd name="connsiteX2" fmla="*/ 6569769 w 6569769"/>
              <a:gd name="connsiteY2" fmla="*/ 3750734 h 3750734"/>
              <a:gd name="connsiteX3" fmla="*/ 0 w 6569769"/>
              <a:gd name="connsiteY3" fmla="*/ 3750734 h 375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69769" h="3750734">
                <a:moveTo>
                  <a:pt x="1738471" y="0"/>
                </a:moveTo>
                <a:lnTo>
                  <a:pt x="6569769" y="0"/>
                </a:lnTo>
                <a:lnTo>
                  <a:pt x="6569769" y="3750734"/>
                </a:lnTo>
                <a:lnTo>
                  <a:pt x="0" y="3750734"/>
                </a:lnTo>
                <a:close/>
              </a:path>
            </a:pathLst>
          </a:custGeom>
        </p:spPr>
      </p:pic>
      <p:pic>
        <p:nvPicPr>
          <p:cNvPr id="18" name="Imagem 17" descr="Uma imagem contendo interior, mesa, parede, sentado&#10;&#10;Descrição gerada automaticamente">
            <a:extLst>
              <a:ext uri="{FF2B5EF4-FFF2-40B4-BE49-F238E27FC236}">
                <a16:creationId xmlns:a16="http://schemas.microsoft.com/office/drawing/2014/main" id="{2BE55C36-DCB3-0047-8A84-F57DA87722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00" b="14560"/>
          <a:stretch/>
        </p:blipFill>
        <p:spPr>
          <a:xfrm>
            <a:off x="4182011" y="3887894"/>
            <a:ext cx="8009991" cy="2970106"/>
          </a:xfrm>
          <a:custGeom>
            <a:avLst/>
            <a:gdLst>
              <a:gd name="connsiteX0" fmla="*/ 1376648 w 8009991"/>
              <a:gd name="connsiteY0" fmla="*/ 0 h 2970106"/>
              <a:gd name="connsiteX1" fmla="*/ 8009991 w 8009991"/>
              <a:gd name="connsiteY1" fmla="*/ 0 h 2970106"/>
              <a:gd name="connsiteX2" fmla="*/ 8009991 w 8009991"/>
              <a:gd name="connsiteY2" fmla="*/ 2970106 h 2970106"/>
              <a:gd name="connsiteX3" fmla="*/ 0 w 8009991"/>
              <a:gd name="connsiteY3" fmla="*/ 2970106 h 2970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09991" h="2970106">
                <a:moveTo>
                  <a:pt x="1376648" y="0"/>
                </a:moveTo>
                <a:lnTo>
                  <a:pt x="8009991" y="0"/>
                </a:lnTo>
                <a:lnTo>
                  <a:pt x="8009991" y="2970106"/>
                </a:lnTo>
                <a:lnTo>
                  <a:pt x="0" y="2970106"/>
                </a:lnTo>
                <a:close/>
              </a:path>
            </a:pathLst>
          </a:custGeom>
        </p:spPr>
      </p:pic>
      <p:pic>
        <p:nvPicPr>
          <p:cNvPr id="16" name="Imagem 15" descr="Uma imagem contendo pessoa, homem, parede, foto&#10;&#10;Descrição gerada automaticamente">
            <a:extLst>
              <a:ext uri="{FF2B5EF4-FFF2-40B4-BE49-F238E27FC236}">
                <a16:creationId xmlns:a16="http://schemas.microsoft.com/office/drawing/2014/main" id="{EB3C930F-2067-F24A-9AEF-87099D8F5A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" b="6560"/>
          <a:stretch/>
        </p:blipFill>
        <p:spPr>
          <a:xfrm>
            <a:off x="1" y="3106464"/>
            <a:ext cx="6209553" cy="3751536"/>
          </a:xfrm>
          <a:custGeom>
            <a:avLst/>
            <a:gdLst>
              <a:gd name="connsiteX0" fmla="*/ 0 w 6209553"/>
              <a:gd name="connsiteY0" fmla="*/ 0 h 3751536"/>
              <a:gd name="connsiteX1" fmla="*/ 5776701 w 6209553"/>
              <a:gd name="connsiteY1" fmla="*/ 0 h 3751536"/>
              <a:gd name="connsiteX2" fmla="*/ 4041567 w 6209553"/>
              <a:gd name="connsiteY2" fmla="*/ 3746529 h 3751536"/>
              <a:gd name="connsiteX3" fmla="*/ 6209553 w 6209553"/>
              <a:gd name="connsiteY3" fmla="*/ 3746529 h 3751536"/>
              <a:gd name="connsiteX4" fmla="*/ 6209553 w 6209553"/>
              <a:gd name="connsiteY4" fmla="*/ 3746530 h 3751536"/>
              <a:gd name="connsiteX5" fmla="*/ 1647632 w 6209553"/>
              <a:gd name="connsiteY5" fmla="*/ 3746530 h 3751536"/>
              <a:gd name="connsiteX6" fmla="*/ 1647632 w 6209553"/>
              <a:gd name="connsiteY6" fmla="*/ 3751536 h 3751536"/>
              <a:gd name="connsiteX7" fmla="*/ 0 w 6209553"/>
              <a:gd name="connsiteY7" fmla="*/ 3751536 h 37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209553" h="3751536">
                <a:moveTo>
                  <a:pt x="0" y="0"/>
                </a:moveTo>
                <a:lnTo>
                  <a:pt x="5776701" y="0"/>
                </a:lnTo>
                <a:lnTo>
                  <a:pt x="4041567" y="3746529"/>
                </a:lnTo>
                <a:lnTo>
                  <a:pt x="6209553" y="3746529"/>
                </a:lnTo>
                <a:lnTo>
                  <a:pt x="6209553" y="3746530"/>
                </a:lnTo>
                <a:lnTo>
                  <a:pt x="1647632" y="3746530"/>
                </a:lnTo>
                <a:lnTo>
                  <a:pt x="1647632" y="3751536"/>
                </a:lnTo>
                <a:lnTo>
                  <a:pt x="0" y="375153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688908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Espiritualidade e Religiosidade</a:t>
            </a:r>
            <a:endParaRPr lang="pt-BR" sz="4400" cap="none" dirty="0"/>
          </a:p>
        </p:txBody>
      </p:sp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85A0D2E1-3C9F-B94D-8B70-CC85BC63C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316" y="1542627"/>
            <a:ext cx="3829368" cy="510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60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Condutas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b="1" dirty="0"/>
              <a:t>Acolhimento</a:t>
            </a:r>
            <a:r>
              <a:rPr lang="pt-BR" sz="3200" dirty="0"/>
              <a:t> atencioso;</a:t>
            </a:r>
          </a:p>
          <a:p>
            <a:pPr algn="just"/>
            <a:r>
              <a:rPr lang="pt-BR" sz="3200" dirty="0"/>
              <a:t>Reforçar os vínculos saudáveis;</a:t>
            </a:r>
          </a:p>
          <a:p>
            <a:pPr algn="just"/>
            <a:r>
              <a:rPr lang="pt-B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Estratégias para mudar o ambiente e para pedir socorro;</a:t>
            </a:r>
          </a:p>
          <a:p>
            <a:pPr algn="just"/>
            <a:r>
              <a:rPr lang="pt-BR" sz="3200" dirty="0">
                <a:solidFill>
                  <a:schemeClr val="tx2">
                    <a:lumMod val="90000"/>
                    <a:lumOff val="10000"/>
                  </a:schemeClr>
                </a:solidFill>
              </a:rPr>
              <a:t>Atenção ao uso da internet;</a:t>
            </a:r>
          </a:p>
          <a:p>
            <a:pPr algn="just"/>
            <a:r>
              <a:rPr lang="pt-BR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Construir, conjuntamente, objetivos em escalada </a:t>
            </a:r>
            <a:r>
              <a:rPr lang="pt-BR" sz="20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(curto, médio e longo prazos)</a:t>
            </a:r>
          </a:p>
          <a:p>
            <a:pPr algn="just"/>
            <a:r>
              <a:rPr lang="pt-BR" sz="3200" dirty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Pedido de ajuda quando necessitar;</a:t>
            </a:r>
            <a:endParaRPr lang="pt-BR" sz="3200" dirty="0">
              <a:solidFill>
                <a:schemeClr val="tx2">
                  <a:lumMod val="90000"/>
                  <a:lumOff val="10000"/>
                </a:schemeClr>
              </a:solidFill>
            </a:endParaRPr>
          </a:p>
          <a:p>
            <a:pPr algn="just"/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404485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Espiritualidade e Religiosidade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“A calma e a resignação adquiridas na maneira de considerar a vida terrestre e a confiança no futuro dão ao Espírito uma serenidade que é o melhor preservativo contra </a:t>
            </a:r>
            <a:r>
              <a:rPr lang="pt-BR" sz="3200" i="1" dirty="0"/>
              <a:t>a loucura e o suicídio</a:t>
            </a:r>
            <a:r>
              <a:rPr lang="pt-BR" sz="3200" dirty="0"/>
              <a:t>”.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E0AA3B-0286-F748-BB9A-6224727A08FB}"/>
              </a:ext>
            </a:extLst>
          </p:cNvPr>
          <p:cNvSpPr txBox="1"/>
          <p:nvPr/>
        </p:nvSpPr>
        <p:spPr>
          <a:xfrm>
            <a:off x="581192" y="6129867"/>
            <a:ext cx="66928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Allan Kardec (</a:t>
            </a:r>
            <a:r>
              <a:rPr lang="pt-BR" sz="2000" i="1" dirty="0"/>
              <a:t>O evangelho segundo o espiritismo</a:t>
            </a:r>
            <a:r>
              <a:rPr lang="pt-BR" sz="2000" dirty="0"/>
              <a:t>. Cap. V, it. 14.) </a:t>
            </a:r>
          </a:p>
        </p:txBody>
      </p:sp>
    </p:spTree>
    <p:extLst>
      <p:ext uri="{BB962C8B-B14F-4D97-AF65-F5344CB8AC3E}">
        <p14:creationId xmlns:p14="http://schemas.microsoft.com/office/powerpoint/2010/main" val="259914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Espiritualidade e Religiosidade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“Espera pelo amanhã, quando o teu dia se te apresente sombrio e apavorante. Se te parecem insuportáveis as dores, lembra-te de Jesus, ora, aguarda e confia”.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E0AA3B-0286-F748-BB9A-6224727A08FB}"/>
              </a:ext>
            </a:extLst>
          </p:cNvPr>
          <p:cNvSpPr txBox="1"/>
          <p:nvPr/>
        </p:nvSpPr>
        <p:spPr>
          <a:xfrm>
            <a:off x="492543" y="5842337"/>
            <a:ext cx="8149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JOANNA DE ÂNGELIS. </a:t>
            </a:r>
            <a:r>
              <a:rPr lang="pt-BR" sz="2000" i="1" dirty="0"/>
              <a:t>Após a tempestade </a:t>
            </a:r>
            <a:r>
              <a:rPr lang="pt-BR" sz="2000" dirty="0"/>
              <a:t>– psicografia de Divaldo Franco</a:t>
            </a:r>
            <a:r>
              <a:rPr lang="pt-BR" sz="2000" i="1" dirty="0"/>
              <a:t>.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697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Espiritualidade e Religiosidade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“Agradecendo a Deus a bênçãos do renascimento na carne, conscientiza-te da sua utilidade e significação                                                                                          superior, combatendo os receios do passado espiritual, os mecanismos inconscientes de culpa, e produzes com alegria.”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4FE0AA3B-0286-F748-BB9A-6224727A08FB}"/>
              </a:ext>
            </a:extLst>
          </p:cNvPr>
          <p:cNvSpPr txBox="1"/>
          <p:nvPr/>
        </p:nvSpPr>
        <p:spPr>
          <a:xfrm>
            <a:off x="492543" y="5842337"/>
            <a:ext cx="96455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/>
              <a:t>JOANNA DE ÂNGELIS. </a:t>
            </a:r>
            <a:r>
              <a:rPr lang="pt-BR" sz="2000" i="1" dirty="0"/>
              <a:t>Receitas de Paz</a:t>
            </a:r>
            <a:r>
              <a:rPr lang="pt-BR" sz="2000" dirty="0"/>
              <a:t>, cap. “</a:t>
            </a:r>
            <a:r>
              <a:rPr lang="pt-BR" sz="2000" dirty="0" err="1"/>
              <a:t>Depressão</a:t>
            </a:r>
            <a:r>
              <a:rPr lang="pt-BR" sz="2000" dirty="0"/>
              <a:t>” – psicografia de Divaldo Franco. </a:t>
            </a:r>
          </a:p>
        </p:txBody>
      </p:sp>
    </p:spTree>
    <p:extLst>
      <p:ext uri="{BB962C8B-B14F-4D97-AF65-F5344CB8AC3E}">
        <p14:creationId xmlns:p14="http://schemas.microsoft.com/office/powerpoint/2010/main" val="368681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42D4960A-896E-4F6B-BF65-B4662AC9DE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pic>
        <p:nvPicPr>
          <p:cNvPr id="5" name="Espaço Reservado para Conteúdo 4" descr="Uma imagem contendo interior, bolo, pedaço, comida&#10;&#10;Descrição gerada automaticamente">
            <a:extLst>
              <a:ext uri="{FF2B5EF4-FFF2-40B4-BE49-F238E27FC236}">
                <a16:creationId xmlns:a16="http://schemas.microsoft.com/office/drawing/2014/main" id="{9ACF76FF-B239-4042-8F06-8814307634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537" t="392" r="11817" b="-391"/>
          <a:stretch/>
        </p:blipFill>
        <p:spPr>
          <a:xfrm>
            <a:off x="453302" y="457200"/>
            <a:ext cx="7588885" cy="58996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684944A-8803-462C-84C5-4576C56A7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457199"/>
            <a:ext cx="3618827" cy="482246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426EFBD-0708-634F-AABD-2C00381A1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723" y="850791"/>
            <a:ext cx="3202016" cy="41982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</a:rPr>
              <a:t>SUICÍDIO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07F3B49-8C20-42F5-831D-59306D05F6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9870" y="5367338"/>
            <a:ext cx="3618828" cy="989513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20891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cap="none" dirty="0">
                <a:solidFill>
                  <a:srgbClr val="990102"/>
                </a:solidFill>
              </a:rPr>
              <a:t>Espiritualidade e Religiosidade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marL="0" indent="0" algn="just">
              <a:buNone/>
            </a:pPr>
            <a:endParaRPr lang="pt-BR" sz="4400" dirty="0"/>
          </a:p>
          <a:p>
            <a:pPr marL="0" indent="0" algn="just">
              <a:buNone/>
            </a:pPr>
            <a:r>
              <a:rPr lang="pt-BR" sz="4400" dirty="0"/>
              <a:t>Esperança!</a:t>
            </a:r>
          </a:p>
        </p:txBody>
      </p:sp>
    </p:spTree>
    <p:extLst>
      <p:ext uri="{BB962C8B-B14F-4D97-AF65-F5344CB8AC3E}">
        <p14:creationId xmlns:p14="http://schemas.microsoft.com/office/powerpoint/2010/main" val="210428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E98930-E2E1-8444-93BC-CDD4559684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>
            <a:normAutofit/>
          </a:bodyPr>
          <a:lstStyle/>
          <a:p>
            <a:pPr marL="0" indent="0">
              <a:buNone/>
            </a:pPr>
            <a:endParaRPr lang="pt-BR" sz="4400" dirty="0"/>
          </a:p>
          <a:p>
            <a:pPr marL="0" indent="0">
              <a:buNone/>
            </a:pPr>
            <a:r>
              <a:rPr lang="pt-BR" sz="4400" dirty="0"/>
              <a:t>Obrigado!</a:t>
            </a:r>
          </a:p>
        </p:txBody>
      </p:sp>
    </p:spTree>
    <p:extLst>
      <p:ext uri="{BB962C8B-B14F-4D97-AF65-F5344CB8AC3E}">
        <p14:creationId xmlns:p14="http://schemas.microsoft.com/office/powerpoint/2010/main" val="347420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>
                <a:solidFill>
                  <a:srgbClr val="909000"/>
                </a:solidFill>
              </a:rPr>
              <a:t>Suicídio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“A temática do suicídio está aberta a diferentes perspectivas e várias ciências. Devido a sua natureza </a:t>
            </a:r>
            <a:r>
              <a:rPr lang="pt-BR" sz="3200" dirty="0" err="1"/>
              <a:t>dilemática</a:t>
            </a:r>
            <a:r>
              <a:rPr lang="pt-BR" sz="3200" dirty="0"/>
              <a:t>, complexa e multidimensional, não há uma maneira única de olhar ou abordar o problema”.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3DB0BD8-C6FA-DE4D-8E6F-1B46F6758B57}"/>
              </a:ext>
            </a:extLst>
          </p:cNvPr>
          <p:cNvSpPr/>
          <p:nvPr/>
        </p:nvSpPr>
        <p:spPr>
          <a:xfrm>
            <a:off x="581192" y="6292725"/>
            <a:ext cx="79736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000" dirty="0" err="1"/>
              <a:t>Neury</a:t>
            </a:r>
            <a:r>
              <a:rPr lang="pt-BR" sz="2000" dirty="0"/>
              <a:t> Botega (professor da Unicamp), na Introdução do Livro </a:t>
            </a:r>
            <a:r>
              <a:rPr lang="pt-BR" sz="2000" i="1" dirty="0"/>
              <a:t>Crise Suicida.</a:t>
            </a:r>
          </a:p>
        </p:txBody>
      </p:sp>
    </p:spTree>
    <p:extLst>
      <p:ext uri="{BB962C8B-B14F-4D97-AF65-F5344CB8AC3E}">
        <p14:creationId xmlns:p14="http://schemas.microsoft.com/office/powerpoint/2010/main" val="832672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09000"/>
                </a:solidFill>
              </a:rPr>
              <a:t>Suicídio</a:t>
            </a:r>
            <a:r>
              <a:rPr lang="pt-BR" sz="4400" dirty="0"/>
              <a:t> - </a:t>
            </a:r>
            <a:r>
              <a:rPr lang="pt-BR" sz="4400" cap="none" dirty="0"/>
              <a:t>Epidemiologia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A cada 40 segundos, uma pessoa morre por suicídio, no mundo, e muitas mais tentam; 800.000 mortes/ano (2012);</a:t>
            </a:r>
          </a:p>
          <a:p>
            <a:pPr algn="just"/>
            <a:r>
              <a:rPr lang="pt-BR" sz="3200" dirty="0"/>
              <a:t>02ª causa de morte, no mundo, entre jovens de 15-29 anos; </a:t>
            </a:r>
          </a:p>
          <a:p>
            <a:pPr algn="just"/>
            <a:r>
              <a:rPr lang="pt-BR" sz="3200" dirty="0"/>
              <a:t>1,5 a 3x mais homens se suicidam;</a:t>
            </a:r>
          </a:p>
          <a:p>
            <a:pPr algn="just"/>
            <a:r>
              <a:rPr lang="pt-BR" sz="3200" dirty="0"/>
              <a:t>Por que o suicídio? 90% ocorrem no contexto de transtornos mentais;</a:t>
            </a:r>
          </a:p>
          <a:p>
            <a:pPr algn="just"/>
            <a:r>
              <a:rPr lang="pt-BR" sz="3200" dirty="0"/>
              <a:t>A cada 01 pessoa que comete suicídio </a:t>
            </a:r>
            <a:r>
              <a:rPr lang="pt-BR" sz="3200" dirty="0">
                <a:sym typeface="Wingdings" panose="05000000000000000000" pitchFamily="2" charset="2"/>
              </a:rPr>
              <a:t> 06 são afetadas;</a:t>
            </a:r>
            <a:endParaRPr lang="pt-BR" sz="32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63DB0BD8-C6FA-DE4D-8E6F-1B46F6758B57}"/>
              </a:ext>
            </a:extLst>
          </p:cNvPr>
          <p:cNvSpPr/>
          <p:nvPr/>
        </p:nvSpPr>
        <p:spPr>
          <a:xfrm>
            <a:off x="581192" y="6292725"/>
            <a:ext cx="1237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OMS, 2014</a:t>
            </a:r>
          </a:p>
        </p:txBody>
      </p:sp>
    </p:spTree>
    <p:extLst>
      <p:ext uri="{BB962C8B-B14F-4D97-AF65-F5344CB8AC3E}">
        <p14:creationId xmlns:p14="http://schemas.microsoft.com/office/powerpoint/2010/main" val="312073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C2FCA17-5EC2-5744-BAB4-59B5D8E12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906" y="702155"/>
            <a:ext cx="3843561" cy="2091845"/>
          </a:xfrm>
        </p:spPr>
        <p:txBody>
          <a:bodyPr>
            <a:noAutofit/>
          </a:bodyPr>
          <a:lstStyle/>
          <a:p>
            <a:r>
              <a:rPr lang="pt-BR" sz="4400" dirty="0"/>
              <a:t>AUTOLESÃO </a:t>
            </a:r>
            <a:br>
              <a:rPr lang="pt-BR" sz="4400" dirty="0"/>
            </a:br>
            <a:r>
              <a:rPr lang="pt-BR" sz="4400" dirty="0"/>
              <a:t>NÃO SUICIDA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8620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Espaço Reservado para Conteúdo 4" descr="Uma imagem contendo pessoa, vestindo, gravata&#10;&#10;Descrição gerada automaticamente">
            <a:extLst>
              <a:ext uri="{FF2B5EF4-FFF2-40B4-BE49-F238E27FC236}">
                <a16:creationId xmlns:a16="http://schemas.microsoft.com/office/drawing/2014/main" id="{4AD8372E-F847-AE49-896B-4B615AC07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296" y="813025"/>
            <a:ext cx="6735272" cy="5051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8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Autolesão Não Suicida </a:t>
            </a:r>
            <a:r>
              <a:rPr lang="pt-BR" sz="4400" dirty="0"/>
              <a:t>- </a:t>
            </a:r>
            <a:r>
              <a:rPr lang="pt-BR" sz="4400" cap="none" dirty="0"/>
              <a:t>Epidemiologia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Prevalência variável nos diversos estudos: 7,3 a 11,5% (adolescentes);</a:t>
            </a:r>
          </a:p>
          <a:p>
            <a:pPr algn="just"/>
            <a:r>
              <a:rPr lang="pt-BR" sz="3200" dirty="0"/>
              <a:t>Mais frequente em mulheres (3:1 a 4:1) [DSM 5, 2014];</a:t>
            </a:r>
          </a:p>
          <a:p>
            <a:pPr algn="just"/>
            <a:endParaRPr lang="pt-BR" dirty="0"/>
          </a:p>
          <a:p>
            <a:pPr algn="just"/>
            <a:endParaRPr lang="pt-BR" sz="3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1DC9B93-8060-D544-9947-9169B493952C}"/>
              </a:ext>
            </a:extLst>
          </p:cNvPr>
          <p:cNvSpPr txBox="1"/>
          <p:nvPr/>
        </p:nvSpPr>
        <p:spPr>
          <a:xfrm>
            <a:off x="348437" y="5468147"/>
            <a:ext cx="118435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dirty="0" err="1"/>
              <a:t>Taliaferro</a:t>
            </a:r>
            <a:r>
              <a:rPr lang="pt-BR" sz="2000" dirty="0"/>
              <a:t>, L.A. et al. </a:t>
            </a:r>
            <a:r>
              <a:rPr lang="pt-BR" sz="2000" i="1" dirty="0"/>
              <a:t>“</a:t>
            </a:r>
            <a:r>
              <a:rPr lang="pt-BR" sz="2000" i="1" dirty="0" err="1"/>
              <a:t>Factors</a:t>
            </a:r>
            <a:r>
              <a:rPr lang="pt-BR" sz="2000" i="1" dirty="0"/>
              <a:t> </a:t>
            </a:r>
            <a:r>
              <a:rPr lang="pt-BR" sz="2000" i="1" dirty="0" err="1"/>
              <a:t>distinguishing</a:t>
            </a:r>
            <a:r>
              <a:rPr lang="pt-BR" sz="2000" i="1" dirty="0"/>
              <a:t> </a:t>
            </a:r>
            <a:r>
              <a:rPr lang="pt-BR" sz="2000" i="1" dirty="0" err="1"/>
              <a:t>youth</a:t>
            </a:r>
            <a:r>
              <a:rPr lang="pt-BR" sz="2000" i="1" dirty="0"/>
              <a:t> </a:t>
            </a:r>
            <a:r>
              <a:rPr lang="pt-BR" sz="2000" i="1" dirty="0" err="1"/>
              <a:t>who</a:t>
            </a:r>
            <a:r>
              <a:rPr lang="pt-BR" sz="2000" i="1" dirty="0"/>
              <a:t> </a:t>
            </a:r>
            <a:r>
              <a:rPr lang="pt-BR" sz="2000" i="1" dirty="0" err="1"/>
              <a:t>report</a:t>
            </a:r>
            <a:r>
              <a:rPr lang="pt-BR" sz="2000" i="1" dirty="0"/>
              <a:t> self-</a:t>
            </a:r>
            <a:r>
              <a:rPr lang="pt-BR" sz="2000" i="1" dirty="0" err="1"/>
              <a:t>injurious</a:t>
            </a:r>
            <a:r>
              <a:rPr lang="pt-BR" sz="2000" i="1" dirty="0"/>
              <a:t> </a:t>
            </a:r>
            <a:r>
              <a:rPr lang="pt-BR" sz="2000" i="1" dirty="0" err="1"/>
              <a:t>behavior</a:t>
            </a:r>
            <a:r>
              <a:rPr lang="pt-BR" sz="2000" i="1" dirty="0"/>
              <a:t>: a </a:t>
            </a:r>
            <a:r>
              <a:rPr lang="pt-BR" sz="2000" i="1" dirty="0" err="1"/>
              <a:t>population-based</a:t>
            </a:r>
            <a:r>
              <a:rPr lang="pt-BR" sz="2000" i="1" dirty="0"/>
              <a:t> </a:t>
            </a:r>
            <a:r>
              <a:rPr lang="pt-BR" sz="2000" i="1" dirty="0" err="1"/>
              <a:t>sample</a:t>
            </a:r>
            <a:r>
              <a:rPr lang="pt-BR" sz="2000" dirty="0"/>
              <a:t>”. </a:t>
            </a:r>
          </a:p>
          <a:p>
            <a:pPr algn="just"/>
            <a:r>
              <a:rPr lang="pt-BR" sz="2000" dirty="0" err="1"/>
              <a:t>Academic</a:t>
            </a:r>
            <a:r>
              <a:rPr lang="pt-BR" sz="2000" dirty="0"/>
              <a:t> </a:t>
            </a:r>
            <a:r>
              <a:rPr lang="pt-BR" sz="2000" dirty="0" err="1"/>
              <a:t>Pediatrics</a:t>
            </a:r>
            <a:r>
              <a:rPr lang="pt-BR" sz="2000" dirty="0"/>
              <a:t>; 12(3):205-13, 2012. </a:t>
            </a:r>
          </a:p>
          <a:p>
            <a:pPr algn="just"/>
            <a:r>
              <a:rPr lang="pt-BR" sz="2000" dirty="0" err="1"/>
              <a:t>Madge</a:t>
            </a:r>
            <a:r>
              <a:rPr lang="pt-BR" sz="2000" dirty="0"/>
              <a:t> N. et al. </a:t>
            </a:r>
            <a:r>
              <a:rPr lang="pt-BR" sz="2000" i="1" dirty="0"/>
              <a:t>“</a:t>
            </a:r>
            <a:r>
              <a:rPr lang="pt-BR" sz="2000" i="1" dirty="0" err="1"/>
              <a:t>Deliberate</a:t>
            </a:r>
            <a:r>
              <a:rPr lang="pt-BR" sz="2000" i="1" dirty="0"/>
              <a:t> self-</a:t>
            </a:r>
            <a:r>
              <a:rPr lang="pt-BR" sz="2000" i="1" dirty="0" err="1"/>
              <a:t>harm</a:t>
            </a:r>
            <a:r>
              <a:rPr lang="pt-BR" sz="2000" i="1" dirty="0"/>
              <a:t> </a:t>
            </a:r>
            <a:r>
              <a:rPr lang="pt-BR" sz="2000" i="1" dirty="0" err="1"/>
              <a:t>within</a:t>
            </a:r>
            <a:r>
              <a:rPr lang="pt-BR" sz="2000" i="1" dirty="0"/>
              <a:t> </a:t>
            </a:r>
            <a:r>
              <a:rPr lang="pt-BR" sz="2000" i="1" dirty="0" err="1"/>
              <a:t>an</a:t>
            </a:r>
            <a:r>
              <a:rPr lang="pt-BR" sz="2000" i="1" dirty="0"/>
              <a:t> </a:t>
            </a:r>
            <a:r>
              <a:rPr lang="pt-BR" sz="2000" i="1" dirty="0" err="1"/>
              <a:t>international</a:t>
            </a:r>
            <a:r>
              <a:rPr lang="pt-BR" sz="2000" i="1" dirty="0"/>
              <a:t> </a:t>
            </a:r>
            <a:r>
              <a:rPr lang="pt-BR" sz="2000" i="1" dirty="0" err="1"/>
              <a:t>community</a:t>
            </a:r>
            <a:r>
              <a:rPr lang="pt-BR" sz="2000" i="1" dirty="0"/>
              <a:t> </a:t>
            </a:r>
            <a:r>
              <a:rPr lang="pt-BR" sz="2000" i="1" dirty="0" err="1"/>
              <a:t>sample</a:t>
            </a:r>
            <a:r>
              <a:rPr lang="pt-BR" sz="2000" i="1" dirty="0"/>
              <a:t> </a:t>
            </a:r>
            <a:r>
              <a:rPr lang="pt-BR" sz="2000" i="1" dirty="0" err="1"/>
              <a:t>of</a:t>
            </a:r>
            <a:r>
              <a:rPr lang="pt-BR" sz="2000" i="1" dirty="0"/>
              <a:t> </a:t>
            </a:r>
            <a:r>
              <a:rPr lang="pt-BR" sz="2000" i="1" dirty="0" err="1"/>
              <a:t>young</a:t>
            </a:r>
            <a:r>
              <a:rPr lang="pt-BR" sz="2000" i="1" dirty="0"/>
              <a:t> </a:t>
            </a:r>
            <a:r>
              <a:rPr lang="pt-BR" sz="2000" i="1" dirty="0" err="1"/>
              <a:t>people</a:t>
            </a:r>
            <a:r>
              <a:rPr lang="pt-BR" sz="2000" i="1" dirty="0"/>
              <a:t>: </a:t>
            </a:r>
            <a:r>
              <a:rPr lang="pt-BR" sz="2000" i="1" dirty="0" err="1"/>
              <a:t>comparative</a:t>
            </a:r>
            <a:r>
              <a:rPr lang="pt-BR" sz="2000" i="1" dirty="0"/>
              <a:t> </a:t>
            </a:r>
          </a:p>
          <a:p>
            <a:pPr algn="just"/>
            <a:r>
              <a:rPr lang="pt-BR" sz="2000" i="1" dirty="0" err="1"/>
              <a:t>findings</a:t>
            </a:r>
            <a:r>
              <a:rPr lang="pt-BR" sz="2000" i="1" dirty="0"/>
              <a:t> </a:t>
            </a:r>
            <a:r>
              <a:rPr lang="pt-BR" sz="2000" i="1" dirty="0" err="1"/>
              <a:t>from</a:t>
            </a:r>
            <a:r>
              <a:rPr lang="pt-BR" sz="2000" i="1" dirty="0"/>
              <a:t> </a:t>
            </a:r>
            <a:r>
              <a:rPr lang="pt-BR" sz="2000" i="1" dirty="0" err="1"/>
              <a:t>the</a:t>
            </a:r>
            <a:r>
              <a:rPr lang="pt-BR" sz="2000" i="1" dirty="0"/>
              <a:t> </a:t>
            </a:r>
            <a:r>
              <a:rPr lang="pt-BR" sz="2000" i="1" dirty="0" err="1"/>
              <a:t>Child</a:t>
            </a:r>
            <a:r>
              <a:rPr lang="pt-BR" sz="2000" i="1" dirty="0"/>
              <a:t> &amp; </a:t>
            </a:r>
            <a:r>
              <a:rPr lang="pt-BR" sz="2000" i="1" dirty="0" err="1"/>
              <a:t>Adolescent</a:t>
            </a:r>
            <a:r>
              <a:rPr lang="pt-BR" sz="2000" i="1" dirty="0"/>
              <a:t> Self-</a:t>
            </a:r>
            <a:r>
              <a:rPr lang="pt-BR" sz="2000" i="1" dirty="0" err="1"/>
              <a:t>Harm</a:t>
            </a:r>
            <a:r>
              <a:rPr lang="pt-BR" sz="2000" i="1" dirty="0"/>
              <a:t> in </a:t>
            </a:r>
            <a:r>
              <a:rPr lang="pt-BR" sz="2000" i="1" dirty="0" err="1"/>
              <a:t>Europe</a:t>
            </a:r>
            <a:r>
              <a:rPr lang="pt-BR" sz="2000" i="1" dirty="0"/>
              <a:t> (CASE) </a:t>
            </a:r>
            <a:r>
              <a:rPr lang="pt-BR" sz="2000" i="1" dirty="0" err="1"/>
              <a:t>study</a:t>
            </a:r>
            <a:r>
              <a:rPr lang="pt-BR" sz="2000" i="1" dirty="0"/>
              <a:t>”.</a:t>
            </a:r>
            <a:r>
              <a:rPr lang="pt-BR" sz="2000" dirty="0"/>
              <a:t> J </a:t>
            </a:r>
            <a:r>
              <a:rPr lang="pt-BR" sz="2000" dirty="0" err="1"/>
              <a:t>Child</a:t>
            </a:r>
            <a:r>
              <a:rPr lang="pt-BR" sz="2000" dirty="0"/>
              <a:t> </a:t>
            </a:r>
            <a:r>
              <a:rPr lang="pt-BR" sz="2000" dirty="0" err="1"/>
              <a:t>Psychol</a:t>
            </a:r>
            <a:r>
              <a:rPr lang="pt-BR" sz="2000" dirty="0"/>
              <a:t> </a:t>
            </a:r>
            <a:r>
              <a:rPr lang="pt-BR" sz="2000" dirty="0" err="1"/>
              <a:t>Psychiatry</a:t>
            </a:r>
            <a:r>
              <a:rPr lang="pt-BR" sz="2000" dirty="0"/>
              <a:t>, 49:667-677, 2008.</a:t>
            </a:r>
          </a:p>
        </p:txBody>
      </p:sp>
    </p:spTree>
    <p:extLst>
      <p:ext uri="{BB962C8B-B14F-4D97-AF65-F5344CB8AC3E}">
        <p14:creationId xmlns:p14="http://schemas.microsoft.com/office/powerpoint/2010/main" val="282644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Autolesão Não Suicida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Comportamento repetitivo do próprio indivíduo de infligir lesões superficiais, embora dolorosas, à superfície do corpo;</a:t>
            </a:r>
          </a:p>
          <a:p>
            <a:pPr algn="just"/>
            <a:r>
              <a:rPr lang="pt-BR" sz="3200" dirty="0"/>
              <a:t>O propósito é reduzir emoções negativas, como tensão, ansiedade, autocensura e/ou resolução de dificuldade interpessoal, além de um possível esforço para resistir a pensamentos suicidas;</a:t>
            </a:r>
          </a:p>
          <a:p>
            <a:pPr algn="just"/>
            <a:r>
              <a:rPr lang="pt-BR" sz="3200" dirty="0"/>
              <a:t>Pode estar associado a urgência ou fissura, com padrão que lembra a adição;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3A70279-D0A8-2945-A5B6-AC418B44C07F}"/>
              </a:ext>
            </a:extLst>
          </p:cNvPr>
          <p:cNvSpPr txBox="1"/>
          <p:nvPr/>
        </p:nvSpPr>
        <p:spPr>
          <a:xfrm>
            <a:off x="581192" y="5954171"/>
            <a:ext cx="104006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Greydanus</a:t>
            </a:r>
            <a:r>
              <a:rPr lang="pt-BR" dirty="0"/>
              <a:t>, D.E., </a:t>
            </a:r>
            <a:r>
              <a:rPr lang="pt-BR" dirty="0" err="1"/>
              <a:t>Shek</a:t>
            </a:r>
            <a:r>
              <a:rPr lang="pt-BR" dirty="0"/>
              <a:t> D., </a:t>
            </a:r>
            <a:r>
              <a:rPr lang="pt-BR" i="1" dirty="0"/>
              <a:t>“</a:t>
            </a:r>
            <a:r>
              <a:rPr lang="pt-BR" i="1" dirty="0" err="1"/>
              <a:t>Deliberate</a:t>
            </a:r>
            <a:r>
              <a:rPr lang="pt-BR" i="1" dirty="0"/>
              <a:t> Self-</a:t>
            </a:r>
            <a:r>
              <a:rPr lang="pt-BR" i="1" dirty="0" err="1"/>
              <a:t>harm</a:t>
            </a:r>
            <a:r>
              <a:rPr lang="pt-BR" i="1" dirty="0"/>
              <a:t> </a:t>
            </a:r>
            <a:r>
              <a:rPr lang="pt-BR" i="1" dirty="0" err="1"/>
              <a:t>and</a:t>
            </a:r>
            <a:r>
              <a:rPr lang="pt-BR" i="1" dirty="0"/>
              <a:t> Suicide in </a:t>
            </a:r>
            <a:r>
              <a:rPr lang="pt-BR" i="1" dirty="0" err="1"/>
              <a:t>Adolescents</a:t>
            </a:r>
            <a:r>
              <a:rPr lang="pt-BR" i="1" dirty="0"/>
              <a:t>”.</a:t>
            </a:r>
            <a:r>
              <a:rPr lang="pt-BR" dirty="0"/>
              <a:t> </a:t>
            </a:r>
            <a:r>
              <a:rPr lang="pt-BR" dirty="0" err="1"/>
              <a:t>Keio</a:t>
            </a:r>
            <a:r>
              <a:rPr lang="pt-BR" dirty="0"/>
              <a:t> J </a:t>
            </a:r>
            <a:r>
              <a:rPr lang="pt-BR" dirty="0" err="1"/>
              <a:t>Med</a:t>
            </a:r>
            <a:r>
              <a:rPr lang="pt-BR" dirty="0"/>
              <a:t>; 58(3): 144－151, 2009.</a:t>
            </a:r>
          </a:p>
          <a:p>
            <a:r>
              <a:rPr lang="pt-BR" dirty="0"/>
              <a:t>DSM 5, 2014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B22AD739-E19E-8442-8867-63F31A9579E5}"/>
              </a:ext>
            </a:extLst>
          </p:cNvPr>
          <p:cNvSpPr txBox="1"/>
          <p:nvPr/>
        </p:nvSpPr>
        <p:spPr>
          <a:xfrm>
            <a:off x="7520426" y="862429"/>
            <a:ext cx="43524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b="1" dirty="0"/>
              <a:t>DSM 5 </a:t>
            </a:r>
          </a:p>
          <a:p>
            <a:pPr algn="ctr"/>
            <a:r>
              <a:rPr lang="pt-BR" b="1" dirty="0"/>
              <a:t>“Condições para estudos posteriores”;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90213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Autolesão Não Suicida - </a:t>
            </a:r>
            <a:r>
              <a:rPr lang="pt-BR" sz="4400" cap="none" dirty="0">
                <a:solidFill>
                  <a:srgbClr val="990102"/>
                </a:solidFill>
              </a:rPr>
              <a:t>Neurobiologia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Sistema de </a:t>
            </a:r>
            <a:r>
              <a:rPr lang="pt-BR" sz="3200" dirty="0" err="1"/>
              <a:t>Opióides</a:t>
            </a:r>
            <a:r>
              <a:rPr lang="pt-BR" sz="3200" dirty="0"/>
              <a:t> Endógenos </a:t>
            </a:r>
            <a:r>
              <a:rPr lang="pt-BR" sz="3200" dirty="0">
                <a:sym typeface="Wingdings" panose="05000000000000000000" pitchFamily="2" charset="2"/>
              </a:rPr>
              <a:t> Analgesia induzida pelo estresse</a:t>
            </a:r>
          </a:p>
          <a:p>
            <a:pPr algn="just"/>
            <a:endParaRPr lang="pt-BR" sz="3200" dirty="0">
              <a:sym typeface="Wingdings" panose="05000000000000000000" pitchFamily="2" charset="2"/>
            </a:endParaRPr>
          </a:p>
          <a:p>
            <a:pPr algn="just"/>
            <a:r>
              <a:rPr lang="pt-BR" sz="3200" dirty="0">
                <a:sym typeface="Wingdings" panose="05000000000000000000" pitchFamily="2" charset="2"/>
              </a:rPr>
              <a:t>Auto Mutilação (lesões físicas)  produz </a:t>
            </a:r>
            <a:r>
              <a:rPr lang="pt-BR" sz="3200" dirty="0" err="1">
                <a:sym typeface="Wingdings" panose="05000000000000000000" pitchFamily="2" charset="2"/>
              </a:rPr>
              <a:t>opiódes</a:t>
            </a:r>
            <a:r>
              <a:rPr lang="pt-BR" sz="3200" dirty="0">
                <a:sym typeface="Wingdings" panose="05000000000000000000" pitchFamily="2" charset="2"/>
              </a:rPr>
              <a:t> endógenos  alívio das emoções e afetos negativos</a:t>
            </a:r>
          </a:p>
          <a:p>
            <a:pPr marL="0" indent="0" algn="just">
              <a:buNone/>
            </a:pPr>
            <a:endParaRPr lang="pt-BR" sz="3200" dirty="0">
              <a:sym typeface="Wingdings" panose="05000000000000000000" pitchFamily="2" charset="2"/>
            </a:endParaRPr>
          </a:p>
          <a:p>
            <a:pPr algn="just"/>
            <a:endParaRPr lang="pt-BR" sz="3200" dirty="0"/>
          </a:p>
        </p:txBody>
      </p:sp>
      <p:sp>
        <p:nvSpPr>
          <p:cNvPr id="4" name="Seta: para Baixo 3">
            <a:extLst>
              <a:ext uri="{FF2B5EF4-FFF2-40B4-BE49-F238E27FC236}">
                <a16:creationId xmlns:a16="http://schemas.microsoft.com/office/drawing/2014/main" id="{B667188C-DC24-C64A-8258-55EC2D013F6F}"/>
              </a:ext>
            </a:extLst>
          </p:cNvPr>
          <p:cNvSpPr/>
          <p:nvPr/>
        </p:nvSpPr>
        <p:spPr>
          <a:xfrm>
            <a:off x="5883896" y="2357121"/>
            <a:ext cx="424207" cy="7541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7977600-5455-F540-B805-63719CBC881D}"/>
              </a:ext>
            </a:extLst>
          </p:cNvPr>
          <p:cNvSpPr txBox="1"/>
          <p:nvPr/>
        </p:nvSpPr>
        <p:spPr>
          <a:xfrm>
            <a:off x="581192" y="5954171"/>
            <a:ext cx="107422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dirty="0"/>
              <a:t>Stanley B. et al. </a:t>
            </a:r>
            <a:r>
              <a:rPr lang="pt-BR" sz="2000" i="1" dirty="0"/>
              <a:t>“Non-</a:t>
            </a:r>
            <a:r>
              <a:rPr lang="pt-BR" sz="2000" i="1" dirty="0" err="1"/>
              <a:t>suicidal</a:t>
            </a:r>
            <a:r>
              <a:rPr lang="pt-BR" sz="2000" i="1" dirty="0"/>
              <a:t> self-</a:t>
            </a:r>
            <a:r>
              <a:rPr lang="pt-BR" sz="2000" i="1" dirty="0" err="1"/>
              <a:t>injurious</a:t>
            </a:r>
            <a:r>
              <a:rPr lang="pt-BR" sz="2000" i="1" dirty="0"/>
              <a:t> </a:t>
            </a:r>
            <a:r>
              <a:rPr lang="pt-BR" sz="2000" i="1" dirty="0" err="1"/>
              <a:t>behavior</a:t>
            </a:r>
            <a:r>
              <a:rPr lang="pt-BR" sz="2000" i="1" dirty="0"/>
              <a:t>, </a:t>
            </a:r>
            <a:r>
              <a:rPr lang="pt-BR" sz="2000" i="1" dirty="0" err="1"/>
              <a:t>endogenous</a:t>
            </a:r>
            <a:r>
              <a:rPr lang="pt-BR" sz="2000" i="1" dirty="0"/>
              <a:t> </a:t>
            </a:r>
            <a:r>
              <a:rPr lang="pt-BR" sz="2000" i="1" dirty="0" err="1"/>
              <a:t>opioids</a:t>
            </a:r>
            <a:r>
              <a:rPr lang="pt-BR" sz="2000" i="1" dirty="0"/>
              <a:t> </a:t>
            </a:r>
            <a:r>
              <a:rPr lang="pt-BR" sz="2000" i="1" dirty="0" err="1"/>
              <a:t>and</a:t>
            </a:r>
            <a:r>
              <a:rPr lang="pt-BR" sz="2000" i="1" dirty="0"/>
              <a:t> </a:t>
            </a:r>
            <a:r>
              <a:rPr lang="pt-BR" sz="2000" i="1" dirty="0" err="1"/>
              <a:t>monoamine</a:t>
            </a:r>
            <a:r>
              <a:rPr lang="pt-BR" sz="2000" i="1" dirty="0"/>
              <a:t> </a:t>
            </a:r>
            <a:r>
              <a:rPr lang="pt-BR" sz="2000" i="1" dirty="0" err="1"/>
              <a:t>neurotransmitters</a:t>
            </a:r>
            <a:r>
              <a:rPr lang="pt-BR" sz="2000" i="1" dirty="0"/>
              <a:t>.”</a:t>
            </a:r>
            <a:r>
              <a:rPr lang="pt-BR" sz="2000" dirty="0"/>
              <a:t> </a:t>
            </a:r>
          </a:p>
          <a:p>
            <a:pPr algn="just"/>
            <a:r>
              <a:rPr lang="pt-BR" sz="2000" dirty="0" err="1"/>
              <a:t>Journal</a:t>
            </a:r>
            <a:r>
              <a:rPr lang="pt-BR" sz="2000" dirty="0"/>
              <a:t> </a:t>
            </a:r>
            <a:r>
              <a:rPr lang="pt-BR" sz="2000" dirty="0" err="1"/>
              <a:t>of</a:t>
            </a:r>
            <a:r>
              <a:rPr lang="pt-BR" sz="2000" dirty="0"/>
              <a:t> </a:t>
            </a:r>
            <a:r>
              <a:rPr lang="pt-BR" sz="2000" dirty="0" err="1"/>
              <a:t>Affective</a:t>
            </a:r>
            <a:r>
              <a:rPr lang="pt-BR" sz="2000" dirty="0"/>
              <a:t> </a:t>
            </a:r>
            <a:r>
              <a:rPr lang="pt-BR" sz="2000" dirty="0" err="1"/>
              <a:t>Disorders</a:t>
            </a:r>
            <a:r>
              <a:rPr lang="pt-BR" sz="2000" dirty="0"/>
              <a:t> 124, 134–140, 2010.</a:t>
            </a:r>
          </a:p>
        </p:txBody>
      </p:sp>
    </p:spTree>
    <p:extLst>
      <p:ext uri="{BB962C8B-B14F-4D97-AF65-F5344CB8AC3E}">
        <p14:creationId xmlns:p14="http://schemas.microsoft.com/office/powerpoint/2010/main" val="1832104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E8DB61-F638-414B-95E5-0A5CC39F6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28133"/>
            <a:ext cx="11029616" cy="814494"/>
          </a:xfrm>
        </p:spPr>
        <p:txBody>
          <a:bodyPr>
            <a:normAutofit/>
          </a:bodyPr>
          <a:lstStyle/>
          <a:p>
            <a:r>
              <a:rPr lang="pt-BR" sz="4400" dirty="0">
                <a:solidFill>
                  <a:srgbClr val="990102"/>
                </a:solidFill>
              </a:rPr>
              <a:t>Autolesão Não Suicida</a:t>
            </a:r>
            <a:endParaRPr lang="pt-BR" sz="4400" cap="none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C3195C-106E-0946-8330-9715D14C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542627"/>
            <a:ext cx="11029616" cy="5119430"/>
          </a:xfrm>
        </p:spPr>
        <p:txBody>
          <a:bodyPr anchor="t" anchorCtr="0">
            <a:normAutofit/>
          </a:bodyPr>
          <a:lstStyle/>
          <a:p>
            <a:pPr algn="just"/>
            <a:r>
              <a:rPr lang="pt-BR" sz="3200" dirty="0"/>
              <a:t>Tem relação com transtornos mentais: Depressão, Transtornos Ansiosos e T.P. </a:t>
            </a:r>
            <a:r>
              <a:rPr lang="pt-BR" sz="3200" dirty="0" err="1"/>
              <a:t>Borderline</a:t>
            </a:r>
            <a:r>
              <a:rPr lang="pt-BR" sz="3200" dirty="0"/>
              <a:t>;</a:t>
            </a:r>
          </a:p>
          <a:p>
            <a:pPr algn="just"/>
            <a:r>
              <a:rPr lang="pt-BR" sz="3200" dirty="0"/>
              <a:t>Autolesão aparece como um </a:t>
            </a:r>
            <a:r>
              <a:rPr lang="pt-BR" sz="3200" b="1" dirty="0"/>
              <a:t>fator </a:t>
            </a:r>
            <a:r>
              <a:rPr lang="pt-BR" sz="3200" b="1" dirty="0" err="1"/>
              <a:t>preditor</a:t>
            </a:r>
            <a:r>
              <a:rPr lang="pt-BR" sz="3200" b="1" dirty="0"/>
              <a:t> </a:t>
            </a:r>
            <a:r>
              <a:rPr lang="pt-BR" sz="3200" dirty="0"/>
              <a:t>para o comportamento suicida* - maiores índices de tentativas de </a:t>
            </a:r>
            <a:r>
              <a:rPr lang="pt-BR" sz="3200" dirty="0" err="1"/>
              <a:t>suicído</a:t>
            </a:r>
            <a:r>
              <a:rPr lang="pt-BR" sz="3200" dirty="0"/>
              <a:t> (de 17 a 30x mais);</a:t>
            </a:r>
          </a:p>
          <a:p>
            <a:pPr marL="0" indent="0" algn="just">
              <a:buNone/>
            </a:pPr>
            <a:endParaRPr lang="pt-BR" sz="3200" dirty="0">
              <a:sym typeface="Wingdings" panose="05000000000000000000" pitchFamily="2" charset="2"/>
            </a:endParaRPr>
          </a:p>
          <a:p>
            <a:pPr algn="just"/>
            <a:endParaRPr lang="pt-BR" sz="3200" dirty="0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A8CB091-7E55-CF49-B424-3E2798463F5A}"/>
              </a:ext>
            </a:extLst>
          </p:cNvPr>
          <p:cNvSpPr txBox="1"/>
          <p:nvPr/>
        </p:nvSpPr>
        <p:spPr>
          <a:xfrm>
            <a:off x="581192" y="5954171"/>
            <a:ext cx="109103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pt-BR" sz="2000" dirty="0"/>
              <a:t>*Toro, G. V. R., </a:t>
            </a:r>
            <a:r>
              <a:rPr lang="pt-BR" sz="2000" dirty="0" err="1"/>
              <a:t>Nucci</a:t>
            </a:r>
            <a:r>
              <a:rPr lang="pt-BR" sz="2000" dirty="0"/>
              <a:t>, N. A. G., Toledo, T. B. T., Oliveira, A. E. G., &amp; </a:t>
            </a:r>
            <a:r>
              <a:rPr lang="pt-BR" sz="2000" dirty="0" err="1"/>
              <a:t>Prebianchi</a:t>
            </a:r>
            <a:r>
              <a:rPr lang="pt-BR" sz="2000" dirty="0"/>
              <a:t>, H. B. (2013). </a:t>
            </a:r>
          </a:p>
          <a:p>
            <a:pPr algn="just"/>
            <a:r>
              <a:rPr lang="pt-BR" sz="2000" dirty="0"/>
              <a:t>O desejo de partir: Um estudo a respeito da tentativa de </a:t>
            </a:r>
            <a:r>
              <a:rPr lang="pt-BR" sz="2000" dirty="0" err="1"/>
              <a:t>suicídio</a:t>
            </a:r>
            <a:r>
              <a:rPr lang="pt-BR" sz="2000" dirty="0"/>
              <a:t>. </a:t>
            </a:r>
            <a:r>
              <a:rPr lang="pt-BR" sz="2000" i="1" dirty="0"/>
              <a:t>Psicologia em Revista</a:t>
            </a:r>
            <a:r>
              <a:rPr lang="pt-BR" sz="2000" dirty="0"/>
              <a:t>, </a:t>
            </a:r>
            <a:r>
              <a:rPr lang="pt-BR" sz="2000" i="1" dirty="0"/>
              <a:t>19</a:t>
            </a:r>
            <a:r>
              <a:rPr lang="pt-BR" sz="2000" dirty="0"/>
              <a:t>(3), 407-421. </a:t>
            </a:r>
          </a:p>
        </p:txBody>
      </p:sp>
    </p:spTree>
    <p:extLst>
      <p:ext uri="{BB962C8B-B14F-4D97-AF65-F5344CB8AC3E}">
        <p14:creationId xmlns:p14="http://schemas.microsoft.com/office/powerpoint/2010/main" val="285213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DividendVTI">
  <a:themeElements>
    <a:clrScheme name="">
      <a:dk1>
        <a:srgbClr val="000000"/>
      </a:dk1>
      <a:lt1>
        <a:srgbClr val="FFFFFF"/>
      </a:lt1>
      <a:dk2>
        <a:srgbClr val="243641"/>
      </a:dk2>
      <a:lt2>
        <a:srgbClr val="E8E2E2"/>
      </a:lt2>
      <a:accent1>
        <a:srgbClr val="20B3AB"/>
      </a:accent1>
      <a:accent2>
        <a:srgbClr val="1790D5"/>
      </a:accent2>
      <a:accent3>
        <a:srgbClr val="2953E7"/>
      </a:accent3>
      <a:accent4>
        <a:srgbClr val="6345DD"/>
      </a:accent4>
      <a:accent5>
        <a:srgbClr val="9D29E7"/>
      </a:accent5>
      <a:accent6>
        <a:srgbClr val="D517D0"/>
      </a:accent6>
      <a:hlink>
        <a:srgbClr val="C85B61"/>
      </a:hlink>
      <a:folHlink>
        <a:srgbClr val="7F7F7F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1072</Words>
  <Application>Microsoft Macintosh PowerPoint</Application>
  <PresentationFormat>Widescreen</PresentationFormat>
  <Paragraphs>84</Paragraphs>
  <Slides>21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5" baseType="lpstr">
      <vt:lpstr>Calibri</vt:lpstr>
      <vt:lpstr>Gill Sans MT</vt:lpstr>
      <vt:lpstr>Wingdings 2</vt:lpstr>
      <vt:lpstr>DividendVTI</vt:lpstr>
      <vt:lpstr>Suicídio e autolesão não suicida</vt:lpstr>
      <vt:lpstr>SUICÍDIO</vt:lpstr>
      <vt:lpstr>Suicídio</vt:lpstr>
      <vt:lpstr>Suicídio - Epidemiologia</vt:lpstr>
      <vt:lpstr>AUTOLESÃO  NÃO SUICIDA</vt:lpstr>
      <vt:lpstr>Autolesão Não Suicida - Epidemiologia</vt:lpstr>
      <vt:lpstr>Autolesão Não Suicida</vt:lpstr>
      <vt:lpstr>Autolesão Não Suicida - Neurobiologia</vt:lpstr>
      <vt:lpstr>Autolesão Não Suicida</vt:lpstr>
      <vt:lpstr>Autolesão Não Suicida</vt:lpstr>
      <vt:lpstr>Apresentação do PowerPoint</vt:lpstr>
      <vt:lpstr>Preventing Suicide</vt:lpstr>
      <vt:lpstr>Prevenção</vt:lpstr>
      <vt:lpstr>Apresentação do PowerPoint</vt:lpstr>
      <vt:lpstr>Espiritualidade e Religiosidade</vt:lpstr>
      <vt:lpstr>Condutas</vt:lpstr>
      <vt:lpstr>Espiritualidade e Religiosidade</vt:lpstr>
      <vt:lpstr>Espiritualidade e Religiosidade</vt:lpstr>
      <vt:lpstr>Espiritualidade e Religiosidade</vt:lpstr>
      <vt:lpstr>Espiritualidade e Religiosidade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Suicídio e autolesão não suicida</dc:title>
  <dc:creator>Daniel Gonçalves</dc:creator>
  <cp:lastModifiedBy>Daniel Gonçalves</cp:lastModifiedBy>
  <cp:revision>8</cp:revision>
  <dcterms:created xsi:type="dcterms:W3CDTF">2019-09-18T06:18:42Z</dcterms:created>
  <dcterms:modified xsi:type="dcterms:W3CDTF">2019-09-18T13:39:07Z</dcterms:modified>
</cp:coreProperties>
</file>