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handoutMasterIdLst>
    <p:handoutMasterId r:id="rId12"/>
  </p:handoutMasterIdLst>
  <p:sldIdLst>
    <p:sldId id="14999297" r:id="rId3"/>
    <p:sldId id="14999307" r:id="rId4"/>
    <p:sldId id="14999299" r:id="rId5"/>
    <p:sldId id="14999306" r:id="rId6"/>
    <p:sldId id="14999305" r:id="rId7"/>
    <p:sldId id="14999302" r:id="rId8"/>
    <p:sldId id="14999300" r:id="rId9"/>
    <p:sldId id="14999309" r:id="rId10"/>
  </p:sldIdLst>
  <p:sldSz cx="12192000" cy="6858000"/>
  <p:notesSz cx="6797675" cy="992822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C LUIZ GUSTAVO" initials="TLG" lastIdx="1" clrIdx="0">
    <p:extLst>
      <p:ext uri="{19B8F6BF-5375-455C-9EA6-DF929625EA0E}">
        <p15:presenceInfo xmlns:p15="http://schemas.microsoft.com/office/powerpoint/2012/main" userId="TC LUIZ GUSTAV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7EAED"/>
    <a:srgbClr val="0000FF"/>
    <a:srgbClr val="00FFFF"/>
    <a:srgbClr val="FF9900"/>
    <a:srgbClr val="99FF66"/>
    <a:srgbClr val="CCFFCC"/>
    <a:srgbClr val="FFDE75"/>
    <a:srgbClr val="FFD13F"/>
    <a:srgbClr val="2E49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56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408633460314679E-2"/>
          <c:y val="0.18036520928196695"/>
          <c:w val="0.90727866633858267"/>
          <c:h val="0.68246353466498566"/>
        </c:manualLayout>
      </c:layout>
      <c:lineChart>
        <c:grouping val="standar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MILITARES</c:v>
                </c:pt>
              </c:strCache>
            </c:strRef>
          </c:tx>
          <c:spPr>
            <a:ln w="31750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3">
                  <a:lumMod val="5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Planilha1!$A$2:$A$13</c:f>
              <c:numCache>
                <c:formatCode>General</c:formatCode>
                <c:ptCount val="12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numCache>
            </c:numRef>
          </c:cat>
          <c:val>
            <c:numRef>
              <c:f>Planilha1!$B$2:$B$13</c:f>
              <c:numCache>
                <c:formatCode>General</c:formatCode>
                <c:ptCount val="12"/>
                <c:pt idx="0">
                  <c:v>1</c:v>
                </c:pt>
                <c:pt idx="1">
                  <c:v>10</c:v>
                </c:pt>
                <c:pt idx="2">
                  <c:v>10</c:v>
                </c:pt>
                <c:pt idx="3">
                  <c:v>12</c:v>
                </c:pt>
                <c:pt idx="4">
                  <c:v>7</c:v>
                </c:pt>
                <c:pt idx="5">
                  <c:v>9</c:v>
                </c:pt>
                <c:pt idx="6">
                  <c:v>9</c:v>
                </c:pt>
                <c:pt idx="7">
                  <c:v>14</c:v>
                </c:pt>
                <c:pt idx="8">
                  <c:v>10</c:v>
                </c:pt>
                <c:pt idx="9">
                  <c:v>12</c:v>
                </c:pt>
                <c:pt idx="10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E15-4979-982E-4700B9CE90AA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Coluna1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Planilha1!$A$2:$A$13</c:f>
              <c:numCache>
                <c:formatCode>General</c:formatCode>
                <c:ptCount val="12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numCache>
            </c:numRef>
          </c:cat>
          <c:val>
            <c:numRef>
              <c:f>Planilha1!$C$2:$C$13</c:f>
              <c:numCache>
                <c:formatCode>General</c:formatCode>
                <c:ptCount val="12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E15-4979-982E-4700B9CE90AA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Coluna2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3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Planilha1!$A$2:$A$13</c:f>
              <c:numCache>
                <c:formatCode>General</c:formatCode>
                <c:ptCount val="12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numCache>
            </c:numRef>
          </c:cat>
          <c:val>
            <c:numRef>
              <c:f>Planilha1!$D$2:$D$13</c:f>
              <c:numCache>
                <c:formatCode>General</c:formatCode>
                <c:ptCount val="12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E15-4979-982E-4700B9CE90A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02053151"/>
        <c:axId val="1802051711"/>
      </c:lineChart>
      <c:catAx>
        <c:axId val="18020531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02051711"/>
        <c:crosses val="autoZero"/>
        <c:auto val="1"/>
        <c:lblAlgn val="ctr"/>
        <c:lblOffset val="100"/>
        <c:noMultiLvlLbl val="0"/>
      </c:catAx>
      <c:valAx>
        <c:axId val="1802051711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8020531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2"/>
        <c:delete val="1"/>
      </c:legendEntry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6-04-01T11:59:39.910" idx="1">
    <p:pos x="10" y="10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BC9221F3-D931-924C-61EF-81F566FCC2C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135"/>
          </a:xfrm>
          <a:prstGeom prst="rect">
            <a:avLst/>
          </a:prstGeom>
        </p:spPr>
        <p:txBody>
          <a:bodyPr vert="horz" lIns="91423" tIns="45710" rIns="91423" bIns="4571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6AC5FB9-68E1-FCE9-F577-E3640BEC098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8135"/>
          </a:xfrm>
          <a:prstGeom prst="rect">
            <a:avLst/>
          </a:prstGeom>
        </p:spPr>
        <p:txBody>
          <a:bodyPr vert="horz" lIns="91423" tIns="45710" rIns="91423" bIns="45710" rtlCol="0"/>
          <a:lstStyle>
            <a:lvl1pPr algn="r">
              <a:defRPr sz="1200"/>
            </a:lvl1pPr>
          </a:lstStyle>
          <a:p>
            <a:fld id="{A2577D79-E4BD-4FFD-A575-76A13FB7488D}" type="datetimeFigureOut">
              <a:rPr lang="pt-BR" smtClean="0"/>
              <a:t>01/04/2026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DE4F9F0-155D-92BC-603E-75FC124C389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430091"/>
            <a:ext cx="2945659" cy="498134"/>
          </a:xfrm>
          <a:prstGeom prst="rect">
            <a:avLst/>
          </a:prstGeom>
        </p:spPr>
        <p:txBody>
          <a:bodyPr vert="horz" lIns="91423" tIns="45710" rIns="91423" bIns="4571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2725E31-4A55-495C-2240-0451E9822CC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5" y="9430091"/>
            <a:ext cx="2945659" cy="498134"/>
          </a:xfrm>
          <a:prstGeom prst="rect">
            <a:avLst/>
          </a:prstGeom>
        </p:spPr>
        <p:txBody>
          <a:bodyPr vert="horz" lIns="91423" tIns="45710" rIns="91423" bIns="45710" rtlCol="0" anchor="b"/>
          <a:lstStyle>
            <a:lvl1pPr algn="r">
              <a:defRPr sz="1200"/>
            </a:lvl1pPr>
          </a:lstStyle>
          <a:p>
            <a:fld id="{85E1CDE7-2DAD-4C6E-9C3E-3DB09118A5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770941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135"/>
          </a:xfrm>
          <a:prstGeom prst="rect">
            <a:avLst/>
          </a:prstGeom>
        </p:spPr>
        <p:txBody>
          <a:bodyPr vert="horz" lIns="91423" tIns="45710" rIns="91423" bIns="4571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8135"/>
          </a:xfrm>
          <a:prstGeom prst="rect">
            <a:avLst/>
          </a:prstGeom>
        </p:spPr>
        <p:txBody>
          <a:bodyPr vert="horz" lIns="91423" tIns="45710" rIns="91423" bIns="45710" rtlCol="0"/>
          <a:lstStyle>
            <a:lvl1pPr algn="r">
              <a:defRPr sz="1200"/>
            </a:lvl1pPr>
          </a:lstStyle>
          <a:p>
            <a:fld id="{16B9DD14-2DB0-45E9-8D21-7B62DFF0C631}" type="datetimeFigureOut">
              <a:rPr lang="pt-BR" smtClean="0"/>
              <a:t>01/04/2026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3" tIns="45710" rIns="91423" bIns="4571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960"/>
            <a:ext cx="5438140" cy="3909239"/>
          </a:xfrm>
          <a:prstGeom prst="rect">
            <a:avLst/>
          </a:prstGeom>
        </p:spPr>
        <p:txBody>
          <a:bodyPr vert="horz" lIns="91423" tIns="45710" rIns="91423" bIns="4571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2" y="9430091"/>
            <a:ext cx="2945659" cy="498134"/>
          </a:xfrm>
          <a:prstGeom prst="rect">
            <a:avLst/>
          </a:prstGeom>
        </p:spPr>
        <p:txBody>
          <a:bodyPr vert="horz" lIns="91423" tIns="45710" rIns="91423" bIns="4571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5" y="9430091"/>
            <a:ext cx="2945659" cy="498134"/>
          </a:xfrm>
          <a:prstGeom prst="rect">
            <a:avLst/>
          </a:prstGeom>
        </p:spPr>
        <p:txBody>
          <a:bodyPr vert="horz" lIns="91423" tIns="45710" rIns="91423" bIns="45710" rtlCol="0" anchor="b"/>
          <a:lstStyle>
            <a:lvl1pPr algn="r">
              <a:defRPr sz="1200"/>
            </a:lvl1pPr>
          </a:lstStyle>
          <a:p>
            <a:fld id="{D4BD08E2-9079-4109-90E3-AF00B750F9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87342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9785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4C54F3-5884-199C-64A5-C916A0BA3F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462BCD45-D7C7-19A8-5A93-2D2D197C37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D6179363-EB0B-77B7-849D-66C818DCFE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18288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1941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30918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22680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715997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84392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1B4E3D-3924-6231-F0B3-D79E538DC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B587B4CB-2A6D-8F73-24AB-3EF44BAB06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98B00A0D-56D8-CE3D-5C1B-D611B5AC2D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2940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3B1A643E-C05B-C08A-FC3F-181BB30E9623}"/>
              </a:ext>
            </a:extLst>
          </p:cNvPr>
          <p:cNvSpPr txBox="1"/>
          <p:nvPr userDrawn="1"/>
        </p:nvSpPr>
        <p:spPr>
          <a:xfrm>
            <a:off x="10478338" y="5974815"/>
            <a:ext cx="563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12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866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6B1C9D-8BAC-3989-368D-216E92A29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1F4854F-5F68-6EA8-8613-7898FCEAD7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B2B8412-A2D7-B9D6-C092-E371A9B684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33117C-B03D-41AC-B870-CB3BA325049E}" type="datetime1">
              <a:rPr lang="pt-BR" smtClean="0"/>
              <a:t>01/04/2026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00CDC5A-A5FE-6F17-5DC7-FBB9CA13C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B01777A-B20A-FAA0-8806-044EE50B1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D88551-0EE7-4A13-9AAE-ABC2943768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8959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03D6A79-6E41-4F58-BF21-D22E1FFCD2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4424AD9-3DD0-E350-BB58-9A88D3B787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4611FBB-3C21-CF6E-7E5D-E372512384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98B545-B2F0-4B7B-8D7C-08AD2F2FD00E}" type="datetime1">
              <a:rPr lang="pt-BR" smtClean="0"/>
              <a:t>01/04/2026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CC476E1-9B53-F401-4286-E97308796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69B8C7D-3C16-5B36-F705-C343F1F1A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D88551-0EE7-4A13-9AAE-ABC2943768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9455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de título" type="title" preserve="1">
  <p:cSld name="Diapositiva de títul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8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7" name="Google Shape;17;p28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sp>
        <p:nvSpPr>
          <p:cNvPr id="18" name="Google Shape;18;p2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D1655122-3329-47E0-9C77-AD912B4E8386}" type="datetime1">
              <a:rPr lang="pt-BR" smtClean="0"/>
              <a:t>01/04/2026</a:t>
            </a:fld>
            <a:endParaRPr/>
          </a:p>
        </p:txBody>
      </p:sp>
      <p:sp>
        <p:nvSpPr>
          <p:cNvPr id="19" name="Google Shape;19;p2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7580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 blanco" type="blank" preserve="1">
  <p:cSld name="En blanco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E98FB163-46DA-4ECB-82CA-081F11B85E67}" type="datetime1">
              <a:rPr lang="pt-BR" smtClean="0"/>
              <a:t>01/04/2026</a:t>
            </a:fld>
            <a:endParaRPr/>
          </a:p>
        </p:txBody>
      </p:sp>
      <p:sp>
        <p:nvSpPr>
          <p:cNvPr id="23" name="Google Shape;23;p2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1380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y objetos" type="obj" preserve="1">
  <p:cSld name="Título y objeto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3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D3E7E665-F4C4-4933-958E-C979D6DF85C3}" type="datetime1">
              <a:rPr lang="pt-BR" smtClean="0"/>
              <a:t>01/04/2026</a:t>
            </a:fld>
            <a:endParaRPr/>
          </a:p>
        </p:txBody>
      </p:sp>
      <p:sp>
        <p:nvSpPr>
          <p:cNvPr id="29" name="Google Shape;29;p3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6122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A4C42E-27F9-5C6E-42C3-591068FAC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B065A58-1CA9-AA0F-0C1C-BC21431F2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6FB6943-CC6B-B0CD-ED22-6E431AC51A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3354E0-6946-4508-9D6B-335401B1F445}" type="datetime1">
              <a:rPr lang="pt-BR" smtClean="0"/>
              <a:t>01/04/2026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366130E-239F-2CD1-45F0-759EF82C3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0635515-C9DF-15CF-C7A3-39E6F8064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D88551-0EE7-4A13-9AAE-ABC2943768A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18727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23C429-F6C5-B8DD-6CEF-823A4FD18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B33E460-E75C-464B-DE01-069EBDA57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6CF4B4F-1D7F-A53E-B436-9387883BB2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8D967E-09B5-4AF0-A013-D35793FBB3EE}" type="datetime1">
              <a:rPr lang="pt-BR" smtClean="0"/>
              <a:t>01/04/2026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C26FF9E-D5A7-9E47-D4B3-E1A9C978B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0FB56BC-23F4-49E9-29D2-DD92043F9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D88551-0EE7-4A13-9AAE-ABC2943768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6192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B46FC5-EC40-A5A5-3B48-5A08D5BB4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B8D06C6-9531-0FC6-77EE-0C5C4ED3F3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BFC8ED8-42C8-FDDD-0ACD-7A7D56F5B5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61EC58B-1F74-EBC3-2CE8-814A5D9082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2D5955-09B6-4CE1-80EF-47DD2A17D497}" type="datetime1">
              <a:rPr lang="pt-BR" smtClean="0"/>
              <a:t>01/04/2026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06C374E-275B-9788-1B0D-90BF1F81E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1519490-A17E-FD85-13D3-D5CB4992F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D88551-0EE7-4A13-9AAE-ABC2943768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0749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14653E-2D0B-FBD2-AA40-DC753603A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457CCF4-C239-4F4B-7156-F913CD0C9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4D89347-80DE-1EA7-9797-190D7027FD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C1F2443-D499-A7EE-A026-2C098DCBAB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8893E38-659B-8BBA-8AD8-C7F88C9CE4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C83852C-B1D9-5352-2212-F731B130FB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37FC32-552C-477D-9691-4AB744CF8655}" type="datetime1">
              <a:rPr lang="pt-BR" smtClean="0"/>
              <a:t>01/04/2026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CBD0107-40D9-E48B-9D5B-D471875CA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5498294-747B-D227-7A3A-B46BF307B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D88551-0EE7-4A13-9AAE-ABC2943768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5753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F6DC9C-C4BF-02AC-298E-F57295CA8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4D41283-666A-3422-8C49-822A0A8EA7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414DA8-4C33-4801-8C21-72FCB783A49A}" type="datetime1">
              <a:rPr lang="pt-BR" smtClean="0"/>
              <a:t>01/04/2026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9CA07E0-3A0F-9C99-9AFD-FE1A9AC00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0BCF1A2-BE07-000D-0642-43E09EAE1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D88551-0EE7-4A13-9AAE-ABC2943768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8503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7EAF8FE-C339-A3CC-6A14-7AFA63644C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5C82F-6024-4AD8-B20D-18605ABE2D2B}" type="datetime1">
              <a:rPr lang="pt-BR" smtClean="0"/>
              <a:t>01/04/2026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EDEFCC3-B8B8-F781-55A8-1D16BE3BA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6D04698-5CDF-E622-1ABE-6FD28B035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D88551-0EE7-4A13-9AAE-ABC2943768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6844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438B5A-A4BA-3D88-6487-C5D9D68B5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6D05262-3EE1-C816-B2FB-D940FD44E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39A2E93-3028-66D9-2489-D87F4F812F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9266A0C-AEB2-A686-8AB4-C80664BCCA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13F868-6C56-4684-890F-665A0B281F90}" type="datetime1">
              <a:rPr lang="pt-BR" smtClean="0"/>
              <a:t>01/04/2026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BE2391C-1C5F-E66F-B647-9EC8D8927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BBFA119-6223-0C1C-BE73-D7AD078B1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D88551-0EE7-4A13-9AAE-ABC2943768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8357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526E97-EDBF-D425-DC31-A04579D5C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B534ECB-A91D-2441-3CB5-507D1FA753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18272BE-0972-21F0-A255-480CC2EDBD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D0EC697-7140-CA5F-DCAC-59F8FE775D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E2C25B-F27F-4423-9E34-FD227A64569B}" type="datetime1">
              <a:rPr lang="pt-BR" smtClean="0"/>
              <a:t>01/04/2026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5B688C4-4A52-F2BA-303D-5F1C5EED5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59D9CA2-716F-C78D-566F-A9CBA1C40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D88551-0EE7-4A13-9AAE-ABC2943768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8355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3">
                <a:lumMod val="67000"/>
              </a:schemeClr>
            </a:gs>
            <a:gs pos="100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87B1ED54-B6FE-D3E3-968F-55035B9380F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7593" y="-3302072"/>
            <a:ext cx="18169218" cy="14158611"/>
          </a:xfrm>
          <a:prstGeom prst="rect">
            <a:avLst/>
          </a:prstGeom>
          <a:scene3d>
            <a:camera prst="orthographicFront">
              <a:rot lat="20700000" lon="19500000" rev="20700000"/>
            </a:camera>
            <a:lightRig rig="threePt" dir="t"/>
          </a:scene3d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1C1BEACA-CD82-26C9-3F0E-5E89AF14C5BA}"/>
              </a:ext>
            </a:extLst>
          </p:cNvPr>
          <p:cNvSpPr txBox="1"/>
          <p:nvPr userDrawn="1"/>
        </p:nvSpPr>
        <p:spPr>
          <a:xfrm>
            <a:off x="11619780" y="6626949"/>
            <a:ext cx="7188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835A671-7A50-4AA0-9148-C48DFA11EF84}" type="slidenum">
              <a:rPr lang="pt-BR" sz="1200" b="1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‹nº›</a:t>
            </a:fld>
            <a:r>
              <a:rPr lang="pt-BR" sz="1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pt-BR" sz="12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xx</a:t>
            </a:r>
            <a:endParaRPr lang="pt-BR" sz="12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009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 shadeToTitle="1">
        <a:gradFill flip="none" rotWithShape="1">
          <a:gsLst>
            <a:gs pos="0">
              <a:schemeClr val="accent3">
                <a:lumMod val="67000"/>
              </a:schemeClr>
            </a:gs>
            <a:gs pos="100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7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5F6AFD7A-13A1-41C4-A527-922ACEF6CCA9}" type="datetime1">
              <a:rPr lang="pt-BR" smtClean="0"/>
              <a:t>01/04/2026</a:t>
            </a:fld>
            <a:endParaRPr/>
          </a:p>
        </p:txBody>
      </p:sp>
      <p:sp>
        <p:nvSpPr>
          <p:cNvPr id="13" name="Google Shape;13;p2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4B51DDB-09B1-94BA-61CA-4759E15A83A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3250" y="-3283950"/>
            <a:ext cx="18169218" cy="14158611"/>
          </a:xfrm>
          <a:prstGeom prst="rect">
            <a:avLst/>
          </a:prstGeom>
          <a:scene3d>
            <a:camera prst="orthographicFront">
              <a:rot lat="20700000" lon="19500000" rev="207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81289706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blipFill dpi="0" rotWithShape="1">
          <a:blip r:embed="rId3">
            <a:alphaModFix amt="6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84898F-1F9A-3E35-BFB9-D163B25493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650B27B0-1928-4CA9-FF28-DA4F9DCB8CAA}"/>
              </a:ext>
            </a:extLst>
          </p:cNvPr>
          <p:cNvSpPr txBox="1"/>
          <p:nvPr/>
        </p:nvSpPr>
        <p:spPr>
          <a:xfrm>
            <a:off x="0" y="2111696"/>
            <a:ext cx="12192000" cy="243143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SENADO FEDERAL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AUDIÊNCIA PÚBLICA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PEC 3/2024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74BA2E3-A30E-260D-8AFF-AA8148C7990D}"/>
              </a:ext>
            </a:extLst>
          </p:cNvPr>
          <p:cNvSpPr txBox="1"/>
          <p:nvPr/>
        </p:nvSpPr>
        <p:spPr>
          <a:xfrm>
            <a:off x="9240" y="6069473"/>
            <a:ext cx="121827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2000" b="1" dirty="0">
                <a:solidFill>
                  <a:schemeClr val="bg1"/>
                </a:solidFill>
              </a:rPr>
              <a:t>07 ABRIL 2026</a:t>
            </a:r>
          </a:p>
        </p:txBody>
      </p:sp>
    </p:spTree>
    <p:extLst>
      <p:ext uri="{BB962C8B-B14F-4D97-AF65-F5344CB8AC3E}">
        <p14:creationId xmlns:p14="http://schemas.microsoft.com/office/powerpoint/2010/main" val="120937762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blipFill dpi="0" rotWithShape="1">
          <a:blip r:embed="rId3">
            <a:alphaModFix amt="22000"/>
            <a:lum/>
          </a:blip>
          <a:srcRect/>
          <a:stretch>
            <a:fillRect l="26000" r="-26000" b="-8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D5E8CD-9238-DA6F-6636-9A6CE36771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D82BF742-8113-4F15-E9DD-1FACC008C426}"/>
              </a:ext>
            </a:extLst>
          </p:cNvPr>
          <p:cNvSpPr txBox="1"/>
          <p:nvPr/>
        </p:nvSpPr>
        <p:spPr>
          <a:xfrm>
            <a:off x="1016000" y="3827209"/>
            <a:ext cx="11188065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800" b="1" dirty="0"/>
              <a:t>Militar contribui para a pensão militar.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400" dirty="0"/>
              <a:t>(Art. 1° da Lei nº 3.765, de 4  de maio de 1960) 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295C0D8-E1DB-31D9-8D79-D195B56E3073}"/>
              </a:ext>
            </a:extLst>
          </p:cNvPr>
          <p:cNvSpPr txBox="1"/>
          <p:nvPr/>
        </p:nvSpPr>
        <p:spPr>
          <a:xfrm>
            <a:off x="1016000" y="2637828"/>
            <a:ext cx="111880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/>
              <a:t>Militar </a:t>
            </a:r>
            <a:r>
              <a:rPr lang="pt-BR" sz="2800" b="1" dirty="0">
                <a:solidFill>
                  <a:srgbClr val="FF0000"/>
                </a:solidFill>
                <a:highlight>
                  <a:srgbClr val="FFFFFF"/>
                </a:highlight>
              </a:rPr>
              <a:t>NÃO</a:t>
            </a:r>
            <a:r>
              <a:rPr lang="pt-BR" sz="2800" b="1" dirty="0"/>
              <a:t>  contribui para aposentadoria.              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1EB7428A-D07D-E10F-25F5-D34ADB0C38B7}"/>
              </a:ext>
            </a:extLst>
          </p:cNvPr>
          <p:cNvSpPr txBox="1"/>
          <p:nvPr/>
        </p:nvSpPr>
        <p:spPr>
          <a:xfrm>
            <a:off x="1016000" y="1520567"/>
            <a:ext cx="83349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800" b="1" dirty="0"/>
              <a:t>Militar </a:t>
            </a:r>
            <a:r>
              <a:rPr lang="pt-BR" sz="2800" b="1" dirty="0">
                <a:solidFill>
                  <a:srgbClr val="FF0000"/>
                </a:solidFill>
                <a:highlight>
                  <a:srgbClr val="FFFFFF"/>
                </a:highlight>
              </a:rPr>
              <a:t>NÃO</a:t>
            </a:r>
            <a:r>
              <a:rPr lang="pt-BR" sz="2800" b="1" dirty="0"/>
              <a:t> se aposenta.              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4C8F478F-9D29-1217-3546-D657C579D366}"/>
              </a:ext>
            </a:extLst>
          </p:cNvPr>
          <p:cNvSpPr/>
          <p:nvPr/>
        </p:nvSpPr>
        <p:spPr>
          <a:xfrm>
            <a:off x="1016000" y="199206"/>
            <a:ext cx="10404856" cy="655200"/>
          </a:xfrm>
          <a:prstGeom prst="roundRect">
            <a:avLst>
              <a:gd name="adj" fmla="val 16667"/>
            </a:avLst>
          </a:prstGeom>
          <a:solidFill>
            <a:schemeClr val="accent3">
              <a:lumMod val="75000"/>
            </a:schemeClr>
          </a:solidFill>
          <a:ln w="0">
            <a:noFill/>
          </a:ln>
          <a:effectLst>
            <a:outerShdw blurRad="57240" dist="1908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pt-BR" sz="3200" b="1" u="none" strike="noStrike" dirty="0">
                <a:solidFill>
                  <a:schemeClr val="bg1"/>
                </a:solidFill>
                <a:effectLst/>
                <a:uFillTx/>
                <a:latin typeface="Aptos"/>
              </a:rPr>
              <a:t>AUDIÊNCIA PÚBLICA - PEC 3/2024</a:t>
            </a:r>
            <a:endParaRPr lang="pt-BR" sz="3200" b="0" u="none" strike="noStrike" dirty="0">
              <a:solidFill>
                <a:schemeClr val="bg1"/>
              </a:solidFill>
              <a:effectLst/>
              <a:uFillTx/>
              <a:latin typeface="Arial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74B4E3BC-1220-8AC4-254C-57CB478AC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3811" y="130310"/>
            <a:ext cx="508586" cy="76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9938E7C-53B3-46DE-61F7-CF8EC56C8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59" y="144836"/>
            <a:ext cx="508586" cy="76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91438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blipFill dpi="0" rotWithShape="1">
          <a:blip r:embed="rId3">
            <a:alphaModFix amt="22000"/>
            <a:lum/>
          </a:blip>
          <a:srcRect/>
          <a:stretch>
            <a:fillRect l="23000" t="-4000" r="-23000" b="-4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5B0BB4-7724-3D7D-38D4-D1909BFC1D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aixaDeTexto 19">
            <a:extLst>
              <a:ext uri="{FF2B5EF4-FFF2-40B4-BE49-F238E27FC236}">
                <a16:creationId xmlns:a16="http://schemas.microsoft.com/office/drawing/2014/main" id="{268B4F19-0338-65D4-675A-606502DF6431}"/>
              </a:ext>
            </a:extLst>
          </p:cNvPr>
          <p:cNvSpPr txBox="1"/>
          <p:nvPr/>
        </p:nvSpPr>
        <p:spPr>
          <a:xfrm>
            <a:off x="1016000" y="3538879"/>
            <a:ext cx="10404856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800" b="1" dirty="0"/>
              <a:t>“A praça </a:t>
            </a:r>
            <a:r>
              <a:rPr lang="pt-BR" sz="2800" b="1" dirty="0">
                <a:solidFill>
                  <a:srgbClr val="FF0000"/>
                </a:solidFill>
              </a:rPr>
              <a:t>excluída</a:t>
            </a:r>
            <a:r>
              <a:rPr lang="pt-BR" sz="2800" b="1" dirty="0"/>
              <a:t> a bem da disciplina receberá o certificado de isenção do serviço militar previsto na legislação que trata do serviço militar, </a:t>
            </a:r>
            <a:r>
              <a:rPr lang="pt-BR" sz="2800" b="1" dirty="0">
                <a:solidFill>
                  <a:srgbClr val="FF0000"/>
                </a:solidFill>
              </a:rPr>
              <a:t>sem direito a qualquer remuneração</a:t>
            </a:r>
            <a:r>
              <a:rPr lang="pt-BR" sz="2800" b="1" dirty="0"/>
              <a:t> ou indenização.”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400" dirty="0"/>
              <a:t>(Parágrafo único do art. 127 da Lei nº 6.880/80 - Estatuto dos Militares)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26C6EC-BF06-CECA-0A7A-D06AF1C81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3812" y="144836"/>
            <a:ext cx="508586" cy="76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ço Reservado para Número de Slide 3">
            <a:extLst>
              <a:ext uri="{FF2B5EF4-FFF2-40B4-BE49-F238E27FC236}">
                <a16:creationId xmlns:a16="http://schemas.microsoft.com/office/drawing/2014/main" id="{A0C251EB-0905-4931-F6B0-56D0BD2D2EB0}"/>
              </a:ext>
            </a:extLst>
          </p:cNvPr>
          <p:cNvSpPr txBox="1">
            <a:spLocks/>
          </p:cNvSpPr>
          <p:nvPr/>
        </p:nvSpPr>
        <p:spPr>
          <a:xfrm>
            <a:off x="11420856" y="6349653"/>
            <a:ext cx="604732" cy="365125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D88551-0EE7-4A13-9AAE-ABC2943768A5}" type="slidenum">
              <a:rPr lang="pt-BR" smtClean="0">
                <a:solidFill>
                  <a:schemeClr val="bg1"/>
                </a:solidFill>
              </a:rPr>
              <a:pPr/>
              <a:t>3</a:t>
            </a:fld>
            <a:r>
              <a:rPr lang="pt-BR" dirty="0">
                <a:solidFill>
                  <a:schemeClr val="bg1"/>
                </a:solidFill>
              </a:rPr>
              <a:t>/6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2276C10-1D7E-AC17-DD6D-36D4CB80A199}"/>
              </a:ext>
            </a:extLst>
          </p:cNvPr>
          <p:cNvSpPr txBox="1"/>
          <p:nvPr/>
        </p:nvSpPr>
        <p:spPr>
          <a:xfrm>
            <a:off x="1016000" y="1122833"/>
            <a:ext cx="10404856" cy="24160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800" b="1" dirty="0"/>
              <a:t>“O oficial que houver perdido o posto e a patente será </a:t>
            </a:r>
            <a:r>
              <a:rPr lang="pt-BR" sz="2800" b="1" dirty="0">
                <a:solidFill>
                  <a:srgbClr val="FF0000"/>
                </a:solidFill>
              </a:rPr>
              <a:t>demitido</a:t>
            </a:r>
            <a:r>
              <a:rPr lang="pt-BR" sz="2800" b="1" dirty="0"/>
              <a:t> </a:t>
            </a:r>
            <a:r>
              <a:rPr lang="pt-BR" sz="2800" b="1" dirty="0" err="1"/>
              <a:t>ex</a:t>
            </a:r>
            <a:r>
              <a:rPr lang="pt-BR" sz="2800" b="1" dirty="0"/>
              <a:t> </a:t>
            </a:r>
            <a:r>
              <a:rPr lang="pt-BR" sz="2800" b="1" dirty="0" err="1"/>
              <a:t>officio</a:t>
            </a:r>
            <a:r>
              <a:rPr lang="pt-BR" sz="2800" b="1" dirty="0"/>
              <a:t> </a:t>
            </a:r>
            <a:r>
              <a:rPr lang="pt-BR" sz="2800" b="1" dirty="0">
                <a:solidFill>
                  <a:srgbClr val="FF0000"/>
                </a:solidFill>
              </a:rPr>
              <a:t>sem direito a qualquer remuneração </a:t>
            </a:r>
            <a:r>
              <a:rPr lang="pt-BR" sz="2800" b="1" dirty="0"/>
              <a:t>ou indenização...”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400" dirty="0"/>
              <a:t>(Art. 119 da Lei nº 6.880/80 - Estatuto dos Militares)</a:t>
            </a:r>
          </a:p>
          <a:p>
            <a:pPr algn="just"/>
            <a:endParaRPr lang="pt-BR" sz="2800" b="1" dirty="0">
              <a:solidFill>
                <a:schemeClr val="bg1"/>
              </a:solidFill>
            </a:endParaRP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AA61BEEB-9EB5-A0F9-7C7C-544F6BC732F0}"/>
              </a:ext>
            </a:extLst>
          </p:cNvPr>
          <p:cNvSpPr/>
          <p:nvPr/>
        </p:nvSpPr>
        <p:spPr>
          <a:xfrm>
            <a:off x="1016000" y="199206"/>
            <a:ext cx="10404856" cy="655200"/>
          </a:xfrm>
          <a:prstGeom prst="roundRect">
            <a:avLst>
              <a:gd name="adj" fmla="val 16667"/>
            </a:avLst>
          </a:prstGeom>
          <a:solidFill>
            <a:schemeClr val="accent3">
              <a:lumMod val="75000"/>
            </a:schemeClr>
          </a:solidFill>
          <a:ln w="0">
            <a:noFill/>
          </a:ln>
          <a:effectLst>
            <a:outerShdw blurRad="57240" dist="1908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pt-BR" sz="3200" b="1" u="none" strike="noStrike" dirty="0">
                <a:solidFill>
                  <a:schemeClr val="bg1"/>
                </a:solidFill>
                <a:effectLst/>
                <a:uFillTx/>
                <a:latin typeface="Aptos"/>
              </a:rPr>
              <a:t>AUDIÊNCIA PÚBLICA - PEC 3/2024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B5BD2AE-C903-E6B8-FBA1-BB5E94734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58" y="90466"/>
            <a:ext cx="508586" cy="76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47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3">
            <a:alphaModFix amt="22000"/>
            <a:lum/>
          </a:blip>
          <a:srcRect/>
          <a:stretch>
            <a:fillRect l="28000" r="-28000" b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4259FA-38E2-1E61-2935-A231BB15BC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aixaDeTexto 19">
            <a:extLst>
              <a:ext uri="{FF2B5EF4-FFF2-40B4-BE49-F238E27FC236}">
                <a16:creationId xmlns:a16="http://schemas.microsoft.com/office/drawing/2014/main" id="{20D6AE9A-6013-138E-8AA3-CDC90DA7494A}"/>
              </a:ext>
            </a:extLst>
          </p:cNvPr>
          <p:cNvSpPr txBox="1"/>
          <p:nvPr/>
        </p:nvSpPr>
        <p:spPr>
          <a:xfrm>
            <a:off x="1012689" y="3456553"/>
            <a:ext cx="10541135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400" b="1" dirty="0"/>
              <a:t>Nas mesmas condições referidas no caput deste artigo, </a:t>
            </a:r>
            <a:r>
              <a:rPr lang="pt-BR" sz="2400" b="1" dirty="0">
                <a:solidFill>
                  <a:srgbClr val="FF0000"/>
                </a:solidFill>
              </a:rPr>
              <a:t>a praça </a:t>
            </a:r>
            <a:r>
              <a:rPr lang="pt-BR" sz="2400" b="1" dirty="0"/>
              <a:t>contribuinte da pensão militar com mais de 10 (dez) anos de serviço expulsa ou não relacionada como reservista por efeito de sentença ou em decorrência de ato da autoridade competente </a:t>
            </a:r>
            <a:r>
              <a:rPr lang="pt-BR" sz="2400" b="1" dirty="0">
                <a:solidFill>
                  <a:srgbClr val="FF0000"/>
                </a:solidFill>
              </a:rPr>
              <a:t>deixará aos seus beneficiários a pensão militar </a:t>
            </a:r>
            <a:r>
              <a:rPr lang="pt-BR" sz="2400" b="1" dirty="0"/>
              <a:t>correspondente à graduação que possuía, com valor proporcional ao tempo de serviço.  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400" dirty="0"/>
              <a:t>(Art. 20, parágrafo único, da Lei nº 3.765/60)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6A1DDE-9730-680C-F5E3-932E4D528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3812" y="126377"/>
            <a:ext cx="508586" cy="76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ço Reservado para Número de Slide 3">
            <a:extLst>
              <a:ext uri="{FF2B5EF4-FFF2-40B4-BE49-F238E27FC236}">
                <a16:creationId xmlns:a16="http://schemas.microsoft.com/office/drawing/2014/main" id="{7F2179C4-CB22-9857-F9AB-330A770722B5}"/>
              </a:ext>
            </a:extLst>
          </p:cNvPr>
          <p:cNvSpPr txBox="1">
            <a:spLocks/>
          </p:cNvSpPr>
          <p:nvPr/>
        </p:nvSpPr>
        <p:spPr>
          <a:xfrm>
            <a:off x="11420856" y="6349653"/>
            <a:ext cx="604732" cy="365125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D88551-0EE7-4A13-9AAE-ABC2943768A5}" type="slidenum">
              <a:rPr lang="pt-BR" smtClean="0">
                <a:solidFill>
                  <a:schemeClr val="bg1"/>
                </a:solidFill>
              </a:rPr>
              <a:pPr/>
              <a:t>4</a:t>
            </a:fld>
            <a:r>
              <a:rPr lang="pt-BR" dirty="0">
                <a:solidFill>
                  <a:schemeClr val="bg1"/>
                </a:solidFill>
              </a:rPr>
              <a:t>/6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D8E4469-B488-DCB7-3C36-0A613E4C0B6C}"/>
              </a:ext>
            </a:extLst>
          </p:cNvPr>
          <p:cNvSpPr txBox="1"/>
          <p:nvPr/>
        </p:nvSpPr>
        <p:spPr>
          <a:xfrm>
            <a:off x="1012689" y="1176621"/>
            <a:ext cx="10404857" cy="2154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400" b="1" dirty="0"/>
              <a:t>O </a:t>
            </a:r>
            <a:r>
              <a:rPr lang="pt-BR" sz="2400" b="1" dirty="0">
                <a:solidFill>
                  <a:srgbClr val="FF0000"/>
                </a:solidFill>
              </a:rPr>
              <a:t>oficial da ativa, da reserva remunerada ou reformado</a:t>
            </a:r>
            <a:r>
              <a:rPr lang="pt-BR" sz="2400" b="1" dirty="0"/>
              <a:t>, contribuinte obrigatório da pensão militar, que perder posto e patente </a:t>
            </a:r>
            <a:r>
              <a:rPr lang="pt-BR" sz="2400" b="1" dirty="0">
                <a:solidFill>
                  <a:srgbClr val="FF0000"/>
                </a:solidFill>
              </a:rPr>
              <a:t>deixará aos seus beneficiários a pensão militar</a:t>
            </a:r>
            <a:r>
              <a:rPr lang="pt-BR" sz="2400" b="1" dirty="0"/>
              <a:t> correspondente ao posto que possuía, com valor proporcional ao tempo de serviço.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400" dirty="0"/>
              <a:t>(Art. 20, caput, da Lei nº 3.765/60)</a:t>
            </a:r>
            <a:endParaRPr lang="pt-BR" sz="2800" dirty="0"/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55CE3894-7FC9-EA12-4CCD-32C440EDDF69}"/>
              </a:ext>
            </a:extLst>
          </p:cNvPr>
          <p:cNvSpPr/>
          <p:nvPr/>
        </p:nvSpPr>
        <p:spPr>
          <a:xfrm>
            <a:off x="1016000" y="199206"/>
            <a:ext cx="10404856" cy="655200"/>
          </a:xfrm>
          <a:prstGeom prst="roundRect">
            <a:avLst>
              <a:gd name="adj" fmla="val 16667"/>
            </a:avLst>
          </a:prstGeom>
          <a:solidFill>
            <a:schemeClr val="accent3">
              <a:lumMod val="75000"/>
            </a:schemeClr>
          </a:solidFill>
          <a:ln w="0">
            <a:noFill/>
          </a:ln>
          <a:effectLst>
            <a:outerShdw blurRad="57240" dist="1908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pt-BR" sz="3200" b="1" u="none" strike="noStrike" dirty="0">
                <a:solidFill>
                  <a:schemeClr val="bg1"/>
                </a:solidFill>
                <a:effectLst/>
                <a:uFillTx/>
                <a:latin typeface="Aptos"/>
              </a:rPr>
              <a:t>AUDIÊNCIA PÚBLICA - PEC 3/2024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069ADE7-8EAC-9909-F7CC-8AC03A681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58" y="144836"/>
            <a:ext cx="508586" cy="76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80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3">
            <a:alphaModFix amt="22000"/>
            <a:lum/>
          </a:blip>
          <a:srcRect/>
          <a:stretch>
            <a:fillRect l="23000" t="1000" r="-23000" b="-8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C569BF-FDDC-1B9A-AF49-4D1C0A02B3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>
            <a:extLst>
              <a:ext uri="{FF2B5EF4-FFF2-40B4-BE49-F238E27FC236}">
                <a16:creationId xmlns:a16="http://schemas.microsoft.com/office/drawing/2014/main" id="{737891BC-A7C9-DB6D-7BBE-9362A12307D1}"/>
              </a:ext>
            </a:extLst>
          </p:cNvPr>
          <p:cNvSpPr txBox="1"/>
          <p:nvPr/>
        </p:nvSpPr>
        <p:spPr>
          <a:xfrm>
            <a:off x="1016000" y="1444721"/>
            <a:ext cx="1040485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b="1" dirty="0"/>
              <a:t>O percebimento de pensão </a:t>
            </a:r>
            <a:r>
              <a:rPr lang="pt-BR" sz="2800" b="1" dirty="0">
                <a:solidFill>
                  <a:srgbClr val="FF0000"/>
                </a:solidFill>
              </a:rPr>
              <a:t>NÃO</a:t>
            </a:r>
            <a:r>
              <a:rPr lang="pt-BR" sz="2800" b="1" dirty="0"/>
              <a:t> é devido ao militar, mas sim, aos seus beneficiários.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E66828-FC79-A251-05B1-8FABD03A7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3812" y="144836"/>
            <a:ext cx="508586" cy="76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ço Reservado para Número de Slide 3">
            <a:extLst>
              <a:ext uri="{FF2B5EF4-FFF2-40B4-BE49-F238E27FC236}">
                <a16:creationId xmlns:a16="http://schemas.microsoft.com/office/drawing/2014/main" id="{BDA32F60-FFE8-E8C4-41DE-97E4E3407A29}"/>
              </a:ext>
            </a:extLst>
          </p:cNvPr>
          <p:cNvSpPr txBox="1">
            <a:spLocks/>
          </p:cNvSpPr>
          <p:nvPr/>
        </p:nvSpPr>
        <p:spPr>
          <a:xfrm>
            <a:off x="11420856" y="6349653"/>
            <a:ext cx="604732" cy="365125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D88551-0EE7-4A13-9AAE-ABC2943768A5}" type="slidenum">
              <a:rPr lang="pt-BR" smtClean="0">
                <a:solidFill>
                  <a:schemeClr val="bg1"/>
                </a:solidFill>
              </a:rPr>
              <a:pPr/>
              <a:t>5</a:t>
            </a:fld>
            <a:r>
              <a:rPr lang="pt-BR" dirty="0">
                <a:solidFill>
                  <a:schemeClr val="bg1"/>
                </a:solidFill>
              </a:rPr>
              <a:t>/6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0E09507-93E4-1854-B7CC-916919B659E0}"/>
              </a:ext>
            </a:extLst>
          </p:cNvPr>
          <p:cNvSpPr txBox="1"/>
          <p:nvPr/>
        </p:nvSpPr>
        <p:spPr>
          <a:xfrm>
            <a:off x="1016001" y="3231756"/>
            <a:ext cx="1040485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b="1" dirty="0"/>
              <a:t>A CF/88 assegura no inciso XLV do </a:t>
            </a:r>
            <a:r>
              <a:rPr lang="pt-BR" sz="2800" b="1" dirty="0" err="1"/>
              <a:t>art</a:t>
            </a:r>
            <a:r>
              <a:rPr lang="pt-BR" sz="2800" b="1" dirty="0"/>
              <a:t> 5º que </a:t>
            </a:r>
            <a:r>
              <a:rPr lang="pt-BR" sz="2800" b="1" i="1" dirty="0"/>
              <a:t>“nenhuma pena passará da pessoa do condenado...” 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35AA5E1E-54B6-00D9-9E99-8671D1B2817C}"/>
              </a:ext>
            </a:extLst>
          </p:cNvPr>
          <p:cNvSpPr/>
          <p:nvPr/>
        </p:nvSpPr>
        <p:spPr>
          <a:xfrm>
            <a:off x="1016000" y="199206"/>
            <a:ext cx="10404856" cy="655200"/>
          </a:xfrm>
          <a:prstGeom prst="roundRect">
            <a:avLst>
              <a:gd name="adj" fmla="val 16667"/>
            </a:avLst>
          </a:prstGeom>
          <a:solidFill>
            <a:schemeClr val="accent3">
              <a:lumMod val="75000"/>
            </a:schemeClr>
          </a:solidFill>
          <a:ln w="0">
            <a:noFill/>
          </a:ln>
          <a:effectLst>
            <a:outerShdw blurRad="57240" dist="1908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pt-BR" sz="3200" b="1" u="none" strike="noStrike" dirty="0">
                <a:solidFill>
                  <a:schemeClr val="bg1"/>
                </a:solidFill>
                <a:effectLst/>
                <a:uFillTx/>
                <a:latin typeface="Aptos"/>
              </a:rPr>
              <a:t>AUDIÊNCIA PÚBLICA - PEC 3/2024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C788D47-6C80-82D0-F5CA-62B5DC641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58" y="90466"/>
            <a:ext cx="508586" cy="76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50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blipFill dpi="0" rotWithShape="1">
          <a:blip r:embed="rId3">
            <a:alphaModFix amt="22000"/>
            <a:lum/>
          </a:blip>
          <a:srcRect/>
          <a:stretch>
            <a:fillRect l="28000" t="-3000" r="-28000" b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D3BF8A-3221-9FAC-8846-BF7D8820A6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DCFAD2-05DE-48B5-C34F-16856B5BB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3812" y="144836"/>
            <a:ext cx="508586" cy="76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A91BAD51-A6DD-D240-F772-AA25FC8494B1}"/>
              </a:ext>
            </a:extLst>
          </p:cNvPr>
          <p:cNvSpPr txBox="1"/>
          <p:nvPr/>
        </p:nvSpPr>
        <p:spPr>
          <a:xfrm>
            <a:off x="2248521" y="1044680"/>
            <a:ext cx="66371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chemeClr val="accent3">
                    <a:lumMod val="75000"/>
                  </a:schemeClr>
                </a:solidFill>
              </a:rPr>
              <a:t>Perfil atual das pensões por instituidor: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EC6AD428-5FE0-2BCF-29E1-C5B0D7D51B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6121277"/>
              </p:ext>
            </p:extLst>
          </p:nvPr>
        </p:nvGraphicFramePr>
        <p:xfrm>
          <a:off x="2353232" y="1658645"/>
          <a:ext cx="6427694" cy="46085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59519">
                  <a:extLst>
                    <a:ext uri="{9D8B030D-6E8A-4147-A177-3AD203B41FA5}">
                      <a16:colId xmlns:a16="http://schemas.microsoft.com/office/drawing/2014/main" val="2843165237"/>
                    </a:ext>
                  </a:extLst>
                </a:gridCol>
                <a:gridCol w="2668175">
                  <a:extLst>
                    <a:ext uri="{9D8B030D-6E8A-4147-A177-3AD203B41FA5}">
                      <a16:colId xmlns:a16="http://schemas.microsoft.com/office/drawing/2014/main" val="3590811978"/>
                    </a:ext>
                  </a:extLst>
                </a:gridCol>
              </a:tblGrid>
              <a:tr h="69884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pt-BR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Posto/Graduação do instituidor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pt-BR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Quantidade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11337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pt-BR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Coronel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1822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pt-BR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Tenente-Coronel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43473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pt-BR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Major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88795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pt-BR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Capitão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48580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pt-BR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1º Tenente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48658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pt-BR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2º Tenente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24788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pt-BR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Subtenente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35252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pt-BR" sz="20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1º Sargento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20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83029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pt-BR" sz="20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2º Sargento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20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8447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pt-BR" sz="20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3º Sargento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20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61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56162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pt-BR" sz="20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Cabo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20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51629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pt-BR" sz="20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Soldado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20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1711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pt-BR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pt-BR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2448812"/>
                  </a:ext>
                </a:extLst>
              </a:tr>
            </a:tbl>
          </a:graphicData>
        </a:graphic>
      </p:graphicFrame>
      <p:sp>
        <p:nvSpPr>
          <p:cNvPr id="7" name="Espaço Reservado para Número de Slide 3">
            <a:extLst>
              <a:ext uri="{FF2B5EF4-FFF2-40B4-BE49-F238E27FC236}">
                <a16:creationId xmlns:a16="http://schemas.microsoft.com/office/drawing/2014/main" id="{5F98B542-8DE9-C49C-288E-368C6494D445}"/>
              </a:ext>
            </a:extLst>
          </p:cNvPr>
          <p:cNvSpPr txBox="1">
            <a:spLocks/>
          </p:cNvSpPr>
          <p:nvPr/>
        </p:nvSpPr>
        <p:spPr>
          <a:xfrm>
            <a:off x="11553812" y="6362565"/>
            <a:ext cx="604732" cy="365125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D88551-0EE7-4A13-9AAE-ABC2943768A5}" type="slidenum">
              <a:rPr lang="pt-BR" smtClean="0">
                <a:solidFill>
                  <a:schemeClr val="bg1"/>
                </a:solidFill>
              </a:rPr>
              <a:pPr/>
              <a:t>6</a:t>
            </a:fld>
            <a:r>
              <a:rPr lang="pt-BR" dirty="0">
                <a:solidFill>
                  <a:schemeClr val="bg1"/>
                </a:solidFill>
              </a:rPr>
              <a:t>/6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B2DE95E-2219-8790-735C-E8A88E296A21}"/>
              </a:ext>
            </a:extLst>
          </p:cNvPr>
          <p:cNvSpPr txBox="1"/>
          <p:nvPr/>
        </p:nvSpPr>
        <p:spPr>
          <a:xfrm>
            <a:off x="2348752" y="6303988"/>
            <a:ext cx="644562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solidFill>
                  <a:schemeClr val="accent3">
                    <a:lumMod val="75000"/>
                  </a:schemeClr>
                </a:solidFill>
              </a:rPr>
              <a:t>Dados do Exército, até 31 de dezembro de 2025.</a:t>
            </a:r>
            <a:endParaRPr lang="pt-BR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2432F4EB-217B-0EFC-13FF-D691108AA2D4}"/>
              </a:ext>
            </a:extLst>
          </p:cNvPr>
          <p:cNvSpPr/>
          <p:nvPr/>
        </p:nvSpPr>
        <p:spPr>
          <a:xfrm>
            <a:off x="1016000" y="199206"/>
            <a:ext cx="10404856" cy="655200"/>
          </a:xfrm>
          <a:prstGeom prst="roundRect">
            <a:avLst>
              <a:gd name="adj" fmla="val 16667"/>
            </a:avLst>
          </a:prstGeom>
          <a:solidFill>
            <a:schemeClr val="accent3">
              <a:lumMod val="75000"/>
            </a:schemeClr>
          </a:solidFill>
          <a:ln w="0">
            <a:noFill/>
          </a:ln>
          <a:effectLst>
            <a:outerShdw blurRad="57240" dist="1908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pt-BR" sz="3200" b="1" u="none" strike="noStrike" dirty="0">
                <a:solidFill>
                  <a:schemeClr val="bg1"/>
                </a:solidFill>
                <a:effectLst/>
                <a:uFillTx/>
                <a:latin typeface="Aptos"/>
              </a:rPr>
              <a:t>AUDIÊNCIA PÚBLICA - PEC 3/2024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79A5052A-38DE-37A9-2580-8D5BBF785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58" y="130310"/>
            <a:ext cx="508586" cy="76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63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blipFill dpi="0" rotWithShape="1">
          <a:blip r:embed="rId3">
            <a:alphaModFix amt="15000"/>
            <a:lum/>
          </a:blip>
          <a:srcRect/>
          <a:stretch>
            <a:fillRect t="1000" b="-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65AFE3-222F-14F0-09A2-00453BCFD3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58A66C-7731-1CDE-231B-6BC411AD9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1618" y="206385"/>
            <a:ext cx="508586" cy="76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B6458ABE-2F4A-2018-1B78-D2D9CC8F8B01}"/>
              </a:ext>
            </a:extLst>
          </p:cNvPr>
          <p:cNvSpPr txBox="1"/>
          <p:nvPr/>
        </p:nvSpPr>
        <p:spPr>
          <a:xfrm>
            <a:off x="3249167" y="1219016"/>
            <a:ext cx="52882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chemeClr val="accent3">
                    <a:lumMod val="75000"/>
                  </a:schemeClr>
                </a:solidFill>
              </a:rPr>
              <a:t>Histórico dos últimos 10 anos:</a:t>
            </a:r>
          </a:p>
        </p:txBody>
      </p:sp>
      <p:sp>
        <p:nvSpPr>
          <p:cNvPr id="9" name="Espaço Reservado para Número de Slide 3">
            <a:extLst>
              <a:ext uri="{FF2B5EF4-FFF2-40B4-BE49-F238E27FC236}">
                <a16:creationId xmlns:a16="http://schemas.microsoft.com/office/drawing/2014/main" id="{ADFCDE77-884C-E9FC-2373-105D59D8CEFF}"/>
              </a:ext>
            </a:extLst>
          </p:cNvPr>
          <p:cNvSpPr txBox="1">
            <a:spLocks/>
          </p:cNvSpPr>
          <p:nvPr/>
        </p:nvSpPr>
        <p:spPr>
          <a:xfrm>
            <a:off x="11553812" y="6362565"/>
            <a:ext cx="604732" cy="365125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D88551-0EE7-4A13-9AAE-ABC2943768A5}" type="slidenum">
              <a:rPr lang="pt-BR" smtClean="0">
                <a:solidFill>
                  <a:schemeClr val="bg1"/>
                </a:solidFill>
              </a:rPr>
              <a:pPr/>
              <a:t>7</a:t>
            </a:fld>
            <a:r>
              <a:rPr lang="pt-BR">
                <a:solidFill>
                  <a:schemeClr val="bg1"/>
                </a:solidFill>
              </a:rPr>
              <a:t>/6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610F747-4813-EA35-6A83-A7A15858F772}"/>
              </a:ext>
            </a:extLst>
          </p:cNvPr>
          <p:cNvSpPr txBox="1"/>
          <p:nvPr/>
        </p:nvSpPr>
        <p:spPr>
          <a:xfrm>
            <a:off x="3118996" y="6233869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accent3">
                    <a:lumMod val="75000"/>
                  </a:schemeClr>
                </a:solidFill>
              </a:rPr>
              <a:t>Média anual de casos nos últimos 10 anos: 10 militares</a:t>
            </a: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0F13428D-B13F-5470-CBFE-09301E5061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7901427"/>
              </p:ext>
            </p:extLst>
          </p:nvPr>
        </p:nvGraphicFramePr>
        <p:xfrm>
          <a:off x="964568" y="1782817"/>
          <a:ext cx="10404856" cy="4410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" name="Picture 2">
            <a:extLst>
              <a:ext uri="{FF2B5EF4-FFF2-40B4-BE49-F238E27FC236}">
                <a16:creationId xmlns:a16="http://schemas.microsoft.com/office/drawing/2014/main" id="{6A0197E4-B625-FB6F-38B8-592264B20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88" y="163435"/>
            <a:ext cx="508586" cy="76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B9AB8C09-9006-3377-BDE1-11C892537A53}"/>
              </a:ext>
            </a:extLst>
          </p:cNvPr>
          <p:cNvSpPr/>
          <p:nvPr/>
        </p:nvSpPr>
        <p:spPr>
          <a:xfrm>
            <a:off x="964568" y="239050"/>
            <a:ext cx="10404856" cy="655200"/>
          </a:xfrm>
          <a:prstGeom prst="roundRect">
            <a:avLst>
              <a:gd name="adj" fmla="val 16667"/>
            </a:avLst>
          </a:prstGeom>
          <a:solidFill>
            <a:schemeClr val="accent3">
              <a:lumMod val="75000"/>
            </a:schemeClr>
          </a:solidFill>
          <a:ln w="0">
            <a:noFill/>
          </a:ln>
          <a:effectLst>
            <a:outerShdw blurRad="57240" dist="1908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pt-BR" sz="3200" b="1" u="none" strike="noStrike" dirty="0">
                <a:solidFill>
                  <a:schemeClr val="bg1"/>
                </a:solidFill>
                <a:effectLst/>
                <a:uFillTx/>
                <a:latin typeface="Aptos"/>
              </a:rPr>
              <a:t>AUDIÊNCIA PÚBLICA - PEC 3/2024</a:t>
            </a:r>
          </a:p>
        </p:txBody>
      </p:sp>
    </p:spTree>
    <p:extLst>
      <p:ext uri="{BB962C8B-B14F-4D97-AF65-F5344CB8AC3E}">
        <p14:creationId xmlns:p14="http://schemas.microsoft.com/office/powerpoint/2010/main" val="323504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blipFill dpi="0" rotWithShape="1">
          <a:blip r:embed="rId3">
            <a:alphaModFix amt="6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A055B0-C92C-73BE-9B60-273B6DC8C9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9BDDBB47-B8EA-53D7-8043-978387EA60D4}"/>
              </a:ext>
            </a:extLst>
          </p:cNvPr>
          <p:cNvSpPr txBox="1"/>
          <p:nvPr/>
        </p:nvSpPr>
        <p:spPr>
          <a:xfrm>
            <a:off x="0" y="2111696"/>
            <a:ext cx="12192000" cy="243143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SENADO FEDERAL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AUDIÊNCIA PÚBLICA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PEC 3/2024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116E41A-4C9E-19F8-1DE5-2316E80B0630}"/>
              </a:ext>
            </a:extLst>
          </p:cNvPr>
          <p:cNvSpPr txBox="1"/>
          <p:nvPr/>
        </p:nvSpPr>
        <p:spPr>
          <a:xfrm>
            <a:off x="9240" y="6069473"/>
            <a:ext cx="121827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2000" b="1" dirty="0">
                <a:solidFill>
                  <a:schemeClr val="bg1"/>
                </a:solidFill>
              </a:rPr>
              <a:t>07 ABRIL 2026</a:t>
            </a:r>
          </a:p>
        </p:txBody>
      </p:sp>
    </p:spTree>
    <p:extLst>
      <p:ext uri="{BB962C8B-B14F-4D97-AF65-F5344CB8AC3E}">
        <p14:creationId xmlns:p14="http://schemas.microsoft.com/office/powerpoint/2010/main" val="247627608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3_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6622</TotalTime>
  <Words>415</Words>
  <Application>Microsoft Office PowerPoint</Application>
  <PresentationFormat>Widescreen</PresentationFormat>
  <Paragraphs>65</Paragraphs>
  <Slides>8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8</vt:i4>
      </vt:variant>
    </vt:vector>
  </HeadingPairs>
  <TitlesOfParts>
    <vt:vector size="13" baseType="lpstr">
      <vt:lpstr>Aptos</vt:lpstr>
      <vt:lpstr>Arial</vt:lpstr>
      <vt:lpstr>Calibri</vt:lpstr>
      <vt:lpstr>Tema do Office</vt:lpstr>
      <vt:lpstr>3_Tema de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Tiago Pedreiro de Lima</dc:creator>
  <cp:lastModifiedBy>TC LUIZ GUSTAVO</cp:lastModifiedBy>
  <cp:revision>220</cp:revision>
  <cp:lastPrinted>2026-03-31T19:29:44Z</cp:lastPrinted>
  <dcterms:created xsi:type="dcterms:W3CDTF">2025-05-06T23:42:40Z</dcterms:created>
  <dcterms:modified xsi:type="dcterms:W3CDTF">2026-04-01T16:21:05Z</dcterms:modified>
</cp:coreProperties>
</file>