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91" r:id="rId1"/>
    <p:sldMasterId id="2147486770" r:id="rId2"/>
  </p:sldMasterIdLst>
  <p:notesMasterIdLst>
    <p:notesMasterId r:id="rId16"/>
  </p:notesMasterIdLst>
  <p:handoutMasterIdLst>
    <p:handoutMasterId r:id="rId17"/>
  </p:handoutMasterIdLst>
  <p:sldIdLst>
    <p:sldId id="256" r:id="rId3"/>
    <p:sldId id="589" r:id="rId4"/>
    <p:sldId id="606" r:id="rId5"/>
    <p:sldId id="521" r:id="rId6"/>
    <p:sldId id="640" r:id="rId7"/>
    <p:sldId id="310" r:id="rId8"/>
    <p:sldId id="645" r:id="rId9"/>
    <p:sldId id="644" r:id="rId10"/>
    <p:sldId id="625" r:id="rId11"/>
    <p:sldId id="642" r:id="rId12"/>
    <p:sldId id="638" r:id="rId13"/>
    <p:sldId id="588" r:id="rId14"/>
    <p:sldId id="64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1424"/>
    <a:srgbClr val="BDDDE7"/>
    <a:srgbClr val="FF00FF"/>
    <a:srgbClr val="0066CC"/>
    <a:srgbClr val="DDDDDD"/>
    <a:srgbClr val="83CAF5"/>
    <a:srgbClr val="F8F8F8"/>
    <a:srgbClr val="BB434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80540" autoAdjust="0"/>
  </p:normalViewPr>
  <p:slideViewPr>
    <p:cSldViewPr>
      <p:cViewPr varScale="1">
        <p:scale>
          <a:sx n="97" d="100"/>
          <a:sy n="97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9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23E16-02BE-4948-AEDA-CD3DBAA113BD}" type="doc">
      <dgm:prSet loTypeId="urn:microsoft.com/office/officeart/2005/8/layout/hProcess9" loCatId="process" qsTypeId="urn:microsoft.com/office/officeart/2005/8/quickstyle/3d7" qsCatId="3D" csTypeId="urn:microsoft.com/office/officeart/2005/8/colors/accent3_3" csCatId="accent3" phldr="1"/>
      <dgm:spPr/>
    </dgm:pt>
    <dgm:pt modelId="{37B57CAE-B9D4-4A43-9F7F-B450DC6E74AC}">
      <dgm:prSet phldrT="[Texto]" custT="1"/>
      <dgm:spPr/>
      <dgm:t>
        <a:bodyPr/>
        <a:lstStyle/>
        <a:p>
          <a:r>
            <a:rPr lang="pt-BR" sz="1400" b="1" dirty="0">
              <a:latin typeface="Arial" pitchFamily="34" charset="0"/>
              <a:cs typeface="Arial" pitchFamily="34" charset="0"/>
            </a:rPr>
            <a:t>Pesquisa </a:t>
          </a:r>
          <a:r>
            <a:rPr lang="pt-BR" sz="1600" b="1" dirty="0">
              <a:latin typeface="Arial" pitchFamily="34" charset="0"/>
              <a:cs typeface="Arial" pitchFamily="34" charset="0"/>
            </a:rPr>
            <a:t>básica</a:t>
          </a:r>
        </a:p>
      </dgm:t>
    </dgm:pt>
    <dgm:pt modelId="{2BFFE906-64EE-4C37-8160-6E67C3FC05DC}" type="parTrans" cxnId="{8E664FC7-A351-4ABC-90F3-57E4423B5807}">
      <dgm:prSet/>
      <dgm:spPr/>
      <dgm:t>
        <a:bodyPr/>
        <a:lstStyle/>
        <a:p>
          <a:endParaRPr lang="pt-BR"/>
        </a:p>
      </dgm:t>
    </dgm:pt>
    <dgm:pt modelId="{DBCEE63E-E1B0-4037-9255-82145FC0994A}" type="sibTrans" cxnId="{8E664FC7-A351-4ABC-90F3-57E4423B5807}">
      <dgm:prSet/>
      <dgm:spPr/>
      <dgm:t>
        <a:bodyPr/>
        <a:lstStyle/>
        <a:p>
          <a:endParaRPr lang="pt-BR"/>
        </a:p>
      </dgm:t>
    </dgm:pt>
    <dgm:pt modelId="{4B8F4D2A-694A-4D22-8815-C5EBC7F5EBA0}">
      <dgm:prSet phldrT="[Texto]" custT="1"/>
      <dgm:spPr/>
      <dgm:t>
        <a:bodyPr/>
        <a:lstStyle/>
        <a:p>
          <a:r>
            <a:rPr lang="pt-BR" sz="1400" b="1" dirty="0">
              <a:latin typeface="Arial" pitchFamily="34" charset="0"/>
              <a:cs typeface="Arial" pitchFamily="34" charset="0"/>
            </a:rPr>
            <a:t>Prova de Conceito</a:t>
          </a:r>
        </a:p>
      </dgm:t>
    </dgm:pt>
    <dgm:pt modelId="{EAFC6E56-7ED5-4A3B-876B-348472DDC375}" type="parTrans" cxnId="{AE20DEDE-BD76-4F04-9756-348E6C074D36}">
      <dgm:prSet/>
      <dgm:spPr/>
      <dgm:t>
        <a:bodyPr/>
        <a:lstStyle/>
        <a:p>
          <a:endParaRPr lang="pt-BR"/>
        </a:p>
      </dgm:t>
    </dgm:pt>
    <dgm:pt modelId="{88FD38F4-3171-4152-9297-E7488D2DBC6A}" type="sibTrans" cxnId="{AE20DEDE-BD76-4F04-9756-348E6C074D36}">
      <dgm:prSet/>
      <dgm:spPr/>
      <dgm:t>
        <a:bodyPr/>
        <a:lstStyle/>
        <a:p>
          <a:endParaRPr lang="pt-BR"/>
        </a:p>
      </dgm:t>
    </dgm:pt>
    <dgm:pt modelId="{757A33F1-755B-41BA-AB3C-0206398E953E}">
      <dgm:prSet phldrT="[Texto]" custT="1"/>
      <dgm:spPr/>
      <dgm:t>
        <a:bodyPr/>
        <a:lstStyle/>
        <a:p>
          <a:r>
            <a:rPr lang="pt-BR" sz="1200" b="1" dirty="0">
              <a:latin typeface="Arial" pitchFamily="34" charset="0"/>
              <a:cs typeface="Arial" pitchFamily="34" charset="0"/>
            </a:rPr>
            <a:t>Produção e escalonamento da formulação</a:t>
          </a:r>
        </a:p>
      </dgm:t>
    </dgm:pt>
    <dgm:pt modelId="{9031AB1A-728D-493A-BB04-19DCC952D12E}" type="parTrans" cxnId="{E40B6573-F6AA-4492-9794-6FED2322D715}">
      <dgm:prSet/>
      <dgm:spPr/>
      <dgm:t>
        <a:bodyPr/>
        <a:lstStyle/>
        <a:p>
          <a:endParaRPr lang="pt-BR"/>
        </a:p>
      </dgm:t>
    </dgm:pt>
    <dgm:pt modelId="{959C93B2-72A7-46E9-B244-91574BF08A86}" type="sibTrans" cxnId="{E40B6573-F6AA-4492-9794-6FED2322D715}">
      <dgm:prSet/>
      <dgm:spPr/>
      <dgm:t>
        <a:bodyPr/>
        <a:lstStyle/>
        <a:p>
          <a:endParaRPr lang="pt-BR"/>
        </a:p>
      </dgm:t>
    </dgm:pt>
    <dgm:pt modelId="{0B3C8DD3-41FF-4F1E-88CC-6779562078F7}">
      <dgm:prSet custT="1"/>
      <dgm:spPr/>
      <dgm:t>
        <a:bodyPr/>
        <a:lstStyle/>
        <a:p>
          <a:r>
            <a:rPr lang="pt-BR" sz="1400" b="1" dirty="0">
              <a:latin typeface="Arial" pitchFamily="34" charset="0"/>
              <a:cs typeface="Arial" pitchFamily="34" charset="0"/>
            </a:rPr>
            <a:t>Estudos pré-clínicos</a:t>
          </a:r>
        </a:p>
      </dgm:t>
    </dgm:pt>
    <dgm:pt modelId="{2B42B98C-5FDE-4391-8074-B181446BA650}" type="parTrans" cxnId="{A73910FC-6270-4E62-8CC1-0623355A609D}">
      <dgm:prSet/>
      <dgm:spPr/>
      <dgm:t>
        <a:bodyPr/>
        <a:lstStyle/>
        <a:p>
          <a:endParaRPr lang="pt-BR"/>
        </a:p>
      </dgm:t>
    </dgm:pt>
    <dgm:pt modelId="{C3980CE2-EC8D-490F-B76F-B15D7D3F3243}" type="sibTrans" cxnId="{A73910FC-6270-4E62-8CC1-0623355A609D}">
      <dgm:prSet/>
      <dgm:spPr/>
      <dgm:t>
        <a:bodyPr/>
        <a:lstStyle/>
        <a:p>
          <a:endParaRPr lang="pt-BR"/>
        </a:p>
      </dgm:t>
    </dgm:pt>
    <dgm:pt modelId="{4AFE1EB7-D000-461C-95C0-50190AE69A0A}">
      <dgm:prSet custT="1"/>
      <dgm:spPr/>
      <dgm:t>
        <a:bodyPr/>
        <a:lstStyle/>
        <a:p>
          <a:r>
            <a:rPr lang="pt-BR" sz="1400" b="1" dirty="0">
              <a:latin typeface="Arial" pitchFamily="34" charset="0"/>
              <a:cs typeface="Arial" pitchFamily="34" charset="0"/>
            </a:rPr>
            <a:t>Preparo dos dossiês</a:t>
          </a:r>
        </a:p>
      </dgm:t>
    </dgm:pt>
    <dgm:pt modelId="{218763B2-B729-4A68-8D0C-5CB854169340}" type="parTrans" cxnId="{B2F022BC-189E-4F00-A442-50E92501C173}">
      <dgm:prSet/>
      <dgm:spPr/>
      <dgm:t>
        <a:bodyPr/>
        <a:lstStyle/>
        <a:p>
          <a:endParaRPr lang="pt-BR"/>
        </a:p>
      </dgm:t>
    </dgm:pt>
    <dgm:pt modelId="{96A18007-F679-4314-9855-97E4FFC92DA3}" type="sibTrans" cxnId="{B2F022BC-189E-4F00-A442-50E92501C173}">
      <dgm:prSet/>
      <dgm:spPr/>
      <dgm:t>
        <a:bodyPr/>
        <a:lstStyle/>
        <a:p>
          <a:endParaRPr lang="pt-BR"/>
        </a:p>
      </dgm:t>
    </dgm:pt>
    <dgm:pt modelId="{84AB4C22-E33D-4307-8634-ADEB3F855EC6}">
      <dgm:prSet custT="1"/>
      <dgm:spPr/>
      <dgm:t>
        <a:bodyPr/>
        <a:lstStyle/>
        <a:p>
          <a:r>
            <a:rPr lang="pt-BR" sz="1400" b="1" dirty="0">
              <a:latin typeface="Arial" pitchFamily="34" charset="0"/>
              <a:cs typeface="Arial" pitchFamily="34" charset="0"/>
            </a:rPr>
            <a:t>Testes clínicos</a:t>
          </a:r>
        </a:p>
      </dgm:t>
    </dgm:pt>
    <dgm:pt modelId="{BCFCE868-05CE-4BD0-9CB4-C649260BE069}" type="parTrans" cxnId="{C1BC7B47-48BE-4318-9836-F64785054BEA}">
      <dgm:prSet/>
      <dgm:spPr/>
      <dgm:t>
        <a:bodyPr/>
        <a:lstStyle/>
        <a:p>
          <a:endParaRPr lang="pt-BR"/>
        </a:p>
      </dgm:t>
    </dgm:pt>
    <dgm:pt modelId="{9BE861C3-FFD0-44CA-B0E7-FD48BA79573F}" type="sibTrans" cxnId="{C1BC7B47-48BE-4318-9836-F64785054BEA}">
      <dgm:prSet/>
      <dgm:spPr/>
      <dgm:t>
        <a:bodyPr/>
        <a:lstStyle/>
        <a:p>
          <a:endParaRPr lang="pt-BR"/>
        </a:p>
      </dgm:t>
    </dgm:pt>
    <dgm:pt modelId="{868FA5B5-26CB-4F08-9D05-150DA4EFE301}">
      <dgm:prSet custT="1"/>
      <dgm:spPr/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Produção de lotes piloto</a:t>
          </a:r>
        </a:p>
      </dgm:t>
    </dgm:pt>
    <dgm:pt modelId="{228D2511-98A7-4F39-BA77-C899C0CDD466}" type="parTrans" cxnId="{0426A623-88FA-4A4F-8A4D-C6402AE0DE9F}">
      <dgm:prSet/>
      <dgm:spPr/>
      <dgm:t>
        <a:bodyPr/>
        <a:lstStyle/>
        <a:p>
          <a:endParaRPr lang="pt-BR"/>
        </a:p>
      </dgm:t>
    </dgm:pt>
    <dgm:pt modelId="{CB800D51-1169-49AD-A933-78DE7E303C8E}" type="sibTrans" cxnId="{0426A623-88FA-4A4F-8A4D-C6402AE0DE9F}">
      <dgm:prSet/>
      <dgm:spPr/>
      <dgm:t>
        <a:bodyPr/>
        <a:lstStyle/>
        <a:p>
          <a:endParaRPr lang="pt-BR"/>
        </a:p>
      </dgm:t>
    </dgm:pt>
    <dgm:pt modelId="{C8C6E98C-7882-4B48-A17B-ED6ACF3AF2B8}" type="pres">
      <dgm:prSet presAssocID="{48623E16-02BE-4948-AEDA-CD3DBAA113BD}" presName="CompostProcess" presStyleCnt="0">
        <dgm:presLayoutVars>
          <dgm:dir/>
          <dgm:resizeHandles val="exact"/>
        </dgm:presLayoutVars>
      </dgm:prSet>
      <dgm:spPr/>
    </dgm:pt>
    <dgm:pt modelId="{3CD4DF36-12AB-4639-A9CD-52E4462E95B6}" type="pres">
      <dgm:prSet presAssocID="{48623E16-02BE-4948-AEDA-CD3DBAA113BD}" presName="arrow" presStyleLbl="bgShp" presStyleIdx="0" presStyleCnt="1"/>
      <dgm:spPr/>
    </dgm:pt>
    <dgm:pt modelId="{3297AB49-FEE9-47F9-B726-809E53366ED9}" type="pres">
      <dgm:prSet presAssocID="{48623E16-02BE-4948-AEDA-CD3DBAA113BD}" presName="linearProcess" presStyleCnt="0"/>
      <dgm:spPr/>
    </dgm:pt>
    <dgm:pt modelId="{D0284E81-A45D-465F-9322-D128394B2B07}" type="pres">
      <dgm:prSet presAssocID="{37B57CAE-B9D4-4A43-9F7F-B450DC6E74AC}" presName="textNode" presStyleLbl="node1" presStyleIdx="0" presStyleCnt="7" custScaleX="113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26254-D266-4D1A-AAC2-86C3EC34E9D2}" type="pres">
      <dgm:prSet presAssocID="{DBCEE63E-E1B0-4037-9255-82145FC0994A}" presName="sibTrans" presStyleCnt="0"/>
      <dgm:spPr/>
    </dgm:pt>
    <dgm:pt modelId="{B58EE734-9DD1-4A32-B1E7-8FB5EDD39C6F}" type="pres">
      <dgm:prSet presAssocID="{4B8F4D2A-694A-4D22-8815-C5EBC7F5EBA0}" presName="textNode" presStyleLbl="node1" presStyleIdx="1" presStyleCnt="7" custScaleX="1106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0FDD6-B283-4D6A-9DC3-E7DE4436F223}" type="pres">
      <dgm:prSet presAssocID="{88FD38F4-3171-4152-9297-E7488D2DBC6A}" presName="sibTrans" presStyleCnt="0"/>
      <dgm:spPr/>
    </dgm:pt>
    <dgm:pt modelId="{B0D18B8D-8DAA-4682-8188-71BBAE28AD24}" type="pres">
      <dgm:prSet presAssocID="{868FA5B5-26CB-4F08-9D05-150DA4EFE301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3B3AB-9EDB-4E7A-B510-1C7942751696}" type="pres">
      <dgm:prSet presAssocID="{CB800D51-1169-49AD-A933-78DE7E303C8E}" presName="sibTrans" presStyleCnt="0"/>
      <dgm:spPr/>
    </dgm:pt>
    <dgm:pt modelId="{BA60BEEB-C4D7-4F0F-B02A-5467B518744D}" type="pres">
      <dgm:prSet presAssocID="{757A33F1-755B-41BA-AB3C-0206398E953E}" presName="textNode" presStyleLbl="node1" presStyleIdx="3" presStyleCnt="7" custScaleX="1536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6EA751-A453-4E74-BBF2-CB2449B2876E}" type="pres">
      <dgm:prSet presAssocID="{959C93B2-72A7-46E9-B244-91574BF08A86}" presName="sibTrans" presStyleCnt="0"/>
      <dgm:spPr/>
    </dgm:pt>
    <dgm:pt modelId="{6D19450A-47AD-4099-868C-C356E7A27E9F}" type="pres">
      <dgm:prSet presAssocID="{0B3C8DD3-41FF-4F1E-88CC-6779562078F7}" presName="textNode" presStyleLbl="node1" presStyleIdx="4" presStyleCnt="7" custScaleX="1225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BE1E3-F829-4ED2-8254-DA9296E1ABB4}" type="pres">
      <dgm:prSet presAssocID="{C3980CE2-EC8D-490F-B76F-B15D7D3F3243}" presName="sibTrans" presStyleCnt="0"/>
      <dgm:spPr/>
    </dgm:pt>
    <dgm:pt modelId="{5BC6B18B-7CA4-45C1-95C8-91EA95D3CAA1}" type="pres">
      <dgm:prSet presAssocID="{4AFE1EB7-D000-461C-95C0-50190AE69A0A}" presName="textNode" presStyleLbl="node1" presStyleIdx="5" presStyleCnt="7" custScaleX="1381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00C0E6-AB90-4FD5-86DD-1243620C9996}" type="pres">
      <dgm:prSet presAssocID="{96A18007-F679-4314-9855-97E4FFC92DA3}" presName="sibTrans" presStyleCnt="0"/>
      <dgm:spPr/>
    </dgm:pt>
    <dgm:pt modelId="{0C0DEE49-3F78-41C8-85DC-3BC37DCB4BEC}" type="pres">
      <dgm:prSet presAssocID="{84AB4C22-E33D-4307-8634-ADEB3F855EC6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D46361-9A9C-4733-B298-188D1DA2BC84}" type="presOf" srcId="{757A33F1-755B-41BA-AB3C-0206398E953E}" destId="{BA60BEEB-C4D7-4F0F-B02A-5467B518744D}" srcOrd="0" destOrd="0" presId="urn:microsoft.com/office/officeart/2005/8/layout/hProcess9"/>
    <dgm:cxn modelId="{8E664FC7-A351-4ABC-90F3-57E4423B5807}" srcId="{48623E16-02BE-4948-AEDA-CD3DBAA113BD}" destId="{37B57CAE-B9D4-4A43-9F7F-B450DC6E74AC}" srcOrd="0" destOrd="0" parTransId="{2BFFE906-64EE-4C37-8160-6E67C3FC05DC}" sibTransId="{DBCEE63E-E1B0-4037-9255-82145FC0994A}"/>
    <dgm:cxn modelId="{AE20DEDE-BD76-4F04-9756-348E6C074D36}" srcId="{48623E16-02BE-4948-AEDA-CD3DBAA113BD}" destId="{4B8F4D2A-694A-4D22-8815-C5EBC7F5EBA0}" srcOrd="1" destOrd="0" parTransId="{EAFC6E56-7ED5-4A3B-876B-348472DDC375}" sibTransId="{88FD38F4-3171-4152-9297-E7488D2DBC6A}"/>
    <dgm:cxn modelId="{EE182A09-F7A2-4AF7-8AE9-20B9D940A9D4}" type="presOf" srcId="{37B57CAE-B9D4-4A43-9F7F-B450DC6E74AC}" destId="{D0284E81-A45D-465F-9322-D128394B2B07}" srcOrd="0" destOrd="0" presId="urn:microsoft.com/office/officeart/2005/8/layout/hProcess9"/>
    <dgm:cxn modelId="{A73910FC-6270-4E62-8CC1-0623355A609D}" srcId="{48623E16-02BE-4948-AEDA-CD3DBAA113BD}" destId="{0B3C8DD3-41FF-4F1E-88CC-6779562078F7}" srcOrd="4" destOrd="0" parTransId="{2B42B98C-5FDE-4391-8074-B181446BA650}" sibTransId="{C3980CE2-EC8D-490F-B76F-B15D7D3F3243}"/>
    <dgm:cxn modelId="{C1BC7B47-48BE-4318-9836-F64785054BEA}" srcId="{48623E16-02BE-4948-AEDA-CD3DBAA113BD}" destId="{84AB4C22-E33D-4307-8634-ADEB3F855EC6}" srcOrd="6" destOrd="0" parTransId="{BCFCE868-05CE-4BD0-9CB4-C649260BE069}" sibTransId="{9BE861C3-FFD0-44CA-B0E7-FD48BA79573F}"/>
    <dgm:cxn modelId="{B2F022BC-189E-4F00-A442-50E92501C173}" srcId="{48623E16-02BE-4948-AEDA-CD3DBAA113BD}" destId="{4AFE1EB7-D000-461C-95C0-50190AE69A0A}" srcOrd="5" destOrd="0" parTransId="{218763B2-B729-4A68-8D0C-5CB854169340}" sibTransId="{96A18007-F679-4314-9855-97E4FFC92DA3}"/>
    <dgm:cxn modelId="{F4B75966-CD37-4810-89A2-31DE449808E3}" type="presOf" srcId="{0B3C8DD3-41FF-4F1E-88CC-6779562078F7}" destId="{6D19450A-47AD-4099-868C-C356E7A27E9F}" srcOrd="0" destOrd="0" presId="urn:microsoft.com/office/officeart/2005/8/layout/hProcess9"/>
    <dgm:cxn modelId="{3CDF0275-9D1F-41FE-BB0A-759908771DBE}" type="presOf" srcId="{4B8F4D2A-694A-4D22-8815-C5EBC7F5EBA0}" destId="{B58EE734-9DD1-4A32-B1E7-8FB5EDD39C6F}" srcOrd="0" destOrd="0" presId="urn:microsoft.com/office/officeart/2005/8/layout/hProcess9"/>
    <dgm:cxn modelId="{0426A623-88FA-4A4F-8A4D-C6402AE0DE9F}" srcId="{48623E16-02BE-4948-AEDA-CD3DBAA113BD}" destId="{868FA5B5-26CB-4F08-9D05-150DA4EFE301}" srcOrd="2" destOrd="0" parTransId="{228D2511-98A7-4F39-BA77-C899C0CDD466}" sibTransId="{CB800D51-1169-49AD-A933-78DE7E303C8E}"/>
    <dgm:cxn modelId="{31453FCA-8857-4DE2-B75F-60D80D5DEAF8}" type="presOf" srcId="{48623E16-02BE-4948-AEDA-CD3DBAA113BD}" destId="{C8C6E98C-7882-4B48-A17B-ED6ACF3AF2B8}" srcOrd="0" destOrd="0" presId="urn:microsoft.com/office/officeart/2005/8/layout/hProcess9"/>
    <dgm:cxn modelId="{E40B6573-F6AA-4492-9794-6FED2322D715}" srcId="{48623E16-02BE-4948-AEDA-CD3DBAA113BD}" destId="{757A33F1-755B-41BA-AB3C-0206398E953E}" srcOrd="3" destOrd="0" parTransId="{9031AB1A-728D-493A-BB04-19DCC952D12E}" sibTransId="{959C93B2-72A7-46E9-B244-91574BF08A86}"/>
    <dgm:cxn modelId="{0789977D-B2EA-4D5F-8A71-87FBD63B892F}" type="presOf" srcId="{84AB4C22-E33D-4307-8634-ADEB3F855EC6}" destId="{0C0DEE49-3F78-41C8-85DC-3BC37DCB4BEC}" srcOrd="0" destOrd="0" presId="urn:microsoft.com/office/officeart/2005/8/layout/hProcess9"/>
    <dgm:cxn modelId="{C7302E4D-B82A-4B13-B4AC-2049EBFEFF4B}" type="presOf" srcId="{4AFE1EB7-D000-461C-95C0-50190AE69A0A}" destId="{5BC6B18B-7CA4-45C1-95C8-91EA95D3CAA1}" srcOrd="0" destOrd="0" presId="urn:microsoft.com/office/officeart/2005/8/layout/hProcess9"/>
    <dgm:cxn modelId="{C86CFFA8-AB03-47B0-A07B-7D494F320EE3}" type="presOf" srcId="{868FA5B5-26CB-4F08-9D05-150DA4EFE301}" destId="{B0D18B8D-8DAA-4682-8188-71BBAE28AD24}" srcOrd="0" destOrd="0" presId="urn:microsoft.com/office/officeart/2005/8/layout/hProcess9"/>
    <dgm:cxn modelId="{EAF57DE5-A888-405D-9343-4C847B3C6BD9}" type="presParOf" srcId="{C8C6E98C-7882-4B48-A17B-ED6ACF3AF2B8}" destId="{3CD4DF36-12AB-4639-A9CD-52E4462E95B6}" srcOrd="0" destOrd="0" presId="urn:microsoft.com/office/officeart/2005/8/layout/hProcess9"/>
    <dgm:cxn modelId="{E4500EA5-D8E4-42E3-B792-4DB242102FED}" type="presParOf" srcId="{C8C6E98C-7882-4B48-A17B-ED6ACF3AF2B8}" destId="{3297AB49-FEE9-47F9-B726-809E53366ED9}" srcOrd="1" destOrd="0" presId="urn:microsoft.com/office/officeart/2005/8/layout/hProcess9"/>
    <dgm:cxn modelId="{BAE7A54F-2AC6-4523-805E-5E1A4CE0A816}" type="presParOf" srcId="{3297AB49-FEE9-47F9-B726-809E53366ED9}" destId="{D0284E81-A45D-465F-9322-D128394B2B07}" srcOrd="0" destOrd="0" presId="urn:microsoft.com/office/officeart/2005/8/layout/hProcess9"/>
    <dgm:cxn modelId="{3796A082-6073-47BF-A95E-945C566CB044}" type="presParOf" srcId="{3297AB49-FEE9-47F9-B726-809E53366ED9}" destId="{53826254-D266-4D1A-AAC2-86C3EC34E9D2}" srcOrd="1" destOrd="0" presId="urn:microsoft.com/office/officeart/2005/8/layout/hProcess9"/>
    <dgm:cxn modelId="{6F3F3F78-48D5-426E-91A0-2C710F762799}" type="presParOf" srcId="{3297AB49-FEE9-47F9-B726-809E53366ED9}" destId="{B58EE734-9DD1-4A32-B1E7-8FB5EDD39C6F}" srcOrd="2" destOrd="0" presId="urn:microsoft.com/office/officeart/2005/8/layout/hProcess9"/>
    <dgm:cxn modelId="{23F5ECA0-98E6-471A-9AD0-AAE635C26B90}" type="presParOf" srcId="{3297AB49-FEE9-47F9-B726-809E53366ED9}" destId="{EA30FDD6-B283-4D6A-9DC3-E7DE4436F223}" srcOrd="3" destOrd="0" presId="urn:microsoft.com/office/officeart/2005/8/layout/hProcess9"/>
    <dgm:cxn modelId="{C93C4963-C732-4F7A-803D-D3CAB9CAF861}" type="presParOf" srcId="{3297AB49-FEE9-47F9-B726-809E53366ED9}" destId="{B0D18B8D-8DAA-4682-8188-71BBAE28AD24}" srcOrd="4" destOrd="0" presId="urn:microsoft.com/office/officeart/2005/8/layout/hProcess9"/>
    <dgm:cxn modelId="{68F5CAF8-8BD9-424F-8A79-75CACFB4B5EF}" type="presParOf" srcId="{3297AB49-FEE9-47F9-B726-809E53366ED9}" destId="{A8D3B3AB-9EDB-4E7A-B510-1C7942751696}" srcOrd="5" destOrd="0" presId="urn:microsoft.com/office/officeart/2005/8/layout/hProcess9"/>
    <dgm:cxn modelId="{59EF47FA-B411-491E-9EB2-E99B09DBF6B8}" type="presParOf" srcId="{3297AB49-FEE9-47F9-B726-809E53366ED9}" destId="{BA60BEEB-C4D7-4F0F-B02A-5467B518744D}" srcOrd="6" destOrd="0" presId="urn:microsoft.com/office/officeart/2005/8/layout/hProcess9"/>
    <dgm:cxn modelId="{BBFC4EBB-A2DA-4CB5-A00C-EE92EE101710}" type="presParOf" srcId="{3297AB49-FEE9-47F9-B726-809E53366ED9}" destId="{B16EA751-A453-4E74-BBF2-CB2449B2876E}" srcOrd="7" destOrd="0" presId="urn:microsoft.com/office/officeart/2005/8/layout/hProcess9"/>
    <dgm:cxn modelId="{66A508F2-7FBC-43A4-BB8B-4F1DB172C065}" type="presParOf" srcId="{3297AB49-FEE9-47F9-B726-809E53366ED9}" destId="{6D19450A-47AD-4099-868C-C356E7A27E9F}" srcOrd="8" destOrd="0" presId="urn:microsoft.com/office/officeart/2005/8/layout/hProcess9"/>
    <dgm:cxn modelId="{E1BB1EAC-D2A5-4BA5-896E-AA89F474344A}" type="presParOf" srcId="{3297AB49-FEE9-47F9-B726-809E53366ED9}" destId="{1BEBE1E3-F829-4ED2-8254-DA9296E1ABB4}" srcOrd="9" destOrd="0" presId="urn:microsoft.com/office/officeart/2005/8/layout/hProcess9"/>
    <dgm:cxn modelId="{DAB10138-312C-428B-91F5-0FABD9663E4A}" type="presParOf" srcId="{3297AB49-FEE9-47F9-B726-809E53366ED9}" destId="{5BC6B18B-7CA4-45C1-95C8-91EA95D3CAA1}" srcOrd="10" destOrd="0" presId="urn:microsoft.com/office/officeart/2005/8/layout/hProcess9"/>
    <dgm:cxn modelId="{3C943370-596D-4048-AE8E-F9028014D05E}" type="presParOf" srcId="{3297AB49-FEE9-47F9-B726-809E53366ED9}" destId="{3B00C0E6-AB90-4FD5-86DD-1243620C9996}" srcOrd="11" destOrd="0" presId="urn:microsoft.com/office/officeart/2005/8/layout/hProcess9"/>
    <dgm:cxn modelId="{D5C6EE59-9123-4AA5-81B5-E0D93CAC7587}" type="presParOf" srcId="{3297AB49-FEE9-47F9-B726-809E53366ED9}" destId="{0C0DEE49-3F78-41C8-85DC-3BC37DCB4BE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A4304988-0B97-A459-FE89-B079E2A20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FEA48A0-CF0D-9C26-DB57-DD0E368F7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BF17-20AE-6E46-9D86-EFAC3BE7D42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8EA5FD7-5BBD-0AF7-82D8-F678C63E66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8CB963A-55CD-6553-DE07-C4BCE4B19E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8743-96C6-E745-B239-3DB8697E63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3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24660C0-CD95-45F4-814C-809315230B50}" type="datetimeFigureOut">
              <a:rPr lang="en-US" altLang="pt-BR"/>
              <a:pPr>
                <a:defRPr/>
              </a:pPr>
              <a:t>11/29/2023</a:t>
            </a:fld>
            <a:endParaRPr lang="en-US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9815D4D-9E84-425F-82CC-71F9BEADFDA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431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b="1" dirty="0" err="1">
                <a:latin typeface="Arial" pitchFamily="34" charset="0"/>
                <a:cs typeface="Arial" pitchFamily="34" charset="0"/>
              </a:rPr>
              <a:t>Good</a:t>
            </a:r>
            <a:r>
              <a:rPr lang="pt-BR" alt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b="1" dirty="0" err="1">
                <a:latin typeface="Arial" pitchFamily="34" charset="0"/>
                <a:cs typeface="Arial" pitchFamily="34" charset="0"/>
              </a:rPr>
              <a:t>afternoon</a:t>
            </a:r>
            <a:r>
              <a:rPr lang="pt-BR" altLang="pt-BR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altLang="pt-BR" b="1" dirty="0" err="1">
                <a:latin typeface="Arial" pitchFamily="34" charset="0"/>
                <a:cs typeface="Arial" pitchFamily="34" charset="0"/>
              </a:rPr>
              <a:t>everyone</a:t>
            </a:r>
            <a:r>
              <a:rPr lang="pt-BR" altLang="pt-BR" b="1" dirty="0">
                <a:latin typeface="Arial" pitchFamily="34" charset="0"/>
                <a:cs typeface="Arial" pitchFamily="34" charset="0"/>
              </a:rPr>
              <a:t>! </a:t>
            </a:r>
            <a:r>
              <a:rPr lang="pt-BR" altLang="pt-BR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, I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would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like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to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thank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organizers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for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invitation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. It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a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pleasure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to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be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here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,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a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long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time</a:t>
            </a:r>
            <a:r>
              <a:rPr lang="en-US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Thank you </a:t>
            </a:r>
            <a:r>
              <a:rPr lang="en-US" i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Santuza</a:t>
            </a:r>
            <a:r>
              <a:rPr lang="en-US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introducing.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Today</a:t>
            </a:r>
            <a:r>
              <a:rPr lang="en-US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i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pt-BR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</a:t>
            </a:r>
            <a:r>
              <a:rPr lang="pt-BR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pt-BR" dirty="0">
                <a:latin typeface="Arial" pitchFamily="34" charset="0"/>
                <a:cs typeface="Arial" pitchFamily="34" charset="0"/>
              </a:rPr>
              <a:t>Non-clinical toxicity and immunogenicity evaluation of a Plasmodium </a:t>
            </a:r>
            <a:r>
              <a:rPr lang="en-US" altLang="pt-BR" dirty="0" err="1">
                <a:latin typeface="Arial" pitchFamily="34" charset="0"/>
                <a:cs typeface="Arial" pitchFamily="34" charset="0"/>
              </a:rPr>
              <a:t>vivax</a:t>
            </a:r>
            <a:r>
              <a:rPr lang="en-US" altLang="pt-BR" dirty="0">
                <a:latin typeface="Arial" pitchFamily="34" charset="0"/>
                <a:cs typeface="Arial" pitchFamily="34" charset="0"/>
              </a:rPr>
              <a:t> malaria vaccine”</a:t>
            </a:r>
            <a:endParaRPr lang="pt-BR" alt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2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Now</a:t>
            </a:r>
            <a:r>
              <a:rPr lang="pt-BR" dirty="0"/>
              <a:t>, I </a:t>
            </a:r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like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b="1" dirty="0" err="1"/>
              <a:t>thank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team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USP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940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+mn-cs"/>
              </a:rPr>
              <a:t>I would especially like to thank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+mn-cs"/>
              </a:rPr>
              <a:t>thise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+mn-cs"/>
              </a:rPr>
              <a:t> groups: from……..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007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thank these funding agencies for the support.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80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latin typeface="Arial" pitchFamily="34" charset="0"/>
                <a:cs typeface="Arial" pitchFamily="34" charset="0"/>
              </a:rPr>
              <a:t>Malaria is a global public health</a:t>
            </a:r>
            <a:r>
              <a:rPr lang="en-US" baseline="0" noProof="0" dirty="0">
                <a:latin typeface="Arial" pitchFamily="34" charset="0"/>
                <a:cs typeface="Arial" pitchFamily="34" charset="0"/>
              </a:rPr>
              <a:t> problem. </a:t>
            </a:r>
            <a:r>
              <a:rPr lang="en-US" baseline="0" noProof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can see in red the malaria endemic areas.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According to the last World Malaria Report, there are two hundred and forty million cases of malaria per year.</a:t>
            </a:r>
          </a:p>
          <a:p>
            <a:r>
              <a:rPr lang="en-US" baseline="0" noProof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Around six hundred thousand people die from malaria each year, most of them children from Africa.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306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pt-BR" dirty="0">
                <a:latin typeface="Arial" pitchFamily="34" charset="0"/>
                <a:cs typeface="Arial" pitchFamily="34" charset="0"/>
              </a:rPr>
              <a:t> slide shows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altLang="pt-B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urrent</a:t>
            </a:r>
            <a:r>
              <a:rPr lang="en-US" altLang="pt-B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measures used to control the transmission of malaria. T</a:t>
            </a:r>
            <a:r>
              <a:rPr lang="pt-BR" baseline="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pt-BR" baseline="0" dirty="0">
                <a:latin typeface="Arial" pitchFamily="34" charset="0"/>
                <a:cs typeface="Arial" pitchFamily="34" charset="0"/>
              </a:rPr>
              <a:t> are </a:t>
            </a:r>
            <a:r>
              <a:rPr lang="pt-BR" baseline="0" dirty="0" err="1">
                <a:latin typeface="Arial" pitchFamily="34" charset="0"/>
                <a:cs typeface="Arial" pitchFamily="34" charset="0"/>
              </a:rPr>
              <a:t>combined</a:t>
            </a:r>
            <a:r>
              <a:rPr lang="pt-BR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pt-BR" baseline="0" dirty="0" err="1">
                <a:latin typeface="Arial" pitchFamily="34" charset="0"/>
                <a:cs typeface="Arial" pitchFamily="34" charset="0"/>
              </a:rPr>
              <a:t>however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these </a:t>
            </a:r>
            <a:r>
              <a:rPr lang="en-US" b="1" baseline="0" dirty="0" err="1">
                <a:latin typeface="Arial" pitchFamily="34" charset="0"/>
                <a:cs typeface="Arial" pitchFamily="34" charset="0"/>
              </a:rPr>
              <a:t>mésures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are not sufficient for malaria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erradication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Vaccine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divelopment</a:t>
            </a:r>
            <a:r>
              <a:rPr lang="en-US" dirty="0">
                <a:latin typeface="Arial" pitchFamily="34" charset="0"/>
                <a:cs typeface="Arial" pitchFamily="34" charset="0"/>
              </a:rPr>
              <a:t> is a priority to complement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these </a:t>
            </a:r>
            <a:r>
              <a:rPr lang="en-US" b="1" baseline="0" dirty="0" err="1">
                <a:latin typeface="Arial" pitchFamily="34" charset="0"/>
                <a:cs typeface="Arial" pitchFamily="34" charset="0"/>
              </a:rPr>
              <a:t>strá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tegies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4245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pt-BR" dirty="0">
                <a:latin typeface="Arial" pitchFamily="34" charset="0"/>
                <a:cs typeface="Arial" pitchFamily="34" charset="0"/>
              </a:rPr>
              <a:t> slide shows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altLang="pt-B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urrent</a:t>
            </a:r>
            <a:r>
              <a:rPr lang="en-US" altLang="pt-B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measures used to control the transmission of malaria. T</a:t>
            </a:r>
            <a:r>
              <a:rPr lang="pt-BR" baseline="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pt-BR" baseline="0" dirty="0">
                <a:latin typeface="Arial" pitchFamily="34" charset="0"/>
                <a:cs typeface="Arial" pitchFamily="34" charset="0"/>
              </a:rPr>
              <a:t> are </a:t>
            </a:r>
            <a:r>
              <a:rPr lang="pt-BR" baseline="0" dirty="0" err="1">
                <a:latin typeface="Arial" pitchFamily="34" charset="0"/>
                <a:cs typeface="Arial" pitchFamily="34" charset="0"/>
              </a:rPr>
              <a:t>combined</a:t>
            </a:r>
            <a:r>
              <a:rPr lang="pt-BR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pt-BR" baseline="0" dirty="0" err="1">
                <a:latin typeface="Arial" pitchFamily="34" charset="0"/>
                <a:cs typeface="Arial" pitchFamily="34" charset="0"/>
              </a:rPr>
              <a:t>however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these </a:t>
            </a:r>
            <a:r>
              <a:rPr lang="en-US" b="1" baseline="0" dirty="0" err="1">
                <a:latin typeface="Arial" pitchFamily="34" charset="0"/>
                <a:cs typeface="Arial" pitchFamily="34" charset="0"/>
              </a:rPr>
              <a:t>mésures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are not sufficient for malaria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erradication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Vaccine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divelopment</a:t>
            </a:r>
            <a:r>
              <a:rPr lang="en-US" dirty="0">
                <a:latin typeface="Arial" pitchFamily="34" charset="0"/>
                <a:cs typeface="Arial" pitchFamily="34" charset="0"/>
              </a:rPr>
              <a:t> is a priority to complement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these </a:t>
            </a:r>
            <a:r>
              <a:rPr lang="en-US" b="1" baseline="0" dirty="0" err="1">
                <a:latin typeface="Arial" pitchFamily="34" charset="0"/>
                <a:cs typeface="Arial" pitchFamily="34" charset="0"/>
              </a:rPr>
              <a:t>strá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tegies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4245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Plasmodium </a:t>
            </a:r>
            <a:r>
              <a:rPr lang="en-US" dirty="0" err="1"/>
              <a:t>vivax</a:t>
            </a:r>
            <a:r>
              <a:rPr lang="en-US" dirty="0"/>
              <a:t> vaccine timeline. We’re now manufacturing this vaccine at the Nebraska University to start a phase I clinical trial in the next 2 years. </a:t>
            </a:r>
          </a:p>
          <a:p>
            <a:r>
              <a:rPr lang="en-US" dirty="0"/>
              <a:t>Also, we are developing a new formulation based on RNA aiming to test heterologous prime boost protocol.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65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Plasmodium </a:t>
            </a:r>
            <a:r>
              <a:rPr lang="en-US" dirty="0" err="1"/>
              <a:t>vivax</a:t>
            </a:r>
            <a:r>
              <a:rPr lang="en-US" dirty="0"/>
              <a:t> vaccine timeline. We’re now manufacturing this vaccine at the Nebraska University to start a phase I clinical trial in the next 2 years. </a:t>
            </a:r>
          </a:p>
          <a:p>
            <a:r>
              <a:rPr lang="en-US" dirty="0"/>
              <a:t>Also, we are developing a new formulation based on RNA aiming to test heterologous prime boost protocol.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1366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....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baseline="0" dirty="0"/>
              <a:t> CT </a:t>
            </a:r>
            <a:r>
              <a:rPr lang="pt-BR" baseline="0" dirty="0" err="1"/>
              <a:t>vaccines</a:t>
            </a:r>
            <a:r>
              <a:rPr lang="pt-BR" baseline="0" dirty="0"/>
              <a:t> </a:t>
            </a:r>
            <a:r>
              <a:rPr lang="pt-BR" baseline="0" dirty="0" err="1"/>
              <a:t>team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15D4D-9E84-425F-82CC-71F9BEADFDA8}" type="slidenum">
              <a:rPr lang="en-US" altLang="pt-BR" smtClean="0"/>
              <a:pPr>
                <a:defRPr/>
              </a:pPr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348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04C2-5949-4AC3-8553-22DA5C1DD98D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D6239-1A0A-4C43-8FAF-CCE8523A95B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355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04C2-5949-4AC3-8553-22DA5C1DD98D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D6239-1A0A-4C43-8FAF-CCE8523A95B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2902240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4334B-7A3C-4DE5-AA14-A69C97B17BE6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6DF7-028D-4813-85BC-CDFAF7A55FE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8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4A0A5-1F55-42FE-AA06-4E4DDA1C3E44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D54A4-95EE-475A-8808-353482C17BE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0455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D15DA-558B-4D5C-A45A-11091169AD90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F36F-9A1E-48CB-843C-9D0EB493AE3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2866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04C2-5949-4AC3-8553-22DA5C1DD98D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D6239-1A0A-4C43-8FAF-CCE8523A95B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720215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F7804-0AA1-4F19-BBF8-83E647822B90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B1A9-11A6-4C20-B015-0F186E54F2B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187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E3D5885-F22E-4A1D-AA74-ABE78C1BBC1F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DA76DC-9716-4C49-9311-6678408530E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6094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6975A-26D7-4760-B082-D66AD2B52E4D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7BBCE-B83F-4123-95EB-8D282A66877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505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04C2-5949-4AC3-8553-22DA5C1DD98D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D6239-1A0A-4C43-8FAF-CCE8523A95B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4954753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04C2-5949-4AC3-8553-22DA5C1DD98D}" type="datetime1">
              <a:rPr lang="en-US" altLang="pt-BR" smtClean="0"/>
              <a:t>11/29/2023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D6239-1A0A-4C43-8FAF-CCE8523A95B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85351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239713" y="1196975"/>
            <a:ext cx="7404100" cy="0"/>
          </a:xfrm>
          <a:prstGeom prst="line">
            <a:avLst/>
          </a:prstGeom>
          <a:noFill/>
          <a:ln w="508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4" r:id="rId1"/>
    <p:sldLayoutId id="2147486675" r:id="rId2"/>
    <p:sldLayoutId id="2147486676" r:id="rId3"/>
    <p:sldLayoutId id="2147486677" r:id="rId4"/>
    <p:sldLayoutId id="2147486678" r:id="rId5"/>
    <p:sldLayoutId id="2147486679" r:id="rId6"/>
    <p:sldLayoutId id="2147486680" r:id="rId7"/>
    <p:sldLayoutId id="2147486681" r:id="rId8"/>
    <p:sldLayoutId id="2147486682" r:id="rId9"/>
    <p:sldLayoutId id="2147486683" r:id="rId10"/>
    <p:sldLayoutId id="2147486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9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1" r:id="rId1"/>
    <p:sldLayoutId id="2147486772" r:id="rId2"/>
    <p:sldLayoutId id="2147486773" r:id="rId3"/>
    <p:sldLayoutId id="2147486774" r:id="rId4"/>
    <p:sldLayoutId id="2147486775" r:id="rId5"/>
    <p:sldLayoutId id="2147486776" r:id="rId6"/>
    <p:sldLayoutId id="2147486777" r:id="rId7"/>
    <p:sldLayoutId id="2147486778" r:id="rId8"/>
    <p:sldLayoutId id="2147486779" r:id="rId9"/>
    <p:sldLayoutId id="2147486780" r:id="rId10"/>
    <p:sldLayoutId id="214748678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-Point Star 8"/>
          <p:cNvSpPr/>
          <p:nvPr/>
        </p:nvSpPr>
        <p:spPr>
          <a:xfrm rot="890656">
            <a:off x="1739281" y="901081"/>
            <a:ext cx="564406" cy="56440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 rot="890656">
            <a:off x="908863" y="299264"/>
            <a:ext cx="634271" cy="63427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pic>
        <p:nvPicPr>
          <p:cNvPr id="14344" name="Imagem 414" descr="logos poster nani 08.2011.jpg"/>
          <p:cNvPicPr>
            <a:picLocks noChangeAspect="1"/>
          </p:cNvPicPr>
          <p:nvPr/>
        </p:nvPicPr>
        <p:blipFill>
          <a:blip r:embed="rId3" cstate="print"/>
          <a:srcRect l="20236" r="65430"/>
          <a:stretch>
            <a:fillRect/>
          </a:stretch>
        </p:blipFill>
        <p:spPr bwMode="auto">
          <a:xfrm>
            <a:off x="889898" y="587143"/>
            <a:ext cx="1447800" cy="107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66700" y="1981200"/>
            <a:ext cx="8724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600" i="0" dirty="0">
                <a:solidFill>
                  <a:srgbClr val="000000"/>
                </a:solidFill>
                <a:cs typeface="Arial" panose="020B0604020202020204" pitchFamily="34" charset="0"/>
              </a:rPr>
              <a:t>Desenvolvimento de uma Vacina Contra a Malária Causada por </a:t>
            </a:r>
            <a:r>
              <a:rPr lang="pt-BR" altLang="pt-BR" sz="2600" dirty="0" err="1">
                <a:solidFill>
                  <a:srgbClr val="000000"/>
                </a:solidFill>
                <a:cs typeface="Arial" panose="020B0604020202020204" pitchFamily="34" charset="0"/>
              </a:rPr>
              <a:t>Plasmodium</a:t>
            </a:r>
            <a:r>
              <a:rPr lang="pt-BR" altLang="pt-B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600" dirty="0" err="1">
                <a:solidFill>
                  <a:srgbClr val="000000"/>
                </a:solidFill>
                <a:cs typeface="Arial" panose="020B0604020202020204" pitchFamily="34" charset="0"/>
              </a:rPr>
              <a:t>vivax</a:t>
            </a:r>
            <a:r>
              <a:rPr lang="pt-BR" altLang="pt-B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pt-BR" sz="2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9" name="CaixaDeTexto 1"/>
          <p:cNvSpPr txBox="1">
            <a:spLocks noChangeArrowheads="1"/>
          </p:cNvSpPr>
          <p:nvPr/>
        </p:nvSpPr>
        <p:spPr bwMode="auto">
          <a:xfrm>
            <a:off x="2819400" y="646686"/>
            <a:ext cx="378501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Irene Soares</a:t>
            </a:r>
          </a:p>
          <a:p>
            <a:pPr algn="ctr"/>
            <a:r>
              <a:rPr lang="en-US" sz="1600" i="0" dirty="0" err="1">
                <a:solidFill>
                  <a:srgbClr val="002060"/>
                </a:solidFill>
              </a:rPr>
              <a:t>Faculdade</a:t>
            </a:r>
            <a:r>
              <a:rPr lang="en-US" sz="1600" i="0" dirty="0">
                <a:solidFill>
                  <a:srgbClr val="002060"/>
                </a:solidFill>
              </a:rPr>
              <a:t> de </a:t>
            </a:r>
            <a:r>
              <a:rPr lang="en-US" sz="1600" i="0" dirty="0" err="1">
                <a:solidFill>
                  <a:srgbClr val="002060"/>
                </a:solidFill>
              </a:rPr>
              <a:t>Ciências</a:t>
            </a:r>
            <a:r>
              <a:rPr lang="en-US" sz="1600" i="0" dirty="0">
                <a:solidFill>
                  <a:srgbClr val="002060"/>
                </a:solidFill>
              </a:rPr>
              <a:t> </a:t>
            </a:r>
            <a:r>
              <a:rPr lang="en-US" sz="1600" i="0" dirty="0" err="1">
                <a:solidFill>
                  <a:srgbClr val="002060"/>
                </a:solidFill>
              </a:rPr>
              <a:t>Farmacêuticas</a:t>
            </a:r>
            <a:r>
              <a:rPr lang="en-US" sz="1600" i="0" dirty="0">
                <a:solidFill>
                  <a:srgbClr val="002060"/>
                </a:solidFill>
              </a:rPr>
              <a:t>  </a:t>
            </a:r>
            <a:r>
              <a:rPr lang="en-US" sz="1600" dirty="0">
                <a:solidFill>
                  <a:srgbClr val="002060"/>
                </a:solidFill>
              </a:rPr>
              <a:t/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i="0" dirty="0" err="1">
                <a:solidFill>
                  <a:srgbClr val="002060"/>
                </a:solidFill>
              </a:rPr>
              <a:t>Universidade</a:t>
            </a:r>
            <a:r>
              <a:rPr lang="en-US" sz="1600" i="0" dirty="0">
                <a:solidFill>
                  <a:srgbClr val="002060"/>
                </a:solidFill>
              </a:rPr>
              <a:t> de São Paulo</a:t>
            </a:r>
            <a:endParaRPr lang="pt-BR" altLang="pt-BR" sz="2400" b="1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1</a:t>
            </a:fld>
            <a:endParaRPr lang="en-US" altLang="pt-BR" i="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33445" y="6368084"/>
            <a:ext cx="6155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</a:rPr>
              <a:t>AUDIÊNCIA PÚBLICA 29-11/2023</a:t>
            </a:r>
          </a:p>
          <a:p>
            <a:pPr algn="ctr"/>
            <a:r>
              <a:rPr lang="pt-BR" sz="1400" i="0" dirty="0">
                <a:solidFill>
                  <a:schemeClr val="bg1"/>
                </a:solidFill>
              </a:rPr>
              <a:t>Comissão de Ciência, Tecnologia, Inovação e Informática – Senado Federal</a:t>
            </a:r>
            <a:endParaRPr lang="en-US" sz="1400" i="0" dirty="0">
              <a:solidFill>
                <a:schemeClr val="bg1"/>
              </a:solidFill>
            </a:endParaRPr>
          </a:p>
        </p:txBody>
      </p:sp>
      <p:pic>
        <p:nvPicPr>
          <p:cNvPr id="9218" name="Picture 2" descr="Plasmodium vivax ameboid trophozo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47" y="3197790"/>
            <a:ext cx="4544439" cy="25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bank.hematology.org/Content/Images/logo-image-ba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5682720"/>
            <a:ext cx="1120617" cy="1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TIPO COMEMORATIVO DOS 125 ANOS DA FACULDADE DE CIÊNCIA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86" y="273835"/>
            <a:ext cx="1290815" cy="12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718633"/>
            <a:ext cx="9144000" cy="574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81240" tIns="40620" rIns="81240" bIns="40620" anchor="ctr">
            <a:spAutoFit/>
          </a:bodyPr>
          <a:lstStyle/>
          <a:p>
            <a:pPr algn="ctr"/>
            <a:r>
              <a:rPr lang="pt-BR" sz="3200" i="0" dirty="0">
                <a:solidFill>
                  <a:srgbClr val="002060"/>
                </a:solidFill>
              </a:rPr>
              <a:t>Dificuldades encontradas no Brasil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6" name="Espaço Reservado para Número de Slide 2"/>
          <p:cNvSpPr txBox="1">
            <a:spLocks/>
          </p:cNvSpPr>
          <p:nvPr/>
        </p:nvSpPr>
        <p:spPr>
          <a:xfrm>
            <a:off x="7425344" y="6416675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10</a:t>
            </a:fld>
            <a:endParaRPr lang="en-US" altLang="pt-BR" i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14400" y="2011695"/>
            <a:ext cx="7315200" cy="365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2500" i="0" dirty="0"/>
              <a:t>Infraestrutura das universidades públicas (laboratórios certificados)</a:t>
            </a:r>
          </a:p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2500" i="0" dirty="0"/>
              <a:t>Poucas instituições oferecem testes pré-clínicos em animais como serviços</a:t>
            </a:r>
          </a:p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2500" i="0" dirty="0"/>
              <a:t>Apenas 2 instituições produtoras de vacinas para uso humano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87943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B1A9-11A6-4C20-B015-0F186E54F2BD}" type="slidenum">
              <a:rPr lang="en-US" altLang="pt-BR" i="0" smtClean="0"/>
              <a:pPr>
                <a:defRPr/>
              </a:pPr>
              <a:t>11</a:t>
            </a:fld>
            <a:endParaRPr lang="en-US" altLang="pt-BR" i="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500FC66-3DB5-9AA3-1904-E4304B67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417" y="3648767"/>
            <a:ext cx="2754977" cy="206623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pt-BR" altLang="pt-BR" sz="32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82193" y="3328987"/>
            <a:ext cx="245009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pt-BR" altLang="pt-BR" sz="1600" i="0" dirty="0">
              <a:solidFill>
                <a:srgbClr val="FFCC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FFFFFF"/>
                </a:solidFill>
              </a:rPr>
              <a:t>	</a:t>
            </a:r>
            <a:endParaRPr lang="pt-BR" altLang="pt-BR" sz="1600" b="1" i="0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671512" y="1147070"/>
            <a:ext cx="3214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pt-BR" altLang="pt-BR" sz="1600" i="0" dirty="0">
              <a:solidFill>
                <a:srgbClr val="FFCC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FFFFFF"/>
                </a:solidFill>
              </a:rPr>
              <a:t>     </a:t>
            </a:r>
            <a:r>
              <a:rPr lang="pt-BR" altLang="pt-BR" sz="1600" b="1" i="0" dirty="0">
                <a:solidFill>
                  <a:srgbClr val="C00000"/>
                </a:solidFill>
              </a:rPr>
              <a:t>CT-Vacinas / UFMG - MG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400" b="1" i="0" dirty="0"/>
              <a:t>Ricardo </a:t>
            </a:r>
            <a:r>
              <a:rPr lang="pt-BR" altLang="pt-BR" sz="1400" b="1" i="0" dirty="0" err="1"/>
              <a:t>Gazzinelli</a:t>
            </a:r>
            <a:r>
              <a:rPr lang="pt-BR" altLang="pt-BR" sz="1400" b="1" i="0" dirty="0"/>
              <a:t> 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400" b="1" i="0" dirty="0"/>
              <a:t>S</a:t>
            </a:r>
            <a:r>
              <a:rPr lang="en-US" sz="1400" b="1" i="0" dirty="0" err="1"/>
              <a:t>antuza</a:t>
            </a:r>
            <a:r>
              <a:rPr lang="en-US" sz="1400" b="1" i="0" dirty="0"/>
              <a:t> Teixeira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b="1" i="0" dirty="0"/>
              <a:t>A</a:t>
            </a:r>
            <a:r>
              <a:rPr lang="en-US" sz="1400" b="1" i="0" dirty="0" err="1"/>
              <a:t>na</a:t>
            </a:r>
            <a:r>
              <a:rPr lang="en-US" sz="1400" b="1" i="0" dirty="0"/>
              <a:t> Paula </a:t>
            </a:r>
            <a:r>
              <a:rPr lang="en-US" sz="1400" b="1" i="0" dirty="0" err="1"/>
              <a:t>Fernandes</a:t>
            </a:r>
            <a:endParaRPr lang="en-US" sz="1400" b="1" i="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b="1" i="0" dirty="0"/>
              <a:t>F</a:t>
            </a:r>
            <a:r>
              <a:rPr lang="en-US" sz="1400" b="1" i="0" dirty="0" err="1"/>
              <a:t>lávio</a:t>
            </a:r>
            <a:r>
              <a:rPr lang="en-US" sz="1400" b="1" i="0" dirty="0"/>
              <a:t> </a:t>
            </a:r>
            <a:r>
              <a:rPr lang="en-US" sz="1400" b="1" i="0" dirty="0" err="1"/>
              <a:t>Guimarães</a:t>
            </a:r>
            <a:r>
              <a:rPr lang="en-US" sz="1400" b="1" i="0" dirty="0"/>
              <a:t> da Fonseca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b="1" i="0" dirty="0"/>
              <a:t>H</a:t>
            </a:r>
            <a:r>
              <a:rPr lang="en-US" sz="1400" b="1" i="0" dirty="0" err="1"/>
              <a:t>elton</a:t>
            </a:r>
            <a:r>
              <a:rPr lang="en-US" sz="1400" b="1" i="0" dirty="0"/>
              <a:t> da Costa Santiago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1400" i="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/>
              <a:t>A</a:t>
            </a:r>
            <a:r>
              <a:rPr lang="en-US" sz="1400" i="0" dirty="0" err="1"/>
              <a:t>na</a:t>
            </a:r>
            <a:r>
              <a:rPr lang="en-US" sz="1400" i="0" dirty="0"/>
              <a:t> </a:t>
            </a:r>
            <a:r>
              <a:rPr lang="en-US" sz="1400" i="0" dirty="0" err="1"/>
              <a:t>Luiza</a:t>
            </a:r>
            <a:r>
              <a:rPr lang="en-US" sz="1400" i="0" dirty="0"/>
              <a:t> Chaves Maia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 err="1"/>
              <a:t>Gra</a:t>
            </a:r>
            <a:r>
              <a:rPr lang="en-US" sz="1400" i="0" dirty="0" err="1"/>
              <a:t>ziella</a:t>
            </a:r>
            <a:r>
              <a:rPr lang="en-US" sz="1400" i="0" dirty="0"/>
              <a:t> Gomes </a:t>
            </a:r>
            <a:r>
              <a:rPr lang="en-US" sz="1400" i="0" dirty="0" err="1"/>
              <a:t>Rivelli</a:t>
            </a:r>
            <a:endParaRPr lang="en-US" sz="1400" i="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/>
              <a:t>N</a:t>
            </a:r>
            <a:r>
              <a:rPr lang="en-US" sz="1400" i="0" dirty="0" err="1"/>
              <a:t>atália</a:t>
            </a:r>
            <a:r>
              <a:rPr lang="en-US" sz="1400" i="0" dirty="0"/>
              <a:t> Salazar de Castro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/>
              <a:t>I</a:t>
            </a:r>
            <a:r>
              <a:rPr lang="en-US" sz="1400" i="0" dirty="0" err="1"/>
              <a:t>sabela</a:t>
            </a:r>
            <a:r>
              <a:rPr lang="en-US" sz="1400" i="0" dirty="0"/>
              <a:t> Pereira Gomes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/>
              <a:t>R</a:t>
            </a:r>
            <a:r>
              <a:rPr lang="en-US" sz="1400" i="0" dirty="0" err="1"/>
              <a:t>enata</a:t>
            </a:r>
            <a:r>
              <a:rPr lang="en-US" sz="1400" i="0" dirty="0"/>
              <a:t> Salgado </a:t>
            </a:r>
            <a:r>
              <a:rPr lang="en-US" sz="1400" i="0" dirty="0" err="1"/>
              <a:t>Fernandes</a:t>
            </a:r>
            <a:endParaRPr lang="en-US" sz="1400" i="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/>
              <a:t>F</a:t>
            </a:r>
            <a:r>
              <a:rPr lang="en-US" sz="1400" i="0" dirty="0" err="1"/>
              <a:t>lávia</a:t>
            </a:r>
            <a:r>
              <a:rPr lang="en-US" sz="1400" i="0" dirty="0"/>
              <a:t> Fonseca </a:t>
            </a:r>
            <a:r>
              <a:rPr lang="en-US" sz="1400" i="0" dirty="0" err="1"/>
              <a:t>Bagno</a:t>
            </a:r>
            <a:endParaRPr lang="en-US" sz="1400" i="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400" i="0" dirty="0"/>
              <a:t>A</a:t>
            </a:r>
            <a:r>
              <a:rPr lang="en-US" sz="1400" i="0" dirty="0" err="1"/>
              <a:t>na</a:t>
            </a:r>
            <a:r>
              <a:rPr lang="en-US" sz="1400" i="0" dirty="0"/>
              <a:t> Clara </a:t>
            </a:r>
            <a:r>
              <a:rPr lang="en-US" sz="1400" i="0" dirty="0" err="1"/>
              <a:t>Gazzinelli</a:t>
            </a:r>
            <a:r>
              <a:rPr lang="en-US" sz="1400" i="0" dirty="0"/>
              <a:t> </a:t>
            </a:r>
            <a:r>
              <a:rPr lang="en-US" sz="1400" i="0" dirty="0" err="1"/>
              <a:t>Guimarães</a:t>
            </a:r>
            <a:endParaRPr lang="en-US" sz="1400" i="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i="0" dirty="0"/>
              <a:t>Diana Paola Gómez Mendoza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400" i="0" dirty="0" err="1"/>
              <a:t>Bruna</a:t>
            </a:r>
            <a:r>
              <a:rPr lang="en-US" sz="1400" i="0" dirty="0"/>
              <a:t> Rodrigues Dias Assis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400" i="0" dirty="0"/>
              <a:t>Gabriela de Assis </a:t>
            </a:r>
            <a:r>
              <a:rPr lang="en-US" sz="1400" i="0" dirty="0" err="1"/>
              <a:t>Burle</a:t>
            </a:r>
            <a:r>
              <a:rPr lang="en-US" sz="1400" i="0" dirty="0"/>
              <a:t> Caldas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400" i="0" dirty="0" err="1"/>
              <a:t>Patrícia</a:t>
            </a:r>
            <a:r>
              <a:rPr lang="en-US" sz="1400" i="0" dirty="0"/>
              <a:t> Machado Pinto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400" i="0" dirty="0" err="1"/>
              <a:t>Mateus</a:t>
            </a:r>
            <a:r>
              <a:rPr lang="en-US" sz="1400" i="0" dirty="0"/>
              <a:t> Silva </a:t>
            </a:r>
            <a:r>
              <a:rPr lang="en-US" sz="1400" i="0" dirty="0" err="1"/>
              <a:t>Cosso</a:t>
            </a:r>
            <a:r>
              <a:rPr lang="en-US" sz="1400" i="0" dirty="0"/>
              <a:t> Gomes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8750"/>
            <a:ext cx="2133600" cy="5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t="13007"/>
          <a:stretch/>
        </p:blipFill>
        <p:spPr>
          <a:xfrm>
            <a:off x="4771417" y="1290637"/>
            <a:ext cx="27553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424" y="1217424"/>
            <a:ext cx="2551814" cy="2549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256671"/>
            <a:ext cx="9144000" cy="84546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pt-BR" alt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recursos humanos: desde a iniciação científica até </a:t>
            </a:r>
            <a:br>
              <a:rPr lang="pt-BR" alt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pós-doutorado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12</a:t>
            </a:fld>
            <a:endParaRPr lang="en-US" altLang="pt-BR" i="0" dirty="0"/>
          </a:p>
        </p:txBody>
      </p:sp>
      <p:pic>
        <p:nvPicPr>
          <p:cNvPr id="8" name="Imagem 3" descr="Uma imagem contendo pessoa, posando, chão, foto&#10;&#10;Descrição gerada automaticamen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r="12265" b="15869"/>
          <a:stretch/>
        </p:blipFill>
        <p:spPr bwMode="auto">
          <a:xfrm>
            <a:off x="716494" y="1687286"/>
            <a:ext cx="3805059" cy="3602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57" y="3831678"/>
            <a:ext cx="2838349" cy="2394857"/>
          </a:xfrm>
          <a:prstGeom prst="rect">
            <a:avLst/>
          </a:prstGeom>
        </p:spPr>
      </p:pic>
      <p:pic>
        <p:nvPicPr>
          <p:cNvPr id="9" name="Imagem 414" descr="logos poster nani 08.2011.jpg"/>
          <p:cNvPicPr>
            <a:picLocks noChangeAspect="1"/>
          </p:cNvPicPr>
          <p:nvPr/>
        </p:nvPicPr>
        <p:blipFill>
          <a:blip r:embed="rId6" cstate="print"/>
          <a:srcRect l="20236" r="65430"/>
          <a:stretch>
            <a:fillRect/>
          </a:stretch>
        </p:blipFill>
        <p:spPr bwMode="auto">
          <a:xfrm>
            <a:off x="4038600" y="5279208"/>
            <a:ext cx="1213323" cy="89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B1A9-11A6-4C20-B015-0F186E54F2BD}" type="slidenum">
              <a:rPr lang="en-US" altLang="pt-BR" i="0" smtClean="0"/>
              <a:pPr>
                <a:defRPr/>
              </a:pPr>
              <a:t>13</a:t>
            </a:fld>
            <a:endParaRPr lang="en-US" altLang="pt-BR" i="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76400" y="1981200"/>
            <a:ext cx="6135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Muito obrigada pela atenção!</a:t>
            </a:r>
          </a:p>
          <a:p>
            <a:pPr algn="ctr"/>
            <a:r>
              <a:rPr lang="pt-BR" sz="3600" i="0" dirty="0"/>
              <a:t>isoares@usp.br</a:t>
            </a:r>
            <a:endParaRPr lang="en-US" sz="3600" i="0" dirty="0"/>
          </a:p>
        </p:txBody>
      </p:sp>
    </p:spTree>
    <p:extLst>
      <p:ext uri="{BB962C8B-B14F-4D97-AF65-F5344CB8AC3E}">
        <p14:creationId xmlns:p14="http://schemas.microsoft.com/office/powerpoint/2010/main" val="378282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391400" y="6459786"/>
            <a:ext cx="984019" cy="365125"/>
          </a:xfrm>
        </p:spPr>
        <p:txBody>
          <a:bodyPr>
            <a:normAutofit/>
          </a:bodyPr>
          <a:lstStyle/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2</a:t>
            </a:fld>
            <a:endParaRPr lang="en-US" altLang="pt-BR" i="0" dirty="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81000" y="3172517"/>
            <a:ext cx="245009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pt-BR" altLang="pt-BR" sz="1600" i="0" dirty="0">
              <a:solidFill>
                <a:srgbClr val="FFCC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FFFFFF"/>
                </a:solidFill>
              </a:rPr>
              <a:t>	</a:t>
            </a:r>
            <a:endParaRPr lang="pt-BR" altLang="pt-BR" sz="1600" b="1" i="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75156" y="2667000"/>
            <a:ext cx="2819400" cy="11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pt-BR" altLang="pt-BR" sz="1600" i="0" dirty="0">
              <a:solidFill>
                <a:srgbClr val="FFCC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FFFFFF"/>
                </a:solidFill>
              </a:rPr>
              <a:t>	</a:t>
            </a:r>
            <a:r>
              <a:rPr lang="pt-BR" altLang="pt-BR" sz="1600" b="1" i="0" dirty="0">
                <a:solidFill>
                  <a:srgbClr val="CC0000"/>
                </a:solidFill>
              </a:rPr>
              <a:t>UNIFESP - SP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u="sng" dirty="0"/>
              <a:t>Mauricio M. Rodrigues</a:t>
            </a:r>
            <a:br>
              <a:rPr lang="pt-BR" altLang="pt-BR" sz="1600" b="1" i="0" u="sng" dirty="0"/>
            </a:br>
            <a:r>
              <a:rPr lang="pt-BR" altLang="pt-BR" sz="1600" b="1" i="0" dirty="0"/>
              <a:t>(</a:t>
            </a:r>
            <a:r>
              <a:rPr lang="pt-BR" altLang="pt-BR" sz="1600" b="1" dirty="0"/>
              <a:t>in memoriam</a:t>
            </a:r>
            <a:r>
              <a:rPr lang="pt-BR" altLang="pt-BR" sz="1600" b="1" i="0" dirty="0"/>
              <a:t>)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endParaRPr lang="pt-BR" altLang="pt-BR" sz="1600" b="1" i="0" dirty="0">
              <a:solidFill>
                <a:srgbClr val="CC00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CC0000"/>
                </a:solidFill>
              </a:rPr>
              <a:t>	</a:t>
            </a:r>
            <a:endParaRPr lang="pt-BR" altLang="pt-BR" sz="1600" b="1" i="0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546491" y="3732212"/>
            <a:ext cx="3871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600" i="0" dirty="0">
              <a:solidFill>
                <a:srgbClr val="FFCC00"/>
              </a:solidFill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     Instituto Pasteur - France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 i="0" dirty="0">
                <a:ea typeface="+mn-ea"/>
                <a:cs typeface="Arial" pitchFamily="34" charset="0"/>
              </a:rPr>
              <a:t>Rogerio Amino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 i="0" dirty="0" err="1">
                <a:ea typeface="+mn-ea"/>
                <a:cs typeface="Arial" pitchFamily="34" charset="0"/>
              </a:rPr>
              <a:t>Xiomara</a:t>
            </a:r>
            <a:r>
              <a:rPr lang="pt-BR" sz="1600" b="1" i="0" dirty="0">
                <a:ea typeface="+mn-ea"/>
                <a:cs typeface="Arial" pitchFamily="34" charset="0"/>
              </a:rPr>
              <a:t> </a:t>
            </a:r>
            <a:r>
              <a:rPr lang="pt-BR" sz="1600" b="1" i="0" dirty="0" err="1">
                <a:ea typeface="+mn-ea"/>
                <a:cs typeface="Arial" pitchFamily="34" charset="0"/>
              </a:rPr>
              <a:t>Gaitán</a:t>
            </a:r>
            <a:endParaRPr lang="pt-BR" sz="1600" b="1" i="0" dirty="0">
              <a:ea typeface="+mn-ea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429000" y="4871602"/>
            <a:ext cx="38719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600" i="0" dirty="0">
              <a:solidFill>
                <a:srgbClr val="FFCC00"/>
              </a:solidFill>
              <a:ea typeface="+mn-ea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572000" y="1725673"/>
            <a:ext cx="3871913" cy="15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600" i="0" dirty="0">
              <a:solidFill>
                <a:srgbClr val="FFCC00"/>
              </a:solidFill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     New York </a:t>
            </a:r>
            <a:r>
              <a:rPr lang="pt-BR" sz="1600" b="1" i="0" dirty="0" err="1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University</a:t>
            </a: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of</a:t>
            </a: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School</a:t>
            </a: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     Medicine - EUA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600" b="1" i="0" dirty="0">
                <a:ea typeface="+mn-ea"/>
                <a:cs typeface="Arial" pitchFamily="34" charset="0"/>
              </a:rPr>
              <a:t>     </a:t>
            </a:r>
            <a:r>
              <a:rPr lang="pt-BR" sz="1600" b="1" i="0" u="sng" dirty="0">
                <a:ea typeface="+mn-ea"/>
                <a:cs typeface="Arial" pitchFamily="34" charset="0"/>
              </a:rPr>
              <a:t>Victor </a:t>
            </a:r>
            <a:r>
              <a:rPr lang="pt-BR" sz="1600" b="1" i="0" u="sng" dirty="0" err="1">
                <a:ea typeface="+mn-ea"/>
                <a:cs typeface="Arial" pitchFamily="34" charset="0"/>
              </a:rPr>
              <a:t>Nussenzweig</a:t>
            </a:r>
            <a:endParaRPr lang="pt-BR" sz="1600" b="1" i="0" u="sng" dirty="0">
              <a:ea typeface="+mn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600" b="1" i="0" dirty="0">
                <a:ea typeface="+mn-ea"/>
                <a:cs typeface="Arial" pitchFamily="34" charset="0"/>
              </a:rPr>
              <a:t>     </a:t>
            </a:r>
            <a:r>
              <a:rPr lang="pt-BR" sz="1600" b="1" i="0" u="sng" dirty="0">
                <a:ea typeface="+mn-ea"/>
                <a:cs typeface="Arial" pitchFamily="34" charset="0"/>
              </a:rPr>
              <a:t>Ruth </a:t>
            </a:r>
            <a:r>
              <a:rPr lang="pt-BR" sz="1600" b="1" i="0" u="sng" dirty="0" err="1">
                <a:ea typeface="+mn-ea"/>
                <a:cs typeface="Arial" pitchFamily="34" charset="0"/>
              </a:rPr>
              <a:t>Nussenzweig</a:t>
            </a:r>
            <a:r>
              <a:rPr lang="pt-BR" sz="1600" b="1" i="0" u="sng" dirty="0">
                <a:ea typeface="+mn-ea"/>
                <a:cs typeface="Arial" pitchFamily="34" charset="0"/>
              </a:rPr>
              <a:t> </a:t>
            </a:r>
            <a:r>
              <a:rPr lang="pt-BR" sz="1600" b="1" i="0" dirty="0">
                <a:ea typeface="+mn-ea"/>
                <a:cs typeface="Arial" pitchFamily="34" charset="0"/>
              </a:rPr>
              <a:t>(</a:t>
            </a:r>
            <a:r>
              <a:rPr lang="pt-BR" sz="1600" b="1" dirty="0">
                <a:ea typeface="+mn-ea"/>
                <a:cs typeface="Arial" pitchFamily="34" charset="0"/>
              </a:rPr>
              <a:t>in memoriam</a:t>
            </a:r>
            <a:r>
              <a:rPr lang="pt-BR" sz="1600" b="1" i="0" dirty="0">
                <a:ea typeface="+mn-ea"/>
                <a:cs typeface="Arial" pitchFamily="34" charset="0"/>
              </a:rPr>
              <a:t>)</a:t>
            </a:r>
          </a:p>
          <a:p>
            <a:pPr>
              <a:defRPr/>
            </a:pPr>
            <a:endParaRPr lang="pt-BR" sz="1600" b="1" i="0" dirty="0">
              <a:ea typeface="+mn-ea"/>
              <a:cs typeface="Arial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535377" y="4710926"/>
            <a:ext cx="3428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pt-BR" altLang="pt-BR" sz="1600" i="0" dirty="0">
              <a:solidFill>
                <a:srgbClr val="FFCC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FFFFFF"/>
                </a:solidFill>
              </a:rPr>
              <a:t>	</a:t>
            </a:r>
            <a:r>
              <a:rPr lang="pt-BR" altLang="pt-BR" sz="1600" b="1" i="0" dirty="0" err="1">
                <a:solidFill>
                  <a:srgbClr val="C00000"/>
                </a:solidFill>
              </a:rPr>
              <a:t>Orygen</a:t>
            </a:r>
            <a:r>
              <a:rPr lang="pt-BR" altLang="pt-BR" sz="1600" b="1" i="0" dirty="0">
                <a:solidFill>
                  <a:srgbClr val="C00000"/>
                </a:solidFill>
              </a:rPr>
              <a:t> / </a:t>
            </a:r>
            <a:r>
              <a:rPr lang="pt-BR" altLang="pt-BR" sz="1600" b="1" i="0" dirty="0" err="1">
                <a:solidFill>
                  <a:srgbClr val="C00000"/>
                </a:solidFill>
              </a:rPr>
              <a:t>Oncovir</a:t>
            </a:r>
            <a:r>
              <a:rPr lang="pt-BR" altLang="pt-BR" sz="1600" b="1" i="0" dirty="0">
                <a:solidFill>
                  <a:srgbClr val="C00000"/>
                </a:solidFill>
              </a:rPr>
              <a:t> – SP/EUA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/>
              <a:t>Andrew Simpson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 err="1"/>
              <a:t>Otavia</a:t>
            </a:r>
            <a:r>
              <a:rPr lang="pt-BR" altLang="pt-BR" sz="1600" b="1" i="0" dirty="0"/>
              <a:t> </a:t>
            </a:r>
            <a:r>
              <a:rPr lang="pt-BR" altLang="pt-BR" sz="1600" b="1" i="0" dirty="0" err="1"/>
              <a:t>Cabalero</a:t>
            </a:r>
            <a:endParaRPr lang="pt-BR" altLang="pt-BR" sz="1600" b="1" i="0" dirty="0"/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 err="1"/>
              <a:t>Andres</a:t>
            </a:r>
            <a:r>
              <a:rPr lang="pt-BR" altLang="pt-BR" sz="1600" b="1" i="0" dirty="0"/>
              <a:t> Salazar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 bwMode="auto">
          <a:xfrm>
            <a:off x="0" y="685800"/>
            <a:ext cx="9144000" cy="529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pt-BR" altLang="pt-BR" sz="32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Histórico: equipe envolvida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075156" y="3886200"/>
            <a:ext cx="2819400" cy="11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pt-BR" altLang="pt-BR" sz="1600" i="0" dirty="0">
              <a:solidFill>
                <a:srgbClr val="FFCC00"/>
              </a:solidFill>
            </a:endParaRPr>
          </a:p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b="1" i="0" dirty="0">
                <a:solidFill>
                  <a:srgbClr val="FFFFFF"/>
                </a:solidFill>
              </a:rPr>
              <a:t>	</a:t>
            </a:r>
            <a:r>
              <a:rPr lang="pt-BR" altLang="pt-BR" sz="1600" b="1" i="0" dirty="0">
                <a:solidFill>
                  <a:srgbClr val="C00000"/>
                </a:solidFill>
              </a:rPr>
              <a:t>ICB-</a:t>
            </a:r>
            <a:r>
              <a:rPr lang="pt-BR" altLang="pt-BR" sz="1600" b="1" i="0" dirty="0">
                <a:solidFill>
                  <a:srgbClr val="CC0000"/>
                </a:solidFill>
              </a:rPr>
              <a:t>USP - SP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/>
              <a:t>Daniel </a:t>
            </a:r>
            <a:r>
              <a:rPr lang="pt-BR" altLang="pt-BR" sz="1600" b="1" i="0" dirty="0" err="1"/>
              <a:t>Bargieri</a:t>
            </a:r>
            <a:endParaRPr lang="pt-BR" altLang="pt-BR" sz="1600" b="1" i="0" dirty="0"/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/>
              <a:t>Silvia </a:t>
            </a:r>
            <a:r>
              <a:rPr lang="pt-BR" altLang="pt-BR" sz="1600" b="1" i="0" dirty="0" err="1"/>
              <a:t>Boscardin</a:t>
            </a:r>
            <a:endParaRPr lang="pt-BR" altLang="pt-BR" sz="1600" b="1" i="0" dirty="0"/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/>
              <a:t>Rodolfo Ferreira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dirty="0"/>
              <a:t>Alba Marina Gimenez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156" y="1881250"/>
            <a:ext cx="4572000" cy="61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728" indent="-342728">
              <a:lnSpc>
                <a:spcPct val="90000"/>
              </a:lnSpc>
              <a:spcBef>
                <a:spcPct val="20000"/>
              </a:spcBef>
            </a:pPr>
            <a:r>
              <a:rPr lang="pt-BR" altLang="pt-BR" b="1" i="0" dirty="0">
                <a:solidFill>
                  <a:srgbClr val="CC0000"/>
                </a:solidFill>
              </a:rPr>
              <a:t>	</a:t>
            </a:r>
            <a:r>
              <a:rPr lang="pt-BR" altLang="pt-BR" sz="1600" b="1" i="0" dirty="0">
                <a:solidFill>
                  <a:srgbClr val="CC0000"/>
                </a:solidFill>
              </a:rPr>
              <a:t>FCF-USP - SP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600" b="1" i="0" u="sng" dirty="0"/>
              <a:t>Irene Soares</a:t>
            </a:r>
            <a:endParaRPr lang="pt-BR" altLang="pt-BR" sz="1600" b="1" i="0" dirty="0"/>
          </a:p>
        </p:txBody>
      </p:sp>
      <p:sp>
        <p:nvSpPr>
          <p:cNvPr id="9" name="Retângulo 8"/>
          <p:cNvSpPr/>
          <p:nvPr/>
        </p:nvSpPr>
        <p:spPr>
          <a:xfrm>
            <a:off x="1075156" y="1863662"/>
            <a:ext cx="7368757" cy="192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572000" y="2970212"/>
            <a:ext cx="3996376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342728" indent="-342728">
              <a:lnSpc>
                <a:spcPct val="5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600" i="0" dirty="0">
              <a:solidFill>
                <a:srgbClr val="FFCC00"/>
              </a:solidFill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     Oxford </a:t>
            </a:r>
            <a:r>
              <a:rPr lang="pt-BR" sz="1600" b="1" i="0" dirty="0" err="1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University</a:t>
            </a:r>
            <a:r>
              <a:rPr lang="pt-BR" sz="1600" b="1" i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- UK</a:t>
            </a:r>
          </a:p>
          <a:p>
            <a:pPr marL="342728" indent="-34272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 i="0" dirty="0">
                <a:ea typeface="+mn-ea"/>
                <a:cs typeface="Arial" pitchFamily="34" charset="0"/>
              </a:rPr>
              <a:t>Arturo Sandoval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4572000" y="2970212"/>
            <a:ext cx="0" cy="81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572000" y="2970212"/>
            <a:ext cx="3871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3</a:t>
            </a:fld>
            <a:endParaRPr lang="en-US" altLang="pt-BR" i="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" y="5334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5pPr>
            <a:lvl6pPr marL="51435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6pPr>
            <a:lvl7pPr marL="10287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7pPr>
            <a:lvl8pPr marL="154305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8pPr>
            <a:lvl9pPr marL="2057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pt-BR" altLang="pt-BR" sz="32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Histórico: apoios financeiros recebidos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1F2"/>
              </a:clrFrom>
              <a:clrTo>
                <a:srgbClr val="F3F1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173946"/>
            <a:ext cx="2322286" cy="13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B27F25F-A37B-DFCA-0A34-CF7C6EBD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92300"/>
            <a:ext cx="2160974" cy="13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TEV - Instituto do Mil�nio de Desenvolvimento e Tecnologia de Vaci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9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2960090" y="2732105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-32400" y="4548754"/>
            <a:ext cx="57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s://tse3.mm.bing.net/th?id=OIP.UGetrTU6Qe06va-mpbQ81wHaDK&amp;pid=Api&amp;P=0&amp;h=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03" y="4015354"/>
            <a:ext cx="2093797" cy="8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>
            <a:off x="838200" y="5684114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Resultado de imagem para fape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799"/>
            <a:ext cx="2381508" cy="6549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8401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m para malaria at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0" y="457201"/>
            <a:ext cx="9144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altLang="pt-BR" sz="2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pt-BR" sz="2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altLang="pt-BR" sz="2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altLang="pt-BR" sz="2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</a:t>
            </a:r>
            <a:r>
              <a:rPr lang="en-US" altLang="pt-BR" sz="2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altLang="pt-BR" sz="2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malária</a:t>
            </a:r>
            <a:r>
              <a:rPr lang="en-US" altLang="pt-BR" sz="2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sz="2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pt-BR" sz="2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altLang="pt-BR" sz="28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pPr>
              <a:defRPr/>
            </a:pPr>
            <a:fld id="{377B6393-4A34-4893-B674-4CD937D96320}" type="slidenum">
              <a:rPr lang="en-US" altLang="pt-BR" i="0" smtClean="0"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pt-BR" i="0" dirty="0"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92163" y="1772653"/>
            <a:ext cx="827563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pt-BR" altLang="pt-BR" sz="2400" b="0" i="0" dirty="0">
                <a:cs typeface="Arial" panose="020B0604020202020204" pitchFamily="34" charset="0"/>
              </a:rPr>
              <a:t> </a:t>
            </a:r>
            <a:r>
              <a:rPr lang="pt-BR" altLang="pt-BR" b="0" i="0" dirty="0">
                <a:cs typeface="Arial" panose="020B0604020202020204" pitchFamily="34" charset="0"/>
              </a:rPr>
              <a:t>Cerca de 240 milhões de casos por ano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pt-BR" sz="1900" b="0" i="0" dirty="0">
                <a:cs typeface="Arial" panose="020B0604020202020204" pitchFamily="34" charset="0"/>
              </a:rPr>
              <a:t> </a:t>
            </a:r>
            <a:r>
              <a:rPr lang="en-US" altLang="pt-BR" b="0" i="0" dirty="0">
                <a:cs typeface="Arial" panose="020B0604020202020204" pitchFamily="34" charset="0"/>
              </a:rPr>
              <a:t>200.000 </a:t>
            </a:r>
            <a:r>
              <a:rPr lang="en-US" altLang="pt-BR" b="0" i="0" dirty="0" err="1">
                <a:cs typeface="Arial" panose="020B0604020202020204" pitchFamily="34" charset="0"/>
              </a:rPr>
              <a:t>mortes</a:t>
            </a:r>
            <a:r>
              <a:rPr lang="en-US" altLang="pt-BR" b="0" i="0" dirty="0">
                <a:cs typeface="Arial" panose="020B0604020202020204" pitchFamily="34" charset="0"/>
              </a:rPr>
              <a:t> (a </a:t>
            </a:r>
            <a:r>
              <a:rPr lang="en-US" altLang="pt-BR" b="0" i="0" dirty="0" err="1">
                <a:cs typeface="Arial" panose="020B0604020202020204" pitchFamily="34" charset="0"/>
              </a:rPr>
              <a:t>maioria</a:t>
            </a:r>
            <a:r>
              <a:rPr lang="en-US" altLang="pt-BR" b="0" i="0" dirty="0">
                <a:cs typeface="Arial" panose="020B0604020202020204" pitchFamily="34" charset="0"/>
              </a:rPr>
              <a:t> </a:t>
            </a:r>
            <a:r>
              <a:rPr lang="en-US" altLang="pt-BR" b="0" i="0" dirty="0" err="1">
                <a:cs typeface="Arial" panose="020B0604020202020204" pitchFamily="34" charset="0"/>
              </a:rPr>
              <a:t>por</a:t>
            </a:r>
            <a:r>
              <a:rPr lang="en-US" altLang="pt-BR" b="0" i="0" dirty="0">
                <a:cs typeface="Arial" panose="020B0604020202020204" pitchFamily="34" charset="0"/>
              </a:rPr>
              <a:t> </a:t>
            </a:r>
            <a:r>
              <a:rPr lang="en-US" altLang="pt-BR" b="0" dirty="0">
                <a:cs typeface="Arial" panose="020B0604020202020204" pitchFamily="34" charset="0"/>
              </a:rPr>
              <a:t>Plasmodium falciparum)</a:t>
            </a:r>
            <a:endParaRPr lang="pt-BR" altLang="pt-BR" b="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altLang="pt-BR" b="0" i="0" dirty="0">
              <a:cs typeface="Arial" panose="020B0604020202020204" pitchFamily="34" charset="0"/>
            </a:endParaRPr>
          </a:p>
        </p:txBody>
      </p:sp>
      <p:grpSp>
        <p:nvGrpSpPr>
          <p:cNvPr id="18" name="Agrupar 1"/>
          <p:cNvGrpSpPr/>
          <p:nvPr/>
        </p:nvGrpSpPr>
        <p:grpSpPr>
          <a:xfrm>
            <a:off x="1513573" y="5257800"/>
            <a:ext cx="3581399" cy="762000"/>
            <a:chOff x="171768" y="5973068"/>
            <a:chExt cx="3581399" cy="762000"/>
          </a:xfrm>
        </p:grpSpPr>
        <p:sp>
          <p:nvSpPr>
            <p:cNvPr id="19" name="Retângulo 18"/>
            <p:cNvSpPr/>
            <p:nvPr/>
          </p:nvSpPr>
          <p:spPr>
            <a:xfrm>
              <a:off x="171768" y="5973068"/>
              <a:ext cx="3581399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Malaria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areas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743200" y="6305996"/>
              <a:ext cx="152400" cy="152400"/>
            </a:xfrm>
            <a:prstGeom prst="rect">
              <a:avLst/>
            </a:prstGeom>
            <a:solidFill>
              <a:srgbClr val="BB434E"/>
            </a:solidFill>
            <a:ln>
              <a:solidFill>
                <a:srgbClr val="BB4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54" y="2698215"/>
            <a:ext cx="2039099" cy="28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" y="5334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5pPr>
            <a:lvl6pPr marL="51435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6pPr>
            <a:lvl7pPr marL="10287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7pPr>
            <a:lvl8pPr marL="154305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8pPr>
            <a:lvl9pPr marL="2057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lvl="0" algn="ctr"/>
            <a:r>
              <a:rPr lang="pt-BR" sz="28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eliminação e erradicação da malária</a:t>
            </a:r>
            <a:endParaRPr 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2755981" cy="3600450"/>
          </a:xfrm>
          <a:prstGeom prst="rect">
            <a:avLst/>
          </a:prstGeom>
        </p:spPr>
      </p:pic>
      <p:pic>
        <p:nvPicPr>
          <p:cNvPr id="2052" name="Picture 4" descr="malá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81375"/>
            <a:ext cx="3191731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724400" y="2133600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0" dirty="0"/>
              <a:t>Brasil lança plano nacional para</a:t>
            </a:r>
            <a:br>
              <a:rPr lang="pt-BR" b="1" i="0" dirty="0"/>
            </a:br>
            <a:r>
              <a:rPr lang="pt-BR" b="1" i="0" dirty="0"/>
              <a:t>eliminação da malária no país, </a:t>
            </a:r>
            <a:br>
              <a:rPr lang="pt-BR" b="1" i="0" dirty="0"/>
            </a:br>
            <a:r>
              <a:rPr lang="pt-BR" b="1" i="0" dirty="0"/>
              <a:t>com apoio da OPAS </a:t>
            </a:r>
            <a:r>
              <a:rPr lang="pt-BR" i="0" dirty="0"/>
              <a:t>(2022)</a:t>
            </a:r>
            <a:endParaRPr lang="en-US" i="0" dirty="0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pt-BR" i="0" dirty="0"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801224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506968"/>
            <a:ext cx="9144000" cy="65493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alt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alt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convencionais</a:t>
            </a:r>
            <a:r>
              <a:rPr lang="en-US" alt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alt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malária</a:t>
            </a:r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6</a:t>
            </a:fld>
            <a:endParaRPr lang="en-US" altLang="pt-BR" i="0" dirty="0"/>
          </a:p>
        </p:txBody>
      </p:sp>
      <p:pic>
        <p:nvPicPr>
          <p:cNvPr id="17411" name="Picture 5" descr="Resultado de imagem para malaria control and w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12975"/>
            <a:ext cx="24495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Resultado de imagem para malaria control and w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12975"/>
            <a:ext cx="2940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Resultado de imagem para malaria control and w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3229" y="4343400"/>
            <a:ext cx="27114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Where can you get malaria treatment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354513"/>
            <a:ext cx="26606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CaixaDeTexto 1"/>
          <p:cNvSpPr txBox="1">
            <a:spLocks noChangeArrowheads="1"/>
          </p:cNvSpPr>
          <p:nvPr/>
        </p:nvSpPr>
        <p:spPr bwMode="auto">
          <a:xfrm>
            <a:off x="6893567" y="1764268"/>
            <a:ext cx="1311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600" i="0" dirty="0"/>
              <a:t>Diagnóstico </a:t>
            </a:r>
          </a:p>
        </p:txBody>
      </p:sp>
      <p:sp>
        <p:nvSpPr>
          <p:cNvPr id="17416" name="CaixaDeTexto 7"/>
          <p:cNvSpPr txBox="1">
            <a:spLocks noChangeArrowheads="1"/>
          </p:cNvSpPr>
          <p:nvPr/>
        </p:nvSpPr>
        <p:spPr bwMode="auto">
          <a:xfrm>
            <a:off x="6396764" y="3973611"/>
            <a:ext cx="2305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400" i="0" dirty="0"/>
              <a:t>Tratamento quimioterápico</a:t>
            </a:r>
          </a:p>
        </p:txBody>
      </p:sp>
      <p:sp>
        <p:nvSpPr>
          <p:cNvPr id="17417" name="CaixaDeTexto 8"/>
          <p:cNvSpPr txBox="1">
            <a:spLocks noChangeArrowheads="1"/>
          </p:cNvSpPr>
          <p:nvPr/>
        </p:nvSpPr>
        <p:spPr bwMode="auto">
          <a:xfrm>
            <a:off x="2620850" y="1548824"/>
            <a:ext cx="35573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pt-BR" sz="1600" i="0" dirty="0"/>
          </a:p>
          <a:p>
            <a:pPr eaLnBrk="0" hangingPunct="0"/>
            <a:r>
              <a:rPr lang="en-US" altLang="pt-BR" sz="1400" i="0" dirty="0" err="1"/>
              <a:t>Mosquiteiros</a:t>
            </a:r>
            <a:r>
              <a:rPr lang="en-US" altLang="pt-BR" sz="1400" i="0" dirty="0"/>
              <a:t> </a:t>
            </a:r>
            <a:r>
              <a:rPr lang="en-US" altLang="pt-BR" sz="1400" i="0" dirty="0" err="1"/>
              <a:t>impregnados</a:t>
            </a:r>
            <a:r>
              <a:rPr lang="en-US" altLang="pt-BR" sz="1400" i="0" dirty="0"/>
              <a:t> com </a:t>
            </a:r>
            <a:r>
              <a:rPr lang="en-US" altLang="pt-BR" sz="1400" i="0" dirty="0" err="1"/>
              <a:t>inseticidas</a:t>
            </a:r>
            <a:endParaRPr lang="pt-BR" altLang="pt-BR" sz="1400" i="0" dirty="0"/>
          </a:p>
        </p:txBody>
      </p:sp>
      <p:pic>
        <p:nvPicPr>
          <p:cNvPr id="17419" name="Picture 8" descr="malar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23" y="3632200"/>
            <a:ext cx="14976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CaixaDeTexto 2"/>
          <p:cNvSpPr txBox="1">
            <a:spLocks noChangeArrowheads="1"/>
          </p:cNvSpPr>
          <p:nvPr/>
        </p:nvSpPr>
        <p:spPr bwMode="auto">
          <a:xfrm>
            <a:off x="868362" y="4573587"/>
            <a:ext cx="1112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200" dirty="0" err="1"/>
              <a:t>Anopheles</a:t>
            </a:r>
            <a:r>
              <a:rPr lang="pt-BR" altLang="pt-BR" sz="1200" dirty="0"/>
              <a:t> </a:t>
            </a:r>
            <a:r>
              <a:rPr lang="pt-BR" altLang="pt-BR" sz="1200" dirty="0" err="1"/>
              <a:t>sp</a:t>
            </a:r>
            <a:endParaRPr lang="pt-BR" altLang="pt-BR" sz="1200" dirty="0"/>
          </a:p>
        </p:txBody>
      </p:sp>
      <p:cxnSp>
        <p:nvCxnSpPr>
          <p:cNvPr id="3" name="Conector reto 2"/>
          <p:cNvCxnSpPr>
            <a:cxnSpLocks/>
          </p:cNvCxnSpPr>
          <p:nvPr/>
        </p:nvCxnSpPr>
        <p:spPr>
          <a:xfrm flipH="1">
            <a:off x="648323" y="2212588"/>
            <a:ext cx="2171077" cy="1399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>
            <a:cxnSpLocks/>
          </p:cNvCxnSpPr>
          <p:nvPr/>
        </p:nvCxnSpPr>
        <p:spPr>
          <a:xfrm>
            <a:off x="648323" y="4622800"/>
            <a:ext cx="2304906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8">
            <a:extLst>
              <a:ext uri="{FF2B5EF4-FFF2-40B4-BE49-F238E27FC236}">
                <a16:creationId xmlns:a16="http://schemas.microsoft.com/office/drawing/2014/main" xmlns="" id="{BD1ADAF4-1D75-E62C-02CD-5BDE1B3B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962" y="3741353"/>
            <a:ext cx="28296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pt-BR" sz="1600" i="0" dirty="0"/>
          </a:p>
          <a:p>
            <a:pPr eaLnBrk="0" hangingPunct="0"/>
            <a:r>
              <a:rPr lang="en-US" altLang="pt-BR" sz="1400" i="0" dirty="0" err="1"/>
              <a:t>Combate</a:t>
            </a:r>
            <a:r>
              <a:rPr lang="en-US" altLang="pt-BR" sz="1400" i="0" dirty="0"/>
              <a:t> </a:t>
            </a:r>
            <a:r>
              <a:rPr lang="en-US" altLang="pt-BR" sz="1400" i="0" dirty="0" err="1"/>
              <a:t>aos</a:t>
            </a:r>
            <a:r>
              <a:rPr lang="en-US" altLang="pt-BR" sz="1400" i="0" dirty="0"/>
              <a:t> </a:t>
            </a:r>
            <a:r>
              <a:rPr lang="en-US" altLang="pt-BR" sz="1400" i="0" dirty="0" err="1"/>
              <a:t>criadouros</a:t>
            </a:r>
            <a:r>
              <a:rPr lang="en-US" altLang="pt-BR" sz="1400" i="0" dirty="0"/>
              <a:t> do </a:t>
            </a:r>
            <a:r>
              <a:rPr lang="en-US" altLang="pt-BR" sz="1400" i="0" dirty="0" err="1"/>
              <a:t>vetor</a:t>
            </a:r>
            <a:endParaRPr lang="pt-BR" altLang="pt-BR" sz="1400" i="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B1A9-11A6-4C20-B015-0F186E54F2BD}" type="slidenum">
              <a:rPr lang="en-US" altLang="pt-BR" smtClean="0"/>
              <a:pPr>
                <a:defRPr/>
              </a:pPr>
              <a:t>7</a:t>
            </a:fld>
            <a:endParaRPr lang="en-US" altLang="pt-BR"/>
          </a:p>
        </p:txBody>
      </p:sp>
      <p:pic>
        <p:nvPicPr>
          <p:cNvPr id="13" name="Picture 2" descr="https://ichef.bbci.co.uk/news/1024/cpsprodpb/126A3/production/_118172457_malariadatapic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17464"/>
            <a:ext cx="4114800" cy="38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k.timesnownews.com/custom_thumb1633607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7812"/>
            <a:ext cx="3107267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assets.medpagetoday.net/media/images/94xxx/94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599"/>
            <a:ext cx="3145366" cy="17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2"/>
          <p:cNvSpPr txBox="1">
            <a:spLocks/>
          </p:cNvSpPr>
          <p:nvPr/>
        </p:nvSpPr>
        <p:spPr bwMode="auto">
          <a:xfrm>
            <a:off x="0" y="304800"/>
            <a:ext cx="9144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lvl="0" algn="ctr">
              <a:lnSpc>
                <a:spcPts val="3500"/>
              </a:lnSpc>
              <a:defRPr/>
            </a:pP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</a:t>
            </a:r>
            <a: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vacinas</a:t>
            </a:r>
            <a: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a </a:t>
            </a: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malária</a:t>
            </a:r>
            <a: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recomendadas</a:t>
            </a:r>
            <a: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Mundial de </a:t>
            </a:r>
            <a:r>
              <a:rPr lang="en-US" sz="24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kumimoji="0" lang="pt-BR" altLang="pt-B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295E020-7AFE-D392-0341-A6D7B06A9593}"/>
              </a:ext>
            </a:extLst>
          </p:cNvPr>
          <p:cNvSpPr txBox="1"/>
          <p:nvPr/>
        </p:nvSpPr>
        <p:spPr>
          <a:xfrm>
            <a:off x="1026188" y="5762290"/>
            <a:ext cx="738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Não são efetivas contra a malária que predomina nas Américas e Ásia</a:t>
            </a:r>
          </a:p>
        </p:txBody>
      </p:sp>
    </p:spTree>
    <p:extLst>
      <p:ext uri="{BB962C8B-B14F-4D97-AF65-F5344CB8AC3E}">
        <p14:creationId xmlns:p14="http://schemas.microsoft.com/office/powerpoint/2010/main" val="33928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B1A9-11A6-4C20-B015-0F186E54F2BD}" type="slidenum">
              <a:rPr lang="en-US" altLang="pt-BR" smtClean="0"/>
              <a:pPr>
                <a:defRPr/>
              </a:pPr>
              <a:t>8</a:t>
            </a:fld>
            <a:endParaRPr lang="en-US" alt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72" y="2667000"/>
            <a:ext cx="600182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5066" y="1676400"/>
            <a:ext cx="43720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0" u="sng" dirty="0"/>
              <a:t>No Brasil</a:t>
            </a:r>
          </a:p>
          <a:p>
            <a:r>
              <a:rPr lang="pt-BR" sz="2400" i="0" dirty="0"/>
              <a:t>(2022)</a:t>
            </a:r>
          </a:p>
          <a:p>
            <a:endParaRPr lang="pt-BR" sz="2400" i="0" u="sng" dirty="0"/>
          </a:p>
          <a:p>
            <a:r>
              <a:rPr lang="pt-BR" sz="2400" i="0" dirty="0"/>
              <a:t>Total de casos: </a:t>
            </a:r>
            <a:r>
              <a:rPr lang="pt-BR" sz="2400" i="0" dirty="0">
                <a:solidFill>
                  <a:srgbClr val="FF0000"/>
                </a:solidFill>
              </a:rPr>
              <a:t>130.519</a:t>
            </a:r>
          </a:p>
          <a:p>
            <a:r>
              <a:rPr lang="pt-BR" sz="2400" i="0" dirty="0"/>
              <a:t>Casos </a:t>
            </a:r>
            <a:r>
              <a:rPr lang="pt-BR" sz="2400" dirty="0"/>
              <a:t>P. </a:t>
            </a:r>
            <a:r>
              <a:rPr lang="pt-BR" sz="2400" dirty="0" err="1"/>
              <a:t>vivax</a:t>
            </a:r>
            <a:r>
              <a:rPr lang="pt-BR" sz="2400" i="0" dirty="0"/>
              <a:t>: </a:t>
            </a:r>
            <a:r>
              <a:rPr lang="pt-BR" sz="2400" i="0" dirty="0">
                <a:solidFill>
                  <a:srgbClr val="FF0000"/>
                </a:solidFill>
              </a:rPr>
              <a:t>109.794</a:t>
            </a:r>
            <a:r>
              <a:rPr lang="pt-BR" sz="2400" i="0" dirty="0"/>
              <a:t> (85%)</a:t>
            </a:r>
          </a:p>
          <a:p>
            <a:endParaRPr lang="pt-BR" dirty="0"/>
          </a:p>
          <a:p>
            <a:r>
              <a:rPr lang="pt-BR" sz="1200" dirty="0" err="1"/>
              <a:t>Sivep</a:t>
            </a:r>
            <a:r>
              <a:rPr lang="pt-BR" sz="1200" dirty="0"/>
              <a:t> 23/06/2023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66210"/>
            <a:ext cx="9144000" cy="676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altLang="pt-BR" sz="32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</a:t>
            </a:r>
            <a:r>
              <a:rPr lang="en-US" altLang="pt-BR" sz="32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32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malária</a:t>
            </a:r>
            <a:r>
              <a:rPr lang="en-US" altLang="pt-BR" sz="32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pt-BR" sz="32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pt-BR" altLang="pt-BR" sz="32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73EDE4A-B178-699C-C367-9D4FE5977BF6}"/>
              </a:ext>
            </a:extLst>
          </p:cNvPr>
          <p:cNvSpPr txBox="1"/>
          <p:nvPr/>
        </p:nvSpPr>
        <p:spPr>
          <a:xfrm>
            <a:off x="4620874" y="198703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Rural &gt; Indígena &gt; Garimpo</a:t>
            </a:r>
          </a:p>
        </p:txBody>
      </p:sp>
    </p:spTree>
    <p:extLst>
      <p:ext uri="{BB962C8B-B14F-4D97-AF65-F5344CB8AC3E}">
        <p14:creationId xmlns:p14="http://schemas.microsoft.com/office/powerpoint/2010/main" val="1677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B1A9-11A6-4C20-B015-0F186E54F2BD}" type="slidenum">
              <a:rPr lang="en-US" altLang="pt-BR" smtClean="0"/>
              <a:pPr>
                <a:defRPr/>
              </a:pPr>
              <a:t>9</a:t>
            </a:fld>
            <a:endParaRPr lang="en-US" altLang="pt-BR"/>
          </a:p>
        </p:txBody>
      </p:sp>
      <p:sp>
        <p:nvSpPr>
          <p:cNvPr id="15" name="Retângulo 14"/>
          <p:cNvSpPr/>
          <p:nvPr/>
        </p:nvSpPr>
        <p:spPr>
          <a:xfrm>
            <a:off x="1" y="508465"/>
            <a:ext cx="9144000" cy="943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81240" tIns="40620" rIns="81240" bIns="40620" anchor="ctr">
            <a:spAutoFit/>
          </a:bodyPr>
          <a:lstStyle/>
          <a:p>
            <a:pPr algn="ctr"/>
            <a:r>
              <a:rPr lang="pt-BR" sz="2800" i="0" dirty="0">
                <a:solidFill>
                  <a:srgbClr val="002060"/>
                </a:solidFill>
              </a:rPr>
              <a:t>Desenvolvimento de uma vacina contra o</a:t>
            </a:r>
            <a:br>
              <a:rPr lang="pt-BR" sz="2800" i="0" dirty="0">
                <a:solidFill>
                  <a:srgbClr val="002060"/>
                </a:solidFill>
              </a:rPr>
            </a:br>
            <a:r>
              <a:rPr lang="pt-BR" sz="2800" i="0" dirty="0">
                <a:solidFill>
                  <a:srgbClr val="002060"/>
                </a:solidFill>
              </a:rPr>
              <a:t> </a:t>
            </a:r>
            <a:r>
              <a:rPr lang="pt-BR" sz="2800" dirty="0">
                <a:solidFill>
                  <a:srgbClr val="002060"/>
                </a:solidFill>
              </a:rPr>
              <a:t>Plasmodium </a:t>
            </a:r>
            <a:r>
              <a:rPr lang="pt-BR" sz="2800" dirty="0" err="1">
                <a:solidFill>
                  <a:srgbClr val="002060"/>
                </a:solidFill>
              </a:rPr>
              <a:t>vivax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6" name="Espaço Reservado para Número de Slide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377B6393-4A34-4893-B674-4CD937D96320}" type="slidenum">
              <a:rPr lang="en-US" altLang="pt-BR" i="0" smtClean="0"/>
              <a:pPr>
                <a:defRPr/>
              </a:pPr>
              <a:t>9</a:t>
            </a:fld>
            <a:endParaRPr lang="en-US" altLang="pt-BR" i="0" dirty="0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71494117"/>
              </p:ext>
            </p:extLst>
          </p:nvPr>
        </p:nvGraphicFramePr>
        <p:xfrm>
          <a:off x="-381000" y="1661887"/>
          <a:ext cx="8991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2743200" y="3600523"/>
            <a:ext cx="1755208" cy="297477"/>
          </a:xfrm>
          <a:prstGeom prst="rect">
            <a:avLst/>
          </a:prstGeom>
          <a:noFill/>
        </p:spPr>
        <p:txBody>
          <a:bodyPr wrap="none" lIns="81240" tIns="40620" rIns="81240" bIns="40620" rtlCol="0">
            <a:spAutoFit/>
          </a:bodyPr>
          <a:lstStyle/>
          <a:p>
            <a:r>
              <a:rPr lang="en-US" sz="1400" i="0" dirty="0"/>
              <a:t>Testes de </a:t>
            </a:r>
            <a:r>
              <a:rPr lang="en-US" sz="1400" i="0" dirty="0" err="1"/>
              <a:t>qualidade</a:t>
            </a:r>
            <a:endParaRPr lang="pt-BR" sz="1400" i="0" dirty="0"/>
          </a:p>
        </p:txBody>
      </p:sp>
      <p:sp>
        <p:nvSpPr>
          <p:cNvPr id="3" name="Seta para Baixo 2">
            <a:extLst>
              <a:ext uri="{FF2B5EF4-FFF2-40B4-BE49-F238E27FC236}">
                <a16:creationId xmlns:a16="http://schemas.microsoft.com/office/drawing/2014/main" xmlns="" id="{E1C56A21-03E8-1EF6-C9FE-D15F64F975A5}"/>
              </a:ext>
            </a:extLst>
          </p:cNvPr>
          <p:cNvSpPr/>
          <p:nvPr/>
        </p:nvSpPr>
        <p:spPr>
          <a:xfrm>
            <a:off x="3872484" y="1585687"/>
            <a:ext cx="242316" cy="7283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5E285E8-633F-B27F-1C00-0B18963A4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248214"/>
            <a:ext cx="2189115" cy="207638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572001" y="3600523"/>
            <a:ext cx="1526619" cy="728364"/>
          </a:xfrm>
          <a:prstGeom prst="rect">
            <a:avLst/>
          </a:prstGeom>
          <a:noFill/>
        </p:spPr>
        <p:txBody>
          <a:bodyPr wrap="none" lIns="81240" tIns="40620" rIns="81240" bIns="40620" rtlCol="0">
            <a:spAutoFit/>
          </a:bodyPr>
          <a:lstStyle/>
          <a:p>
            <a:r>
              <a:rPr lang="pt-BR" sz="1400" i="0" dirty="0" err="1"/>
              <a:t>Imunogenicidade</a:t>
            </a:r>
            <a:endParaRPr lang="pt-BR" sz="1400" i="0" dirty="0"/>
          </a:p>
          <a:p>
            <a:r>
              <a:rPr lang="pt-BR" sz="1400" i="0" dirty="0"/>
              <a:t>Segurança</a:t>
            </a:r>
          </a:p>
          <a:p>
            <a:r>
              <a:rPr lang="pt-BR" sz="1400" i="0" dirty="0"/>
              <a:t>Toxicidade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23068" y="346925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0" dirty="0"/>
              <a:t>2024-......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46376080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75480</TotalTime>
  <Words>694</Words>
  <Application>Microsoft Office PowerPoint</Application>
  <PresentationFormat>Apresentação na tela (4:3)</PresentationFormat>
  <Paragraphs>143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Times New Roman</vt:lpstr>
      <vt:lpstr>Wingdings</vt:lpstr>
      <vt:lpstr>Estrutura padrão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convencionais de controle da malária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de recursos humanos: desde a iniciação científica até  o pós-doutorado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Elaine Vicentin</dc:creator>
  <cp:lastModifiedBy>Leomar Diniz</cp:lastModifiedBy>
  <cp:revision>1765</cp:revision>
  <dcterms:modified xsi:type="dcterms:W3CDTF">2023-11-29T11:45:09Z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TC101964804</vt:lpwstr>
  </property>
</Properties>
</file>