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5" r:id="rId5"/>
  </p:sldMasterIdLst>
  <p:notesMasterIdLst>
    <p:notesMasterId r:id="rId33"/>
  </p:notesMasterIdLst>
  <p:handoutMasterIdLst>
    <p:handoutMasterId r:id="rId34"/>
  </p:handoutMasterIdLst>
  <p:sldIdLst>
    <p:sldId id="534" r:id="rId6"/>
    <p:sldId id="353" r:id="rId7"/>
    <p:sldId id="266" r:id="rId8"/>
    <p:sldId id="514" r:id="rId9"/>
    <p:sldId id="538" r:id="rId10"/>
    <p:sldId id="533" r:id="rId11"/>
    <p:sldId id="508" r:id="rId12"/>
    <p:sldId id="540" r:id="rId13"/>
    <p:sldId id="512" r:id="rId14"/>
    <p:sldId id="541" r:id="rId15"/>
    <p:sldId id="513" r:id="rId16"/>
    <p:sldId id="515" r:id="rId17"/>
    <p:sldId id="529" r:id="rId18"/>
    <p:sldId id="530" r:id="rId19"/>
    <p:sldId id="539" r:id="rId20"/>
    <p:sldId id="524" r:id="rId21"/>
    <p:sldId id="526" r:id="rId22"/>
    <p:sldId id="527" r:id="rId23"/>
    <p:sldId id="522" r:id="rId24"/>
    <p:sldId id="523" r:id="rId25"/>
    <p:sldId id="542" r:id="rId26"/>
    <p:sldId id="519" r:id="rId27"/>
    <p:sldId id="520" r:id="rId28"/>
    <p:sldId id="521" r:id="rId29"/>
    <p:sldId id="525" r:id="rId30"/>
    <p:sldId id="528" r:id="rId31"/>
    <p:sldId id="536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E66A4-092A-498B-AF9D-3AA0232C1B09}" v="3" dt="2025-05-20T18:35:12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9068F90-DAA5-50D3-FEB6-81643DA89F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DF96E3-1EC8-95E9-6C7B-EC2EB664A6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179F-18D6-43B9-975A-1A894146350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62C0E3-9CA4-487C-85A1-AE4F6957B5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06A981-5309-BA19-9275-3E4953DD3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FA88C-FC9E-4759-AA7B-2361ACA4E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467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1B5FD-F748-4B54-B612-789B0E434D3F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A00DA-83E2-402D-800C-D6CACC5A31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019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8c42989cd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2c8c42989cd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919FF-2503-0A7E-20E7-F63D1ABCF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B00297-935E-D988-B88F-2792A69EE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8B09E7-0BE6-42C2-5B8A-294B9F95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E12438-99D2-38E1-BC77-BFAA59E3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0DCFF7-9F9B-2AD7-FE1B-246BACDB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81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133B7-88D9-48F9-0FBB-9077980A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DEA1C7-6DC1-4997-CF80-FE9BFE979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EA2004-A973-FA93-2589-AEE8BA54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F1A383-B36B-468C-22C3-304003BE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D1DFA0-2175-FA19-EB4F-6F255D0A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24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B72E65-8254-16E1-F96F-853E8465A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DA6CA8-624A-C321-2611-F0FCD5F67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10A181-D3F5-30C4-8DEB-3684C750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9A81B-B8F6-00CA-5CFD-967EF39B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3F97B4-04A0-D1F4-5104-326B0259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82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3F03443-3423-A390-D760-7C958ED2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6A528EAB-05C1-6532-4A91-72A04188B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B6650D72-21B9-C540-0DAB-1D4BFC1B4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B0E1A29-81CA-63FF-AB69-61BD278FC5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2787" y="201493"/>
            <a:ext cx="1786411" cy="36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8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304002-F262-0792-417E-CBE9749BD7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ED1D1C8-6DFB-4815-9E0A-2302B10C2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46"/>
          <a:stretch/>
        </p:blipFill>
        <p:spPr>
          <a:xfrm>
            <a:off x="0" y="599762"/>
            <a:ext cx="6787662" cy="565847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4B43EF0-1741-4364-559D-F8E14685FA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7662" y="1781540"/>
            <a:ext cx="4269031" cy="29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51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C405FAD-B750-0C70-B47E-2035A9977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8" y="0"/>
            <a:ext cx="12190524" cy="68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92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Títu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2FA7FD8-C880-DC30-BB3B-EDF5E9E70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86" r="586"/>
          <a:stretch/>
        </p:blipFill>
        <p:spPr>
          <a:xfrm>
            <a:off x="0" y="-40679"/>
            <a:ext cx="12192000" cy="693935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784AF7-52C3-1AC3-C850-1AEC4F9D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062" y="300163"/>
            <a:ext cx="4596511" cy="398601"/>
          </a:xfrm>
        </p:spPr>
        <p:txBody>
          <a:bodyPr>
            <a:normAutofit/>
          </a:bodyPr>
          <a:lstStyle>
            <a:lvl1pPr>
              <a:defRPr sz="1500" spc="600">
                <a:solidFill>
                  <a:srgbClr val="19D16A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pt-BR" dirty="0"/>
              <a:t>APRESENTAÇÃO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A9B00EDB-9727-2CD5-AB34-E4EC4434B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131" y="1006532"/>
            <a:ext cx="4596447" cy="1480240"/>
          </a:xfrm>
        </p:spPr>
        <p:txBody>
          <a:bodyPr>
            <a:normAutofit/>
          </a:bodyPr>
          <a:lstStyle>
            <a:lvl1pPr marL="0" indent="0">
              <a:buNone/>
              <a:defRPr sz="4500" b="1">
                <a:solidFill>
                  <a:srgbClr val="1356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id="{56B9F159-709C-411A-10F1-4AA8EBDA38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131" y="2596101"/>
            <a:ext cx="4596511" cy="1340749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1356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85637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73AADB-0DD8-A321-5A60-13C8479A4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86" r="586"/>
          <a:stretch/>
        </p:blipFill>
        <p:spPr>
          <a:xfrm>
            <a:off x="0" y="-40679"/>
            <a:ext cx="12192000" cy="6939357"/>
          </a:xfrm>
          <a:prstGeom prst="rect">
            <a:avLst/>
          </a:prstGeom>
        </p:spPr>
      </p:pic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42424C7F-3390-9AEB-780D-F6BA3B537F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5557" y="210757"/>
            <a:ext cx="9511889" cy="27077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356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o tema do slide</a:t>
            </a:r>
          </a:p>
        </p:txBody>
      </p:sp>
      <p:sp>
        <p:nvSpPr>
          <p:cNvPr id="13" name="Triângulo 12">
            <a:extLst>
              <a:ext uri="{FF2B5EF4-FFF2-40B4-BE49-F238E27FC236}">
                <a16:creationId xmlns:a16="http://schemas.microsoft.com/office/drawing/2014/main" id="{EA2A6FDD-806A-C094-C85A-6C2F2F250A25}"/>
              </a:ext>
            </a:extLst>
          </p:cNvPr>
          <p:cNvSpPr/>
          <p:nvPr userDrawn="1"/>
        </p:nvSpPr>
        <p:spPr>
          <a:xfrm rot="5400000">
            <a:off x="416843" y="297396"/>
            <a:ext cx="147826" cy="127436"/>
          </a:xfrm>
          <a:prstGeom prst="triangle">
            <a:avLst/>
          </a:prstGeom>
          <a:solidFill>
            <a:srgbClr val="19D1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41B2F6"/>
              </a:solidFill>
            </a:endParaRPr>
          </a:p>
        </p:txBody>
      </p:sp>
      <p:sp>
        <p:nvSpPr>
          <p:cNvPr id="14" name="Espaço Reservado para Texto 15">
            <a:extLst>
              <a:ext uri="{FF2B5EF4-FFF2-40B4-BE49-F238E27FC236}">
                <a16:creationId xmlns:a16="http://schemas.microsoft.com/office/drawing/2014/main" id="{429D59DB-F9C6-E765-AE2C-285B20ADE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38" y="1192214"/>
            <a:ext cx="4840287" cy="103415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1356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17">
            <a:extLst>
              <a:ext uri="{FF2B5EF4-FFF2-40B4-BE49-F238E27FC236}">
                <a16:creationId xmlns:a16="http://schemas.microsoft.com/office/drawing/2014/main" id="{7A1AEBC6-B3BB-E311-486B-F621EF86CD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8" y="2454275"/>
            <a:ext cx="4840286" cy="91440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Insira aqui o conteúdo de texto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87422279-A01B-D165-2648-03ED096C9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037" y="3860799"/>
            <a:ext cx="4840287" cy="7588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9D16A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Texto de destaque</a:t>
            </a:r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EA58A682-473E-7B95-0B7F-B5376B5A9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2036" y="1041431"/>
            <a:ext cx="4631748" cy="457797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39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/>
          </a:p>
          <a:p>
            <a:endParaRPr lang="pt-BR" dirty="0"/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id="{12B47465-243C-9BB0-FCAD-42CE0FF6E6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038" y="4742782"/>
            <a:ext cx="4865549" cy="800089"/>
          </a:xfrm>
          <a:prstGeom prst="roundRect">
            <a:avLst/>
          </a:prstGeom>
          <a:solidFill>
            <a:srgbClr val="135650"/>
          </a:solidFill>
          <a:ln w="28575" cap="rnd">
            <a:noFill/>
            <a:round/>
          </a:ln>
          <a:effectLst>
            <a:outerShdw blurRad="50800" dist="50800" dir="5400000" algn="ctr" rotWithShape="0">
              <a:schemeClr val="bg1"/>
            </a:outerShdw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Insira aqui o conteúdo de texto</a:t>
            </a:r>
          </a:p>
        </p:txBody>
      </p:sp>
    </p:spTree>
    <p:extLst>
      <p:ext uri="{BB962C8B-B14F-4D97-AF65-F5344CB8AC3E}">
        <p14:creationId xmlns:p14="http://schemas.microsoft.com/office/powerpoint/2010/main" val="327712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495AF6-06A8-3523-FF76-9BD34E296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86" r="586"/>
          <a:stretch/>
        </p:blipFill>
        <p:spPr>
          <a:xfrm>
            <a:off x="0" y="-40679"/>
            <a:ext cx="12192000" cy="6939357"/>
          </a:xfrm>
          <a:prstGeom prst="rect">
            <a:avLst/>
          </a:prstGeom>
        </p:spPr>
      </p:pic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4CAC1F96-80FF-9834-AA5F-17E326384D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5557" y="210757"/>
            <a:ext cx="9511889" cy="27077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o tema do slide</a:t>
            </a:r>
          </a:p>
        </p:txBody>
      </p:sp>
      <p:sp>
        <p:nvSpPr>
          <p:cNvPr id="5" name="Triângulo 4">
            <a:extLst>
              <a:ext uri="{FF2B5EF4-FFF2-40B4-BE49-F238E27FC236}">
                <a16:creationId xmlns:a16="http://schemas.microsoft.com/office/drawing/2014/main" id="{3CBE1EFD-2677-B635-71CF-BF0A0D6B80BA}"/>
              </a:ext>
            </a:extLst>
          </p:cNvPr>
          <p:cNvSpPr/>
          <p:nvPr userDrawn="1"/>
        </p:nvSpPr>
        <p:spPr>
          <a:xfrm rot="5400000">
            <a:off x="416843" y="297396"/>
            <a:ext cx="147826" cy="127436"/>
          </a:xfrm>
          <a:prstGeom prst="triangle">
            <a:avLst/>
          </a:prstGeom>
          <a:solidFill>
            <a:srgbClr val="19D1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9D16A"/>
              </a:solidFill>
            </a:endParaRP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E9FDD259-9F94-9F98-A9A2-88C4592352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27698" y="1241670"/>
            <a:ext cx="7007190" cy="437948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481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inam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3515AE7-E133-319C-1AED-FE575E1E5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86" r="586"/>
          <a:stretch/>
        </p:blipFill>
        <p:spPr>
          <a:xfrm>
            <a:off x="0" y="-40679"/>
            <a:ext cx="12192000" cy="6939357"/>
          </a:xfrm>
          <a:prstGeom prst="rect">
            <a:avLst/>
          </a:prstGeom>
        </p:spPr>
      </p:pic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C34143AB-62BD-DEE7-0881-046A7B2CC0E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5557" y="210757"/>
            <a:ext cx="9511889" cy="27077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356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o tema do slide</a:t>
            </a:r>
          </a:p>
        </p:txBody>
      </p:sp>
      <p:sp>
        <p:nvSpPr>
          <p:cNvPr id="8" name="Triângulo 7">
            <a:extLst>
              <a:ext uri="{FF2B5EF4-FFF2-40B4-BE49-F238E27FC236}">
                <a16:creationId xmlns:a16="http://schemas.microsoft.com/office/drawing/2014/main" id="{D516C018-7EC9-782C-AC20-DA469F0A8FEB}"/>
              </a:ext>
            </a:extLst>
          </p:cNvPr>
          <p:cNvSpPr/>
          <p:nvPr userDrawn="1"/>
        </p:nvSpPr>
        <p:spPr>
          <a:xfrm rot="5400000">
            <a:off x="416843" y="297396"/>
            <a:ext cx="147826" cy="127436"/>
          </a:xfrm>
          <a:prstGeom prst="triangle">
            <a:avLst/>
          </a:prstGeom>
          <a:solidFill>
            <a:srgbClr val="19D1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41B2F6"/>
              </a:solidFill>
            </a:endParaRP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4B1D7FAF-DA6D-E9A4-DA83-C0D221702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38" y="1192214"/>
            <a:ext cx="4840287" cy="1034152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1356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D9567467-97F8-29C0-F943-B35370E683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8" y="2454275"/>
            <a:ext cx="4840286" cy="91440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Insira aqui o conteúdo de texto</a:t>
            </a:r>
          </a:p>
        </p:txBody>
      </p:sp>
      <p:sp>
        <p:nvSpPr>
          <p:cNvPr id="2" name="Espaço Reservado para Texto 17">
            <a:extLst>
              <a:ext uri="{FF2B5EF4-FFF2-40B4-BE49-F238E27FC236}">
                <a16:creationId xmlns:a16="http://schemas.microsoft.com/office/drawing/2014/main" id="{7156F8F1-40FB-677A-F14F-DFBEBB247F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7039" y="3667926"/>
            <a:ext cx="3136914" cy="2303503"/>
          </a:xfrm>
          <a:prstGeom prst="roundRect">
            <a:avLst/>
          </a:prstGeom>
          <a:noFill/>
          <a:ln w="28575" cap="rnd">
            <a:solidFill>
              <a:srgbClr val="135650"/>
            </a:solidFill>
            <a:round/>
          </a:ln>
          <a:effectLst>
            <a:outerShdw blurRad="50800" dist="50800" dir="5400000" algn="ctr" rotWithShape="0">
              <a:schemeClr val="bg1"/>
            </a:outerShdw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rgbClr val="1356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4" name="Espaço Reservado para Texto 17">
            <a:extLst>
              <a:ext uri="{FF2B5EF4-FFF2-40B4-BE49-F238E27FC236}">
                <a16:creationId xmlns:a16="http://schemas.microsoft.com/office/drawing/2014/main" id="{C01609C2-2F4D-C73E-EDBC-B45FAAC27F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4550" y="3667926"/>
            <a:ext cx="3136914" cy="2303503"/>
          </a:xfrm>
          <a:prstGeom prst="roundRect">
            <a:avLst/>
          </a:prstGeom>
          <a:solidFill>
            <a:srgbClr val="135650"/>
          </a:solidFill>
          <a:ln w="28575" cap="rnd">
            <a:noFill/>
            <a:round/>
          </a:ln>
          <a:effectLst>
            <a:outerShdw blurRad="50800" dist="50800" dir="5400000" algn="ctr" rotWithShape="0">
              <a:schemeClr val="bg1"/>
            </a:outerShdw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5" name="Espaço Reservado para Texto 17">
            <a:extLst>
              <a:ext uri="{FF2B5EF4-FFF2-40B4-BE49-F238E27FC236}">
                <a16:creationId xmlns:a16="http://schemas.microsoft.com/office/drawing/2014/main" id="{9DFA47D3-7C37-BBAA-461B-C589AFAE56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62062" y="3667926"/>
            <a:ext cx="3136914" cy="2303503"/>
          </a:xfrm>
          <a:prstGeom prst="roundRect">
            <a:avLst/>
          </a:prstGeom>
          <a:noFill/>
          <a:ln w="28575" cap="rnd">
            <a:solidFill>
              <a:srgbClr val="135650"/>
            </a:solidFill>
            <a:round/>
          </a:ln>
          <a:effectLst>
            <a:outerShdw blurRad="50800" dist="50800" dir="5400000" algn="ctr" rotWithShape="0">
              <a:schemeClr val="bg1"/>
            </a:outerShdw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rgbClr val="1356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9837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e dois l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FC42649-F79B-520A-761E-A4527484B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86" r="586"/>
          <a:stretch/>
        </p:blipFill>
        <p:spPr>
          <a:xfrm>
            <a:off x="0" y="-40679"/>
            <a:ext cx="12192000" cy="6939357"/>
          </a:xfrm>
          <a:prstGeom prst="rect">
            <a:avLst/>
          </a:prstGeom>
        </p:spPr>
      </p:pic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9A37A301-68C4-9973-50B2-88854982CF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5557" y="210757"/>
            <a:ext cx="9511889" cy="27077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356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o tema do slide</a:t>
            </a:r>
          </a:p>
        </p:txBody>
      </p:sp>
      <p:sp>
        <p:nvSpPr>
          <p:cNvPr id="15" name="Triângulo 14">
            <a:extLst>
              <a:ext uri="{FF2B5EF4-FFF2-40B4-BE49-F238E27FC236}">
                <a16:creationId xmlns:a16="http://schemas.microsoft.com/office/drawing/2014/main" id="{5DA924E9-EB4D-9832-C720-C58A7D6518CC}"/>
              </a:ext>
            </a:extLst>
          </p:cNvPr>
          <p:cNvSpPr/>
          <p:nvPr userDrawn="1"/>
        </p:nvSpPr>
        <p:spPr>
          <a:xfrm rot="5400000">
            <a:off x="416843" y="297396"/>
            <a:ext cx="147826" cy="127436"/>
          </a:xfrm>
          <a:prstGeom prst="triangle">
            <a:avLst/>
          </a:prstGeom>
          <a:solidFill>
            <a:srgbClr val="19D1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41B2F6"/>
              </a:solidFill>
            </a:endParaRP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0F5A6A7D-2639-E5B9-7613-42E72D093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38" y="1192214"/>
            <a:ext cx="4840287" cy="1034152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1356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17">
            <a:extLst>
              <a:ext uri="{FF2B5EF4-FFF2-40B4-BE49-F238E27FC236}">
                <a16:creationId xmlns:a16="http://schemas.microsoft.com/office/drawing/2014/main" id="{CDDA18E5-D76C-AE74-AA70-2560D76A05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9476" y="1192214"/>
            <a:ext cx="4840286" cy="41251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356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Insira aqui o conteúdo de texto</a:t>
            </a:r>
          </a:p>
        </p:txBody>
      </p:sp>
      <p:sp>
        <p:nvSpPr>
          <p:cNvPr id="21" name="Espaço Reservado para Texto 17">
            <a:extLst>
              <a:ext uri="{FF2B5EF4-FFF2-40B4-BE49-F238E27FC236}">
                <a16:creationId xmlns:a16="http://schemas.microsoft.com/office/drawing/2014/main" id="{7E300A2A-93C2-0FC7-1D7D-6D281B31A4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9476" y="1880472"/>
            <a:ext cx="4840286" cy="412515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Insira aqui o conteúdo de texto</a:t>
            </a:r>
          </a:p>
        </p:txBody>
      </p:sp>
      <p:sp>
        <p:nvSpPr>
          <p:cNvPr id="22" name="Espaço Reservado para Texto 17">
            <a:extLst>
              <a:ext uri="{FF2B5EF4-FFF2-40B4-BE49-F238E27FC236}">
                <a16:creationId xmlns:a16="http://schemas.microsoft.com/office/drawing/2014/main" id="{127AC146-DE41-492D-7A47-6C8C09A618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9476" y="2844033"/>
            <a:ext cx="4840286" cy="41251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356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Insira aqui o conteúdo de texto</a:t>
            </a:r>
          </a:p>
        </p:txBody>
      </p:sp>
      <p:sp>
        <p:nvSpPr>
          <p:cNvPr id="23" name="Espaço Reservado para Texto 17">
            <a:extLst>
              <a:ext uri="{FF2B5EF4-FFF2-40B4-BE49-F238E27FC236}">
                <a16:creationId xmlns:a16="http://schemas.microsoft.com/office/drawing/2014/main" id="{541999B7-67C4-B9B5-9EED-943BBC06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9476" y="3532291"/>
            <a:ext cx="4840286" cy="412515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Insira aqui o conteúdo de texto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:a16="http://schemas.microsoft.com/office/drawing/2014/main" id="{9C2076C9-C902-B28C-02D2-285B3A35E4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9476" y="4574510"/>
            <a:ext cx="4840286" cy="41251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356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Insira aqui o conteúdo de texto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:a16="http://schemas.microsoft.com/office/drawing/2014/main" id="{7C89803B-5315-C4DC-66FE-EFEA869F24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9476" y="5262768"/>
            <a:ext cx="4840286" cy="412515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Insira aqui o conteúdo de texto</a:t>
            </a:r>
          </a:p>
        </p:txBody>
      </p:sp>
      <p:sp>
        <p:nvSpPr>
          <p:cNvPr id="4" name="Espaço Reservado para Imagem 20">
            <a:extLst>
              <a:ext uri="{FF2B5EF4-FFF2-40B4-BE49-F238E27FC236}">
                <a16:creationId xmlns:a16="http://schemas.microsoft.com/office/drawing/2014/main" id="{4CA87F0C-7BDD-7AFB-8906-EBA79A1032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038" y="2292987"/>
            <a:ext cx="4840287" cy="3752207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902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D7DF-92F9-0886-43C7-03D311E1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825FEA-3CD5-B840-5CA4-05BA0FED2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4AC11E-3FB0-E069-3EB7-084E5B9F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0E15A5-34BB-B832-248A-9DAAD86B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C96B75-CD20-CF1C-D640-31FABC87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876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>
            <a:extLst>
              <a:ext uri="{FF2B5EF4-FFF2-40B4-BE49-F238E27FC236}">
                <a16:creationId xmlns:a16="http://schemas.microsoft.com/office/drawing/2014/main" id="{96D0ABE4-2443-4AE2-C32C-BBBB54D5B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802" y="-28877"/>
            <a:ext cx="12310307" cy="69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45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133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73170-97AF-07DF-626D-00E947DA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F633FA-3E04-D716-D830-21ABC0F88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18B5BD-F7A3-1DCF-E426-1EAAC49B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D87546-89D1-7A2C-71C6-5417220C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D56D3E-E89A-B420-871B-95ABF5ED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84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EC8BC-D84C-38B5-69E9-7E3176A5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4A17FE-DDA1-CAFA-39FE-CAB0A4C8A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43BF95-D947-F274-18F2-3A7E432C1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E6C5DF-7D29-B17B-0ACA-E2FC6281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77FBF4-1907-6E99-D136-144740E8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0EB1BD-21F5-6DC4-AC4E-81B65411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35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CC6BA-6BA6-01B3-DE31-E0993DAD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D7872F-3E65-A3CC-E2BF-928F5CE48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0FD3BB-0983-E194-5ABF-DB641267F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F8F583-F559-FAAB-4AC3-5E17CCE6B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603DC7-5908-523E-934F-E3D0822B7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3AF551-6625-C560-81A4-5EFBEAC1A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15B6ED-5EA3-1EE7-241A-9D69D28E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383A05-772D-931E-C827-EC695CCF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71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2E1D2-4B08-4DE4-722E-B7F3C794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575A98-A2F4-B8DA-D9F9-B1ADA985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07C87A1-BDAD-7098-E790-03EE655D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690930-81DA-19DD-E14C-9F632631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20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6A0990-8004-F690-6BC9-5740B021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0798A2-DFE1-12CF-1EB6-8E9DDE54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015F84-7D6A-526F-7CBD-C16D2666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48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477A-3FE2-E370-12CC-2221F5B1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47913-6ABD-8FEC-0822-CAEF3D1F6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9DFD3A-8FFC-E1B0-71A5-9538D2260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13BB1B-0E78-E09F-B9B0-5FADDF5E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AF4F3C-9131-0EE8-E2F2-1A9B4EDF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17ED10-7978-1B36-7535-9F507E20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43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2F6A2-7CDF-9FCB-7112-946B97B8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5E8749-7BDA-8A57-283C-224A391C6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51CF2E-CE54-CFED-E7B7-6C52576AE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CB92F9-AD2F-1474-1606-47373711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5CE527-9587-1AEA-D32F-EC738A50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670D54-8AFD-ED09-E908-040EE2B2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88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A35C515-7E1E-6810-E20E-F52FA37B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953196-E488-743E-EBB8-F13059B4D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93C322-99DF-C8D0-5638-453722123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D53C27-47D7-27B5-1155-DC9BC4AB0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32E35D-0627-A675-7DFF-8C04777DF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3D160-4C9E-4901-AF9F-A5FAA6085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95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39F08F8-A489-A952-6C39-B5EC2E9D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1E4BA3-E190-7D53-E8A7-0559E9D3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EC17B1-FF1D-1FFE-CA16-CA38CF09F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86F31-F0F5-5E44-9C47-36DA122984DA}" type="datetime1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E7CEF4-7039-46DD-8976-B770363B3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F86907-959A-9FDE-DAAA-D137299F3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2FCB90-9BCD-9545-9C16-F87F2BD8D7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09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FE4C0-FEE5-57CE-C919-CB6FAA83C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97F8911-FF72-FABA-19F9-293EC82CA6C4}"/>
              </a:ext>
            </a:extLst>
          </p:cNvPr>
          <p:cNvSpPr/>
          <p:nvPr/>
        </p:nvSpPr>
        <p:spPr>
          <a:xfrm>
            <a:off x="6096000" y="1663908"/>
            <a:ext cx="5521377" cy="308797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Texto, Logotipo&#10;&#10;O conteúdo gerado por IA pode estar incorreto.">
            <a:extLst>
              <a:ext uri="{FF2B5EF4-FFF2-40B4-BE49-F238E27FC236}">
                <a16:creationId xmlns:a16="http://schemas.microsoft.com/office/drawing/2014/main" id="{373E1F23-CEAD-4E27-5BCE-430B484B3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87" y="2946342"/>
            <a:ext cx="3277484" cy="1482593"/>
          </a:xfrm>
          <a:prstGeom prst="rect">
            <a:avLst/>
          </a:prstGeom>
        </p:spPr>
      </p:pic>
      <p:pic>
        <p:nvPicPr>
          <p:cNvPr id="8" name="Imagem 7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DEE570B-CA03-7F16-A04C-AE523DED9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79" y="2320125"/>
            <a:ext cx="2735029" cy="2735029"/>
          </a:xfrm>
          <a:prstGeom prst="rect">
            <a:avLst/>
          </a:prstGeom>
        </p:spPr>
      </p:pic>
      <p:pic>
        <p:nvPicPr>
          <p:cNvPr id="10" name="Imagem 9" descr="Logotipo&#10;&#10;O conteúdo gerado por IA pode estar incorreto.">
            <a:extLst>
              <a:ext uri="{FF2B5EF4-FFF2-40B4-BE49-F238E27FC236}">
                <a16:creationId xmlns:a16="http://schemas.microsoft.com/office/drawing/2014/main" id="{A1636DEB-32FD-EA6F-854F-661A0382C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9" b="40328"/>
          <a:stretch/>
        </p:blipFill>
        <p:spPr>
          <a:xfrm>
            <a:off x="4801341" y="1282434"/>
            <a:ext cx="7390659" cy="16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5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52E32-621E-1A46-71A1-D1B064042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88CC7ED-1417-5393-339C-012F86A762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1663908"/>
            <a:ext cx="5521377" cy="308797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81B0FB6E-85F8-B953-FE8B-5BF97D475745}"/>
              </a:ext>
            </a:extLst>
          </p:cNvPr>
          <p:cNvSpPr txBox="1">
            <a:spLocks/>
          </p:cNvSpPr>
          <p:nvPr/>
        </p:nvSpPr>
        <p:spPr>
          <a:xfrm>
            <a:off x="5161548" y="2568622"/>
            <a:ext cx="7030452" cy="437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4000" dirty="0">
                <a:latin typeface="Montserrat Black" panose="00000A00000000000000" pitchFamily="2" charset="0"/>
              </a:rPr>
              <a:t>3. PRINCIPAIS RISCOS E PONTOS DE ATENÇÃO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4000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8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FFE19-E4C0-2BD2-887E-AC717F504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E58C17F-0803-F5C1-B7AA-2920839D3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Montserrat Black" panose="00000A00000000000000" pitchFamily="2" charset="0"/>
              </a:rPr>
              <a:t>3. PRINCIPAIS RISCOS E PONTOS DE ATENÇÃO</a:t>
            </a:r>
          </a:p>
          <a:p>
            <a:pPr marL="0" indent="0">
              <a:buNone/>
            </a:pPr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1871D8F8-6292-77A2-4058-D282A66C240E}"/>
              </a:ext>
            </a:extLst>
          </p:cNvPr>
          <p:cNvSpPr txBox="1"/>
          <p:nvPr/>
        </p:nvSpPr>
        <p:spPr>
          <a:xfrm>
            <a:off x="434650" y="1146243"/>
            <a:ext cx="11632432" cy="537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b="1" dirty="0">
                <a:latin typeface="Montserrat"/>
              </a:rPr>
              <a:t>3.1 Data Center Inteligência Artificial </a:t>
            </a:r>
          </a:p>
          <a:p>
            <a:pPr>
              <a:lnSpc>
                <a:spcPct val="115000"/>
              </a:lnSpc>
            </a:pPr>
            <a:endParaRPr lang="pt-BR" sz="1600" b="1" dirty="0">
              <a:latin typeface="Montserrat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Montserrat"/>
              </a:rPr>
              <a:t>O PL 3018/2024, ao focar apenas nos data centers voltados à IA, ignora que a infraestrutura física, os impactos ambientais, o consumo energético e os riscos de segurança cibernética são comuns a todos os data centers, independentemente da aplicação dos dados processados.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Montserrat"/>
              </a:rPr>
              <a:t>Os desafios relacionados a eficiência energética, governança de dados, soberania digital e segurança cibernética são estruturais ao setor de data centers, não apenas aos que processam algoritmos de IA.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pt-BR" dirty="0">
              <a:latin typeface="Montserrat"/>
            </a:endParaRPr>
          </a:p>
          <a:p>
            <a:pPr lvl="1">
              <a:lnSpc>
                <a:spcPct val="115000"/>
              </a:lnSpc>
            </a:pPr>
            <a:r>
              <a:rPr lang="pt-BR" b="1" dirty="0">
                <a:latin typeface="Montserrat"/>
              </a:rPr>
              <a:t>Vantagens Políticas e Econômicas de Ampliar o Escopo para todos os tipos de Data Center</a:t>
            </a:r>
          </a:p>
          <a:p>
            <a:pPr lvl="1">
              <a:lnSpc>
                <a:spcPct val="115000"/>
              </a:lnSpc>
            </a:pPr>
            <a:endParaRPr lang="pt-BR" dirty="0">
              <a:latin typeface="Montserrat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Montserrat"/>
              </a:rPr>
              <a:t>Cria um ambiente regulatório claro para investidores do setor de infraestrutura digital.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Montserrat"/>
              </a:rPr>
              <a:t>Alinha o Brasil às principais economias globais, que já possuem marcos regulatórios amplos para data centers.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Montserrat"/>
              </a:rPr>
              <a:t>Garante maior controle sobre temas críticos como consumo de energia e segurança cibernética, independentemente da aplicação final dos dados.</a:t>
            </a: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26397E-9643-47BB-894E-A3CE39D6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11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6A4F216-4C73-1ECA-162D-2EEB04AAA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6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53435-B222-0C42-3CCC-AD2959B9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D0BD635-BB60-8739-C41D-0ADC3F08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Montserrat Black" panose="00000A00000000000000" pitchFamily="2" charset="0"/>
              </a:rPr>
              <a:t>3. PRINCIPAIS RISCOS E PONTOS DE ATENÇÃO</a:t>
            </a:r>
          </a:p>
          <a:p>
            <a:pPr marL="0" indent="0">
              <a:buNone/>
            </a:pPr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29C69168-49F5-DCB7-FC70-B41F646D5CB3}"/>
              </a:ext>
            </a:extLst>
          </p:cNvPr>
          <p:cNvSpPr txBox="1"/>
          <p:nvPr/>
        </p:nvSpPr>
        <p:spPr>
          <a:xfrm>
            <a:off x="434650" y="1096250"/>
            <a:ext cx="11632432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b="1" dirty="0">
                <a:latin typeface="Montserrat"/>
              </a:rPr>
              <a:t>3.2 SUSTENTABILIDADE - Ausência de definição de metas e Métricas – </a:t>
            </a:r>
          </a:p>
          <a:p>
            <a:pPr>
              <a:lnSpc>
                <a:spcPct val="115000"/>
              </a:lnSpc>
            </a:pPr>
            <a:r>
              <a:rPr lang="pt-BR" sz="1600" dirty="0">
                <a:latin typeface="Montserrat"/>
              </a:rPr>
              <a:t>Alguns termos como:</a:t>
            </a:r>
          </a:p>
          <a:p>
            <a:pPr marL="914400">
              <a:lnSpc>
                <a:spcPct val="115000"/>
              </a:lnSpc>
              <a:buNone/>
            </a:pPr>
            <a:r>
              <a:rPr lang="pt-BR" sz="1600" dirty="0" err="1">
                <a:latin typeface="Montserrat"/>
              </a:rPr>
              <a:t>Art</a:t>
            </a:r>
            <a:r>
              <a:rPr lang="pt-BR" sz="1600" dirty="0">
                <a:latin typeface="Montserrat"/>
              </a:rPr>
              <a:t> 3º  </a:t>
            </a:r>
          </a:p>
          <a:p>
            <a:pPr marL="914400">
              <a:lnSpc>
                <a:spcPct val="115000"/>
              </a:lnSpc>
              <a:buNone/>
            </a:pPr>
            <a:endParaRPr lang="pt-BR" sz="1600" dirty="0">
              <a:latin typeface="Montserrat"/>
            </a:endParaRPr>
          </a:p>
          <a:p>
            <a:pPr marL="914400">
              <a:lnSpc>
                <a:spcPct val="115000"/>
              </a:lnSpc>
              <a:buNone/>
            </a:pPr>
            <a:endParaRPr lang="pt-BR" sz="1600" dirty="0">
              <a:latin typeface="Montserrat"/>
            </a:endParaRPr>
          </a:p>
          <a:p>
            <a:pPr marL="914400">
              <a:lnSpc>
                <a:spcPct val="115000"/>
              </a:lnSpc>
              <a:buNone/>
            </a:pPr>
            <a:endParaRPr lang="pt-BR" sz="1600" dirty="0">
              <a:latin typeface="Montserrat"/>
            </a:endParaRPr>
          </a:p>
          <a:p>
            <a:pPr marL="914400">
              <a:lnSpc>
                <a:spcPct val="115000"/>
              </a:lnSpc>
              <a:buNone/>
            </a:pPr>
            <a:r>
              <a:rPr lang="pt-BR" sz="1600" dirty="0" err="1">
                <a:latin typeface="Montserrat"/>
              </a:rPr>
              <a:t>Art</a:t>
            </a:r>
            <a:r>
              <a:rPr lang="pt-BR" sz="1600" dirty="0">
                <a:latin typeface="Montserrat"/>
              </a:rPr>
              <a:t> 5º - </a:t>
            </a:r>
          </a:p>
          <a:p>
            <a:pPr marL="914400">
              <a:lnSpc>
                <a:spcPct val="115000"/>
              </a:lnSpc>
              <a:buNone/>
            </a:pPr>
            <a:endParaRPr lang="pt-BR" sz="1600" dirty="0">
              <a:latin typeface="Montserrat"/>
            </a:endParaRPr>
          </a:p>
          <a:p>
            <a:pPr marL="914400">
              <a:lnSpc>
                <a:spcPct val="115000"/>
              </a:lnSpc>
              <a:buNone/>
            </a:pPr>
            <a:endParaRPr lang="pt-BR" sz="1600" dirty="0">
              <a:latin typeface="Montserrat"/>
            </a:endParaRPr>
          </a:p>
          <a:p>
            <a:pPr marL="914400">
              <a:lnSpc>
                <a:spcPct val="115000"/>
              </a:lnSpc>
              <a:buNone/>
            </a:pPr>
            <a:endParaRPr lang="pt-BR" sz="1600" dirty="0">
              <a:latin typeface="Montserrat"/>
            </a:endParaRPr>
          </a:p>
          <a:p>
            <a:pPr marL="914400">
              <a:lnSpc>
                <a:spcPct val="115000"/>
              </a:lnSpc>
              <a:buNone/>
            </a:pPr>
            <a:endParaRPr lang="pt-BR" sz="1600" dirty="0">
              <a:latin typeface="Montserrat"/>
            </a:endParaRPr>
          </a:p>
          <a:p>
            <a:pPr marL="914400">
              <a:lnSpc>
                <a:spcPct val="115000"/>
              </a:lnSpc>
              <a:buNone/>
            </a:pPr>
            <a:r>
              <a:rPr lang="pt-BR" sz="1400" dirty="0">
                <a:latin typeface="Montserrat"/>
              </a:rPr>
              <a:t>.</a:t>
            </a:r>
          </a:p>
          <a:p>
            <a:pPr marL="914400">
              <a:lnSpc>
                <a:spcPct val="115000"/>
              </a:lnSpc>
              <a:buNone/>
            </a:pPr>
            <a:endParaRPr lang="pt-BR" sz="1400" dirty="0">
              <a:latin typeface="Montserrat"/>
            </a:endParaRPr>
          </a:p>
          <a:p>
            <a:pPr lvl="1">
              <a:lnSpc>
                <a:spcPct val="115000"/>
              </a:lnSpc>
            </a:pPr>
            <a:endParaRPr lang="pt-BR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65FEA5-5383-E39F-4331-D6B911B5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12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813CD1D-21F1-15CD-E182-28EEF6CBA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58558B8-BE59-E1F3-AE65-04605B2D7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19" y="2185541"/>
            <a:ext cx="6582694" cy="5620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35CF364-DE94-7FE5-4350-F223585F3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19" y="3353633"/>
            <a:ext cx="6868484" cy="8097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79;p2">
            <a:extLst>
              <a:ext uri="{FF2B5EF4-FFF2-40B4-BE49-F238E27FC236}">
                <a16:creationId xmlns:a16="http://schemas.microsoft.com/office/drawing/2014/main" id="{847F2C35-61A2-F990-9621-F8912CEB66FB}"/>
              </a:ext>
            </a:extLst>
          </p:cNvPr>
          <p:cNvSpPr txBox="1"/>
          <p:nvPr/>
        </p:nvSpPr>
        <p:spPr>
          <a:xfrm>
            <a:off x="-558416" y="3664881"/>
            <a:ext cx="12315766" cy="384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endParaRPr lang="pt-BR" sz="1600" b="1" dirty="0">
              <a:latin typeface="Montserrat"/>
            </a:endParaRPr>
          </a:p>
          <a:p>
            <a:pPr marL="914400">
              <a:lnSpc>
                <a:spcPct val="115000"/>
              </a:lnSpc>
              <a:buNone/>
            </a:pPr>
            <a:endParaRPr lang="pt-BR" sz="1800" dirty="0">
              <a:latin typeface="Montserrat"/>
            </a:endParaRPr>
          </a:p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/>
              </a:rPr>
              <a:t>O termo “implementar” é vago. </a:t>
            </a:r>
            <a:r>
              <a:rPr lang="pt-BR" sz="1400" b="1" u="sng" dirty="0">
                <a:latin typeface="Montserrat"/>
              </a:rPr>
              <a:t>Não há definição clara de requisitos, métricas, penalidades nem de prazos para adequação.</a:t>
            </a:r>
          </a:p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/>
              </a:rPr>
              <a:t>Não define índices quantitativos como PUE ("Power </a:t>
            </a:r>
            <a:r>
              <a:rPr lang="pt-BR" sz="1400" dirty="0" err="1">
                <a:latin typeface="Montserrat"/>
              </a:rPr>
              <a:t>Usage</a:t>
            </a:r>
            <a:r>
              <a:rPr lang="pt-BR" sz="1400" dirty="0">
                <a:latin typeface="Montserrat"/>
              </a:rPr>
              <a:t> </a:t>
            </a:r>
            <a:r>
              <a:rPr lang="pt-BR" sz="1400" dirty="0" err="1">
                <a:latin typeface="Montserrat"/>
              </a:rPr>
              <a:t>Effectiveness</a:t>
            </a:r>
            <a:r>
              <a:rPr lang="pt-BR" sz="1400" dirty="0">
                <a:latin typeface="Montserrat"/>
              </a:rPr>
              <a:t>" - Eficácia de Uso de Energia - métrica para avaliar a eficiência com que a energia é utilizada para fornecer TI) WUE (</a:t>
            </a:r>
            <a:r>
              <a:rPr lang="pt-BR" sz="1400" dirty="0" err="1">
                <a:latin typeface="Montserrat"/>
              </a:rPr>
              <a:t>Water</a:t>
            </a:r>
            <a:r>
              <a:rPr lang="pt-BR" sz="1400" dirty="0">
                <a:latin typeface="Montserrat"/>
              </a:rPr>
              <a:t> </a:t>
            </a:r>
            <a:r>
              <a:rPr lang="pt-BR" sz="1400" dirty="0" err="1">
                <a:latin typeface="Montserrat"/>
              </a:rPr>
              <a:t>Usage</a:t>
            </a:r>
            <a:r>
              <a:rPr lang="pt-BR" sz="1400" dirty="0">
                <a:latin typeface="Montserrat"/>
              </a:rPr>
              <a:t> </a:t>
            </a:r>
            <a:r>
              <a:rPr lang="pt-BR" sz="1400" dirty="0" err="1">
                <a:latin typeface="Montserrat"/>
              </a:rPr>
              <a:t>Effectiveness</a:t>
            </a:r>
            <a:r>
              <a:rPr lang="pt-BR" sz="1400" dirty="0">
                <a:latin typeface="Montserrat"/>
              </a:rPr>
              <a:t> - mede a eficiência do uso da água nas operações do data center, especialmente para fins de resfriamento ou metas de consumo de energia renovável.)</a:t>
            </a:r>
          </a:p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u="sng" dirty="0">
                <a:latin typeface="Montserrat"/>
              </a:rPr>
              <a:t>Não define metas de adoção de práticas sustentáveis,</a:t>
            </a:r>
            <a:r>
              <a:rPr lang="pt-BR" sz="1400" dirty="0">
                <a:latin typeface="Montserrat"/>
              </a:rPr>
              <a:t> o que pode resultar em baixa efetividade da Lei.</a:t>
            </a: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1515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67768-14C8-E124-DAAF-1A718C8AA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9759E10-543F-079E-5BA2-59DCF5C6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0" dirty="0">
                <a:latin typeface="Montserrat Black" panose="00000A00000000000000" pitchFamily="2" charset="0"/>
              </a:rPr>
              <a:t>3. </a:t>
            </a:r>
            <a:r>
              <a:rPr lang="pt-BR" sz="2400" dirty="0">
                <a:latin typeface="Montserrat Black" panose="00000A00000000000000" pitchFamily="2" charset="0"/>
              </a:rPr>
              <a:t>PRINCIPAIS RISCOS E PONTOS DE ATENÇÃO</a:t>
            </a:r>
          </a:p>
          <a:p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D6B8EF29-A84A-298F-B68E-D0B5B4E1D21E}"/>
              </a:ext>
            </a:extLst>
          </p:cNvPr>
          <p:cNvSpPr txBox="1"/>
          <p:nvPr/>
        </p:nvSpPr>
        <p:spPr>
          <a:xfrm>
            <a:off x="434650" y="1316599"/>
            <a:ext cx="10857908" cy="689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None/>
            </a:pPr>
            <a:endParaRPr lang="pt-BR" b="1" dirty="0"/>
          </a:p>
          <a:p>
            <a:pPr>
              <a:buNone/>
            </a:pPr>
            <a:r>
              <a:rPr lang="pt-BR" sz="1600" b="1" dirty="0">
                <a:latin typeface="Montserrat"/>
              </a:rPr>
              <a:t>Regulação Moderna: Mais que Regras, um Indutor de Comportamentos</a:t>
            </a:r>
          </a:p>
          <a:p>
            <a:pPr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Montserrat"/>
              </a:rPr>
              <a:t>As leis regulatórias contemporâneas não apenas impõem obrigações; elas também devem estimular boas práticas.</a:t>
            </a:r>
          </a:p>
          <a:p>
            <a:pPr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Montserrat"/>
              </a:rPr>
              <a:t>Isso se chama </a:t>
            </a:r>
            <a:r>
              <a:rPr lang="pt-BR" sz="1600" u="sng" dirty="0">
                <a:latin typeface="Montserrat"/>
              </a:rPr>
              <a:t>Regulação por Incentivos e é uma abordagem que visa atingir objetivos de política pública de forma mais eficiente e menos punitiva.</a:t>
            </a:r>
          </a:p>
          <a:p>
            <a:pPr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Montserrat"/>
              </a:rPr>
              <a:t>Exemplo: O Marco Legal das Startups (Lei 182/2021) estabelece regras, mas também prevê incentivos fiscais e acesso facilitado a linhas de crédito.</a:t>
            </a:r>
          </a:p>
          <a:p>
            <a:pPr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Montserrat"/>
            </a:endParaRPr>
          </a:p>
          <a:p>
            <a:pPr indent="-285750">
              <a:lnSpc>
                <a:spcPct val="115000"/>
              </a:lnSpc>
              <a:spcAft>
                <a:spcPts val="800"/>
              </a:spcAft>
            </a:pPr>
            <a:r>
              <a:rPr lang="pt-BR" sz="1600" dirty="0">
                <a:latin typeface="Montserrat"/>
              </a:rPr>
              <a:t>O setor de Data Centers é intensivo em capital e altamente impactado por questões de sustentabilidade e eficiência energética.</a:t>
            </a:r>
          </a:p>
          <a:p>
            <a:pPr indent="-285750">
              <a:lnSpc>
                <a:spcPct val="115000"/>
              </a:lnSpc>
              <a:spcAft>
                <a:spcPts val="800"/>
              </a:spcAft>
            </a:pPr>
            <a:r>
              <a:rPr lang="pt-BR" sz="1600" dirty="0">
                <a:latin typeface="Montserrat"/>
              </a:rPr>
              <a:t>Boas práticas como uso de fontes renováveis, eficiência operacional e certificações geram benefícios coletivos (redução de emissões, segurança digital, menor consumo de recursos), </a:t>
            </a:r>
            <a:r>
              <a:rPr lang="pt-BR" sz="1600" b="1" dirty="0">
                <a:latin typeface="Montserrat"/>
              </a:rPr>
              <a:t>mas envolvem custos elevados de implementação e </a:t>
            </a:r>
            <a:r>
              <a:rPr lang="pt-BR" sz="1600" b="1" dirty="0" err="1">
                <a:latin typeface="Montserrat"/>
              </a:rPr>
              <a:t>sustenção</a:t>
            </a:r>
            <a:r>
              <a:rPr lang="pt-BR" sz="1600" b="1" dirty="0">
                <a:latin typeface="Montserrat"/>
              </a:rPr>
              <a:t>.</a:t>
            </a:r>
          </a:p>
          <a:p>
            <a:pPr indent="-285750">
              <a:lnSpc>
                <a:spcPct val="115000"/>
              </a:lnSpc>
              <a:spcAft>
                <a:spcPts val="800"/>
              </a:spcAft>
            </a:pPr>
            <a:r>
              <a:rPr lang="pt-BR" sz="1600" b="1" dirty="0">
                <a:latin typeface="Montserrat"/>
              </a:rPr>
              <a:t>O incentivo funciona como um catalisador para acelerar a adoção dessas práticas, sem depender apenas de penalidades.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400" dirty="0">
              <a:latin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1600" dirty="0"/>
          </a:p>
          <a:p>
            <a:endParaRPr lang="pt-BR" sz="1600" dirty="0"/>
          </a:p>
          <a:p>
            <a:pPr lvl="1">
              <a:lnSpc>
                <a:spcPct val="115000"/>
              </a:lnSpc>
            </a:pPr>
            <a:endParaRPr lang="pt-BR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025490-488C-031B-ABF7-B14A7765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13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FE5200E-6807-3911-0F13-B49144CD5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  <p:sp>
        <p:nvSpPr>
          <p:cNvPr id="3" name="Google Shape;179;p2">
            <a:extLst>
              <a:ext uri="{FF2B5EF4-FFF2-40B4-BE49-F238E27FC236}">
                <a16:creationId xmlns:a16="http://schemas.microsoft.com/office/drawing/2014/main" id="{231B10EE-C91C-F822-F5DF-A7C2139CEDE2}"/>
              </a:ext>
            </a:extLst>
          </p:cNvPr>
          <p:cNvSpPr txBox="1"/>
          <p:nvPr/>
        </p:nvSpPr>
        <p:spPr>
          <a:xfrm>
            <a:off x="495892" y="1034234"/>
            <a:ext cx="11632432" cy="5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b="1" dirty="0">
                <a:latin typeface="Montserrat"/>
              </a:rPr>
              <a:t>3.3 Ausência de Incentivos para o Setor</a:t>
            </a: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05782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7E930-A2F5-8AD5-76D2-C80ADCE66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8F1F0B7-67BF-D3C4-4168-597097C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84" y="469912"/>
            <a:ext cx="10515600" cy="43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0" dirty="0">
                <a:latin typeface="Montserrat Black" panose="00000A00000000000000" pitchFamily="2" charset="0"/>
              </a:rPr>
              <a:t>3. </a:t>
            </a:r>
            <a:r>
              <a:rPr lang="pt-BR" sz="2400" dirty="0">
                <a:latin typeface="Montserrat Black" panose="00000A00000000000000" pitchFamily="2" charset="0"/>
              </a:rPr>
              <a:t>PRINCIPAIS RISCOS E PONTOS DE ATENÇÃO</a:t>
            </a:r>
          </a:p>
          <a:p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4908E56B-CA9B-BBC0-19DF-ED84D9592C7F}"/>
              </a:ext>
            </a:extLst>
          </p:cNvPr>
          <p:cNvSpPr txBox="1"/>
          <p:nvPr/>
        </p:nvSpPr>
        <p:spPr>
          <a:xfrm>
            <a:off x="279784" y="1446740"/>
            <a:ext cx="11632432" cy="364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kumimoji="0" lang="pt-BR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Exemplos </a:t>
            </a:r>
            <a:r>
              <a:rPr lang="pt-BR" sz="1600" b="1" dirty="0">
                <a:latin typeface="Montserrat"/>
              </a:rPr>
              <a:t>Internacionais que Seguem Esse Modelo de regulamentações com Incentivos:</a:t>
            </a:r>
          </a:p>
          <a:p>
            <a:pPr>
              <a:lnSpc>
                <a:spcPct val="115000"/>
              </a:lnSpc>
            </a:pPr>
            <a:endParaRPr lang="pt-BR" sz="1600" dirty="0">
              <a:latin typeface="Montserrat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Montserrat"/>
              </a:rPr>
              <a:t>União Europeia </a:t>
            </a:r>
            <a:r>
              <a:rPr lang="pt-BR" dirty="0">
                <a:latin typeface="Montserrat"/>
              </a:rPr>
              <a:t>(Green </a:t>
            </a:r>
            <a:r>
              <a:rPr lang="pt-BR" dirty="0" err="1">
                <a:latin typeface="Montserrat"/>
              </a:rPr>
              <a:t>Deal</a:t>
            </a:r>
            <a:r>
              <a:rPr lang="pt-BR" dirty="0">
                <a:latin typeface="Montserrat"/>
              </a:rPr>
              <a:t> -2019): Combina </a:t>
            </a:r>
            <a:r>
              <a:rPr lang="pt-BR" u="sng" dirty="0">
                <a:latin typeface="Montserrat"/>
              </a:rPr>
              <a:t>regulações ambientais </a:t>
            </a:r>
            <a:r>
              <a:rPr lang="pt-BR" dirty="0">
                <a:latin typeface="Montserrat"/>
              </a:rPr>
              <a:t>rigorosas com </a:t>
            </a:r>
            <a:r>
              <a:rPr lang="pt-BR" u="sng" dirty="0">
                <a:latin typeface="Montserrat"/>
              </a:rPr>
              <a:t>incentivos fiscais </a:t>
            </a:r>
            <a:r>
              <a:rPr lang="pt-BR" dirty="0">
                <a:latin typeface="Montserrat"/>
              </a:rPr>
              <a:t>e acesso a </a:t>
            </a:r>
            <a:r>
              <a:rPr lang="pt-BR" u="sng" dirty="0">
                <a:latin typeface="Montserrat"/>
              </a:rPr>
              <a:t>fundos verdes </a:t>
            </a:r>
            <a:r>
              <a:rPr lang="pt-BR" dirty="0">
                <a:latin typeface="Montserrat"/>
              </a:rPr>
              <a:t>para empresas que antecipam metas de sustentabilidade. O setor registrou </a:t>
            </a:r>
            <a:r>
              <a:rPr lang="pt-BR" u="sng" dirty="0">
                <a:latin typeface="Montserrat"/>
              </a:rPr>
              <a:t>crescimento médio anual de 12% </a:t>
            </a:r>
            <a:r>
              <a:rPr lang="pt-BR" dirty="0">
                <a:latin typeface="Montserrat"/>
              </a:rPr>
              <a:t>entre 2020 e 2023, impulsionado por exigências ambientais combinadas com estímulos financeiros.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pt-BR" dirty="0">
              <a:latin typeface="Montserrat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Montserrat"/>
              </a:rPr>
              <a:t>Estados Unidos </a:t>
            </a:r>
            <a:r>
              <a:rPr lang="pt-BR" dirty="0">
                <a:latin typeface="Montserrat"/>
              </a:rPr>
              <a:t>(The </a:t>
            </a:r>
            <a:r>
              <a:rPr lang="pt-BR" dirty="0" err="1">
                <a:latin typeface="Montserrat"/>
              </a:rPr>
              <a:t>Inflation</a:t>
            </a:r>
            <a:r>
              <a:rPr lang="pt-BR" dirty="0">
                <a:latin typeface="Montserrat"/>
              </a:rPr>
              <a:t> </a:t>
            </a:r>
            <a:r>
              <a:rPr lang="pt-BR" dirty="0" err="1">
                <a:latin typeface="Montserrat"/>
              </a:rPr>
              <a:t>Reduction</a:t>
            </a:r>
            <a:r>
              <a:rPr lang="pt-BR" dirty="0">
                <a:latin typeface="Montserrat"/>
              </a:rPr>
              <a:t> </a:t>
            </a:r>
            <a:r>
              <a:rPr lang="pt-BR" dirty="0" err="1">
                <a:latin typeface="Montserrat"/>
              </a:rPr>
              <a:t>Act</a:t>
            </a:r>
            <a:r>
              <a:rPr lang="pt-BR" dirty="0">
                <a:latin typeface="Montserrat"/>
              </a:rPr>
              <a:t> – 2022): Prevê </a:t>
            </a:r>
            <a:r>
              <a:rPr lang="pt-BR" u="sng" dirty="0">
                <a:latin typeface="Montserrat"/>
              </a:rPr>
              <a:t>créditos fiscais </a:t>
            </a:r>
            <a:r>
              <a:rPr lang="pt-BR" dirty="0">
                <a:latin typeface="Montserrat"/>
              </a:rPr>
              <a:t>massivos para empresas que adotam tecnologias limpas, incluindo Data Centers. Alta de investimentos em data centers sustentáveis, com </a:t>
            </a:r>
            <a:r>
              <a:rPr lang="pt-BR" u="sng" dirty="0">
                <a:latin typeface="Montserrat"/>
              </a:rPr>
              <a:t>crescimento médio de 15% </a:t>
            </a:r>
            <a:r>
              <a:rPr lang="pt-BR" dirty="0">
                <a:latin typeface="Montserrat"/>
              </a:rPr>
              <a:t>ao ano entre 2021 e 2024.</a:t>
            </a:r>
          </a:p>
          <a:p>
            <a:pPr>
              <a:lnSpc>
                <a:spcPct val="115000"/>
              </a:lnSpc>
            </a:pPr>
            <a:endParaRPr lang="pt-BR" sz="1600" dirty="0">
              <a:latin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3A377B-FC10-A978-91CE-E1FE91DC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14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D62EFF6-7326-325F-18A3-747100D9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  <p:sp>
        <p:nvSpPr>
          <p:cNvPr id="3" name="Google Shape;179;p2">
            <a:extLst>
              <a:ext uri="{FF2B5EF4-FFF2-40B4-BE49-F238E27FC236}">
                <a16:creationId xmlns:a16="http://schemas.microsoft.com/office/drawing/2014/main" id="{A1E614AB-7C4E-CFE2-DDBD-497568181F24}"/>
              </a:ext>
            </a:extLst>
          </p:cNvPr>
          <p:cNvSpPr txBox="1"/>
          <p:nvPr/>
        </p:nvSpPr>
        <p:spPr>
          <a:xfrm>
            <a:off x="559568" y="983099"/>
            <a:ext cx="11632432" cy="5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b="1" dirty="0">
                <a:latin typeface="Montserrat"/>
              </a:rPr>
              <a:t>3.3 Ausência de Incentivos para o Setor</a:t>
            </a: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5880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28D12-8FBF-36A6-33AE-340511B10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0CD7035-63E2-2D22-2C1E-2698659B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84" y="469912"/>
            <a:ext cx="10515600" cy="43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0" dirty="0">
                <a:latin typeface="Montserrat Black" panose="00000A00000000000000" pitchFamily="2" charset="0"/>
              </a:rPr>
              <a:t>3. </a:t>
            </a:r>
            <a:r>
              <a:rPr lang="pt-BR" sz="2400" dirty="0">
                <a:latin typeface="Montserrat Black" panose="00000A00000000000000" pitchFamily="2" charset="0"/>
              </a:rPr>
              <a:t>PRINCIPAIS RISCOS E PONTOS DE ATENÇÃO</a:t>
            </a:r>
          </a:p>
          <a:p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22AB97A2-02C3-0401-9CFE-22639C7355D4}"/>
              </a:ext>
            </a:extLst>
          </p:cNvPr>
          <p:cNvSpPr txBox="1"/>
          <p:nvPr/>
        </p:nvSpPr>
        <p:spPr>
          <a:xfrm>
            <a:off x="279784" y="1446740"/>
            <a:ext cx="11632432" cy="495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kumimoji="0" lang="pt-BR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Exemplos </a:t>
            </a:r>
            <a:r>
              <a:rPr lang="pt-BR" sz="1600" b="1" dirty="0">
                <a:latin typeface="Montserrat"/>
              </a:rPr>
              <a:t>Internacionais que Seguem Esse Modelo de regulamentações com Incentivos:</a:t>
            </a:r>
          </a:p>
          <a:p>
            <a:pPr>
              <a:lnSpc>
                <a:spcPct val="115000"/>
              </a:lnSpc>
            </a:pPr>
            <a:endParaRPr lang="pt-BR" sz="1600" dirty="0">
              <a:latin typeface="Montserrat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latin typeface="Montserrat"/>
              </a:rPr>
              <a:t>Singapura</a:t>
            </a:r>
            <a:r>
              <a:rPr lang="pt-BR" sz="1600" dirty="0">
                <a:latin typeface="Montserrat"/>
              </a:rPr>
              <a:t> (Green Data Centre Incentive </a:t>
            </a:r>
            <a:r>
              <a:rPr lang="pt-BR" sz="1600" dirty="0" err="1">
                <a:latin typeface="Montserrat"/>
              </a:rPr>
              <a:t>Scheme</a:t>
            </a:r>
            <a:r>
              <a:rPr lang="pt-BR" sz="1600" dirty="0">
                <a:latin typeface="Montserrat"/>
              </a:rPr>
              <a:t> - 20219): Oferece </a:t>
            </a:r>
            <a:r>
              <a:rPr lang="pt-BR" sz="1600" u="sng" dirty="0">
                <a:latin typeface="Montserrat"/>
              </a:rPr>
              <a:t>incentivos diretos para data centers </a:t>
            </a:r>
            <a:r>
              <a:rPr lang="pt-BR" sz="1600" dirty="0">
                <a:latin typeface="Montserrat"/>
              </a:rPr>
              <a:t>que atingem altos padrões de </a:t>
            </a:r>
            <a:r>
              <a:rPr lang="pt-BR" sz="1600" u="sng" dirty="0">
                <a:latin typeface="Montserrat"/>
              </a:rPr>
              <a:t>eficiência energética</a:t>
            </a:r>
            <a:r>
              <a:rPr lang="pt-BR" sz="1600" dirty="0">
                <a:latin typeface="Montserrat"/>
              </a:rPr>
              <a:t>. Entre 2021 e 2024, foram investidos mais de </a:t>
            </a:r>
            <a:r>
              <a:rPr lang="pt-BR" sz="1600" u="sng" dirty="0">
                <a:latin typeface="Montserrat"/>
              </a:rPr>
              <a:t>US$ 5 bilhões em novos projetos </a:t>
            </a:r>
            <a:r>
              <a:rPr lang="pt-BR" sz="1600" dirty="0">
                <a:latin typeface="Montserrat"/>
              </a:rPr>
              <a:t>de data centers sustentáveis no país. Singapura </a:t>
            </a:r>
            <a:r>
              <a:rPr lang="pt-BR" sz="1600" u="sng" dirty="0">
                <a:latin typeface="Montserrat"/>
              </a:rPr>
              <a:t>tornou-se um dos principais hubs digitais </a:t>
            </a:r>
            <a:r>
              <a:rPr lang="pt-BR" sz="1600" dirty="0">
                <a:latin typeface="Montserrat"/>
              </a:rPr>
              <a:t>da Ásia, atraindo empresas como Google, Meta, AWS, Microsoft e </a:t>
            </a:r>
            <a:r>
              <a:rPr lang="pt-BR" sz="1600" dirty="0" err="1">
                <a:latin typeface="Montserrat"/>
              </a:rPr>
              <a:t>Alibaba</a:t>
            </a:r>
            <a:r>
              <a:rPr lang="pt-BR" sz="1600" dirty="0">
                <a:latin typeface="Montserrat"/>
              </a:rPr>
              <a:t> Cloud.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pt-BR" sz="1600" kern="100" dirty="0">
              <a:effectLst/>
              <a:latin typeface="Montserra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600" b="1" kern="100" dirty="0">
                <a:effectLst/>
                <a:latin typeface="Montserrat"/>
                <a:ea typeface="Cambria" panose="02040503050406030204" pitchFamily="18" charset="0"/>
                <a:cs typeface="Times New Roman" panose="02020603050405020304" pitchFamily="18" charset="0"/>
              </a:rPr>
              <a:t>China</a:t>
            </a:r>
            <a:r>
              <a:rPr lang="pt-BR" sz="1600" kern="100" dirty="0">
                <a:effectLst/>
                <a:latin typeface="Montserrat"/>
                <a:ea typeface="Cambria" panose="02040503050406030204" pitchFamily="18" charset="0"/>
                <a:cs typeface="Times New Roman" panose="02020603050405020304" pitchFamily="18" charset="0"/>
              </a:rPr>
              <a:t> – Abordagem </a:t>
            </a:r>
            <a:r>
              <a:rPr lang="pt-BR" sz="1600" u="sng" kern="100" dirty="0">
                <a:effectLst/>
                <a:latin typeface="Montserrat"/>
                <a:ea typeface="Cambria" panose="02040503050406030204" pitchFamily="18" charset="0"/>
                <a:cs typeface="Times New Roman" panose="02020603050405020304" pitchFamily="18" charset="0"/>
              </a:rPr>
              <a:t>altamente restritiva </a:t>
            </a:r>
            <a:r>
              <a:rPr lang="pt-BR" sz="1600" kern="100" dirty="0">
                <a:effectLst/>
                <a:latin typeface="Montserrat"/>
                <a:ea typeface="Cambria" panose="02040503050406030204" pitchFamily="18" charset="0"/>
                <a:cs typeface="Times New Roman" panose="02020603050405020304" pitchFamily="18" charset="0"/>
              </a:rPr>
              <a:t>para o setor de data centers, com foco em </a:t>
            </a:r>
            <a:r>
              <a:rPr lang="pt-BR" sz="1600" u="sng" kern="100" dirty="0">
                <a:effectLst/>
                <a:latin typeface="Montserrat"/>
                <a:ea typeface="Cambria" panose="02040503050406030204" pitchFamily="18" charset="0"/>
                <a:cs typeface="Times New Roman" panose="02020603050405020304" pitchFamily="18" charset="0"/>
              </a:rPr>
              <a:t>metas rígidas </a:t>
            </a:r>
            <a:r>
              <a:rPr lang="pt-BR" sz="1600" kern="100" dirty="0">
                <a:effectLst/>
                <a:latin typeface="Montserrat"/>
                <a:ea typeface="Cambria" panose="02040503050406030204" pitchFamily="18" charset="0"/>
                <a:cs typeface="Times New Roman" panose="02020603050405020304" pitchFamily="18" charset="0"/>
              </a:rPr>
              <a:t>de sustentabilidade. A ausência de incentivos diretos, combinada com medidas rígidas e centralizadas, resultou em </a:t>
            </a:r>
            <a:r>
              <a:rPr lang="pt-BR" sz="1600" u="sng" kern="100" dirty="0">
                <a:effectLst/>
                <a:latin typeface="Montserrat"/>
                <a:ea typeface="Cambria" panose="02040503050406030204" pitchFamily="18" charset="0"/>
                <a:cs typeface="Times New Roman" panose="02020603050405020304" pitchFamily="18" charset="0"/>
              </a:rPr>
              <a:t>desaceleração do crescimento do setor</a:t>
            </a:r>
            <a:r>
              <a:rPr lang="pt-BR" sz="1600" kern="100" dirty="0">
                <a:effectLst/>
                <a:latin typeface="Montserrat"/>
                <a:ea typeface="Cambria" panose="02040503050406030204" pitchFamily="18" charset="0"/>
                <a:cs typeface="Times New Roman" panose="02020603050405020304" pitchFamily="18" charset="0"/>
              </a:rPr>
              <a:t>. A taxa de expansão caiu de 12% ao ano (2018–2020) para 6% ao ano (2021–2023).</a:t>
            </a:r>
            <a:endParaRPr lang="pt-BR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Países que </a:t>
            </a:r>
            <a:r>
              <a:rPr lang="pt-BR" b="0" i="0" u="sng" strike="noStrike" cap="none" dirty="0">
                <a:latin typeface="Montserrat"/>
                <a:ea typeface="Montserrat"/>
                <a:cs typeface="Montserrat"/>
                <a:sym typeface="Montserrat"/>
              </a:rPr>
              <a:t>combinaram regulação rigorosa com incentivos concretos </a:t>
            </a:r>
            <a:r>
              <a:rPr lang="pt-BR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(UE, EUA, Singapura) </a:t>
            </a:r>
            <a:r>
              <a:rPr lang="pt-BR" b="0" i="0" u="sng" strike="noStrike" cap="none" dirty="0">
                <a:latin typeface="Montserrat"/>
                <a:ea typeface="Montserrat"/>
                <a:cs typeface="Montserrat"/>
                <a:sym typeface="Montserrat"/>
              </a:rPr>
              <a:t>atraíram mais investimentos e fortaleceram a competitividade do setor</a:t>
            </a:r>
            <a:r>
              <a:rPr lang="pt-BR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. Modelos baseados </a:t>
            </a:r>
            <a:r>
              <a:rPr lang="pt-BR" i="0" u="sng" strike="noStrike" cap="none" dirty="0">
                <a:latin typeface="Montserrat"/>
                <a:ea typeface="Montserrat"/>
                <a:cs typeface="Montserrat"/>
                <a:sym typeface="Montserrat"/>
              </a:rPr>
              <a:t>apenas em restrições, como o caso da China</a:t>
            </a:r>
            <a:r>
              <a:rPr lang="pt-BR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, levaram à </a:t>
            </a:r>
            <a:r>
              <a:rPr lang="pt-BR" b="0" i="0" u="sng" strike="noStrike" cap="none" dirty="0">
                <a:latin typeface="Montserrat"/>
                <a:ea typeface="Montserrat"/>
                <a:cs typeface="Montserrat"/>
                <a:sym typeface="Montserrat"/>
              </a:rPr>
              <a:t>desaceleração do crescimento </a:t>
            </a:r>
            <a:r>
              <a:rPr lang="pt-BR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e migração de investimentos para mercados mais atrativos.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939983-22F9-7AE1-4C73-0C4241F5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15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0F09188-D2E3-1D71-B758-2E7175326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  <p:sp>
        <p:nvSpPr>
          <p:cNvPr id="3" name="Google Shape;179;p2">
            <a:extLst>
              <a:ext uri="{FF2B5EF4-FFF2-40B4-BE49-F238E27FC236}">
                <a16:creationId xmlns:a16="http://schemas.microsoft.com/office/drawing/2014/main" id="{27917809-A0B8-7082-1D72-1E382225001F}"/>
              </a:ext>
            </a:extLst>
          </p:cNvPr>
          <p:cNvSpPr txBox="1"/>
          <p:nvPr/>
        </p:nvSpPr>
        <p:spPr>
          <a:xfrm>
            <a:off x="559568" y="983099"/>
            <a:ext cx="11632432" cy="5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b="1" dirty="0">
                <a:latin typeface="Montserrat"/>
              </a:rPr>
              <a:t>3.3 Ausência de Incentivos para o Setor</a:t>
            </a: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9608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25ECB-3721-30E1-5605-6749B3B41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3E3C624-F669-2122-0D88-EE7AFF558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0" dirty="0">
                <a:latin typeface="Montserrat Black" panose="00000A00000000000000" pitchFamily="2" charset="0"/>
              </a:rPr>
              <a:t>3. </a:t>
            </a:r>
            <a:r>
              <a:rPr lang="pt-BR" sz="2400" dirty="0">
                <a:latin typeface="Montserrat Black" panose="00000A00000000000000" pitchFamily="2" charset="0"/>
              </a:rPr>
              <a:t>PRINCIPAIS RISCOS E PONTOS DE ATENÇÃO</a:t>
            </a:r>
          </a:p>
          <a:p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CE5B7CD8-6AD6-555F-F238-DC7E4A5F9344}"/>
              </a:ext>
            </a:extLst>
          </p:cNvPr>
          <p:cNvSpPr txBox="1"/>
          <p:nvPr/>
        </p:nvSpPr>
        <p:spPr>
          <a:xfrm>
            <a:off x="279784" y="1623126"/>
            <a:ext cx="11632432" cy="576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kumimoji="0" lang="pt-BR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Sugestões:</a:t>
            </a:r>
            <a:endParaRPr lang="pt-BR" dirty="0">
              <a:latin typeface="Montserrat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pt-BR" dirty="0">
              <a:latin typeface="Montserrat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b="1" dirty="0">
                <a:latin typeface="Montserrat"/>
              </a:rPr>
              <a:t>Criação de Incentivos à Sustentabilidade, Eficiência e Responsabilidade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pt-BR" dirty="0">
              <a:latin typeface="Montserrat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dirty="0">
                <a:latin typeface="Montserrat"/>
              </a:rPr>
              <a:t>Estabelecer Selo Nacional de Excelência de Sustentabilidade, para quem estiver aderente aos requisitos da Lei.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pt-BR" dirty="0">
              <a:latin typeface="Montserrat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b="1" dirty="0">
                <a:latin typeface="Montserrat"/>
              </a:rPr>
              <a:t>Empresas que obterem o Selo, poderão ter:</a:t>
            </a:r>
          </a:p>
          <a:p>
            <a:pPr marL="1143000" lvl="2" indent="-2286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Prioridade em licitações públicas;</a:t>
            </a:r>
          </a:p>
          <a:p>
            <a:pPr marL="1143000" lvl="2" indent="-2286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Pontuação adicional em editais de inovação e sustentabilidade;</a:t>
            </a:r>
          </a:p>
          <a:p>
            <a:pPr marL="1143000" lvl="2" indent="-2286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Acesso a linhas de crédito com taxas reduzidas.</a:t>
            </a:r>
          </a:p>
          <a:p>
            <a:pPr marL="1143000" lvl="2" indent="-2286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Conceder incentivos fiscais para empresas que excedam os padrões mínimos legais:</a:t>
            </a:r>
          </a:p>
          <a:p>
            <a:pPr marL="1143000" lvl="2" indent="-2286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Redução ou isenção de IPI e ICMS;</a:t>
            </a:r>
          </a:p>
          <a:p>
            <a:pPr marL="1143000" lvl="2" indent="-2286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Créditos tributários por redução de emissões de carbono;</a:t>
            </a:r>
          </a:p>
          <a:p>
            <a:pPr marL="1143000" lvl="2" indent="-22860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Acesso facilitado a financiamento via FINEP e BNDES.</a:t>
            </a:r>
          </a:p>
          <a:p>
            <a:pPr lvl="1">
              <a:lnSpc>
                <a:spcPct val="115000"/>
              </a:lnSpc>
            </a:pPr>
            <a:endParaRPr lang="pt-BR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4FF40D-B3BC-14DE-6865-0E46DC0F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16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FFE4DDF-946F-2B8D-D2D1-111F343C1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  <p:sp>
        <p:nvSpPr>
          <p:cNvPr id="3" name="Google Shape;179;p2">
            <a:extLst>
              <a:ext uri="{FF2B5EF4-FFF2-40B4-BE49-F238E27FC236}">
                <a16:creationId xmlns:a16="http://schemas.microsoft.com/office/drawing/2014/main" id="{6AE5175C-4F26-FB6C-410C-7D6D2509D908}"/>
              </a:ext>
            </a:extLst>
          </p:cNvPr>
          <p:cNvSpPr txBox="1"/>
          <p:nvPr/>
        </p:nvSpPr>
        <p:spPr>
          <a:xfrm>
            <a:off x="559568" y="1146243"/>
            <a:ext cx="11632432" cy="5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b="1" dirty="0">
                <a:latin typeface="Montserrat"/>
              </a:rPr>
              <a:t>3.3 Ausência de Incentivos para o Setor</a:t>
            </a: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28645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A2127-E095-85DD-F89D-D23A16802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89029AC-3198-4598-FE0B-2D352700E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Montserrat Black" panose="00000A00000000000000" pitchFamily="2" charset="0"/>
              </a:rPr>
              <a:t>3. PRINCIPAIS RISCOS E PONTOS DE ATENÇÃO</a:t>
            </a:r>
          </a:p>
          <a:p>
            <a:pPr marL="0" indent="0">
              <a:buNone/>
            </a:pPr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E7539073-2F33-FED4-8002-BF931ABF8ABB}"/>
              </a:ext>
            </a:extLst>
          </p:cNvPr>
          <p:cNvSpPr txBox="1"/>
          <p:nvPr/>
        </p:nvSpPr>
        <p:spPr>
          <a:xfrm>
            <a:off x="434650" y="1146243"/>
            <a:ext cx="11632432" cy="120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b="1" dirty="0">
                <a:latin typeface="Montserrat"/>
              </a:rPr>
              <a:t>3.4 Auditorias de Conformidade à Lei</a:t>
            </a:r>
          </a:p>
          <a:p>
            <a:pPr lvl="1">
              <a:lnSpc>
                <a:spcPct val="115000"/>
              </a:lnSpc>
            </a:pPr>
            <a:endParaRPr lang="pt-BR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5CA590-FDFE-E9AF-56FA-16AFD4BC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17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BAD5D16-B747-2CBC-7335-4611BD280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  <p:sp>
        <p:nvSpPr>
          <p:cNvPr id="3" name="Google Shape;179;p2">
            <a:extLst>
              <a:ext uri="{FF2B5EF4-FFF2-40B4-BE49-F238E27FC236}">
                <a16:creationId xmlns:a16="http://schemas.microsoft.com/office/drawing/2014/main" id="{FEEA0754-2C09-A15A-EE8E-58A88C767EDE}"/>
              </a:ext>
            </a:extLst>
          </p:cNvPr>
          <p:cNvSpPr txBox="1"/>
          <p:nvPr/>
        </p:nvSpPr>
        <p:spPr>
          <a:xfrm>
            <a:off x="838200" y="3036088"/>
            <a:ext cx="10515600" cy="364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Montserrat"/>
              </a:rPr>
              <a:t>O texto está impreciso, o que pode gerar interpretações divergentes e até paralisar a efetividade da lei.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pt-BR" sz="1600" dirty="0">
              <a:latin typeface="Montserrat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Montserrat"/>
              </a:rPr>
              <a:t>O artigo é genérico ao mencionar “órgãos independentes e autorizados”, sem definir quem são esses órgãos, como serão credenciados ou quais competências cada um terá. Também não estabelece prazos ou frequência mínima das auditorias, nem exige a divulgação de resultados, o que compromete a fiscalização efetiva e a transparência. Essa indefinição gera risco de omissão ou sobreposição entre ANPD, ANEEL, IBAMA e outros órgãos envolvidos.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pt-BR" sz="1600" dirty="0">
              <a:latin typeface="Montserrat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Em países que lideram a regulação de data centers, como Alemanha, Singapura e os membros da União Europeia, as auditorias são obrigatórias e conduzidas por entidades independentes devidamente credenciadas por órgãos oficiais</a:t>
            </a:r>
          </a:p>
        </p:txBody>
      </p:sp>
      <p:pic>
        <p:nvPicPr>
          <p:cNvPr id="7" name="Imagem 6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CDBD2815-A7FD-0D1C-7470-C7264CFF0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8" y="1834261"/>
            <a:ext cx="6582694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9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614DE-7F73-6B5F-19AC-C8BCA8B6C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91ACC5D-0186-AE27-5F59-E6E63B43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Montserrat Black" panose="00000A00000000000000" pitchFamily="2" charset="0"/>
              </a:rPr>
              <a:t>3. PRINCIPAIS RISCOS E PONTOS DE ATENÇÃO</a:t>
            </a:r>
          </a:p>
          <a:p>
            <a:pPr marL="0" indent="0">
              <a:buNone/>
            </a:pPr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74C28759-31C8-93E0-D5FA-15FD9D1E8957}"/>
              </a:ext>
            </a:extLst>
          </p:cNvPr>
          <p:cNvSpPr txBox="1"/>
          <p:nvPr/>
        </p:nvSpPr>
        <p:spPr>
          <a:xfrm>
            <a:off x="434650" y="1146243"/>
            <a:ext cx="11632432" cy="120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b="1" dirty="0">
                <a:latin typeface="Montserrat"/>
              </a:rPr>
              <a:t>3.5 Sanções</a:t>
            </a:r>
          </a:p>
          <a:p>
            <a:pPr lvl="1">
              <a:lnSpc>
                <a:spcPct val="115000"/>
              </a:lnSpc>
            </a:pPr>
            <a:endParaRPr lang="pt-BR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7B7B04-C673-490D-9D74-7441EEA1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18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548593C-8223-7045-1B5D-6F9D97B08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  <p:sp>
        <p:nvSpPr>
          <p:cNvPr id="3" name="Google Shape;179;p2">
            <a:extLst>
              <a:ext uri="{FF2B5EF4-FFF2-40B4-BE49-F238E27FC236}">
                <a16:creationId xmlns:a16="http://schemas.microsoft.com/office/drawing/2014/main" id="{42FE49FB-E96A-FC2D-46C1-B3C008381B04}"/>
              </a:ext>
            </a:extLst>
          </p:cNvPr>
          <p:cNvSpPr txBox="1"/>
          <p:nvPr/>
        </p:nvSpPr>
        <p:spPr>
          <a:xfrm>
            <a:off x="838200" y="3155411"/>
            <a:ext cx="9849787" cy="247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O PL 3018/2024 está deixando as sanções em aberto, o que gera insegurança jurídica, visto à quantidade de Leis e regulamentações que podem ou não se aplicar.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Uma boa prática seria definir claramente no texto da lei quais legislações são aplicáveis ou criar um capítulo específico para as sanções administrativas, financeiras e operacionais.</a:t>
            </a:r>
            <a:endParaRPr lang="pt-BR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Imagem 7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D040506D-CD8A-58E8-8603-E89BF3599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67" y="1747156"/>
            <a:ext cx="6496957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3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3E288-289B-01B7-A2FF-C13164E56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B9CE160-4786-20E7-B795-8818F5662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0" dirty="0">
                <a:latin typeface="Montserrat Black" panose="00000A00000000000000" pitchFamily="2" charset="0"/>
              </a:rPr>
              <a:t>3. </a:t>
            </a:r>
            <a:r>
              <a:rPr lang="pt-BR" sz="2400" dirty="0">
                <a:latin typeface="Montserrat Black" panose="00000A00000000000000" pitchFamily="2" charset="0"/>
              </a:rPr>
              <a:t>PRINCIPAIS RISCOS E PONTOS DE ATENÇÃO</a:t>
            </a:r>
          </a:p>
          <a:p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8D6B0D53-55D7-70B0-E52C-8E2B0F21D878}"/>
              </a:ext>
            </a:extLst>
          </p:cNvPr>
          <p:cNvSpPr txBox="1"/>
          <p:nvPr/>
        </p:nvSpPr>
        <p:spPr>
          <a:xfrm>
            <a:off x="279784" y="1761854"/>
            <a:ext cx="11632432" cy="533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1">
              <a:lnSpc>
                <a:spcPct val="115000"/>
              </a:lnSpc>
            </a:pPr>
            <a:r>
              <a:rPr lang="pt-BR" u="sng" dirty="0">
                <a:latin typeface="Montserrat"/>
              </a:rPr>
              <a:t>SUGESTÃO: Estabelecimento de Metas Claras de Eficiência Energética e Sustentabilidade (Art. 5º), como por exemplo: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pt-BR" sz="2400" dirty="0"/>
          </a:p>
          <a:p>
            <a:pPr lvl="1">
              <a:lnSpc>
                <a:spcPct val="115000"/>
              </a:lnSpc>
            </a:pPr>
            <a:r>
              <a:rPr lang="pt-BR" dirty="0">
                <a:latin typeface="Montserrat"/>
              </a:rPr>
              <a:t>Exemplo de Proposta: </a:t>
            </a:r>
          </a:p>
          <a:p>
            <a:pPr lvl="1">
              <a:lnSpc>
                <a:spcPct val="115000"/>
              </a:lnSpc>
            </a:pPr>
            <a:r>
              <a:rPr lang="pt-BR" dirty="0">
                <a:latin typeface="Montserrat"/>
              </a:rPr>
              <a:t>Implantar percentuais mínimos de uso de fontes renováveis:</a:t>
            </a:r>
          </a:p>
          <a:p>
            <a:pPr lvl="1">
              <a:lnSpc>
                <a:spcPct val="115000"/>
              </a:lnSpc>
            </a:pPr>
            <a:r>
              <a:rPr lang="pt-BR" dirty="0">
                <a:latin typeface="Montserrat"/>
              </a:rPr>
              <a:t>Para Data Centers novos: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50% nos primeiros 2 anos de operação;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80% em até 5 anos;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100% em até 10 anos.</a:t>
            </a:r>
          </a:p>
          <a:p>
            <a:endParaRPr lang="pt-BR" dirty="0"/>
          </a:p>
          <a:p>
            <a:pPr lvl="1">
              <a:lnSpc>
                <a:spcPct val="115000"/>
              </a:lnSpc>
            </a:pPr>
            <a:r>
              <a:rPr lang="pt-BR" dirty="0">
                <a:latin typeface="Montserrat"/>
              </a:rPr>
              <a:t>Para Data Centers novos: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80% nos primeiros 2 anos de operação;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100% em até 5 anos;</a:t>
            </a:r>
          </a:p>
          <a:p>
            <a:endParaRPr lang="pt-BR" dirty="0"/>
          </a:p>
          <a:p>
            <a:pPr lvl="1">
              <a:lnSpc>
                <a:spcPct val="115000"/>
              </a:lnSpc>
            </a:pPr>
            <a:endParaRPr lang="pt-BR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30D2FF-E88A-0EE7-5C1A-9E8CBDC6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19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D071AF8-C954-7317-9951-8F4AE70BD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  <p:sp>
        <p:nvSpPr>
          <p:cNvPr id="3" name="Google Shape;179;p2">
            <a:extLst>
              <a:ext uri="{FF2B5EF4-FFF2-40B4-BE49-F238E27FC236}">
                <a16:creationId xmlns:a16="http://schemas.microsoft.com/office/drawing/2014/main" id="{83929B38-CB9D-1769-8B1F-901BD27FB79D}"/>
              </a:ext>
            </a:extLst>
          </p:cNvPr>
          <p:cNvSpPr txBox="1"/>
          <p:nvPr/>
        </p:nvSpPr>
        <p:spPr>
          <a:xfrm>
            <a:off x="559568" y="1146243"/>
            <a:ext cx="11632432" cy="5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b="1" dirty="0">
                <a:latin typeface="Montserrat"/>
              </a:rPr>
              <a:t>SUGESTÃO Item 3.2: Sustentabilidade - Ausência de definição de metas e Métricas</a:t>
            </a:r>
          </a:p>
        </p:txBody>
      </p:sp>
    </p:spTree>
    <p:extLst>
      <p:ext uri="{BB962C8B-B14F-4D97-AF65-F5344CB8AC3E}">
        <p14:creationId xmlns:p14="http://schemas.microsoft.com/office/powerpoint/2010/main" val="93746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5188822" y="589782"/>
            <a:ext cx="6452000" cy="2618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2489"/>
          </a:p>
        </p:txBody>
      </p:sp>
      <p:sp>
        <p:nvSpPr>
          <p:cNvPr id="72" name="Google Shape;72;p15"/>
          <p:cNvSpPr txBox="1"/>
          <p:nvPr/>
        </p:nvSpPr>
        <p:spPr>
          <a:xfrm>
            <a:off x="7640822" y="2328815"/>
            <a:ext cx="400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b="1" err="1">
                <a:solidFill>
                  <a:srgbClr val="595959"/>
                </a:solidFill>
                <a:latin typeface="Poppins"/>
                <a:cs typeface="Poppins"/>
                <a:sym typeface="Poppins"/>
              </a:rPr>
              <a:t>Gleysson</a:t>
            </a:r>
            <a:r>
              <a:rPr lang="pt-BR" sz="2400" b="1">
                <a:solidFill>
                  <a:srgbClr val="595959"/>
                </a:solidFill>
                <a:latin typeface="Poppins"/>
                <a:cs typeface="Poppins"/>
                <a:sym typeface="Poppins"/>
              </a:rPr>
              <a:t> Araújo</a:t>
            </a:r>
            <a:endParaRPr lang="pt-BR" err="1"/>
          </a:p>
        </p:txBody>
      </p:sp>
      <p:sp>
        <p:nvSpPr>
          <p:cNvPr id="73" name="Google Shape;73;p15"/>
          <p:cNvSpPr txBox="1"/>
          <p:nvPr/>
        </p:nvSpPr>
        <p:spPr>
          <a:xfrm>
            <a:off x="7640822" y="2715750"/>
            <a:ext cx="4000000" cy="46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451">
                <a:solidFill>
                  <a:srgbClr val="3F3F3F"/>
                </a:solidFill>
                <a:sym typeface="Poppins"/>
              </a:rPr>
              <a:t>CEO da Everest Digital</a:t>
            </a:r>
            <a:endParaRPr lang="pt-BR"/>
          </a:p>
        </p:txBody>
      </p:sp>
      <p:sp>
        <p:nvSpPr>
          <p:cNvPr id="76" name="Google Shape;76;p15"/>
          <p:cNvSpPr txBox="1"/>
          <p:nvPr/>
        </p:nvSpPr>
        <p:spPr>
          <a:xfrm>
            <a:off x="1950667" y="1141169"/>
            <a:ext cx="2649600" cy="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800">
                <a:solidFill>
                  <a:srgbClr val="595959"/>
                </a:solidFill>
                <a:latin typeface="Poppins Light"/>
                <a:ea typeface="Poppins Light"/>
                <a:cs typeface="Poppins Light"/>
                <a:sym typeface="Poppins Light"/>
              </a:rPr>
              <a:t>Muito</a:t>
            </a:r>
            <a:endParaRPr sz="4800">
              <a:solidFill>
                <a:srgbClr val="59595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961533" y="1687267"/>
            <a:ext cx="31608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pt-BR" sz="5300">
                <a:solidFill>
                  <a:schemeClr val="tx1">
                    <a:lumMod val="50000"/>
                    <a:lumOff val="50000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prazer,</a:t>
            </a:r>
            <a:endParaRPr lang="pt-BR" sz="53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5598" y="6387002"/>
            <a:ext cx="2347436" cy="29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Código QR&#10;&#10;Descrição gerada automaticamente">
            <a:extLst>
              <a:ext uri="{FF2B5EF4-FFF2-40B4-BE49-F238E27FC236}">
                <a16:creationId xmlns:a16="http://schemas.microsoft.com/office/drawing/2014/main" id="{47F54B71-808C-EA43-4B66-DF44D1746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348" y="892921"/>
            <a:ext cx="1442279" cy="1431236"/>
          </a:xfrm>
          <a:prstGeom prst="rect">
            <a:avLst/>
          </a:prstGeom>
        </p:spPr>
      </p:pic>
      <p:pic>
        <p:nvPicPr>
          <p:cNvPr id="3" name="Imagem 2" descr="Homem com celular na mão&#10;&#10;Descrição gerada automaticamente">
            <a:extLst>
              <a:ext uri="{FF2B5EF4-FFF2-40B4-BE49-F238E27FC236}">
                <a16:creationId xmlns:a16="http://schemas.microsoft.com/office/drawing/2014/main" id="{4DC61E71-B8B2-A998-F134-69139BB19C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02" t="5706" r="10813" b="31257"/>
          <a:stretch/>
        </p:blipFill>
        <p:spPr>
          <a:xfrm>
            <a:off x="5151432" y="584997"/>
            <a:ext cx="2249012" cy="2593823"/>
          </a:xfrm>
          <a:prstGeom prst="rect">
            <a:avLst/>
          </a:prstGeom>
        </p:spPr>
      </p:pic>
      <p:sp>
        <p:nvSpPr>
          <p:cNvPr id="4" name="Google Shape;179;p2">
            <a:extLst>
              <a:ext uri="{FF2B5EF4-FFF2-40B4-BE49-F238E27FC236}">
                <a16:creationId xmlns:a16="http://schemas.microsoft.com/office/drawing/2014/main" id="{91C77A6E-39DA-068B-15CE-80B3D23A6F26}"/>
              </a:ext>
            </a:extLst>
          </p:cNvPr>
          <p:cNvSpPr txBox="1"/>
          <p:nvPr/>
        </p:nvSpPr>
        <p:spPr>
          <a:xfrm>
            <a:off x="5122333" y="3379370"/>
            <a:ext cx="6518490" cy="31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Executivo com mais de 20 anos de experiência em Gestão de empresas de Tecnologia. Especialização em Transformação Digital pelo MIT (Massachusetts </a:t>
            </a:r>
            <a:r>
              <a:rPr lang="pt-BR" dirty="0" err="1">
                <a:latin typeface="Montserrat"/>
                <a:ea typeface="Montserrat"/>
                <a:cs typeface="Montserrat"/>
                <a:sym typeface="Montserrat"/>
              </a:rPr>
              <a:t>Institute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dirty="0" err="1"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Technology) e Gestão Estratégica pela UFSC (Universidade Federal de Santa Catarina). Mais de 16 anos em multinacionais como IBM e Sonda, e vivência em projetos estratégicos e internacionais. Atualmente, CEO da Everest Digital, empresa do Grupo </a:t>
            </a:r>
            <a:r>
              <a:rPr lang="pt-BR" dirty="0" err="1">
                <a:latin typeface="Montserrat"/>
                <a:ea typeface="Montserrat"/>
                <a:cs typeface="Montserrat"/>
                <a:sym typeface="Montserrat"/>
              </a:rPr>
              <a:t>Soluti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9363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62B3E-499E-EF43-5155-F3869F385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43A0C5B-13C3-4DE8-9D58-0239697EB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0" dirty="0">
                <a:latin typeface="Montserrat Black" panose="00000A00000000000000" pitchFamily="2" charset="0"/>
              </a:rPr>
              <a:t>3. </a:t>
            </a:r>
            <a:r>
              <a:rPr lang="pt-BR" sz="2400" dirty="0">
                <a:latin typeface="Montserrat Black" panose="00000A00000000000000" pitchFamily="2" charset="0"/>
              </a:rPr>
              <a:t>PRINCIPAIS RISCOS E PONTOS DE ATENÇÃO</a:t>
            </a:r>
          </a:p>
          <a:p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375FDFE4-7641-D5F9-DB8A-FF647B3B7157}"/>
              </a:ext>
            </a:extLst>
          </p:cNvPr>
          <p:cNvSpPr txBox="1"/>
          <p:nvPr/>
        </p:nvSpPr>
        <p:spPr>
          <a:xfrm>
            <a:off x="124918" y="1754455"/>
            <a:ext cx="11632432" cy="537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SUGESTÃO: Estabelecimento de Metas Claras de Eficiência Energética e Sustentabilidade (Art. 5º), como por exemplo: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/>
              </a:rPr>
              <a:t>Para novos data centers (início de operação após a vigência da lei):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400" dirty="0">
                <a:latin typeface="Montserrat"/>
              </a:rPr>
              <a:t>PUE Máximo: 1,3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400" dirty="0">
                <a:latin typeface="Montserrat"/>
              </a:rPr>
              <a:t>Justificativa: Alinhado aos padrões mais modernos de eficiência e já implementado na Alemanha e previsto na UE.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/>
              </a:rPr>
              <a:t>Para data centers existentes (com prazo de adaptação):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400" dirty="0">
                <a:latin typeface="Montserrat"/>
              </a:rPr>
              <a:t>PUE Máximo: 1,5 em até 5 anos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400" dirty="0">
                <a:latin typeface="Montserrat"/>
              </a:rPr>
              <a:t>Justificativa: Permite um período razoável para investimentos em </a:t>
            </a:r>
            <a:r>
              <a:rPr lang="pt-BR" sz="1400" dirty="0" err="1">
                <a:latin typeface="Montserrat"/>
              </a:rPr>
              <a:t>retrofit</a:t>
            </a:r>
            <a:r>
              <a:rPr lang="pt-BR" sz="1400" dirty="0">
                <a:latin typeface="Montserrat"/>
              </a:rPr>
              <a:t> e modernização.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/>
              </a:rPr>
              <a:t>Meta de longo prazo (neutralidade climática):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400" dirty="0">
                <a:latin typeface="Montserrat"/>
              </a:rPr>
              <a:t>PUE Máximo de 1,2 para novos data centers a partir de 2035.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400" dirty="0">
                <a:latin typeface="Montserrat"/>
              </a:rPr>
              <a:t>Justificativa: Incentiva o setor a adotar tecnologias de última geração e soluções como resfriamento líquido, </a:t>
            </a:r>
            <a:r>
              <a:rPr lang="pt-BR" sz="1400" dirty="0" err="1">
                <a:latin typeface="Montserrat"/>
              </a:rPr>
              <a:t>free</a:t>
            </a:r>
            <a:r>
              <a:rPr lang="pt-BR" sz="1400" dirty="0">
                <a:latin typeface="Montserrat"/>
              </a:rPr>
              <a:t> </a:t>
            </a:r>
            <a:r>
              <a:rPr lang="pt-BR" sz="1400" dirty="0" err="1">
                <a:latin typeface="Montserrat"/>
              </a:rPr>
              <a:t>cooling</a:t>
            </a:r>
            <a:r>
              <a:rPr lang="pt-BR" sz="1400" dirty="0">
                <a:latin typeface="Montserrat"/>
              </a:rPr>
              <a:t> e economia circular.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Montserrat"/>
              </a:rPr>
              <a:t>Exigir a publicação de relatórios anuais de sustentabilidade (ESG) </a:t>
            </a:r>
            <a:r>
              <a:rPr lang="pt-BR" sz="1600" b="1" dirty="0">
                <a:latin typeface="Montserrat"/>
              </a:rPr>
              <a:t>auditados – a Lei pontua a divulgação de relatórios porém sem necessidade de serem auditados para validação dos dados.</a:t>
            </a:r>
          </a:p>
          <a:p>
            <a:pPr lvl="2">
              <a:lnSpc>
                <a:spcPct val="115000"/>
              </a:lnSpc>
              <a:spcAft>
                <a:spcPts val="800"/>
              </a:spcAft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63B663-EC22-1A7A-6556-7885DE71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20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9D90544-74B4-EEC0-AB73-C6601A99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  <p:sp>
        <p:nvSpPr>
          <p:cNvPr id="3" name="Google Shape;179;p2">
            <a:extLst>
              <a:ext uri="{FF2B5EF4-FFF2-40B4-BE49-F238E27FC236}">
                <a16:creationId xmlns:a16="http://schemas.microsoft.com/office/drawing/2014/main" id="{08304D34-D197-CD9E-F57A-AFA672BDF204}"/>
              </a:ext>
            </a:extLst>
          </p:cNvPr>
          <p:cNvSpPr txBox="1"/>
          <p:nvPr/>
        </p:nvSpPr>
        <p:spPr>
          <a:xfrm>
            <a:off x="559568" y="1146243"/>
            <a:ext cx="11632432" cy="5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b="1" dirty="0">
                <a:latin typeface="Montserrat"/>
              </a:rPr>
              <a:t>SUGESTÃO Item 3.2: Sustentabilidade - Ausência de definição de metas e Métricas</a:t>
            </a:r>
          </a:p>
        </p:txBody>
      </p:sp>
    </p:spTree>
    <p:extLst>
      <p:ext uri="{BB962C8B-B14F-4D97-AF65-F5344CB8AC3E}">
        <p14:creationId xmlns:p14="http://schemas.microsoft.com/office/powerpoint/2010/main" val="1424558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860BB-0605-87B6-D554-304745FB2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382A2FC-6B0A-B03D-05E3-421E80B400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1663908"/>
            <a:ext cx="5521377" cy="308797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CD78D8B1-F2D7-4CF6-9CF2-16F6F7BDD7A3}"/>
              </a:ext>
            </a:extLst>
          </p:cNvPr>
          <p:cNvSpPr txBox="1">
            <a:spLocks/>
          </p:cNvSpPr>
          <p:nvPr/>
        </p:nvSpPr>
        <p:spPr>
          <a:xfrm>
            <a:off x="5139095" y="2538641"/>
            <a:ext cx="7435186" cy="437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4000" dirty="0">
                <a:latin typeface="Montserrat Black" panose="00000A00000000000000" pitchFamily="2" charset="0"/>
              </a:rPr>
              <a:t>4. REFERÊNCIAS INTERNACIONAIS RELEVANTES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4000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1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70EF9-535E-D4FC-2FC4-5D58B5659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04BA25D-615E-A3F1-E388-74497366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Montserrat Black" panose="00000A00000000000000" pitchFamily="2" charset="0"/>
              </a:rPr>
              <a:t>4. REFERÊNCIAS INTERNACIONAIS RELEVANTES</a:t>
            </a:r>
          </a:p>
          <a:p>
            <a:pPr marL="0" indent="0">
              <a:buNone/>
            </a:pPr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C6CB1EE6-6398-40C2-6A47-2F85696C60C1}"/>
              </a:ext>
            </a:extLst>
          </p:cNvPr>
          <p:cNvSpPr txBox="1"/>
          <p:nvPr/>
        </p:nvSpPr>
        <p:spPr>
          <a:xfrm>
            <a:off x="434650" y="1146243"/>
            <a:ext cx="11632432" cy="453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b="1" dirty="0">
                <a:latin typeface="Montserrat"/>
              </a:rPr>
              <a:t>4.1 União Europeia – </a:t>
            </a:r>
            <a:r>
              <a:rPr lang="pt-BR" b="1" dirty="0" err="1">
                <a:latin typeface="Montserrat"/>
              </a:rPr>
              <a:t>European</a:t>
            </a:r>
            <a:r>
              <a:rPr lang="pt-BR" b="1" dirty="0">
                <a:latin typeface="Montserrat"/>
              </a:rPr>
              <a:t> Green </a:t>
            </a:r>
            <a:r>
              <a:rPr lang="pt-BR" b="1" dirty="0" err="1">
                <a:latin typeface="Montserrat"/>
              </a:rPr>
              <a:t>Deal</a:t>
            </a:r>
            <a:r>
              <a:rPr lang="pt-BR" b="1" dirty="0">
                <a:latin typeface="Montserrat"/>
              </a:rPr>
              <a:t> &amp; EU </a:t>
            </a:r>
            <a:r>
              <a:rPr lang="pt-BR" b="1" dirty="0" err="1">
                <a:latin typeface="Montserrat"/>
              </a:rPr>
              <a:t>Taxonomy</a:t>
            </a:r>
            <a:r>
              <a:rPr lang="pt-BR" b="1" dirty="0">
                <a:latin typeface="Montserrat"/>
              </a:rPr>
              <a:t> (2020 em diante)</a:t>
            </a:r>
          </a:p>
          <a:p>
            <a:pPr>
              <a:lnSpc>
                <a:spcPct val="115000"/>
              </a:lnSpc>
            </a:pPr>
            <a:endParaRPr lang="pt-BR" b="1" dirty="0">
              <a:latin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Natureza:</a:t>
            </a:r>
            <a:r>
              <a:rPr lang="pt-BR" dirty="0"/>
              <a:t> Diretrizes e regulamentos ambientais aplicáveis a Data Centers.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Principais Regras: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Neutralidade climática dos Data Centers até 2030 (para novos) e 2050 (para existentes).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Implementação de métricas obrigatórias: PUE ≤ 1,3 a partir de 2030.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Uso de fontes de energia 100% renováveis.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Reaproveitamento de calor residual como prática recomendada.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Publicação obrigatória de relatórios de sustentabilidade (SFDR – </a:t>
            </a:r>
            <a:r>
              <a:rPr lang="pt-BR" dirty="0" err="1"/>
              <a:t>Sustainable</a:t>
            </a:r>
            <a:r>
              <a:rPr lang="pt-BR" dirty="0"/>
              <a:t> </a:t>
            </a:r>
            <a:r>
              <a:rPr lang="pt-BR" dirty="0" err="1"/>
              <a:t>Finance</a:t>
            </a:r>
            <a:r>
              <a:rPr lang="pt-BR" dirty="0"/>
              <a:t> </a:t>
            </a:r>
            <a:r>
              <a:rPr lang="pt-BR" dirty="0" err="1"/>
              <a:t>Disclosure</a:t>
            </a:r>
            <a:r>
              <a:rPr lang="pt-BR" dirty="0"/>
              <a:t> </a:t>
            </a:r>
            <a:r>
              <a:rPr lang="pt-BR" dirty="0" err="1"/>
              <a:t>Regulation</a:t>
            </a:r>
            <a:r>
              <a:rPr lang="pt-BR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Legislação Base: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i="1" dirty="0" err="1"/>
              <a:t>Regulation</a:t>
            </a:r>
            <a:r>
              <a:rPr lang="pt-BR" i="1" dirty="0"/>
              <a:t> (EU) 2020/852</a:t>
            </a:r>
            <a:r>
              <a:rPr lang="pt-BR" dirty="0"/>
              <a:t> (EU </a:t>
            </a:r>
            <a:r>
              <a:rPr lang="pt-BR" dirty="0" err="1"/>
              <a:t>Taxonomy</a:t>
            </a:r>
            <a:r>
              <a:rPr lang="pt-BR" dirty="0"/>
              <a:t> for </a:t>
            </a:r>
            <a:r>
              <a:rPr lang="pt-BR" dirty="0" err="1"/>
              <a:t>Sustainable</a:t>
            </a:r>
            <a:r>
              <a:rPr lang="pt-BR" dirty="0"/>
              <a:t> </a:t>
            </a:r>
            <a:r>
              <a:rPr lang="pt-BR" dirty="0" err="1"/>
              <a:t>Activities</a:t>
            </a:r>
            <a:r>
              <a:rPr lang="pt-BR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i="1" dirty="0"/>
              <a:t>EU Data Centre </a:t>
            </a:r>
            <a:r>
              <a:rPr lang="pt-BR" i="1" dirty="0" err="1"/>
              <a:t>Code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Conduct</a:t>
            </a:r>
            <a:r>
              <a:rPr lang="pt-BR" i="1" dirty="0"/>
              <a:t> </a:t>
            </a:r>
            <a:r>
              <a:rPr lang="pt-BR" i="1" dirty="0" err="1"/>
              <a:t>on</a:t>
            </a:r>
            <a:r>
              <a:rPr lang="pt-BR" i="1" dirty="0"/>
              <a:t> Energy </a:t>
            </a:r>
            <a:r>
              <a:rPr lang="pt-BR" i="1" dirty="0" err="1"/>
              <a:t>Efficiency</a:t>
            </a:r>
            <a:r>
              <a:rPr lang="pt-BR" dirty="0"/>
              <a:t>.</a:t>
            </a:r>
          </a:p>
          <a:p>
            <a:pPr lvl="1">
              <a:lnSpc>
                <a:spcPct val="115000"/>
              </a:lnSpc>
            </a:pPr>
            <a:endParaRPr lang="pt-BR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0499C0-9D27-5F03-0DC5-DCE0A8C1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22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0034139-FA14-0FAA-49E2-25BE1F85C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46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214A7-7457-33A0-6EB3-B0AEE677F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0BEA253-A153-4254-A056-36339E0F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Montserrat Black" panose="00000A00000000000000" pitchFamily="2" charset="0"/>
              </a:rPr>
              <a:t>4. REFERÊNCIAS INTERNACIONAIS RELEVANTES</a:t>
            </a:r>
          </a:p>
          <a:p>
            <a:pPr marL="0" indent="0">
              <a:buNone/>
            </a:pPr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5B524D32-DA43-97A2-5BFD-0DE5FB3C4970}"/>
              </a:ext>
            </a:extLst>
          </p:cNvPr>
          <p:cNvSpPr txBox="1"/>
          <p:nvPr/>
        </p:nvSpPr>
        <p:spPr>
          <a:xfrm>
            <a:off x="434650" y="1102761"/>
            <a:ext cx="11902255" cy="666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None/>
            </a:pPr>
            <a:r>
              <a:rPr lang="pt-BR" b="1" dirty="0">
                <a:latin typeface="Montserrat"/>
              </a:rPr>
              <a:t>4.2 Alemanha – Energy </a:t>
            </a:r>
            <a:r>
              <a:rPr lang="pt-BR" b="1" dirty="0" err="1">
                <a:latin typeface="Montserrat"/>
              </a:rPr>
              <a:t>Efficiency</a:t>
            </a:r>
            <a:r>
              <a:rPr lang="pt-BR" b="1" dirty="0">
                <a:latin typeface="Montserrat"/>
              </a:rPr>
              <a:t> </a:t>
            </a:r>
            <a:r>
              <a:rPr lang="pt-BR" b="1" dirty="0" err="1">
                <a:latin typeface="Montserrat"/>
              </a:rPr>
              <a:t>Act</a:t>
            </a:r>
            <a:r>
              <a:rPr lang="pt-BR" b="1" dirty="0">
                <a:latin typeface="Montserrat"/>
              </a:rPr>
              <a:t> for Data Centres (2023)</a:t>
            </a:r>
          </a:p>
          <a:p>
            <a:pPr>
              <a:buNone/>
            </a:pPr>
            <a:endParaRPr lang="pt-BR" b="1" dirty="0">
              <a:latin typeface="Montserrat"/>
            </a:endParaRPr>
          </a:p>
          <a:p>
            <a:r>
              <a:rPr lang="pt-BR" b="1" dirty="0"/>
              <a:t>Natureza:</a:t>
            </a:r>
            <a:r>
              <a:rPr lang="pt-BR" dirty="0"/>
              <a:t> Primeira legislação nacional específica para eficiência de Data Centers.</a:t>
            </a:r>
          </a:p>
          <a:p>
            <a:r>
              <a:rPr lang="pt-BR" b="1" dirty="0"/>
              <a:t>Principais Regras: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Todos os novos Data Centers devem ter PUE ≤ 1,3.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Uso de no mínimo 50% de energia renovável a partir de 2024 e 100% até 2027.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Obrigatoriedade de reaproveitamento de calor residual.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Publicação anual de indicadores de consumo energético e emissões.</a:t>
            </a:r>
          </a:p>
          <a:p>
            <a:r>
              <a:rPr lang="pt-BR" b="1" dirty="0"/>
              <a:t>Destaque:</a:t>
            </a:r>
            <a:r>
              <a:rPr lang="pt-BR" dirty="0"/>
              <a:t> Considerada a legislação mais avançada da Europa em termos de exigências para o setor.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b="1" dirty="0">
                <a:latin typeface="Montserrat"/>
              </a:rPr>
              <a:t>4.3 Singapura – Green Data Centre Standard (SS 564:2013) &amp; Data Centre Incentive </a:t>
            </a:r>
            <a:r>
              <a:rPr lang="pt-BR" b="1" dirty="0" err="1">
                <a:latin typeface="Montserrat"/>
              </a:rPr>
              <a:t>Scheme</a:t>
            </a:r>
            <a:endParaRPr lang="pt-BR" b="1" dirty="0">
              <a:latin typeface="Montserrat"/>
            </a:endParaRPr>
          </a:p>
          <a:p>
            <a:r>
              <a:rPr lang="pt-BR" b="1" dirty="0"/>
              <a:t>Natureza:</a:t>
            </a:r>
            <a:r>
              <a:rPr lang="pt-BR" dirty="0"/>
              <a:t> Padrão regulatório e programa de incentivos fiscais.</a:t>
            </a:r>
          </a:p>
          <a:p>
            <a:r>
              <a:rPr lang="pt-BR" b="1" dirty="0"/>
              <a:t>Principais Regras: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Certificação </a:t>
            </a:r>
            <a:r>
              <a:rPr lang="pt-BR" b="1" dirty="0"/>
              <a:t>SS 564</a:t>
            </a:r>
            <a:r>
              <a:rPr lang="pt-BR" dirty="0"/>
              <a:t> obrigatória para todos os novos data centers – Certificação da Norma de Singapura para Data Center Verde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Exigência de auditorias regulares de eficiência energética.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Incentivos fiscais diretos para empreendimentos que atingem alta eficiência.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Estímulo à construção de data centers verticais e compactos para otimização do uso do solo.</a:t>
            </a:r>
          </a:p>
          <a:p>
            <a:r>
              <a:rPr lang="pt-BR" b="1" dirty="0"/>
              <a:t>Destaque:</a:t>
            </a:r>
            <a:r>
              <a:rPr lang="pt-BR" dirty="0"/>
              <a:t> Singapura se consolidou como hub internacional de data centers de alta eficiência por meio dessas iniciativas.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 lvl="1">
              <a:lnSpc>
                <a:spcPct val="115000"/>
              </a:lnSpc>
            </a:pPr>
            <a:endParaRPr lang="pt-BR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943C1F-1760-DF0E-6575-E8A2EB55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23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BC874DD-4391-8F36-6FD6-E70CDA24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08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CC75C-9A08-EC2D-E897-901FD1B29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AD9F6DA-8460-4217-2783-D314C916C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0" dirty="0">
                <a:latin typeface="Montserrat Black" panose="00000A00000000000000" pitchFamily="2" charset="0"/>
              </a:rPr>
              <a:t>4. REFERÊNCIAS INTERNACIONAIS RELEVANTES</a:t>
            </a:r>
            <a:endParaRPr lang="pt-BR" sz="2400" dirty="0">
              <a:latin typeface="Montserrat Black" panose="00000A00000000000000" pitchFamily="2" charset="0"/>
            </a:endParaRPr>
          </a:p>
          <a:p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2BF3FDCD-9384-3BE0-7AB6-664B213BD326}"/>
              </a:ext>
            </a:extLst>
          </p:cNvPr>
          <p:cNvSpPr txBox="1"/>
          <p:nvPr/>
        </p:nvSpPr>
        <p:spPr>
          <a:xfrm>
            <a:off x="434650" y="1146243"/>
            <a:ext cx="11632432" cy="61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None/>
            </a:pPr>
            <a:r>
              <a:rPr lang="pt-BR" b="1" dirty="0">
                <a:latin typeface="Montserrat"/>
              </a:rPr>
              <a:t>4.4 Estados Unidos – </a:t>
            </a:r>
            <a:r>
              <a:rPr lang="pt-BR" b="1" dirty="0" err="1">
                <a:latin typeface="Montserrat"/>
              </a:rPr>
              <a:t>Executive</a:t>
            </a:r>
            <a:r>
              <a:rPr lang="pt-BR" b="1" dirty="0">
                <a:latin typeface="Montserrat"/>
              </a:rPr>
              <a:t> </a:t>
            </a:r>
            <a:r>
              <a:rPr lang="pt-BR" b="1" dirty="0" err="1">
                <a:latin typeface="Montserrat"/>
              </a:rPr>
              <a:t>Orders</a:t>
            </a:r>
            <a:r>
              <a:rPr lang="pt-BR" b="1" dirty="0">
                <a:latin typeface="Montserrat"/>
              </a:rPr>
              <a:t> &amp; Energy </a:t>
            </a:r>
            <a:r>
              <a:rPr lang="pt-BR" b="1" dirty="0" err="1">
                <a:latin typeface="Montserrat"/>
              </a:rPr>
              <a:t>Act</a:t>
            </a:r>
            <a:r>
              <a:rPr lang="pt-BR" b="1" dirty="0">
                <a:latin typeface="Montserrat"/>
              </a:rPr>
              <a:t> </a:t>
            </a:r>
            <a:r>
              <a:rPr lang="pt-BR" b="1" dirty="0" err="1">
                <a:latin typeface="Montserrat"/>
              </a:rPr>
              <a:t>of</a:t>
            </a:r>
            <a:r>
              <a:rPr lang="pt-BR" b="1" dirty="0">
                <a:latin typeface="Montserrat"/>
              </a:rPr>
              <a:t> 2020</a:t>
            </a:r>
          </a:p>
          <a:p>
            <a:pPr>
              <a:buNone/>
            </a:pPr>
            <a:endParaRPr lang="pt-BR" b="1" dirty="0">
              <a:latin typeface="Montserrat"/>
            </a:endParaRPr>
          </a:p>
          <a:p>
            <a:r>
              <a:rPr lang="pt-BR" b="1" dirty="0"/>
              <a:t>Natureza:</a:t>
            </a:r>
            <a:r>
              <a:rPr lang="pt-BR" dirty="0"/>
              <a:t> Regulamentação setorial inserida em leis de eficiência energética e segurança cibernética.</a:t>
            </a:r>
          </a:p>
          <a:p>
            <a:r>
              <a:rPr lang="pt-BR" b="1" dirty="0"/>
              <a:t>Principais Regras: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 err="1"/>
              <a:t>Executive</a:t>
            </a:r>
            <a:r>
              <a:rPr lang="pt-BR" b="1" dirty="0"/>
              <a:t> </a:t>
            </a:r>
            <a:r>
              <a:rPr lang="pt-BR" b="1" dirty="0" err="1"/>
              <a:t>Order</a:t>
            </a:r>
            <a:r>
              <a:rPr lang="pt-BR" b="1" dirty="0"/>
              <a:t> 14057:</a:t>
            </a:r>
            <a:r>
              <a:rPr lang="pt-BR" dirty="0"/>
              <a:t> Meta de neutralidade de carbono para instalações federais, incluindo data centers.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Energy </a:t>
            </a:r>
            <a:r>
              <a:rPr lang="pt-BR" b="1" dirty="0" err="1"/>
              <a:t>Act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2020:</a:t>
            </a:r>
            <a:r>
              <a:rPr lang="pt-BR" dirty="0"/>
              <a:t> Determina o desenvolvimento de tecnologias de eficiência energética para Data Center.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Incentivos fiscais por meio do </a:t>
            </a:r>
            <a:r>
              <a:rPr lang="pt-BR" b="1" dirty="0" err="1"/>
              <a:t>Investment</a:t>
            </a:r>
            <a:r>
              <a:rPr lang="pt-BR" b="1" dirty="0"/>
              <a:t> </a:t>
            </a:r>
            <a:r>
              <a:rPr lang="pt-BR" b="1" dirty="0" err="1"/>
              <a:t>Tax</a:t>
            </a:r>
            <a:r>
              <a:rPr lang="pt-BR" b="1" dirty="0"/>
              <a:t> </a:t>
            </a:r>
            <a:r>
              <a:rPr lang="pt-BR" b="1" dirty="0" err="1"/>
              <a:t>Credit</a:t>
            </a:r>
            <a:r>
              <a:rPr lang="pt-BR" b="1" dirty="0"/>
              <a:t> (ITC)</a:t>
            </a:r>
            <a:r>
              <a:rPr lang="pt-BR" dirty="0"/>
              <a:t> para instalações sustentáveis.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Estímulo ao uso de </a:t>
            </a:r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/>
              <a:t>cooling</a:t>
            </a:r>
            <a:r>
              <a:rPr lang="pt-BR" dirty="0"/>
              <a:t> e tecnologias de resfriamento de baixo consumo.</a:t>
            </a:r>
          </a:p>
          <a:p>
            <a:r>
              <a:rPr lang="pt-BR" b="1" dirty="0"/>
              <a:t>Destaque:</a:t>
            </a:r>
            <a:r>
              <a:rPr lang="pt-BR" dirty="0"/>
              <a:t> Apesar de não haver uma lei exclusiva, as regulações setoriais impactam fortemente o setor.</a:t>
            </a:r>
          </a:p>
          <a:p>
            <a:endParaRPr lang="pt-BR" dirty="0"/>
          </a:p>
          <a:p>
            <a:r>
              <a:rPr lang="pt-BR" b="1" dirty="0">
                <a:latin typeface="Montserrat"/>
              </a:rPr>
              <a:t>4.5 China – </a:t>
            </a:r>
            <a:r>
              <a:rPr lang="pt-BR" b="1" dirty="0" err="1">
                <a:latin typeface="Montserrat"/>
              </a:rPr>
              <a:t>MIIT’s</a:t>
            </a:r>
            <a:r>
              <a:rPr lang="pt-BR" b="1" dirty="0">
                <a:latin typeface="Montserrat"/>
              </a:rPr>
              <a:t> Data Center </a:t>
            </a:r>
            <a:r>
              <a:rPr lang="pt-BR" b="1" dirty="0" err="1">
                <a:latin typeface="Montserrat"/>
              </a:rPr>
              <a:t>Efficiency</a:t>
            </a:r>
            <a:r>
              <a:rPr lang="pt-BR" b="1" dirty="0">
                <a:latin typeface="Montserrat"/>
              </a:rPr>
              <a:t> </a:t>
            </a:r>
            <a:r>
              <a:rPr lang="pt-BR" b="1" dirty="0" err="1">
                <a:latin typeface="Montserrat"/>
              </a:rPr>
              <a:t>Guidelines</a:t>
            </a:r>
            <a:r>
              <a:rPr lang="pt-BR" b="1" dirty="0">
                <a:latin typeface="Montserrat"/>
              </a:rPr>
              <a:t> (2022)</a:t>
            </a:r>
          </a:p>
          <a:p>
            <a:endParaRPr lang="pt-BR" b="1" dirty="0">
              <a:latin typeface="Montserrat"/>
            </a:endParaRPr>
          </a:p>
          <a:p>
            <a:r>
              <a:rPr lang="pt-BR" b="1" dirty="0"/>
              <a:t>Natureza:</a:t>
            </a:r>
            <a:r>
              <a:rPr lang="pt-BR" dirty="0"/>
              <a:t> Regulamentação técnica emitida pelo Ministério da Indústria e Tecnologia da Informação (MIIT).</a:t>
            </a:r>
          </a:p>
          <a:p>
            <a:r>
              <a:rPr lang="pt-BR" b="1" dirty="0"/>
              <a:t>Principais Regras: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Meta de PUE ≤ 1,25 para novos data centers.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Restrições à construção de data centers em regiões com escassez de recursos hídricos e energéticos.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Incentivos para implantação de data centers de alta densidade e computação verde.</a:t>
            </a:r>
          </a:p>
          <a:p>
            <a:r>
              <a:rPr lang="pt-BR" b="1" dirty="0"/>
              <a:t>Destaque:</a:t>
            </a:r>
            <a:r>
              <a:rPr lang="pt-BR" dirty="0"/>
              <a:t> Parte da política nacional de “Dual Carbon </a:t>
            </a:r>
            <a:r>
              <a:rPr lang="pt-BR" dirty="0" err="1"/>
              <a:t>Goals</a:t>
            </a:r>
            <a:r>
              <a:rPr lang="pt-BR" dirty="0"/>
              <a:t>” (pico de emissões até 2030 e neutralidade até 2060).</a:t>
            </a:r>
          </a:p>
          <a:p>
            <a:endParaRPr lang="pt-BR" dirty="0"/>
          </a:p>
          <a:p>
            <a:pPr lvl="1">
              <a:lnSpc>
                <a:spcPct val="115000"/>
              </a:lnSpc>
            </a:pPr>
            <a:endParaRPr lang="pt-BR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468DA5-1784-B185-E2B2-542A5E60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24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F590B16-F7A2-6AD5-B1DE-C0EA93971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15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4432C-790D-358F-AABB-F3A6970B0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3B484E-BDB8-BE7B-3F7F-AE4F49459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508140"/>
            <a:ext cx="10515600" cy="43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0" dirty="0">
                <a:latin typeface="Montserrat Black" panose="00000A00000000000000" pitchFamily="2" charset="0"/>
              </a:rPr>
              <a:t>4. REFERÊNCIAS INTERNACIONAIS RELEVANTES</a:t>
            </a:r>
            <a:endParaRPr lang="pt-BR" sz="2400" dirty="0">
              <a:latin typeface="Montserrat Black" panose="00000A00000000000000" pitchFamily="2" charset="0"/>
            </a:endParaRPr>
          </a:p>
          <a:p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7DB424-1206-8B02-CF48-62D848F2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25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71B1F78-6C72-21DA-C207-ABF0EC7D3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  <p:sp>
        <p:nvSpPr>
          <p:cNvPr id="6" name="Google Shape;179;p2">
            <a:extLst>
              <a:ext uri="{FF2B5EF4-FFF2-40B4-BE49-F238E27FC236}">
                <a16:creationId xmlns:a16="http://schemas.microsoft.com/office/drawing/2014/main" id="{5F0FE045-3167-0B04-44CC-F654EB8C1904}"/>
              </a:ext>
            </a:extLst>
          </p:cNvPr>
          <p:cNvSpPr txBox="1"/>
          <p:nvPr/>
        </p:nvSpPr>
        <p:spPr>
          <a:xfrm>
            <a:off x="434650" y="946030"/>
            <a:ext cx="11632432" cy="84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None/>
            </a:pPr>
            <a:r>
              <a:rPr lang="pt-BR" b="1" dirty="0">
                <a:latin typeface="Montserrat"/>
              </a:rPr>
              <a:t>4.6 Tabela Resumo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764CB6E-EDC8-CA51-358B-C41EFEF7D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35322"/>
              </p:ext>
            </p:extLst>
          </p:nvPr>
        </p:nvGraphicFramePr>
        <p:xfrm>
          <a:off x="434650" y="1450950"/>
          <a:ext cx="11245185" cy="5285691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3748395">
                  <a:extLst>
                    <a:ext uri="{9D8B030D-6E8A-4147-A177-3AD203B41FA5}">
                      <a16:colId xmlns:a16="http://schemas.microsoft.com/office/drawing/2014/main" val="3169675601"/>
                    </a:ext>
                  </a:extLst>
                </a:gridCol>
                <a:gridCol w="3748395">
                  <a:extLst>
                    <a:ext uri="{9D8B030D-6E8A-4147-A177-3AD203B41FA5}">
                      <a16:colId xmlns:a16="http://schemas.microsoft.com/office/drawing/2014/main" val="1069494054"/>
                    </a:ext>
                  </a:extLst>
                </a:gridCol>
                <a:gridCol w="3748395">
                  <a:extLst>
                    <a:ext uri="{9D8B030D-6E8A-4147-A177-3AD203B41FA5}">
                      <a16:colId xmlns:a16="http://schemas.microsoft.com/office/drawing/2014/main" val="3566183629"/>
                    </a:ext>
                  </a:extLst>
                </a:gridCol>
              </a:tblGrid>
              <a:tr h="273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País/Bloco </a:t>
                      </a:r>
                      <a:r>
                        <a:rPr lang="en-US" sz="1800" dirty="0" err="1">
                          <a:effectLst/>
                        </a:rPr>
                        <a:t>Econômico</a:t>
                      </a:r>
                      <a:endParaRPr lang="pt-BR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 err="1">
                          <a:effectLst/>
                        </a:rPr>
                        <a:t>Modelo</a:t>
                      </a:r>
                      <a:r>
                        <a:rPr lang="en-US" sz="1800" dirty="0">
                          <a:effectLst/>
                        </a:rPr>
                        <a:t> de </a:t>
                      </a:r>
                      <a:r>
                        <a:rPr lang="en-US" sz="1800" dirty="0" err="1">
                          <a:effectLst/>
                        </a:rPr>
                        <a:t>Regulação</a:t>
                      </a:r>
                      <a:endParaRPr lang="pt-BR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Impacto no </a:t>
                      </a:r>
                      <a:r>
                        <a:rPr lang="en-US" sz="1800" dirty="0" err="1">
                          <a:effectLst/>
                        </a:rPr>
                        <a:t>Setor</a:t>
                      </a:r>
                      <a:endParaRPr lang="pt-BR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extLst>
                  <a:ext uri="{0D108BD9-81ED-4DB2-BD59-A6C34878D82A}">
                    <a16:rowId xmlns:a16="http://schemas.microsoft.com/office/drawing/2014/main" val="3188089257"/>
                  </a:ext>
                </a:extLst>
              </a:tr>
              <a:tr h="1557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União Europeia</a:t>
                      </a:r>
                      <a:endParaRPr lang="pt-BR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Regulação</a:t>
                      </a:r>
                      <a:r>
                        <a:rPr lang="en-US" sz="1100" dirty="0">
                          <a:effectLst/>
                        </a:rPr>
                        <a:t> com </a:t>
                      </a:r>
                      <a:r>
                        <a:rPr lang="en-US" sz="1100" dirty="0" err="1">
                          <a:effectLst/>
                        </a:rPr>
                        <a:t>incentivos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fiscais</a:t>
                      </a:r>
                      <a:r>
                        <a:rPr lang="en-US" sz="1100" dirty="0">
                          <a:effectLst/>
                        </a:rPr>
                        <a:t> e </a:t>
                      </a:r>
                      <a:r>
                        <a:rPr lang="en-US" sz="1100" dirty="0" err="1">
                          <a:effectLst/>
                        </a:rPr>
                        <a:t>financiamento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verde</a:t>
                      </a:r>
                      <a:r>
                        <a:rPr lang="en-US" sz="1100" dirty="0">
                          <a:effectLst/>
                        </a:rPr>
                        <a:t> (EU Green Deal &amp; Taxonomy)</a:t>
                      </a:r>
                      <a:endParaRPr lang="pt-BR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Aumento</a:t>
                      </a:r>
                      <a:r>
                        <a:rPr lang="en-US" sz="1100" dirty="0">
                          <a:effectLst/>
                        </a:rPr>
                        <a:t> dos </a:t>
                      </a:r>
                      <a:r>
                        <a:rPr lang="en-US" sz="1100" dirty="0" err="1">
                          <a:effectLst/>
                        </a:rPr>
                        <a:t>investimentos</a:t>
                      </a:r>
                      <a:r>
                        <a:rPr lang="en-US" sz="1100" dirty="0">
                          <a:effectLst/>
                        </a:rPr>
                        <a:t>; </a:t>
                      </a:r>
                      <a:r>
                        <a:rPr lang="en-US" sz="1100" dirty="0" err="1">
                          <a:effectLst/>
                        </a:rPr>
                        <a:t>crescimento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médio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anual</a:t>
                      </a:r>
                      <a:r>
                        <a:rPr lang="en-US" sz="1100" dirty="0">
                          <a:effectLst/>
                        </a:rPr>
                        <a:t> de 12% (2020-2023). Após o Energy Efficiency Act de 2023, </a:t>
                      </a:r>
                      <a:r>
                        <a:rPr lang="en-US" sz="1100" dirty="0" err="1">
                          <a:effectLst/>
                        </a:rPr>
                        <a:t>houve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atração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grandes</a:t>
                      </a:r>
                      <a:r>
                        <a:rPr lang="en-US" sz="1100" dirty="0">
                          <a:effectLst/>
                        </a:rPr>
                        <a:t> players </a:t>
                      </a:r>
                      <a:r>
                        <a:rPr lang="en-US" sz="1100" dirty="0" err="1">
                          <a:effectLst/>
                        </a:rPr>
                        <a:t>globais</a:t>
                      </a:r>
                      <a:r>
                        <a:rPr lang="en-US" sz="1100" dirty="0">
                          <a:effectLst/>
                        </a:rPr>
                        <a:t>. PUE </a:t>
                      </a:r>
                      <a:r>
                        <a:rPr lang="en-US" sz="1100" dirty="0" err="1">
                          <a:effectLst/>
                        </a:rPr>
                        <a:t>máximo</a:t>
                      </a:r>
                      <a:r>
                        <a:rPr lang="en-US" sz="1100" dirty="0">
                          <a:effectLst/>
                        </a:rPr>
                        <a:t> de 1,3 para </a:t>
                      </a:r>
                      <a:r>
                        <a:rPr lang="en-US" sz="1100" dirty="0" err="1">
                          <a:effectLst/>
                        </a:rPr>
                        <a:t>novos</a:t>
                      </a:r>
                      <a:r>
                        <a:rPr lang="en-US" sz="1100" dirty="0">
                          <a:effectLst/>
                        </a:rPr>
                        <a:t> data centers e </a:t>
                      </a:r>
                      <a:r>
                        <a:rPr lang="en-US" sz="1100" dirty="0" err="1">
                          <a:effectLst/>
                        </a:rPr>
                        <a:t>uso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obrigatório</a:t>
                      </a:r>
                      <a:r>
                        <a:rPr lang="en-US" sz="1100" dirty="0">
                          <a:effectLst/>
                        </a:rPr>
                        <a:t> de 50% de </a:t>
                      </a:r>
                      <a:r>
                        <a:rPr lang="en-US" sz="1100" dirty="0" err="1">
                          <a:effectLst/>
                        </a:rPr>
                        <a:t>energia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renovável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em</a:t>
                      </a:r>
                      <a:r>
                        <a:rPr lang="en-US" sz="1100" dirty="0">
                          <a:effectLst/>
                        </a:rPr>
                        <a:t> 2024, 100% </a:t>
                      </a:r>
                      <a:r>
                        <a:rPr lang="en-US" sz="1100" dirty="0" err="1">
                          <a:effectLst/>
                        </a:rPr>
                        <a:t>até</a:t>
                      </a:r>
                      <a:r>
                        <a:rPr lang="en-US" sz="1100" dirty="0">
                          <a:effectLst/>
                        </a:rPr>
                        <a:t> 2027. </a:t>
                      </a:r>
                      <a:r>
                        <a:rPr lang="en-US" sz="1100" dirty="0" err="1">
                          <a:effectLst/>
                        </a:rPr>
                        <a:t>Incentivos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fiscais</a:t>
                      </a:r>
                      <a:r>
                        <a:rPr lang="en-US" sz="1100" dirty="0">
                          <a:effectLst/>
                        </a:rPr>
                        <a:t> e </a:t>
                      </a:r>
                      <a:r>
                        <a:rPr lang="en-US" sz="1100" dirty="0" err="1">
                          <a:effectLst/>
                        </a:rPr>
                        <a:t>acesso</a:t>
                      </a:r>
                      <a:r>
                        <a:rPr lang="en-US" sz="1100" dirty="0">
                          <a:effectLst/>
                        </a:rPr>
                        <a:t> a </a:t>
                      </a:r>
                      <a:r>
                        <a:rPr lang="en-US" sz="1100" dirty="0" err="1">
                          <a:effectLst/>
                        </a:rPr>
                        <a:t>financiamento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verde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pt-BR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extLst>
                  <a:ext uri="{0D108BD9-81ED-4DB2-BD59-A6C34878D82A}">
                    <a16:rowId xmlns:a16="http://schemas.microsoft.com/office/drawing/2014/main" val="2130826860"/>
                  </a:ext>
                </a:extLst>
              </a:tr>
              <a:tr h="64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4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Alemanha</a:t>
                      </a:r>
                    </a:p>
                  </a:txBody>
                  <a:tcPr marL="56134" marR="56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 Alemanha aprovou em 2023 uma das legislações mais avançadas e específicas do mundo para eficiência energética de Data Centers, dentro de sua estratégia de descarbonização e sustentabilidade. Data centers que superam as metas de eficiência recebem benefícios fiscais e acesso facilitado a financiamentos verdes.</a:t>
                      </a:r>
                    </a:p>
                  </a:txBody>
                  <a:tcPr marL="56134" marR="56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 legislação alemã não afastou investimentos. Pelo contrário, atraiu grandes players globais que buscam operar dentro de metas ESG mais rigorosas. Aumento de 12% no número de novos projetos sustentáveis em 2023, especialmente nas regiões de Frankfurt e Berlim. A legislação se tornou uma referência para a criação de um “selo verde” europeu para data centers.</a:t>
                      </a:r>
                    </a:p>
                  </a:txBody>
                  <a:tcPr marL="56134" marR="56134" marT="0" marB="0"/>
                </a:tc>
                <a:extLst>
                  <a:ext uri="{0D108BD9-81ED-4DB2-BD59-A6C34878D82A}">
                    <a16:rowId xmlns:a16="http://schemas.microsoft.com/office/drawing/2014/main" val="1675656064"/>
                  </a:ext>
                </a:extLst>
              </a:tr>
              <a:tr h="64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Singapura</a:t>
                      </a:r>
                      <a:endParaRPr lang="pt-BR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Regulação</a:t>
                      </a:r>
                      <a:r>
                        <a:rPr lang="en-US" sz="1100" dirty="0">
                          <a:effectLst/>
                        </a:rPr>
                        <a:t> forte + </a:t>
                      </a:r>
                      <a:r>
                        <a:rPr lang="en-US" sz="1100" dirty="0" err="1">
                          <a:effectLst/>
                        </a:rPr>
                        <a:t>incentivos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fiscais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diretos</a:t>
                      </a:r>
                      <a:r>
                        <a:rPr lang="en-US" sz="1100" dirty="0">
                          <a:effectLst/>
                        </a:rPr>
                        <a:t> (SS 564 &amp; Incentive Scheme)</a:t>
                      </a:r>
                      <a:endParaRPr lang="pt-BR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Aumento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expressivo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investimentos</a:t>
                      </a:r>
                      <a:r>
                        <a:rPr lang="en-US" sz="1100" dirty="0">
                          <a:effectLst/>
                        </a:rPr>
                        <a:t>; US$ 5 </a:t>
                      </a:r>
                      <a:r>
                        <a:rPr lang="en-US" sz="1100" dirty="0" err="1">
                          <a:effectLst/>
                        </a:rPr>
                        <a:t>bilhões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em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novos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projetos</a:t>
                      </a:r>
                      <a:r>
                        <a:rPr lang="en-US" sz="1100" dirty="0">
                          <a:effectLst/>
                        </a:rPr>
                        <a:t> (2021-2024)</a:t>
                      </a:r>
                      <a:endParaRPr lang="pt-BR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extLst>
                  <a:ext uri="{0D108BD9-81ED-4DB2-BD59-A6C34878D82A}">
                    <a16:rowId xmlns:a16="http://schemas.microsoft.com/office/drawing/2014/main" val="946189024"/>
                  </a:ext>
                </a:extLst>
              </a:tr>
              <a:tr h="80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Estados Unidos</a:t>
                      </a:r>
                      <a:endParaRPr lang="pt-BR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Incentivos através de leis de eficiência energética e descarbonização (Energy Act &amp; Inflation Reduction Act)</a:t>
                      </a:r>
                      <a:endParaRPr lang="pt-BR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Crescimento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acelerado</a:t>
                      </a:r>
                      <a:r>
                        <a:rPr lang="en-US" sz="1100" dirty="0">
                          <a:effectLst/>
                        </a:rPr>
                        <a:t> de 15% </a:t>
                      </a:r>
                      <a:r>
                        <a:rPr lang="en-US" sz="1100" dirty="0" err="1">
                          <a:effectLst/>
                        </a:rPr>
                        <a:t>ao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ano</a:t>
                      </a:r>
                      <a:r>
                        <a:rPr lang="en-US" sz="1100" dirty="0">
                          <a:effectLst/>
                        </a:rPr>
                        <a:t> (2021-2024); </a:t>
                      </a:r>
                      <a:r>
                        <a:rPr lang="en-US" sz="1100" dirty="0" err="1">
                          <a:effectLst/>
                        </a:rPr>
                        <a:t>grandes</a:t>
                      </a:r>
                      <a:r>
                        <a:rPr lang="en-US" sz="1100" dirty="0">
                          <a:effectLst/>
                        </a:rPr>
                        <a:t> hubs </a:t>
                      </a:r>
                      <a:r>
                        <a:rPr lang="en-US" sz="1100" dirty="0" err="1">
                          <a:effectLst/>
                        </a:rPr>
                        <a:t>em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crescimento</a:t>
                      </a:r>
                      <a:endParaRPr lang="pt-BR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extLst>
                  <a:ext uri="{0D108BD9-81ED-4DB2-BD59-A6C34878D82A}">
                    <a16:rowId xmlns:a16="http://schemas.microsoft.com/office/drawing/2014/main" val="2785046069"/>
                  </a:ext>
                </a:extLst>
              </a:tr>
              <a:tr h="64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China</a:t>
                      </a:r>
                      <a:endParaRPr lang="pt-BR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Restrição severa de consumo energético e emissões, poucos incentivos diretos</a:t>
                      </a:r>
                      <a:endParaRPr lang="pt-BR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Desaceleração</a:t>
                      </a:r>
                      <a:r>
                        <a:rPr lang="en-US" sz="1100" dirty="0">
                          <a:effectLst/>
                        </a:rPr>
                        <a:t> do </a:t>
                      </a:r>
                      <a:r>
                        <a:rPr lang="en-US" sz="1100" dirty="0" err="1">
                          <a:effectLst/>
                        </a:rPr>
                        <a:t>crescimento</a:t>
                      </a:r>
                      <a:r>
                        <a:rPr lang="en-US" sz="1100" dirty="0">
                          <a:effectLst/>
                        </a:rPr>
                        <a:t>; de 12% para 6% </a:t>
                      </a:r>
                      <a:r>
                        <a:rPr lang="en-US" sz="1100" dirty="0" err="1">
                          <a:effectLst/>
                        </a:rPr>
                        <a:t>ao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ano</a:t>
                      </a:r>
                      <a:r>
                        <a:rPr lang="en-US" sz="1100" dirty="0">
                          <a:effectLst/>
                        </a:rPr>
                        <a:t>; </a:t>
                      </a:r>
                      <a:r>
                        <a:rPr lang="en-US" sz="1100" dirty="0" err="1">
                          <a:effectLst/>
                        </a:rPr>
                        <a:t>migração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operações</a:t>
                      </a:r>
                      <a:endParaRPr lang="pt-BR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6134" marR="56134" marT="0" marB="0"/>
                </a:tc>
                <a:extLst>
                  <a:ext uri="{0D108BD9-81ED-4DB2-BD59-A6C34878D82A}">
                    <a16:rowId xmlns:a16="http://schemas.microsoft.com/office/drawing/2014/main" val="112095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344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BD4B1-8573-A344-EA30-7F7C2957A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D9869AC-A824-5598-D58A-1ED56C9E8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0" dirty="0">
                <a:latin typeface="Montserrat Black" panose="00000A00000000000000" pitchFamily="2" charset="0"/>
              </a:rPr>
              <a:t>5. PROJETOS DE LEI EM TRAMITAÇÃO NO BRASIL:</a:t>
            </a:r>
            <a:endParaRPr lang="pt-BR" sz="2400" dirty="0">
              <a:latin typeface="Montserrat Black" panose="00000A00000000000000" pitchFamily="2" charset="0"/>
            </a:endParaRPr>
          </a:p>
          <a:p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9E0F92-88F8-A10C-B663-200A2687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26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D37746F-F808-E0B2-58B0-765C53BBE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3335A4-8040-16A0-D2D5-BBC6FF7D0F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721"/>
          <a:stretch/>
        </p:blipFill>
        <p:spPr>
          <a:xfrm>
            <a:off x="893163" y="1791742"/>
            <a:ext cx="9193968" cy="288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2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A54F2739-2FD5-E1E3-C872-592999101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38" y="3499637"/>
            <a:ext cx="2864370" cy="2864370"/>
          </a:xfrm>
          <a:prstGeom prst="rect">
            <a:avLst/>
          </a:prstGeom>
        </p:spPr>
      </p:pic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548BE465-78F3-6EA6-0C69-85271F1C3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56" y="4029194"/>
            <a:ext cx="2967285" cy="153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2">
            <a:extLst>
              <a:ext uri="{FF2B5EF4-FFF2-40B4-BE49-F238E27FC236}">
                <a16:creationId xmlns:a16="http://schemas.microsoft.com/office/drawing/2014/main" id="{17E7C1A1-194C-0D5E-1189-D22BFC8850E2}"/>
              </a:ext>
            </a:extLst>
          </p:cNvPr>
          <p:cNvSpPr txBox="1"/>
          <p:nvPr/>
        </p:nvSpPr>
        <p:spPr>
          <a:xfrm>
            <a:off x="734454" y="1640861"/>
            <a:ext cx="10723092" cy="236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548640" marR="548640"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pt-BR" sz="32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Regulamentação de Data Centers de Inteligência Artificial e Data Centers em Geral no Brasil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MINUTA DE CONTRIBUIÇÃO PARA CONSULTA PÚBLICA – PL 3018/2024</a:t>
            </a:r>
            <a:endParaRPr lang="pt-BR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7158F9B-C78A-B514-9294-9E997807F874}"/>
              </a:ext>
            </a:extLst>
          </p:cNvPr>
          <p:cNvCxnSpPr/>
          <p:nvPr/>
        </p:nvCxnSpPr>
        <p:spPr>
          <a:xfrm>
            <a:off x="1723868" y="1640861"/>
            <a:ext cx="906905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BDD44CD-8190-2625-3579-1E0689131BBB}"/>
              </a:ext>
            </a:extLst>
          </p:cNvPr>
          <p:cNvCxnSpPr/>
          <p:nvPr/>
        </p:nvCxnSpPr>
        <p:spPr>
          <a:xfrm>
            <a:off x="1561475" y="4341588"/>
            <a:ext cx="906905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00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47D30-55CE-17BE-9F97-6B492BB51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F538EDA-D038-18F9-B56C-A5BD42EC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200" b="0" dirty="0"/>
              <a:t>SUMÁRIO</a:t>
            </a:r>
            <a:endParaRPr lang="pt-BR" sz="3200" dirty="0"/>
          </a:p>
          <a:p>
            <a:endParaRPr lang="pt-BR" sz="3200" dirty="0"/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ACDAD29B-65D9-E3AA-3342-BFBE313216E3}"/>
              </a:ext>
            </a:extLst>
          </p:cNvPr>
          <p:cNvSpPr txBox="1"/>
          <p:nvPr/>
        </p:nvSpPr>
        <p:spPr>
          <a:xfrm>
            <a:off x="434650" y="1146243"/>
            <a:ext cx="11322700" cy="675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latin typeface="Montserrat"/>
                <a:ea typeface="Montserrat"/>
                <a:cs typeface="Montserrat"/>
                <a:sym typeface="Montserrat"/>
              </a:rPr>
              <a:t>1. Introdução  </a:t>
            </a: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.............................................................................................................................................................................................5 a 7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2. Pontos Fortes</a:t>
            </a:r>
            <a:r>
              <a:rPr lang="pt-BR" sz="1600" b="1" dirty="0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......................................................................................................................................................................................8 a 9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3. Principais </a:t>
            </a:r>
            <a:r>
              <a:rPr lang="pt-BR" sz="1600" b="1" dirty="0">
                <a:latin typeface="Montserrat"/>
                <a:ea typeface="Montserrat"/>
                <a:cs typeface="Montserrat"/>
                <a:sym typeface="Montserrat"/>
              </a:rPr>
              <a:t>Riscos e Pontos de Atenção 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............................................................................................................................10</a:t>
            </a:r>
            <a:endParaRPr lang="pt-BR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	3.1 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Data Center Inteligência Artificial ......................................................................................................................</a:t>
            </a: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lang="pt-BR" sz="16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	3.2 Sustentabilidade: 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Ausência de definição de metas e Métricas.....................................................12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	3.3 </a:t>
            </a:r>
            <a:r>
              <a:rPr lang="pt-BR" sz="1600" dirty="0">
                <a:latin typeface="Montserrat"/>
              </a:rPr>
              <a:t>Ausência de Incentivos para o Setor 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...............................................................................................................13 a 1</a:t>
            </a: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pt-BR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	3.4 </a:t>
            </a:r>
            <a:r>
              <a:rPr lang="pt-BR" sz="1600" dirty="0">
                <a:latin typeface="Montserrat"/>
              </a:rPr>
              <a:t>Auditorias de Conformidade à Lei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.....................................................................................................................17</a:t>
            </a:r>
            <a:endParaRPr lang="pt-BR" sz="1600" dirty="0">
              <a:latin typeface="Montserrat"/>
              <a:sym typeface="Montserrat"/>
            </a:endParaRPr>
          </a:p>
          <a:p>
            <a:pPr lvl="2">
              <a:lnSpc>
                <a:spcPct val="115000"/>
              </a:lnSpc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3.5 Sanções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...............................................................................................................................................................................18</a:t>
            </a:r>
          </a:p>
          <a:p>
            <a:pPr lvl="2">
              <a:lnSpc>
                <a:spcPct val="115000"/>
              </a:lnSpc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Sugestão Item 3.2: Sustentabilidade - Ausência de definição de metas e Métricas.............19 a 20</a:t>
            </a:r>
          </a:p>
          <a:p>
            <a:pPr>
              <a:lnSpc>
                <a:spcPct val="115000"/>
              </a:lnSpc>
            </a:pPr>
            <a:r>
              <a:rPr lang="pt-BR" sz="16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4. Referência Internacionais Relevantes 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.............................................................................................................................</a:t>
            </a: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21</a:t>
            </a:r>
            <a:endParaRPr lang="pt-BR" sz="16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lvl="1">
              <a:lnSpc>
                <a:spcPct val="115000"/>
              </a:lnSpc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4.1 União Europeia 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.........................................................................................................................................................................</a:t>
            </a: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22</a:t>
            </a:r>
          </a:p>
          <a:p>
            <a:pPr lvl="1">
              <a:lnSpc>
                <a:spcPct val="115000"/>
              </a:lnSpc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4.2 Alemanha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....................................................................................................................................................................................</a:t>
            </a: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23</a:t>
            </a:r>
          </a:p>
          <a:p>
            <a:pPr lvl="1">
              <a:lnSpc>
                <a:spcPct val="115000"/>
              </a:lnSpc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4.3 Singapura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.....................................................................................................................................................................................</a:t>
            </a: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23</a:t>
            </a:r>
          </a:p>
          <a:p>
            <a:pPr lvl="1">
              <a:lnSpc>
                <a:spcPct val="115000"/>
              </a:lnSpc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4.4 Estados Unidos 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.......................................................................................................................................................................24</a:t>
            </a:r>
            <a:endParaRPr lang="pt-BR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1">
              <a:lnSpc>
                <a:spcPct val="115000"/>
              </a:lnSpc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4.5 China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...............................................................................................................................................................................................24</a:t>
            </a:r>
          </a:p>
          <a:p>
            <a:pPr lvl="1">
              <a:lnSpc>
                <a:spcPct val="115000"/>
              </a:lnSpc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4.6 Tabela Resumo</a:t>
            </a: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........................................................................................................................................................................25</a:t>
            </a:r>
          </a:p>
          <a:p>
            <a:pPr>
              <a:lnSpc>
                <a:spcPct val="115000"/>
              </a:lnSpc>
            </a:pPr>
            <a:r>
              <a:rPr lang="pt-BR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4. Projetos de Lei em Tramitação no Brasil............................................................................................................................26</a:t>
            </a:r>
          </a:p>
          <a:p>
            <a:pPr lvl="1">
              <a:lnSpc>
                <a:spcPct val="115000"/>
              </a:lnSpc>
            </a:pPr>
            <a:endParaRPr lang="pt-BR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1">
              <a:lnSpc>
                <a:spcPct val="115000"/>
              </a:lnSpc>
            </a:pPr>
            <a:endParaRPr lang="pt-BR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1">
              <a:lnSpc>
                <a:spcPct val="115000"/>
              </a:lnSpc>
            </a:pPr>
            <a:endParaRPr lang="pt-BR" sz="1600" dirty="0"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lang="pt-BR" sz="16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E957AD-BFD1-FDDC-7AA1-B3D00971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4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9733A58-ABE1-F395-038A-90761D0EA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9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65AD9-D65E-157F-852C-4C7E27F37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94C5242-9C9C-92C3-08C1-3399E765B6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1663908"/>
            <a:ext cx="5521377" cy="308797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8CA7FDF8-EE72-CA6C-4CCD-5AA4E5076483}"/>
              </a:ext>
            </a:extLst>
          </p:cNvPr>
          <p:cNvSpPr txBox="1">
            <a:spLocks/>
          </p:cNvSpPr>
          <p:nvPr/>
        </p:nvSpPr>
        <p:spPr>
          <a:xfrm>
            <a:off x="7146130" y="2731957"/>
            <a:ext cx="6235973" cy="1394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4000" dirty="0">
                <a:latin typeface="Montserrat Black" panose="00000A00000000000000" pitchFamily="2" charset="0"/>
              </a:rPr>
              <a:t>1. INTRODUÇÃO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4000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4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EF68A-89AE-4B19-0597-0801D79AD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4C197E3-829F-4664-3EDB-22D741DFD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Montserrat Black" panose="00000A00000000000000" pitchFamily="2" charset="0"/>
              </a:rPr>
              <a:t>1. INTRODUÇÃO</a:t>
            </a:r>
          </a:p>
          <a:p>
            <a:pPr marL="0" indent="0">
              <a:buNone/>
            </a:pPr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F939DB63-6835-BEA8-3736-9F52EA9221A6}"/>
              </a:ext>
            </a:extLst>
          </p:cNvPr>
          <p:cNvSpPr txBox="1"/>
          <p:nvPr/>
        </p:nvSpPr>
        <p:spPr>
          <a:xfrm>
            <a:off x="434651" y="1572082"/>
            <a:ext cx="11322699" cy="215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Everest Digital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, empresa do </a:t>
            </a: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GRUPO SOLUTI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, referência em infraestrutura de Data Centers e sustentabilidade, apresenta suas contribuições para o aperfeiçoamento do PL 3018/2024. Nossas sugestões visam não apenas a regulamentação dos Data Centers voltados à Inteligência Artificial (IA), mas sim a </a:t>
            </a: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regulamentação para o setor de Data Centers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como um todo, independente da sua finalidade de processamento, alinhado às melhores práticas internacionais.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3C40D8-4127-63ED-7152-AA1EF651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6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366582E-B155-E959-8B0B-331502977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9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98050-2EA2-43DE-35A9-5E49E6907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BC77167-E132-412D-19BD-C56D7913A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Montserrat Black" panose="00000A00000000000000" pitchFamily="2" charset="0"/>
              </a:rPr>
              <a:t>1. INTRODUÇÃO</a:t>
            </a:r>
          </a:p>
          <a:p>
            <a:pPr marL="0" indent="0">
              <a:buNone/>
            </a:pPr>
            <a:endParaRPr lang="pt-BR" sz="2400" dirty="0"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7DC3C9D9-99B5-B096-9C8E-D26746D48A25}"/>
              </a:ext>
            </a:extLst>
          </p:cNvPr>
          <p:cNvSpPr txBox="1"/>
          <p:nvPr/>
        </p:nvSpPr>
        <p:spPr>
          <a:xfrm>
            <a:off x="434650" y="1102761"/>
            <a:ext cx="11322699" cy="56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Montserrat"/>
                <a:sym typeface="Montserrat"/>
              </a:rPr>
              <a:t>Estamos diante de uma </a:t>
            </a:r>
            <a:r>
              <a:rPr lang="pt-BR" b="1" dirty="0">
                <a:latin typeface="Montserrat"/>
                <a:sym typeface="Montserrat"/>
              </a:rPr>
              <a:t>janela de oportunidade estratégica </a:t>
            </a:r>
            <a:r>
              <a:rPr lang="pt-BR" dirty="0">
                <a:latin typeface="Montserrat"/>
                <a:sym typeface="Montserrat"/>
              </a:rPr>
              <a:t>para o desenvolvimento, impulsionada pelo </a:t>
            </a:r>
            <a:r>
              <a:rPr lang="pt-BR" b="1" dirty="0">
                <a:latin typeface="Montserrat"/>
                <a:sym typeface="Montserrat"/>
              </a:rPr>
              <a:t>avanço tecnológico</a:t>
            </a:r>
            <a:r>
              <a:rPr lang="pt-BR" dirty="0">
                <a:latin typeface="Montserrat"/>
                <a:sym typeface="Montserrat"/>
              </a:rPr>
              <a:t>, pelo crescente reconhecimento, por parte das empresas, da importância de uma infraestrutura robusta de tecnologia da informação como base para seus negócios, e também por fatores geopolíticos que afetam diferentes regiões do mundo.</a:t>
            </a:r>
          </a:p>
          <a:p>
            <a:pPr algn="just">
              <a:lnSpc>
                <a:spcPct val="115000"/>
              </a:lnSpc>
            </a:pPr>
            <a:endParaRPr lang="pt-BR" dirty="0">
              <a:latin typeface="Montserrat"/>
              <a:sym typeface="Montserrat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Montserrat"/>
                <a:sym typeface="Montserrat"/>
              </a:rPr>
              <a:t>O Brasil tem grande potencial para se tornar um </a:t>
            </a:r>
            <a:r>
              <a:rPr lang="pt-BR" b="1" dirty="0">
                <a:latin typeface="Montserrat"/>
                <a:sym typeface="Montserrat"/>
              </a:rPr>
              <a:t>polo de crescimento </a:t>
            </a:r>
            <a:r>
              <a:rPr lang="pt-BR" dirty="0">
                <a:latin typeface="Montserrat"/>
                <a:sym typeface="Montserrat"/>
              </a:rPr>
              <a:t>em Data Centers, tanto ao sustentar operações de negócios internacionais quanto ao servir como base de apoio para empresas sediadas no exterior. Essa posição pode gerar impactos significativos no </a:t>
            </a:r>
            <a:r>
              <a:rPr lang="pt-BR" b="1" dirty="0">
                <a:latin typeface="Montserrat"/>
                <a:sym typeface="Montserrat"/>
              </a:rPr>
              <a:t>desenvolvimento</a:t>
            </a:r>
            <a:r>
              <a:rPr lang="pt-BR" dirty="0">
                <a:latin typeface="Montserrat"/>
                <a:sym typeface="Montserrat"/>
              </a:rPr>
              <a:t> econômico, na pesquisa (</a:t>
            </a:r>
            <a:r>
              <a:rPr lang="pt-BR" b="1" dirty="0">
                <a:latin typeface="Montserrat"/>
                <a:sym typeface="Montserrat"/>
              </a:rPr>
              <a:t>P&amp;DI</a:t>
            </a:r>
            <a:r>
              <a:rPr lang="pt-BR" dirty="0">
                <a:latin typeface="Montserrat"/>
                <a:sym typeface="Montserrat"/>
              </a:rPr>
              <a:t>), além de fomentar o surgimento de novas tecnologias em nosso país. </a:t>
            </a:r>
          </a:p>
          <a:p>
            <a:pPr algn="just">
              <a:lnSpc>
                <a:spcPct val="115000"/>
              </a:lnSpc>
            </a:pPr>
            <a:endParaRPr lang="pt-BR" dirty="0">
              <a:latin typeface="Montserrat"/>
              <a:sym typeface="Montserrat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Montserrat"/>
                <a:sym typeface="Montserrat"/>
              </a:rPr>
              <a:t>Iniciativas como o Projeto de Lei em discussão merecem reconhecimento por buscar </a:t>
            </a:r>
            <a:r>
              <a:rPr lang="pt-BR" b="1" dirty="0">
                <a:latin typeface="Montserrat"/>
                <a:sym typeface="Montserrat"/>
              </a:rPr>
              <a:t>aprimoramento e transparência</a:t>
            </a:r>
            <a:r>
              <a:rPr lang="pt-BR" dirty="0">
                <a:latin typeface="Montserrat"/>
                <a:sym typeface="Montserrat"/>
              </a:rPr>
              <a:t> no setor. No entanto, é fundamental que sejam cuidadosamente estruturadas, para que, na intenção de promover avanços, não acabem por criar entraves que limitem o crescimento sustentável do setor no Brasil.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447841-FABF-F2E7-E560-4D29A75D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7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78B31F0-2085-6331-9012-9E853F409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2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2392A-D36C-2BF1-5202-916C8546C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C493928-1F18-04A0-79BE-A6B2AD2A3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1663908"/>
            <a:ext cx="5521377" cy="308797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CE65CEA6-68A6-6B1A-6BBE-1C2695D8E6DB}"/>
              </a:ext>
            </a:extLst>
          </p:cNvPr>
          <p:cNvSpPr txBox="1">
            <a:spLocks/>
          </p:cNvSpPr>
          <p:nvPr/>
        </p:nvSpPr>
        <p:spPr>
          <a:xfrm>
            <a:off x="4082321" y="2868742"/>
            <a:ext cx="9114020" cy="112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4000" dirty="0">
                <a:latin typeface="Montserrat Black" panose="00000A00000000000000" pitchFamily="2" charset="0"/>
              </a:rPr>
              <a:t>2. PONTOS FORTES DA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4000" dirty="0">
                <a:latin typeface="Montserrat Black" panose="00000A00000000000000" pitchFamily="2" charset="0"/>
              </a:rPr>
              <a:t>PL 3018/2024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4000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6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C2A05-2AFB-432A-ED0E-B9DC31DE5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25BBB1A-C210-0BCF-C7D0-B0A92D9E0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0" y="664871"/>
            <a:ext cx="10515600" cy="4378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accent3"/>
                </a:solidFill>
                <a:latin typeface="Montserrat Black" panose="00000A00000000000000" pitchFamily="2" charset="0"/>
              </a:rPr>
              <a:t>2. PONTOS FORTES DA PL 3018</a:t>
            </a:r>
          </a:p>
          <a:p>
            <a:pPr marL="0" indent="0">
              <a:buNone/>
            </a:pPr>
            <a:endParaRPr lang="pt-BR" sz="2400" dirty="0">
              <a:solidFill>
                <a:schemeClr val="accent3"/>
              </a:solidFill>
              <a:latin typeface="Montserrat Black" panose="00000A00000000000000" pitchFamily="2" charset="0"/>
            </a:endParaRPr>
          </a:p>
        </p:txBody>
      </p:sp>
      <p:sp>
        <p:nvSpPr>
          <p:cNvPr id="5" name="Google Shape;179;p2">
            <a:extLst>
              <a:ext uri="{FF2B5EF4-FFF2-40B4-BE49-F238E27FC236}">
                <a16:creationId xmlns:a16="http://schemas.microsoft.com/office/drawing/2014/main" id="{E8316D4A-A354-12F9-F8BA-9F59DE33AE75}"/>
              </a:ext>
            </a:extLst>
          </p:cNvPr>
          <p:cNvSpPr txBox="1"/>
          <p:nvPr/>
        </p:nvSpPr>
        <p:spPr>
          <a:xfrm>
            <a:off x="434650" y="1326067"/>
            <a:ext cx="11322699" cy="512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b="1" dirty="0">
                <a:latin typeface="Montserrat"/>
              </a:rPr>
              <a:t>Segurança e Privacidade: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Alinhamento com a LGPD.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Exigência de segurança física e cibernética dos dados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pt-BR" dirty="0">
              <a:latin typeface="Montserrat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b="1" dirty="0">
                <a:latin typeface="Montserrat"/>
              </a:rPr>
              <a:t>Transparência e Governança: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Obrigações de divulgação da origem dos dados e funcionamento dos algoritmos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Estabelecimento de políticas de governança de dados.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pt-BR" dirty="0">
              <a:latin typeface="Montserrat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b="1" dirty="0">
                <a:latin typeface="Montserrat"/>
              </a:rPr>
              <a:t>Eficiência Energética e Sustentabilidade: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Prevê práticas de eficiência energética e sustentabilidade ambiental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Obrigação de auditorias e relatórios periódicos.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pt-BR" dirty="0">
              <a:latin typeface="Montserrat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b="1" dirty="0">
                <a:latin typeface="Montserrat"/>
              </a:rPr>
              <a:t>Inclusão de Auditorias Regulares: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dirty="0">
                <a:latin typeface="Montserrat"/>
              </a:rPr>
              <a:t>Fiscalização independente prevista no Art. 6º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3E5FC5-134A-E7BD-9E12-5826723C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D160-4C9E-4901-AF9F-A5FAA60851A1}" type="slidenum">
              <a:rPr lang="pt-BR" smtClean="0"/>
              <a:t>9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EA93204-A591-FCF4-9FD0-0E0617E3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4" y="245713"/>
            <a:ext cx="1444116" cy="4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25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5B555324DE4142B1814853CE4729CA" ma:contentTypeVersion="16" ma:contentTypeDescription="Crie um novo documento." ma:contentTypeScope="" ma:versionID="8fd77285cf62cad4a551635b3a2e28e8">
  <xsd:schema xmlns:xsd="http://www.w3.org/2001/XMLSchema" xmlns:xs="http://www.w3.org/2001/XMLSchema" xmlns:p="http://schemas.microsoft.com/office/2006/metadata/properties" xmlns:ns2="0c0c4d2b-0ceb-4a35-9dd6-a93e4e7fac50" xmlns:ns3="515a0477-45cd-47b3-a3c9-a90b42b478f9" targetNamespace="http://schemas.microsoft.com/office/2006/metadata/properties" ma:root="true" ma:fieldsID="1368609e853196f42f63a2a89757120b" ns2:_="" ns3:_="">
    <xsd:import namespace="0c0c4d2b-0ceb-4a35-9dd6-a93e4e7fac50"/>
    <xsd:import namespace="515a0477-45cd-47b3-a3c9-a90b42b478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c4d2b-0ceb-4a35-9dd6-a93e4e7fac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62675f2-1529-400e-b3cb-87001bf66a9f}" ma:internalName="TaxCatchAll" ma:showField="CatchAllData" ma:web="0c0c4d2b-0ceb-4a35-9dd6-a93e4e7fac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a0477-45cd-47b3-a3c9-a90b42b47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39deea5d-c4ba-44e6-b039-81fd5cf699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5a0477-45cd-47b3-a3c9-a90b42b478f9">
      <Terms xmlns="http://schemas.microsoft.com/office/infopath/2007/PartnerControls"/>
    </lcf76f155ced4ddcb4097134ff3c332f>
    <TaxCatchAll xmlns="0c0c4d2b-0ceb-4a35-9dd6-a93e4e7fac50" xsi:nil="true"/>
  </documentManagement>
</p:properties>
</file>

<file path=customXml/itemProps1.xml><?xml version="1.0" encoding="utf-8"?>
<ds:datastoreItem xmlns:ds="http://schemas.openxmlformats.org/officeDocument/2006/customXml" ds:itemID="{CC71EC91-B975-4670-B024-CA8C1F2D25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0c4d2b-0ceb-4a35-9dd6-a93e4e7fac50"/>
    <ds:schemaRef ds:uri="515a0477-45cd-47b3-a3c9-a90b42b478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63496D-0314-4325-8303-4B7406BDA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3083BF-D101-457C-9A4A-3857CB65E4AE}">
  <ds:schemaRefs>
    <ds:schemaRef ds:uri="http://schemas.microsoft.com/office/2006/metadata/properties"/>
    <ds:schemaRef ds:uri="http://schemas.microsoft.com/office/infopath/2007/PartnerControls"/>
    <ds:schemaRef ds:uri="515a0477-45cd-47b3-a3c9-a90b42b478f9"/>
    <ds:schemaRef ds:uri="0c0c4d2b-0ceb-4a35-9dd6-a93e4e7fac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2853</Words>
  <Application>Microsoft Office PowerPoint</Application>
  <PresentationFormat>Widescreen</PresentationFormat>
  <Paragraphs>268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Cambria</vt:lpstr>
      <vt:lpstr>Courier New</vt:lpstr>
      <vt:lpstr>Montserrat</vt:lpstr>
      <vt:lpstr>Montserrat Black</vt:lpstr>
      <vt:lpstr>Poppins</vt:lpstr>
      <vt:lpstr>Poppins Light</vt:lpstr>
      <vt:lpstr>Poppins SemiBold</vt:lpstr>
      <vt:lpstr>Symbol</vt:lpstr>
      <vt:lpstr>Verdana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Gisele Alves Pereira dos Santos</dc:creator>
  <cp:lastModifiedBy>Felipe Luiz da Silva</cp:lastModifiedBy>
  <cp:revision>4</cp:revision>
  <dcterms:created xsi:type="dcterms:W3CDTF">2025-05-19T19:00:43Z</dcterms:created>
  <dcterms:modified xsi:type="dcterms:W3CDTF">2025-05-20T20:00:47Z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0x010100F05B555324DE4142B1814853CE4729CA</vt:lpwstr>
  </property>
  <property fmtid="{D5CDD505-2E9C-101B-9397-08002B2CF9AE}" pid="3" name="MediaServiceImageTags">
    <vt:lpwstr/>
  </property>
</Properties>
</file>