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455" r:id="rId2"/>
    <p:sldId id="456" r:id="rId3"/>
    <p:sldId id="258" r:id="rId4"/>
    <p:sldId id="398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11" r:id="rId14"/>
    <p:sldId id="412" r:id="rId15"/>
    <p:sldId id="400" r:id="rId16"/>
    <p:sldId id="401" r:id="rId17"/>
    <p:sldId id="279" r:id="rId18"/>
    <p:sldId id="459" r:id="rId19"/>
    <p:sldId id="454" r:id="rId20"/>
    <p:sldId id="280" r:id="rId21"/>
    <p:sldId id="281" r:id="rId22"/>
    <p:sldId id="292" r:id="rId23"/>
    <p:sldId id="293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7" r:id="rId33"/>
    <p:sldId id="298" r:id="rId34"/>
    <p:sldId id="300" r:id="rId35"/>
    <p:sldId id="304" r:id="rId36"/>
    <p:sldId id="305" r:id="rId37"/>
    <p:sldId id="306" r:id="rId38"/>
    <p:sldId id="309" r:id="rId39"/>
    <p:sldId id="314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8" r:id="rId48"/>
    <p:sldId id="458" r:id="rId49"/>
    <p:sldId id="457" r:id="rId50"/>
    <p:sldId id="339" r:id="rId51"/>
    <p:sldId id="340" r:id="rId52"/>
    <p:sldId id="341" r:id="rId53"/>
    <p:sldId id="342" r:id="rId54"/>
    <p:sldId id="343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66" r:id="rId67"/>
    <p:sldId id="367" r:id="rId68"/>
    <p:sldId id="368" r:id="rId69"/>
    <p:sldId id="369" r:id="rId70"/>
    <p:sldId id="465" r:id="rId71"/>
    <p:sldId id="466" r:id="rId72"/>
    <p:sldId id="467" r:id="rId73"/>
    <p:sldId id="468" r:id="rId74"/>
    <p:sldId id="469" r:id="rId75"/>
    <p:sldId id="470" r:id="rId76"/>
    <p:sldId id="471" r:id="rId77"/>
    <p:sldId id="472" r:id="rId78"/>
    <p:sldId id="473" r:id="rId79"/>
    <p:sldId id="474" r:id="rId80"/>
    <p:sldId id="475" r:id="rId81"/>
    <p:sldId id="476" r:id="rId82"/>
    <p:sldId id="478" r:id="rId83"/>
    <p:sldId id="479" r:id="rId84"/>
    <p:sldId id="480" r:id="rId85"/>
    <p:sldId id="481" r:id="rId86"/>
    <p:sldId id="482" r:id="rId87"/>
    <p:sldId id="483" r:id="rId88"/>
    <p:sldId id="484" r:id="rId89"/>
    <p:sldId id="370" r:id="rId90"/>
    <p:sldId id="371" r:id="rId91"/>
    <p:sldId id="372" r:id="rId92"/>
    <p:sldId id="373" r:id="rId93"/>
    <p:sldId id="376" r:id="rId94"/>
    <p:sldId id="377" r:id="rId95"/>
    <p:sldId id="378" r:id="rId96"/>
    <p:sldId id="379" r:id="rId97"/>
    <p:sldId id="380" r:id="rId98"/>
    <p:sldId id="381" r:id="rId99"/>
    <p:sldId id="461" r:id="rId100"/>
    <p:sldId id="462" r:id="rId101"/>
    <p:sldId id="463" r:id="rId102"/>
    <p:sldId id="464" r:id="rId103"/>
    <p:sldId id="391" r:id="rId104"/>
    <p:sldId id="392" r:id="rId105"/>
    <p:sldId id="393" r:id="rId106"/>
    <p:sldId id="394" r:id="rId107"/>
    <p:sldId id="395" r:id="rId108"/>
    <p:sldId id="396" r:id="rId109"/>
    <p:sldId id="460" r:id="rId110"/>
    <p:sldId id="397" r:id="rId111"/>
    <p:sldId id="402" r:id="rId112"/>
    <p:sldId id="413" r:id="rId113"/>
    <p:sldId id="415" r:id="rId114"/>
    <p:sldId id="416" r:id="rId115"/>
    <p:sldId id="433" r:id="rId116"/>
    <p:sldId id="436" r:id="rId117"/>
    <p:sldId id="437" r:id="rId118"/>
    <p:sldId id="438" r:id="rId119"/>
    <p:sldId id="439" r:id="rId120"/>
    <p:sldId id="440" r:id="rId121"/>
    <p:sldId id="441" r:id="rId122"/>
    <p:sldId id="442" r:id="rId123"/>
    <p:sldId id="444" r:id="rId124"/>
    <p:sldId id="445" r:id="rId125"/>
    <p:sldId id="446" r:id="rId126"/>
    <p:sldId id="447" r:id="rId127"/>
    <p:sldId id="448" r:id="rId128"/>
    <p:sldId id="449" r:id="rId129"/>
    <p:sldId id="450" r:id="rId130"/>
    <p:sldId id="451" r:id="rId131"/>
    <p:sldId id="452" r:id="rId132"/>
    <p:sldId id="453" r:id="rId1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7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1D4AB-AE5F-4315-80BC-29ECB7BF860B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60562-D547-44C2-853B-5F69E012234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80BEFCD-88DA-42F3-829C-8F09616110DC}" type="slidenum">
              <a:rPr lang="pt-BR" sz="1200" strike="noStrike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72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2BBD3E-9092-4EE2-8D12-CE9DE633BB6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95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96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97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98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99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100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B5CD4-7576-469A-B8B9-FD3EC88BB2DE}" type="slidenum">
              <a:rPr lang="pt-BR" smtClean="0"/>
              <a:pPr/>
              <a:t>103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B8111-C565-48E8-966D-4B1C762C8BB4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t-BR" smtClean="0"/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521B6D-C226-4D8D-AC41-77030F7B0BB6}" type="slidenum">
              <a:rPr lang="pt-BR" sz="1200"/>
              <a:pPr algn="r"/>
              <a:t>22</a:t>
            </a:fld>
            <a:endParaRPr lang="pt-BR" sz="1200"/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z="18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35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1BD10-7EC7-4C36-9A99-4128AF4C25D7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A7E394-8C9A-4238-8959-E228DD608E7A}" type="slidenum">
              <a:rPr lang="pt-BR"/>
              <a:pPr/>
              <a:t>108</a:t>
            </a:fld>
            <a:endParaRPr lang="pt-BR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B8111-C565-48E8-966D-4B1C762C8BB4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 smtClean="0"/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521B6D-C226-4D8D-AC41-77030F7B0BB6}" type="slidenum">
              <a:rPr lang="pt-BR" sz="1200"/>
              <a:pPr algn="r"/>
              <a:t>23</a:t>
            </a:fld>
            <a:endParaRPr lang="pt-BR" sz="1200"/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z="18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DA5A-2AC5-4924-AE4E-94E9FF1AF683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156676" name="Espaço Reservado para Número de Slid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F01D927-225E-4AAE-B818-32D92447647D}" type="slidenum">
              <a:rPr lang="pt-BR" b="0" smtClean="0"/>
              <a:pPr eaLnBrk="1" hangingPunct="1">
                <a:defRPr/>
              </a:pPr>
              <a:t>38</a:t>
            </a:fld>
            <a:endParaRPr lang="pt-BR" b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C5EC3-7AD0-4D14-985B-4235927BBEDC}" type="slidenum">
              <a:rPr lang="pt-BR"/>
              <a:pPr/>
              <a:t>40</a:t>
            </a:fld>
            <a:endParaRPr lang="pt-BR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62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7E96A8-C9CF-4D0A-8455-4891478DC8FB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5EE59A98-052C-477E-92D7-8F4DEBB25B84}" type="datetime1">
              <a:rPr lang="pt-BR"/>
              <a:pPr/>
              <a:t>24/11/2015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58F95CEF-3167-44EB-8EBF-3CDD6E49179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9FA21-F217-4F9B-85CC-E6A34E4038B1}" type="datetimeFigureOut">
              <a:rPr lang="pt-BR" smtClean="0"/>
              <a:pPr/>
              <a:t>24/11/2015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2DA86-D8FE-4591-B4FC-E0454CB124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berzins\Documents\ABG%2020MAR10\mais%20uma%20vez.wma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8" name="Picture 4" descr="http://4.bp.blogspot.com/-ylT75yG7BL4/Tx1CK831P2I/AAAAAAAAA24/9HRuBEkBrr8/s1600/Lan%25C3%25A7amento+livro+Politicas+Publicas.jpg"/>
          <p:cNvPicPr>
            <a:picLocks noChangeAspect="1" noChangeArrowheads="1"/>
          </p:cNvPicPr>
          <p:nvPr/>
        </p:nvPicPr>
        <p:blipFill>
          <a:blip r:embed="rId2" cstate="print"/>
          <a:srcRect t="23008" r="54663" b="27688"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764704"/>
          </a:xfrm>
        </p:spPr>
        <p:txBody>
          <a:bodyPr/>
          <a:lstStyle/>
          <a:p>
            <a:r>
              <a:rPr lang="pt-BR" dirty="0" smtClean="0"/>
              <a:t>População idosa em 2030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026" t="22763" r="42181" b="21409"/>
          <a:stretch>
            <a:fillRect/>
          </a:stretch>
        </p:blipFill>
        <p:spPr bwMode="auto">
          <a:xfrm>
            <a:off x="899591" y="620688"/>
            <a:ext cx="687897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484784"/>
            <a:ext cx="7869237" cy="19446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Ins="132080" rtlCol="0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pt-B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 estudos de caso demonstraram que o trabalho de atendimento à população idosa resulta em influência e atuação diferenciada dos municípios, caso se trate de atendimento em modalidades abertas (centro e grupo de convivência, centro-dia, </a:t>
            </a:r>
            <a:r>
              <a:rPr lang="pt-BR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casa-lar</a:t>
            </a:r>
            <a:r>
              <a:rPr lang="pt-B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república) ou fechadas (asilos). Em termos de modalidade aberta, os grupos de convivência respondem pela maioria absoluta das ações.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pt-BR" sz="16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 A coordenação do sistema é bastante precária. Não existem ações sistemáticas de orientação técnica entre as esferas de governo, que também deveriam dar prioridade à promoção da capacitação, à supervisão da rede e à divulgação da Política Nacional do Idoso.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CONSTATAÇÕES</a:t>
            </a:r>
          </a:p>
          <a:p>
            <a:endParaRPr lang="pt-BR" sz="2800" dirty="0" smtClean="0"/>
          </a:p>
          <a:p>
            <a:pPr algn="ctr"/>
            <a:r>
              <a:rPr lang="pt-BR" sz="2800" dirty="0" smtClean="0"/>
              <a:t> </a:t>
            </a:r>
            <a:endParaRPr lang="en-US" sz="2800" b="1" dirty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ixaDeTexto 2"/>
          <p:cNvSpPr txBox="1">
            <a:spLocks noChangeArrowheads="1"/>
          </p:cNvSpPr>
          <p:nvPr/>
        </p:nvSpPr>
        <p:spPr bwMode="auto">
          <a:xfrm>
            <a:off x="755650" y="1773238"/>
            <a:ext cx="78581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pt-BR" b="1" dirty="0">
              <a:solidFill>
                <a:srgbClr val="006600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pt-BR" sz="2400" b="1" dirty="0"/>
              <a:t> </a:t>
            </a:r>
            <a:r>
              <a:rPr lang="pt-BR" sz="2000" b="1" dirty="0">
                <a:latin typeface="Arial Rounded MT Bold" pitchFamily="34" charset="0"/>
              </a:rPr>
              <a:t>Alinhar o serviço de convivência para pessoa idosa com o SUAS, contribuindo para a organização da proteção social básica nos territórios de abrangência do CRAS/PAIF;</a:t>
            </a:r>
          </a:p>
          <a:p>
            <a:pPr marL="342900" indent="-342900">
              <a:buFontTx/>
              <a:buAutoNum type="arabicParenR"/>
            </a:pPr>
            <a:endParaRPr lang="pt-BR" sz="2000" b="1" dirty="0">
              <a:latin typeface="Arial Rounded MT Bold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pt-BR" sz="2000" b="1" dirty="0">
                <a:solidFill>
                  <a:schemeClr val="accent2"/>
                </a:solidFill>
                <a:latin typeface="Arial Rounded MT Bold" pitchFamily="34" charset="0"/>
              </a:rPr>
              <a:t> Disponibilizar orientações aos municípios e DF, de forma a contribuir para a melhoria da qualidade dos serviços de convivência para idosos e para o reconhecimento das situações de vulnerabilidade social e de risco nos territórios dos CRAS; </a:t>
            </a:r>
          </a:p>
          <a:p>
            <a:pPr marL="342900" indent="-342900">
              <a:buFontTx/>
              <a:buAutoNum type="arabicParenR"/>
            </a:pPr>
            <a:endParaRPr lang="pt-BR" sz="2000" b="1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342900" indent="-342900"/>
            <a:r>
              <a:rPr lang="pt-BR" sz="2000" b="1" dirty="0">
                <a:latin typeface="Arial Rounded MT Bold" pitchFamily="34" charset="0"/>
              </a:rPr>
              <a:t>3) Desenhar o serviço de suporte domiciliar para pessoas com dependências (idosos e com deficiência) e disponibilizar orientações aos municípios e DF.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539750" y="712788"/>
            <a:ext cx="828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PRINCIPAIS DESAFIOS NO ATENDIMENTO DA PESSOA IDOSA NA PROTEÇÃO SOCIAL BÁSICA</a:t>
            </a:r>
          </a:p>
          <a:p>
            <a:pPr>
              <a:defRPr/>
            </a:pPr>
            <a:endParaRPr lang="pt-BR" sz="2400" b="1" i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pt-BR" sz="2400" b="1" i="1" smtClean="0">
                <a:latin typeface="Tahoma" pitchFamily="34" charset="0"/>
              </a:rPr>
              <a:t>PRINCIPAIS DESAFIOS </a:t>
            </a:r>
            <a:r>
              <a:rPr lang="pt-BR" sz="2400" b="1" i="1" smtClean="0"/>
              <a:t>NO ATENDIMENTO DA PESSOA IDOSA</a:t>
            </a:r>
            <a:r>
              <a:rPr lang="pt-BR" sz="2400" smtClean="0">
                <a:effectLst/>
              </a:rPr>
              <a:t> </a:t>
            </a:r>
            <a:r>
              <a:rPr lang="pt-BR" sz="2400" b="1" i="1" smtClean="0">
                <a:latin typeface="Tahoma" pitchFamily="34" charset="0"/>
              </a:rPr>
              <a:t>NA PROTEÇÃO SOCIAL ESPECIAL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pt-BR" sz="2800" b="1" smtClean="0"/>
              <a:t>1) Aprimorar os mecanismos de regulação dos serviços de proteção social especial visando o reordenamento dos serviços;</a:t>
            </a:r>
          </a:p>
          <a:p>
            <a:pPr marL="609600" indent="-609600">
              <a:lnSpc>
                <a:spcPct val="80000"/>
              </a:lnSpc>
            </a:pPr>
            <a:r>
              <a:rPr lang="pt-BR" sz="2800" b="1" smtClean="0"/>
              <a:t>2) </a:t>
            </a:r>
            <a:r>
              <a:rPr lang="pt-BR" sz="2800" b="1" smtClean="0">
                <a:solidFill>
                  <a:srgbClr val="000099"/>
                </a:solidFill>
              </a:rPr>
              <a:t>Aprimorar as orientações para o atendimento aos idosos com direitos violados nos CREAS;</a:t>
            </a:r>
          </a:p>
          <a:p>
            <a:pPr marL="609600" indent="-609600">
              <a:lnSpc>
                <a:spcPct val="80000"/>
              </a:lnSpc>
            </a:pPr>
            <a:r>
              <a:rPr lang="pt-BR" sz="2800" b="1" smtClean="0"/>
              <a:t>3) Realizar o levantamento nacional dos serviços de acolhimento às pessoas idosas;</a:t>
            </a:r>
          </a:p>
          <a:p>
            <a:pPr marL="609600" indent="-609600">
              <a:lnSpc>
                <a:spcPct val="80000"/>
              </a:lnSpc>
            </a:pPr>
            <a:r>
              <a:rPr lang="pt-BR" sz="2800" b="1" smtClean="0"/>
              <a:t>4) </a:t>
            </a:r>
            <a:r>
              <a:rPr lang="pt-BR" sz="2800" b="1" smtClean="0">
                <a:solidFill>
                  <a:srgbClr val="000099"/>
                </a:solidFill>
              </a:rPr>
              <a:t>Concretizar a intersetorialidade prioritariamente com o Sistema Único de Saúde-SUS.</a:t>
            </a:r>
          </a:p>
          <a:p>
            <a:pPr marL="609600" indent="-609600">
              <a:lnSpc>
                <a:spcPct val="80000"/>
              </a:lnSpc>
            </a:pPr>
            <a:endParaRPr lang="pt-BR" sz="2800" b="1" smtClean="0">
              <a:solidFill>
                <a:srgbClr val="000099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pt-BR" sz="2800" smtClean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32225" y="31623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pt-PT" sz="1800" b="1">
              <a:cs typeface="Arial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25749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200" i="1">
                <a:cs typeface="Times New Roman" pitchFamily="18" charset="0"/>
              </a:rPr>
              <a:t> </a:t>
            </a:r>
            <a:endParaRPr lang="pt-BR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pt-BR" sz="1800">
              <a:latin typeface="Arial" charset="0"/>
              <a:cs typeface="Arial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14282" y="271462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200" i="1">
                <a:cs typeface="Times New Roman" pitchFamily="18" charset="0"/>
              </a:rPr>
              <a:t> </a:t>
            </a:r>
            <a:endParaRPr lang="pt-BR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pt-BR" sz="1800">
              <a:latin typeface="Arial" charset="0"/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0034" y="6072206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População Idosa: 181.269</a:t>
            </a:r>
          </a:p>
          <a:p>
            <a:endParaRPr lang="pt-BR" sz="2400" dirty="0"/>
          </a:p>
        </p:txBody>
      </p:sp>
      <p:pic>
        <p:nvPicPr>
          <p:cNvPr id="33794" name="Picture 2" descr="C:\Users\Marilia Reinaldo\Documents\Desktop\idosos bh.jpg"/>
          <p:cNvPicPr>
            <a:picLocks noChangeAspect="1" noChangeArrowheads="1"/>
          </p:cNvPicPr>
          <p:nvPr/>
        </p:nvPicPr>
        <p:blipFill>
          <a:blip r:embed="rId3" cstate="print"/>
          <a:srcRect l="3053" t="42209" r="24512" b="22137"/>
          <a:stretch>
            <a:fillRect/>
          </a:stretch>
        </p:blipFill>
        <p:spPr bwMode="auto">
          <a:xfrm>
            <a:off x="0" y="1357298"/>
            <a:ext cx="9144000" cy="300061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714348" y="571480"/>
            <a:ext cx="842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AS PESSOAS IDOSAS PRECISAM DE:</a:t>
            </a:r>
            <a:endParaRPr lang="pt-BR" sz="3200" b="1" dirty="0">
              <a:latin typeface="Arial Black" pitchFamily="34" charset="0"/>
            </a:endParaRPr>
          </a:p>
        </p:txBody>
      </p:sp>
      <p:pic>
        <p:nvPicPr>
          <p:cNvPr id="9" name="Picture 2" descr="C:\Users\Marilia Reinaldo\Documents\Desktop\idosos bh.jpg"/>
          <p:cNvPicPr>
            <a:picLocks noChangeAspect="1" noChangeArrowheads="1"/>
          </p:cNvPicPr>
          <p:nvPr/>
        </p:nvPicPr>
        <p:blipFill>
          <a:blip r:embed="rId3" cstate="print"/>
          <a:srcRect l="3053" t="42209" r="24512" b="22137"/>
          <a:stretch>
            <a:fillRect/>
          </a:stretch>
        </p:blipFill>
        <p:spPr bwMode="auto">
          <a:xfrm>
            <a:off x="0" y="2000240"/>
            <a:ext cx="9144000" cy="3000610"/>
          </a:xfrm>
          <a:prstGeom prst="rect">
            <a:avLst/>
          </a:prstGeom>
          <a:noFill/>
        </p:spPr>
      </p:pic>
      <p:pic>
        <p:nvPicPr>
          <p:cNvPr id="10" name="Picture 2" descr="C:\Users\Marilia Reinaldo\Documents\Desktop\idosos bh.jpg"/>
          <p:cNvPicPr>
            <a:picLocks noChangeAspect="1" noChangeArrowheads="1"/>
          </p:cNvPicPr>
          <p:nvPr/>
        </p:nvPicPr>
        <p:blipFill>
          <a:blip r:embed="rId3" cstate="print"/>
          <a:srcRect l="3053" t="42209" r="24512" b="22137"/>
          <a:stretch>
            <a:fillRect/>
          </a:stretch>
        </p:blipFill>
        <p:spPr bwMode="auto">
          <a:xfrm>
            <a:off x="0" y="2928934"/>
            <a:ext cx="9144000" cy="300061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ilia Reinaldo\Documents\Desktop\FOTOS IDOSOS\idosos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489" y="548680"/>
            <a:ext cx="6036511" cy="5572164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0" y="0"/>
            <a:ext cx="3707904" cy="66171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pt-BR" b="1" dirty="0" smtClean="0"/>
          </a:p>
          <a:p>
            <a:r>
              <a:rPr lang="pt-BR" b="1" dirty="0" smtClean="0"/>
              <a:t>Se eu for pobre eu tenho sete vezes mais chance de ser um velho com incapacidade.. . Mas nós temos que fortalecer a perspectiva de envelhecer com dignidade. E isso não é tarefa pra uma política nem pra um conselho. Isso é uma tarefa do país inteiro. Isso é uma tarefa de gerações.</a:t>
            </a:r>
          </a:p>
          <a:p>
            <a:r>
              <a:rPr lang="pt-BR" b="1" dirty="0" smtClean="0"/>
              <a:t>A velhice é uma conquista. E, como sociedade, nós precisamos conquistá-la. Isso significa garantir a chance de envelhecer com saúde, com dignidade, com trabalho, com respeito, com educação, com habitação, com moradia, com transporte, com a oportunidade de ser o que quiser, com autonomia, com direito a voto e a ser votado... Nós temos que garantir isso!</a:t>
            </a:r>
          </a:p>
          <a:p>
            <a:endParaRPr lang="pt-BR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i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Karla </a:t>
            </a:r>
            <a:r>
              <a:rPr lang="pt-BR" sz="1400" i="1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Giacomini</a:t>
            </a:r>
            <a:endParaRPr lang="pt-BR" sz="1400" i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i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Presidente do CNDI</a:t>
            </a:r>
            <a:endParaRPr lang="pt-BR" sz="1400" i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CaixaDeTexto 3"/>
          <p:cNvSpPr txBox="1">
            <a:spLocks noChangeArrowheads="1"/>
          </p:cNvSpPr>
          <p:nvPr/>
        </p:nvSpPr>
        <p:spPr bwMode="auto">
          <a:xfrm>
            <a:off x="428625" y="857250"/>
            <a:ext cx="8501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">
                <a:latin typeface="Calibri" pitchFamily="34" charset="0"/>
              </a:rPr>
              <a:t> </a:t>
            </a:r>
            <a:endParaRPr lang="pt-BR" sz="2000">
              <a:latin typeface="Calibri" pitchFamily="34" charset="0"/>
            </a:endParaRPr>
          </a:p>
        </p:txBody>
      </p:sp>
      <p:pic>
        <p:nvPicPr>
          <p:cNvPr id="7" name="Imagem 6" descr="velha do cambu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42852"/>
            <a:ext cx="4011757" cy="6138593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147460" name="WordArt 5"/>
          <p:cNvSpPr>
            <a:spLocks noChangeArrowheads="1" noChangeShapeType="1" noTextEdit="1"/>
          </p:cNvSpPr>
          <p:nvPr/>
        </p:nvSpPr>
        <p:spPr bwMode="auto">
          <a:xfrm>
            <a:off x="500063" y="533400"/>
            <a:ext cx="4757737" cy="579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pt-BR" sz="3600" kern="10">
              <a:ln w="9525">
                <a:solidFill>
                  <a:schemeClr val="bg2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285750" y="32340"/>
            <a:ext cx="4857750" cy="70788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pt-BR" sz="2400" b="1" dirty="0"/>
              <a:t>Nós temos que trabalhar na nossa sociedade para que haja justiça para todas as idades, para todos os gêneros, para todas as condições. Porque a população LGBT vai envelhecer. A população negra vai envelhecer, a indígena vai envelhecer. A criança vai deixar de ser criança, o adolescente vai deixar de ser adolescente. A pessoa com deficiência vai envelhecer. A pessoa com doença mental vai envelhecer. Então, </a:t>
            </a:r>
            <a:r>
              <a:rPr lang="pt-BR" sz="3200" b="1" dirty="0">
                <a:solidFill>
                  <a:srgbClr val="FF0000"/>
                </a:solidFill>
              </a:rPr>
              <a:t>a velhice é o futuro desse país</a:t>
            </a:r>
            <a:r>
              <a:rPr lang="pt-BR" sz="3200" b="1" dirty="0" smtClean="0"/>
              <a:t>.</a:t>
            </a:r>
            <a:endParaRPr lang="pt-BR" sz="2400" b="1" dirty="0" smtClean="0"/>
          </a:p>
          <a:p>
            <a:pPr eaLnBrk="0" hangingPunct="0"/>
            <a:endParaRPr lang="pt-BR" sz="2400" b="1" dirty="0" smtClean="0"/>
          </a:p>
          <a:p>
            <a:pPr algn="r" eaLnBrk="0" hangingPunct="0"/>
            <a:r>
              <a:rPr lang="pt-BR" sz="2400" b="1" dirty="0" smtClean="0"/>
              <a:t>Karla </a:t>
            </a:r>
            <a:r>
              <a:rPr lang="pt-BR" sz="2400" b="1" dirty="0" err="1" smtClean="0"/>
              <a:t>Giacomin</a:t>
            </a:r>
            <a:r>
              <a:rPr lang="pt-BR" sz="2400" b="1" dirty="0"/>
              <a:t/>
            </a:r>
            <a:br>
              <a:rPr lang="pt-BR" sz="2400" b="1" dirty="0"/>
            </a:br>
            <a:endParaRPr lang="pt-BR" b="1" dirty="0">
              <a:latin typeface="Calibri" pitchFamily="34" charset="0"/>
            </a:endParaRPr>
          </a:p>
          <a:p>
            <a:pPr eaLnBrk="0" hangingPunct="0"/>
            <a:endParaRPr lang="pt-BR" sz="36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beijo4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41" y="714357"/>
            <a:ext cx="9144000" cy="621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898525" y="2479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pt-BR" b="1">
              <a:latin typeface="Calibri" pitchFamily="34" charset="0"/>
            </a:endParaRP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441325" y="2098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pt-BR" b="1">
              <a:latin typeface="Calibri" pitchFamily="34" charset="0"/>
            </a:endParaRPr>
          </a:p>
        </p:txBody>
      </p:sp>
      <p:sp>
        <p:nvSpPr>
          <p:cNvPr id="54277" name="WordArt 10"/>
          <p:cNvSpPr>
            <a:spLocks noChangeArrowheads="1" noChangeShapeType="1" noTextEdit="1"/>
          </p:cNvSpPr>
          <p:nvPr/>
        </p:nvSpPr>
        <p:spPr bwMode="auto">
          <a:xfrm>
            <a:off x="0" y="762000"/>
            <a:ext cx="9144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SER FELIZ É TUDO QUE SE QUER!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95536" y="1268760"/>
            <a:ext cx="8208912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sz="6000" b="1" dirty="0" smtClean="0"/>
              <a:t>Dos filhos deste solo</a:t>
            </a:r>
            <a:br>
              <a:rPr lang="pt-PT" sz="6000" b="1" dirty="0" smtClean="0"/>
            </a:br>
            <a:r>
              <a:rPr lang="pt-PT" sz="6000" b="1" dirty="0" smtClean="0"/>
              <a:t>És mãe gentil,</a:t>
            </a:r>
            <a:br>
              <a:rPr lang="pt-PT" sz="6000" b="1" dirty="0" smtClean="0"/>
            </a:br>
            <a:r>
              <a:rPr lang="pt-PT" sz="6000" b="1" dirty="0" smtClean="0"/>
              <a:t>Pátria amada,</a:t>
            </a:r>
            <a:br>
              <a:rPr lang="pt-PT" sz="6000" b="1" dirty="0" smtClean="0"/>
            </a:br>
            <a:endParaRPr lang="pt-BR" sz="6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578" r="36053"/>
          <a:stretch>
            <a:fillRect/>
          </a:stretch>
        </p:blipFill>
        <p:spPr bwMode="auto">
          <a:xfrm rot="5400000">
            <a:off x="3947380" y="1893380"/>
            <a:ext cx="1340768" cy="498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pt-BR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/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pt-BR">
              <a:latin typeface="Arial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 t="18040" b="3073"/>
          <a:stretch>
            <a:fillRect/>
          </a:stretch>
        </p:blipFill>
        <p:spPr bwMode="auto">
          <a:xfrm>
            <a:off x="539750" y="0"/>
            <a:ext cx="7920038" cy="67405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DSC00578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D de Áudio 5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" time="238"/>
            </a:audioCd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572264" y="5857892"/>
            <a:ext cx="2357454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Mais Uma Vez</a:t>
            </a:r>
          </a:p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Flávio Venturini e Renato Russo</a:t>
            </a: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7" name="mais uma vez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4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764704"/>
          </a:xfrm>
        </p:spPr>
        <p:txBody>
          <a:bodyPr/>
          <a:lstStyle/>
          <a:p>
            <a:r>
              <a:rPr lang="pt-BR" dirty="0" smtClean="0"/>
              <a:t>População idosa em 2035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6197" t="22886" r="42419" b="21743"/>
          <a:stretch>
            <a:fillRect/>
          </a:stretch>
        </p:blipFill>
        <p:spPr bwMode="auto">
          <a:xfrm>
            <a:off x="971600" y="620688"/>
            <a:ext cx="7068223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lotedhal.files.wordpress.com/2008/10/esicp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69401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29213"/>
            <a:ext cx="9144000" cy="1728787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Obrigada!</a:t>
            </a:r>
            <a:b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mberzins@superig.com.br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1239838" y="2873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blogs.odiario.com/inforgospel/wp-content/uploads/sites/6/2010/09/espel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-1"/>
            <a:ext cx="4608512" cy="6583589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395537" y="6165304"/>
            <a:ext cx="849694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/>
              <a:t>Vamos </a:t>
            </a:r>
            <a:r>
              <a:rPr lang="pt-BR" sz="3200" b="1" dirty="0"/>
              <a:t>parar de pensar que velho é o </a:t>
            </a:r>
            <a:r>
              <a:rPr lang="pt-BR" sz="3200" b="1" dirty="0" smtClean="0"/>
              <a:t>outro...</a:t>
            </a:r>
            <a:endParaRPr lang="pt-B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11638" y="260350"/>
            <a:ext cx="4932362" cy="59769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132080"/>
          <a:lstStyle/>
          <a:p>
            <a:pPr marL="449263" indent="-449263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US" b="1" dirty="0" smtClean="0">
              <a:solidFill>
                <a:srgbClr val="CCCCCC"/>
              </a:solidFill>
              <a:latin typeface="Lucida Grande"/>
              <a:sym typeface="Lucida Grande"/>
            </a:endParaRPr>
          </a:p>
          <a:p>
            <a:pPr marL="400050" lvl="1" indent="0" algn="ctr">
              <a:lnSpc>
                <a:spcPct val="120000"/>
              </a:lnSpc>
              <a:spcBef>
                <a:spcPts val="1100"/>
              </a:spcBef>
              <a:buSzPct val="263000"/>
              <a:buFont typeface="Arial" pitchFamily="34" charset="0"/>
              <a:buNone/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 Black" pitchFamily="34" charset="0"/>
                <a:sym typeface="Lucida Grande"/>
              </a:rPr>
              <a:t>Para os idosos que têm a autonomia funcional comprometida, estamos em estágio precário, não oferecemos nada.</a:t>
            </a:r>
          </a:p>
          <a:p>
            <a:pPr marL="400050" lvl="1" indent="0" algn="ctr">
              <a:lnSpc>
                <a:spcPct val="120000"/>
              </a:lnSpc>
              <a:spcBef>
                <a:spcPts val="1100"/>
              </a:spcBef>
              <a:buSzPct val="263000"/>
              <a:buFont typeface="Arial" pitchFamily="34" charset="0"/>
              <a:buNone/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 Black" pitchFamily="34" charset="0"/>
                <a:sym typeface="Lucida Grande"/>
              </a:rPr>
              <a:t>É preciso avaliar sobretudo as diferenças de custos de políticas públicas para os idosos ativos e para os idosos frágeis. </a:t>
            </a: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0" y="0"/>
            <a:ext cx="9144000" cy="709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Verdana" pitchFamily="34" charset="0"/>
                <a:sym typeface="Lucida Grande" charset="0"/>
              </a:rPr>
              <a:t>OPINIÃO COMPARTILHADA</a:t>
            </a:r>
            <a:endParaRPr lang="en-US" sz="3600" b="1" dirty="0">
              <a:solidFill>
                <a:schemeClr val="tx1"/>
              </a:solidFill>
              <a:latin typeface="Verdana" pitchFamily="34" charset="0"/>
              <a:sym typeface="Lucida Grande" charset="0"/>
            </a:endParaRPr>
          </a:p>
        </p:txBody>
      </p:sp>
      <p:pic>
        <p:nvPicPr>
          <p:cNvPr id="47108" name="Picture 2" descr="http://www.ifch.unicamp.br/pos/fotos/guitadeb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39782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CaixaDeTexto 1"/>
          <p:cNvSpPr txBox="1">
            <a:spLocks noChangeArrowheads="1"/>
          </p:cNvSpPr>
          <p:nvPr/>
        </p:nvSpPr>
        <p:spPr bwMode="auto">
          <a:xfrm>
            <a:off x="2555875" y="5148263"/>
            <a:ext cx="1633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Guita  Debert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83768" y="1268760"/>
            <a:ext cx="172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GUITA DEBERT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116632"/>
            <a:ext cx="8568952" cy="65556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endParaRPr lang="pt-BR" sz="28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pt-BR" sz="2800" b="1" dirty="0" smtClean="0">
                <a:solidFill>
                  <a:schemeClr val="tx1"/>
                </a:solidFill>
                <a:latin typeface="Arial Black" pitchFamily="34" charset="0"/>
              </a:rPr>
              <a:t>CUIDADOS DE LONGA DURAÇÃO</a:t>
            </a:r>
          </a:p>
          <a:p>
            <a:pPr algn="ctr">
              <a:defRPr/>
            </a:pPr>
            <a:r>
              <a:rPr lang="pt-BR" sz="2800" b="1" dirty="0" smtClean="0">
                <a:solidFill>
                  <a:srgbClr val="0070C0"/>
                </a:solidFill>
                <a:latin typeface="Arial Black" pitchFamily="34" charset="0"/>
              </a:rPr>
              <a:t>  A Organização Mundial de Saúde define como cuidados de longa duração o conjunto de atividades desenvolvidas pelos cuidadores informais (família, amigos, vizinhos) e/ou institucionais (serviços de </a:t>
            </a:r>
            <a:r>
              <a:rPr lang="pt-BR" sz="2800" b="1" dirty="0" err="1" smtClean="0">
                <a:solidFill>
                  <a:srgbClr val="0070C0"/>
                </a:solidFill>
                <a:latin typeface="Arial Black" pitchFamily="34" charset="0"/>
              </a:rPr>
              <a:t>saú</a:t>
            </a:r>
            <a:r>
              <a:rPr lang="pt-BR" sz="2800" b="1" dirty="0" smtClean="0">
                <a:solidFill>
                  <a:srgbClr val="0070C0"/>
                </a:solidFill>
                <a:latin typeface="Arial Black" pitchFamily="34" charset="0"/>
              </a:rPr>
              <a:t>- de e sociais) para assegurar que uma pessoa que perdeu a autonomia possa levar uma vida com qualidade, com o maior grau possível de independência, autonomia, participação, realização pessoal e dignidade humana, respeitando as suas preferências individuais. </a:t>
            </a:r>
            <a:endParaRPr lang="pt-BR" sz="2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55576" y="278092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MATERIA TV</a:t>
            </a:r>
          </a:p>
          <a:p>
            <a:r>
              <a:rPr lang="pt-BR" b="1" dirty="0" smtClean="0"/>
              <a:t>Lar da Providência – João Pessoa - PB</a:t>
            </a:r>
          </a:p>
          <a:p>
            <a:r>
              <a:rPr lang="pt-BR" b="1" dirty="0" smtClean="0"/>
              <a:t>http://globotv.globo.com/rede-paraiba/jpb-1a-edicao/v/conheca-como-vivem-os-idoso-que-estao-no-lar-da-providencia-em-joao-pessoa/3036082/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9552" y="3573016"/>
            <a:ext cx="518457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400" b="1" dirty="0" smtClean="0">
                <a:latin typeface="Berlin Sans FB Demi" pitchFamily="34" charset="0"/>
              </a:rPr>
              <a:t>Concluí que muitas </a:t>
            </a:r>
            <a:r>
              <a:rPr lang="pt-BR" sz="2400" b="1" dirty="0" err="1" smtClean="0">
                <a:latin typeface="Berlin Sans FB Demi" pitchFamily="34" charset="0"/>
              </a:rPr>
              <a:t>ILPIs</a:t>
            </a:r>
            <a:r>
              <a:rPr lang="pt-BR" sz="2400" b="1" dirty="0" smtClean="0">
                <a:latin typeface="Berlin Sans FB Demi" pitchFamily="34" charset="0"/>
              </a:rPr>
              <a:t> são um tipo de “Quarto de despejo”, para onde são encaminhadas todas as pessoas que necessitam de abrigo, independentemente da idade, excetuando-se as crianças. </a:t>
            </a:r>
            <a:endParaRPr lang="pt-BR" sz="2400" b="1" dirty="0">
              <a:latin typeface="Berlin Sans FB Dem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652121" y="1484784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TOMIKO BORN</a:t>
            </a:r>
            <a:endParaRPr lang="pt-BR" sz="3600" b="1" dirty="0"/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 l="22735" t="48445" r="33560" b="13903"/>
          <a:stretch>
            <a:fillRect/>
          </a:stretch>
        </p:blipFill>
        <p:spPr bwMode="auto">
          <a:xfrm>
            <a:off x="467544" y="0"/>
            <a:ext cx="53285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 l="13285" t="7102" r="25000" b="33098"/>
          <a:stretch>
            <a:fillRect/>
          </a:stretch>
        </p:blipFill>
        <p:spPr bwMode="auto">
          <a:xfrm>
            <a:off x="251520" y="260648"/>
            <a:ext cx="752432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980728"/>
            <a:ext cx="7992888" cy="5078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POLÍTICA NACIONAL DO IDOSO (ART. 3º)</a:t>
            </a:r>
          </a:p>
          <a:p>
            <a:pPr algn="ctr"/>
            <a:endParaRPr lang="pt-BR" sz="2000" b="1" dirty="0" smtClean="0">
              <a:latin typeface="Arial Black" pitchFamily="34" charset="0"/>
            </a:endParaRPr>
          </a:p>
          <a:p>
            <a:pPr algn="ctr"/>
            <a:r>
              <a:rPr lang="pt-BR" sz="2000" b="1" dirty="0" smtClean="0">
                <a:latin typeface="Arial Black" pitchFamily="34" charset="0"/>
              </a:rPr>
              <a:t>MODALIDADE ASILAR É O ATENDIMENTO, EM REGIME DE INTERNATO, AO IDOSO SEM VÍNCULO FAMILIAR OU SEM CONDIÇÕES DE PROVER À PRÓPRIA SUBSISTÊNCIA DE MODO A SATISFAZER AS SUAS NECESSIDADES DE MORADIA, ALIMENTAÇÃO, SAÚDE E CONVIVÊNCIA SOCIAL.</a:t>
            </a:r>
          </a:p>
          <a:p>
            <a:pPr algn="ctr"/>
            <a:r>
              <a:rPr lang="pt-BR" sz="2000" b="1" dirty="0" smtClean="0">
                <a:latin typeface="Arial Black" pitchFamily="34" charset="0"/>
              </a:rPr>
              <a:t>A ASSISTÊNCIA NA MODALIDADE ASILAR OCORRE NO CASO DA INEXISTÊNCIA DO GRUPO FAMILIAR, ABANDONO, CARÊNCIA DE RECURSOS FINANCEIROS PRÓPRIOS OU DA PRÓPRIA FAMILIA. </a:t>
            </a:r>
          </a:p>
          <a:p>
            <a:pPr algn="ctr"/>
            <a:r>
              <a:rPr lang="pt-BR" sz="2000" b="1" dirty="0" smtClean="0">
                <a:latin typeface="Arial Black" pitchFamily="34" charset="0"/>
              </a:rPr>
              <a:t>ART. 4º</a:t>
            </a:r>
          </a:p>
          <a:p>
            <a:pPr algn="ctr"/>
            <a:endParaRPr lang="pt-BR" sz="2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980728"/>
            <a:ext cx="7992888" cy="4031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NA SEGURIDADE SOCIAL BRASILEIRA NÃO HÁ PROGRAMA QUE REGULAMENTE E ORGANIZE UM PROGRAMA DE CUIDADOS DE LONGA DURAÇÃO INTERMEDIÁRIOS. FOCOU-SE MAIS A INSTITUCIONALIZAÇÃO QUE POR SUA VEZ É DEFICITÁRIA.</a:t>
            </a:r>
            <a:endParaRPr lang="pt-BR" sz="2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980728"/>
            <a:ext cx="8964488" cy="47089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  <a:latin typeface="Arial Black" pitchFamily="34" charset="0"/>
              </a:rPr>
              <a:t>NO BRASIL:</a:t>
            </a:r>
          </a:p>
          <a:p>
            <a:pPr algn="ctr"/>
            <a:r>
              <a:rPr lang="pt-BR" sz="3600" b="1" dirty="0" smtClean="0">
                <a:solidFill>
                  <a:schemeClr val="tx1"/>
                </a:solidFill>
                <a:latin typeface="Arial Black" pitchFamily="34" charset="0"/>
              </a:rPr>
              <a:t>VOCAÇÃO CULTURAL DE EXTREMOS:</a:t>
            </a:r>
          </a:p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4000" b="1" dirty="0" smtClean="0">
                <a:latin typeface="Arial Black" pitchFamily="34" charset="0"/>
              </a:rPr>
              <a:t>INSTITUCIONALIZAÇÃO EM RESIDÊNCIAS COLETIVAS</a:t>
            </a:r>
          </a:p>
          <a:p>
            <a:pPr algn="ctr"/>
            <a:r>
              <a:rPr lang="pt-BR" sz="4000" b="1" dirty="0" smtClean="0">
                <a:latin typeface="Arial Black" pitchFamily="34" charset="0"/>
              </a:rPr>
              <a:t>OU</a:t>
            </a:r>
          </a:p>
          <a:p>
            <a:pPr algn="ctr">
              <a:buFont typeface="Wingdings" pitchFamily="2" charset="2"/>
              <a:buChar char="q"/>
            </a:pPr>
            <a:r>
              <a:rPr lang="pt-BR" sz="4000" b="1" dirty="0" smtClean="0">
                <a:latin typeface="Arial Black" pitchFamily="34" charset="0"/>
              </a:rPr>
              <a:t>CENTRO DE CONVIVÊNCIA</a:t>
            </a:r>
            <a:endParaRPr lang="pt-BR" sz="28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764704"/>
          </a:xfrm>
        </p:spPr>
        <p:txBody>
          <a:bodyPr/>
          <a:lstStyle/>
          <a:p>
            <a:r>
              <a:rPr lang="pt-BR" dirty="0" smtClean="0"/>
              <a:t>População idosa em 2040</a:t>
            </a:r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6197" t="23625" r="42419" b="21005"/>
          <a:stretch>
            <a:fillRect/>
          </a:stretch>
        </p:blipFill>
        <p:spPr bwMode="auto">
          <a:xfrm>
            <a:off x="755575" y="692696"/>
            <a:ext cx="7151753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980728"/>
            <a:ext cx="8964488" cy="42780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4000" b="1" dirty="0" smtClean="0">
                <a:latin typeface="Arial Black" pitchFamily="34" charset="0"/>
              </a:rPr>
              <a:t>A ILPI É UMA MODALIDADE ANTIGA, CRIADA NA IDADE MÉDIA (BEAUVOIR)</a:t>
            </a:r>
          </a:p>
          <a:p>
            <a:pPr algn="ctr">
              <a:buFont typeface="Wingdings" pitchFamily="2" charset="2"/>
              <a:buChar char="q"/>
            </a:pPr>
            <a:r>
              <a:rPr lang="pt-BR" sz="4000" b="1" dirty="0">
                <a:latin typeface="Arial Black" pitchFamily="34" charset="0"/>
              </a:rPr>
              <a:t> </a:t>
            </a:r>
            <a:r>
              <a:rPr lang="pt-BR" sz="4000" b="1" dirty="0" smtClean="0">
                <a:latin typeface="Arial Black" pitchFamily="34" charset="0"/>
              </a:rPr>
              <a:t>BRASIL: 1854 – ASILO DE MENDICIDADE NO RIO DE JANEIRO</a:t>
            </a:r>
            <a:endParaRPr lang="pt-BR" sz="28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3.bp.blogspot.com/-JzY7fGT-LDI/Tr_NGHNY6CI/AAAAAAAAQB0/fwREAcBLt5U/s1600/anvi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6672"/>
            <a:ext cx="4094264" cy="302433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395536" y="3717032"/>
            <a:ext cx="8280920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RDC (Resolução da Diretoria Colegiada) 283 de  26 DE Setembro de 2005</a:t>
            </a:r>
          </a:p>
          <a:p>
            <a:pPr algn="ctr"/>
            <a:r>
              <a:rPr lang="pt-BR" sz="3200" b="1" dirty="0" smtClean="0">
                <a:solidFill>
                  <a:srgbClr val="FF0000"/>
                </a:solidFill>
                <a:latin typeface="Arial Black" pitchFamily="34" charset="0"/>
              </a:rPr>
              <a:t>PRECISA SER REVOGADA E ATUALIZADA</a:t>
            </a:r>
            <a:endParaRPr lang="pt-BR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idadecerta.com.br/blog/wp-content/uploads/2011/04/ASILO-001.jpg"/>
          <p:cNvPicPr>
            <a:picLocks noChangeAspect="1" noChangeArrowheads="1"/>
          </p:cNvPicPr>
          <p:nvPr/>
        </p:nvPicPr>
        <p:blipFill>
          <a:blip r:embed="rId2" cstate="print"/>
          <a:srcRect t="31437"/>
          <a:stretch>
            <a:fillRect/>
          </a:stretch>
        </p:blipFill>
        <p:spPr bwMode="auto">
          <a:xfrm>
            <a:off x="0" y="1124744"/>
            <a:ext cx="9048813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980728"/>
            <a:ext cx="8964488" cy="5940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4000" b="1" dirty="0" smtClean="0">
                <a:latin typeface="Arial Black" pitchFamily="34" charset="0"/>
              </a:rPr>
              <a:t>ASILO – DERIVAÇÃO DO GREGO</a:t>
            </a:r>
          </a:p>
          <a:p>
            <a:pPr algn="ctr">
              <a:buFont typeface="Wingdings" pitchFamily="2" charset="2"/>
              <a:buChar char="q"/>
            </a:pPr>
            <a:r>
              <a:rPr lang="pt-BR" sz="4000" b="1" i="1" dirty="0" smtClean="0">
                <a:latin typeface="Arial Black" pitchFamily="34" charset="0"/>
              </a:rPr>
              <a:t>ASYLON </a:t>
            </a:r>
            <a:r>
              <a:rPr lang="pt-BR" sz="3600" b="1" i="1" dirty="0" smtClean="0">
                <a:solidFill>
                  <a:srgbClr val="FF0000"/>
                </a:solidFill>
                <a:latin typeface="Arial Black" pitchFamily="34" charset="0"/>
              </a:rPr>
              <a:t>(IDÉIA DE PRIVAÇÃO)</a:t>
            </a:r>
            <a:endParaRPr lang="pt-BR" sz="4000" b="1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4000" b="1" dirty="0">
                <a:latin typeface="Arial Black" pitchFamily="34" charset="0"/>
              </a:rPr>
              <a:t> </a:t>
            </a:r>
            <a:r>
              <a:rPr lang="pt-BR" sz="4000" b="1" dirty="0" smtClean="0">
                <a:latin typeface="Arial Black" pitchFamily="34" charset="0"/>
              </a:rPr>
              <a:t>LOCAL ONDE AS PESSOAS SENTEM-SE ABRIGADAS E PROTEGIDAS CONTRA DIVERSOS DANOS DE QUALQUER NATUREZA</a:t>
            </a:r>
            <a:r>
              <a:rPr lang="pt-BR" sz="2800" b="1" dirty="0" smtClean="0">
                <a:latin typeface="Arial Black" pitchFamily="34" charset="0"/>
              </a:rPr>
              <a:t> (REZENDE, 2004).</a:t>
            </a:r>
            <a:endParaRPr lang="pt-BR" sz="4000" b="1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63915"/>
            <a:ext cx="8964488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4000" b="1" dirty="0" smtClean="0">
                <a:latin typeface="Arial Black" pitchFamily="34" charset="0"/>
              </a:rPr>
              <a:t>OS ASILOS SÃO CLASSIFICADOS ENTRE COMO INSTITUIÇÕES TOTAIS</a:t>
            </a:r>
          </a:p>
          <a:p>
            <a:pPr algn="ctr">
              <a:buFont typeface="Wingdings" pitchFamily="2" charset="2"/>
              <a:buChar char="q"/>
            </a:pPr>
            <a:r>
              <a:rPr lang="pt-BR" sz="40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Instituição total é um local de residência e trabalho onde um grande número de pessoas em situação semelhante, separados da sociedade mais ampla por considerável período de tempo, levam uma vida fecha e formalmente administrada (</a:t>
            </a:r>
            <a:r>
              <a:rPr lang="pt-BR" sz="2800" b="1" dirty="0" err="1" smtClean="0">
                <a:latin typeface="Arial Black" pitchFamily="34" charset="0"/>
              </a:rPr>
              <a:t>Goffamn</a:t>
            </a:r>
            <a:r>
              <a:rPr lang="pt-BR" sz="2800" b="1" dirty="0" smtClean="0">
                <a:latin typeface="Arial Black" pitchFamily="34" charset="0"/>
              </a:rPr>
              <a:t>, 2005)</a:t>
            </a:r>
          </a:p>
          <a:p>
            <a:pPr algn="ctr">
              <a:buFont typeface="Wingdings" pitchFamily="2" charset="2"/>
              <a:buChar char="q"/>
            </a:pPr>
            <a:endParaRPr lang="pt-BR" sz="2800" b="1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63915"/>
            <a:ext cx="8964488" cy="4462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2800" b="1" dirty="0" smtClean="0">
                <a:latin typeface="Arial Black" pitchFamily="34" charset="0"/>
              </a:rPr>
              <a:t>São locais para abrigar e cuidar das pessoas desamparadas ou que estejam impossibilitadas de estar junto às famílias e à comunidade, e outra, latente, de “servir como </a:t>
            </a:r>
            <a:r>
              <a:rPr lang="pt-BR" sz="2800" b="1" dirty="0" err="1" smtClean="0">
                <a:latin typeface="Arial Black" pitchFamily="34" charset="0"/>
              </a:rPr>
              <a:t>locus</a:t>
            </a:r>
            <a:r>
              <a:rPr lang="pt-BR" sz="2800" b="1" dirty="0" smtClean="0">
                <a:latin typeface="Arial Black" pitchFamily="34" charset="0"/>
              </a:rPr>
              <a:t>” socialmente aprovado de segregação de seres humanos cuja produtividade econômica e representação social foram consideradas esgotadas pelo sistema social. (Jordão Netto, 1999).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63915"/>
            <a:ext cx="8964488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2800" b="1" dirty="0" smtClean="0">
                <a:latin typeface="Arial Black" pitchFamily="34" charset="0"/>
              </a:rPr>
              <a:t>A “INSTITUCIONALIZAÇÃO”, AINDA, NÃO É VISTA COM “BONS OLHOS”. O DESPOJAMENTO DAS MARCAS PESSOAIS E A DELEGAÇÃO DOS CUIDADOS DE SI A OUTREM AGREGAM, AINDA, O SENTIDO DE QUE “O ENVELHECIMENTO É UMA FASE DA VIDA A SER TUTELADA, DOCILIZADA E CONTROLADA” (</a:t>
            </a:r>
            <a:r>
              <a:rPr lang="pt-BR" sz="2800" b="1" dirty="0" err="1" smtClean="0">
                <a:latin typeface="Arial Black" pitchFamily="34" charset="0"/>
              </a:rPr>
              <a:t>Rozendo</a:t>
            </a:r>
            <a:r>
              <a:rPr lang="pt-BR" sz="2800" b="1" dirty="0" smtClean="0">
                <a:latin typeface="Arial Black" pitchFamily="34" charset="0"/>
              </a:rPr>
              <a:t>, 2012).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63915"/>
            <a:ext cx="8964488" cy="5324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pt-BR" sz="2800" b="1" dirty="0" smtClean="0">
                <a:latin typeface="Arial Black" pitchFamily="34" charset="0"/>
              </a:rPr>
              <a:t>A grande miséria dos asilos franceses continuam sendo os mesmo “depósitos de mendigos” de outrora, conhecia-se, antigamente a fórmula de asilo onde se empilhavam inválidos, doentes impossibilitados de deixar o leito e velhos válidos, com a única preocupação de lhes fornecer um mínimo de abrigo muitas vezes no meio de uma promiscuidade escandalosa e com um mínimo de alimentação. (Beauvoir, 1976).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8931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 smtClean="0">
                <a:latin typeface="Arial Black" pitchFamily="34" charset="0"/>
              </a:rPr>
              <a:t>A INSTITUCIONALIZAÇÃO ERA RESULTADO DA POBREZA INDIVIDUAL E FAMILIAR E O TERMO ASILO CRISTALIZOU-SE COMO SINÔNIMO DE INSTITUIÇÃO PARA IDOSOS POBRES.</a:t>
            </a:r>
            <a:endParaRPr lang="pt-BR" sz="2400" b="1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:\Documents and Settings\d610047\Desktop\oficina banco real abr09\fotos pai\eugene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4756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148065" y="0"/>
            <a:ext cx="3995936" cy="77559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 Black" pitchFamily="34" charset="0"/>
              </a:rPr>
              <a:t>NA SOCIEDADE BRASILEIRA, AS ILPIS SÃO ASSOCIADOS A POBREZA,  NEGLIGÊNCIA E ABANDONO DO IDOSOS PELAS FAMÍLIAS.</a:t>
            </a:r>
          </a:p>
          <a:p>
            <a:endParaRPr lang="pt-BR" sz="2400" b="1" dirty="0" smtClean="0">
              <a:latin typeface="Arial Black" pitchFamily="34" charset="0"/>
            </a:endParaRPr>
          </a:p>
          <a:p>
            <a:endParaRPr lang="pt-BR" sz="2400" b="1" dirty="0" smtClean="0">
              <a:latin typeface="Arial Black" pitchFamily="34" charset="0"/>
            </a:endParaRPr>
          </a:p>
          <a:p>
            <a:r>
              <a:rPr lang="pt-BR" sz="2400" b="1" dirty="0" smtClean="0">
                <a:latin typeface="Arial Black" pitchFamily="34" charset="0"/>
              </a:rPr>
              <a:t>SENTIMENTOS RECORRENTES DE CULPA E FRACASSO SÃO ENFRENTADOS POR FAMÍLIAS QUE LEVARAM SEUS IDOSOS PARA RESIDIR NESTES ESPAÇOS</a:t>
            </a:r>
          </a:p>
          <a:p>
            <a:endParaRPr lang="pt-BR" sz="2400" b="1" dirty="0" smtClean="0">
              <a:latin typeface="Arial Black" pitchFamily="34" charset="0"/>
            </a:endParaRPr>
          </a:p>
          <a:p>
            <a:r>
              <a:rPr lang="pt-BR" sz="2400" b="1" dirty="0" smtClean="0">
                <a:latin typeface="Arial Black" pitchFamily="34" charset="0"/>
              </a:rPr>
              <a:t>.</a:t>
            </a:r>
          </a:p>
          <a:p>
            <a:endParaRPr lang="pt-B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6926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População idosa em 2045</a:t>
            </a:r>
            <a:endParaRPr lang="pt-B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6197" t="23344" r="41828" b="22024"/>
          <a:stretch>
            <a:fillRect/>
          </a:stretch>
        </p:blipFill>
        <p:spPr bwMode="auto">
          <a:xfrm>
            <a:off x="899592" y="764704"/>
            <a:ext cx="724608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:\Documents and Settings\d610047\Desktop\oficina banco real abr09\fotos pai\eugene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4756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148065" y="0"/>
            <a:ext cx="3995936" cy="68634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 Black" pitchFamily="34" charset="0"/>
              </a:rPr>
              <a:t>“</a:t>
            </a:r>
            <a:r>
              <a:rPr lang="pt-BR" sz="2800" b="1" dirty="0" smtClean="0">
                <a:latin typeface="Arial Black" pitchFamily="34" charset="0"/>
              </a:rPr>
              <a:t>Eu, se tivesse uma condição melhor, eu vou te falar, eu preferia a minha mãe comigo, sabe. Eu gostaria dela em casa. Eu queria ver a minha mãe todos os dias.”</a:t>
            </a:r>
          </a:p>
          <a:p>
            <a:endParaRPr lang="pt-BR" sz="2400" b="1" dirty="0" smtClean="0">
              <a:latin typeface="Arial Black" pitchFamily="34" charset="0"/>
            </a:endParaRPr>
          </a:p>
          <a:p>
            <a:endParaRPr lang="pt-BR" sz="2400" b="1" dirty="0" smtClean="0">
              <a:latin typeface="Arial Black" pitchFamily="34" charset="0"/>
            </a:endParaRPr>
          </a:p>
          <a:p>
            <a:r>
              <a:rPr lang="pt-BR" sz="2800" b="1" dirty="0" smtClean="0">
                <a:latin typeface="Arial Black" pitchFamily="34" charset="0"/>
              </a:rPr>
              <a:t>“... No entanto, eu me sinto culpado com a decisão, mas todo mês eu o levo para casa ...”</a:t>
            </a:r>
            <a:endParaRPr lang="pt-B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81075"/>
            <a:ext cx="344328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981075"/>
            <a:ext cx="7869237" cy="5400675"/>
          </a:xfrm>
          <a:solidFill>
            <a:schemeClr val="accent1">
              <a:lumMod val="60000"/>
              <a:lumOff val="40000"/>
            </a:schemeClr>
          </a:solidFill>
        </p:spPr>
        <p:txBody>
          <a:bodyPr rIns="132080" rtlCol="0">
            <a:normAutofit lnSpcReduction="10000"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>
              <a:solidFill>
                <a:srgbClr val="CCCCCC"/>
              </a:solidFill>
              <a:latin typeface="Lucida Grande" charset="0"/>
              <a:sym typeface="Lucida Grande" charset="0"/>
            </a:endParaRPr>
          </a:p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>
              <a:solidFill>
                <a:srgbClr val="CCCCCC"/>
              </a:solidFill>
              <a:latin typeface="Lucida Grande" charset="0"/>
              <a:sym typeface="Lucida Grande" charset="0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None/>
              <a:defRPr/>
            </a:pPr>
            <a:endParaRPr lang="pt-BR" sz="1600" b="1" dirty="0">
              <a:solidFill>
                <a:schemeClr val="bg2"/>
              </a:solidFill>
              <a:latin typeface="Verdana" pitchFamily="34" charset="0"/>
              <a:sym typeface="Lucida Grande" charset="0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b="1" dirty="0" smtClean="0">
              <a:solidFill>
                <a:schemeClr val="bg1"/>
              </a:solidFill>
              <a:latin typeface="+mj-lt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r>
              <a:rPr lang="pt-BR" sz="2400" b="1" dirty="0" smtClean="0">
                <a:latin typeface="Arial Black" pitchFamily="34" charset="0"/>
              </a:rPr>
              <a:t>No Brasil, três em cada quatro brasileiros entrevistados disseram acreditar que sua família vai sustentá-los na velhice.</a:t>
            </a:r>
          </a:p>
          <a:p>
            <a:pPr marL="400050" lvl="1" indent="0" algn="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Novembro/2010</a:t>
            </a: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20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 sz="2000" b="1" dirty="0">
              <a:solidFill>
                <a:schemeClr val="bg1"/>
              </a:solidFill>
              <a:latin typeface="Verdana" pitchFamily="34" charset="0"/>
              <a:sym typeface="Lucida Grande" charset="0"/>
            </a:endParaRPr>
          </a:p>
        </p:txBody>
      </p:sp>
      <p:sp>
        <p:nvSpPr>
          <p:cNvPr id="71684" name="Rectangle 3"/>
          <p:cNvSpPr>
            <a:spLocks/>
          </p:cNvSpPr>
          <p:nvPr/>
        </p:nvSpPr>
        <p:spPr bwMode="auto">
          <a:xfrm>
            <a:off x="1763687" y="188913"/>
            <a:ext cx="5040561" cy="520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sym typeface="Lucida Grande"/>
              </a:rPr>
              <a:t>PESQUISA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sym typeface="Lucida Grande"/>
              </a:rPr>
              <a:t>BUPA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258888" y="5229225"/>
            <a:ext cx="70754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folHlink"/>
              </a:buClr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  <a:sym typeface="Lucida Grande" charset="0"/>
            </a:endParaRPr>
          </a:p>
        </p:txBody>
      </p:sp>
      <p:sp>
        <p:nvSpPr>
          <p:cNvPr id="71686" name="CaixaDeTexto 5"/>
          <p:cNvSpPr txBox="1">
            <a:spLocks noChangeArrowheads="1"/>
          </p:cNvSpPr>
          <p:nvPr/>
        </p:nvSpPr>
        <p:spPr bwMode="auto">
          <a:xfrm>
            <a:off x="4643438" y="18446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b="1">
              <a:latin typeface="Times New Roman" pitchFamily="18" charset="0"/>
            </a:endParaRPr>
          </a:p>
        </p:txBody>
      </p:sp>
      <p:sp>
        <p:nvSpPr>
          <p:cNvPr id="71687" name="Rectangle 3"/>
          <p:cNvSpPr>
            <a:spLocks noChangeArrowheads="1"/>
          </p:cNvSpPr>
          <p:nvPr/>
        </p:nvSpPr>
        <p:spPr bwMode="auto">
          <a:xfrm>
            <a:off x="4123595" y="1291804"/>
            <a:ext cx="4321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tique Olive Compact" pitchFamily="34" charset="0"/>
                <a:cs typeface="Times New Roman" pitchFamily="18" charset="0"/>
              </a:rPr>
              <a:t>Brasileiros são os que mais esperam cuidados da família na </a:t>
            </a:r>
            <a:r>
              <a:rPr lang="pt-B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tique Olive Compact" pitchFamily="34" charset="0"/>
                <a:cs typeface="Times New Roman" pitchFamily="18" charset="0"/>
              </a:rPr>
              <a:t>velhice</a:t>
            </a:r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tique Olive Compact" pitchFamily="34" charset="0"/>
                <a:cs typeface="Times New Roman" pitchFamily="18" charset="0"/>
              </a:rPr>
              <a:t>.</a:t>
            </a:r>
            <a:endParaRPr lang="pt-BR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716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025" y="1232458"/>
            <a:ext cx="3419475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:\Documents and Settings\d610047\Desktop\oficina banco real abr09\fotos pai\eugene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4756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508105" y="0"/>
            <a:ext cx="3635895" cy="69865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NA SOCIEDADE BRASILEIRA, AS</a:t>
            </a:r>
          </a:p>
          <a:p>
            <a:pPr algn="ctr"/>
            <a:r>
              <a:rPr lang="pt-BR" sz="3200" b="1" dirty="0" smtClean="0">
                <a:latin typeface="Arial Black" pitchFamily="34" charset="0"/>
              </a:rPr>
              <a:t>AS FAMÍLIAS SÓ BUSCAM UMA INSTITUIÇÃO PARA SEUS IDOSOS QUANDO ESGOTAM A SUA POSSIBILIDAE DE CUIDAR</a:t>
            </a:r>
            <a:endParaRPr lang="pt-BR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772400" cy="6206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POPULAÇÃO IDOSA EM 2050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5656" y="5373216"/>
            <a:ext cx="6296744" cy="265584"/>
          </a:xfrm>
        </p:spPr>
        <p:txBody>
          <a:bodyPr>
            <a:normAutofit fontScale="40000" lnSpcReduction="20000"/>
          </a:bodyPr>
          <a:lstStyle/>
          <a:p>
            <a:r>
              <a:rPr lang="pt-BR" dirty="0" smtClean="0"/>
              <a:t>POPOP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16" t="13008" r="41828" b="31622"/>
          <a:stretch>
            <a:fillRect/>
          </a:stretch>
        </p:blipFill>
        <p:spPr bwMode="auto">
          <a:xfrm>
            <a:off x="899592" y="797327"/>
            <a:ext cx="7272808" cy="606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3600" b="1" dirty="0" smtClean="0">
                <a:latin typeface="Arial Black" pitchFamily="34" charset="0"/>
              </a:rPr>
              <a:t>O BRASIL CONTINUA ENVELHECENDO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971550" y="1341438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195513" y="2420938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785813" y="1125538"/>
            <a:ext cx="68818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“Nenhum vento sopra a favor de quem não sabe para onde ir</a:t>
            </a:r>
            <a:r>
              <a:rPr lang="pt-BR" sz="2400">
                <a:solidFill>
                  <a:schemeClr val="bg1"/>
                </a:solidFill>
                <a:latin typeface="Arial Black" pitchFamily="34" charset="0"/>
              </a:rPr>
              <a:t>”</a:t>
            </a:r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1100">
                <a:solidFill>
                  <a:schemeClr val="bg1"/>
                </a:solidFill>
                <a:latin typeface="Arial Black" pitchFamily="34" charset="0"/>
              </a:rPr>
              <a:t>(Sêneca)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84" t="43378" r="40574" b="12431"/>
          <a:stretch>
            <a:fillRect/>
          </a:stretch>
        </p:blipFill>
        <p:spPr bwMode="auto">
          <a:xfrm>
            <a:off x="179512" y="1268760"/>
            <a:ext cx="814719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187624" y="6581001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Fonte:http://www.bbc.com/portuguese/noticias/2015/11/151113_resultados_pnad_jc_ab</a:t>
            </a:r>
            <a:endParaRPr lang="pt-BR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712968" cy="6340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800" b="1" dirty="0" smtClean="0">
                <a:latin typeface="Arial Black" pitchFamily="34" charset="0"/>
              </a:rPr>
              <a:t>O BRASIL CONTINUA ENVELHECENDO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971550" y="1341438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195513" y="2420938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785813" y="1125538"/>
            <a:ext cx="68818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“Nenhum vento sopra a favor de quem não sabe para onde ir</a:t>
            </a:r>
            <a:r>
              <a:rPr lang="pt-BR" sz="2400">
                <a:solidFill>
                  <a:schemeClr val="bg1"/>
                </a:solidFill>
                <a:latin typeface="Arial Black" pitchFamily="34" charset="0"/>
              </a:rPr>
              <a:t>”</a:t>
            </a:r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1100">
                <a:solidFill>
                  <a:schemeClr val="bg1"/>
                </a:solidFill>
                <a:latin typeface="Arial Black" pitchFamily="34" charset="0"/>
              </a:rPr>
              <a:t>(Sêneca)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84" t="43378" r="40574" b="21269"/>
          <a:stretch>
            <a:fillRect/>
          </a:stretch>
        </p:blipFill>
        <p:spPr bwMode="auto">
          <a:xfrm>
            <a:off x="251520" y="764704"/>
            <a:ext cx="814719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187624" y="6581001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Fonte:http://www.bbc.com/portuguese/noticias/2015/11/151113_resultados_pnad_jc_ab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539552" y="4797152"/>
            <a:ext cx="7992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b="1" dirty="0" smtClean="0">
                <a:latin typeface="Arial Black" pitchFamily="34" charset="0"/>
              </a:rPr>
              <a:t>A proporção em si não é gritante, mas o movimento vem sendo contínuo e acompanha uma redução pequena, porém também constante, do número de jovens. Enquanto o número de idosos subiu, o de pessoas com menos de 24 anos caiu 0,8 ponto porcentual, passando a representar 38% da população.</a:t>
            </a:r>
          </a:p>
          <a:p>
            <a:r>
              <a:rPr lang="pt-BR" b="1" dirty="0" smtClean="0">
                <a:latin typeface="Arial Black" pitchFamily="34" charset="0"/>
              </a:rPr>
              <a:t/>
            </a:r>
            <a:br>
              <a:rPr lang="pt-BR" b="1" dirty="0" smtClean="0">
                <a:latin typeface="Arial Black" pitchFamily="34" charset="0"/>
              </a:rPr>
            </a:br>
            <a:endParaRPr lang="pt-BR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longevidade3.jpg"/>
          <p:cNvPicPr>
            <a:picLocks noChangeAspect="1" noChangeArrowheads="1"/>
          </p:cNvPicPr>
          <p:nvPr/>
        </p:nvPicPr>
        <p:blipFill>
          <a:blip r:embed="rId2" cstate="print"/>
          <a:srcRect l="58367" t="4716" r="7354" b="49473"/>
          <a:stretch>
            <a:fillRect/>
          </a:stretch>
        </p:blipFill>
        <p:spPr bwMode="auto">
          <a:xfrm>
            <a:off x="-1" y="116632"/>
            <a:ext cx="3565455" cy="6552728"/>
          </a:xfrm>
          <a:prstGeom prst="rect">
            <a:avLst/>
          </a:prstGeom>
          <a:noFill/>
        </p:spPr>
      </p:pic>
      <p:pic>
        <p:nvPicPr>
          <p:cNvPr id="5" name="Picture 2" descr="C:\Users\user\Desktop\longevidade3.jpg"/>
          <p:cNvPicPr>
            <a:picLocks noChangeAspect="1" noChangeArrowheads="1"/>
          </p:cNvPicPr>
          <p:nvPr/>
        </p:nvPicPr>
        <p:blipFill>
          <a:blip r:embed="rId2" cstate="print"/>
          <a:srcRect l="59474" t="51200" r="7354" b="15789"/>
          <a:stretch>
            <a:fillRect/>
          </a:stretch>
        </p:blipFill>
        <p:spPr bwMode="auto">
          <a:xfrm>
            <a:off x="4427984" y="692696"/>
            <a:ext cx="4314602" cy="59046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reslagoas.ms.gov.br/public/noticias/2020-tres-lagoas-comemora-o-dia-internacional-do-ido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368944" cy="426719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24744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latin typeface="Arial Black" pitchFamily="34" charset="0"/>
              </a:rPr>
              <a:t>Envelhecimento populacional dominará políticas de saúde, diz OMS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5445224"/>
            <a:ext cx="8784976" cy="1412776"/>
          </a:xfrm>
        </p:spPr>
        <p:txBody>
          <a:bodyPr>
            <a:normAutofit fontScale="47500" lnSpcReduction="2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Em 2020, pela primeira vez na História, o número de pessoas com 60 anos ou mais no mundo superará o de crianças com menos de cinco anos. Uma em cada sete pessoas será idosa, então. Em 2050, a população acima dos 60 anos será de dois bilhões de pessoas (uma em cada cinco) contra os 841 milhões atuais, destacou o departamento de estatísticas da OMS neste estudo.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O envelhecimento dominará a ordem do dia das políticas de saúde", declarou à imprensa, em Genebra, o doutor </a:t>
            </a:r>
            <a:r>
              <a:rPr lang="pt-BR" b="1" dirty="0" err="1" smtClean="0">
                <a:solidFill>
                  <a:schemeClr val="tx1"/>
                </a:solidFill>
              </a:rPr>
              <a:t>Sommath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Chatterji</a:t>
            </a:r>
            <a:r>
              <a:rPr lang="pt-BR" b="1" dirty="0" smtClean="0">
                <a:solidFill>
                  <a:schemeClr val="tx1"/>
                </a:solidFill>
              </a:rPr>
              <a:t>, coordenador do estudo.</a:t>
            </a:r>
            <a:endParaRPr lang="pt-B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4V2A3F3Ro7U/Tg4uX0SZe2I/AAAAAAAABBw/hx0p5GnIt0Y/s1600/Satellit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6356375" cy="476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CaixaDeTexto 3"/>
          <p:cNvSpPr txBox="1">
            <a:spLocks noChangeArrowheads="1"/>
          </p:cNvSpPr>
          <p:nvPr/>
        </p:nvSpPr>
        <p:spPr bwMode="auto">
          <a:xfrm>
            <a:off x="468313" y="0"/>
            <a:ext cx="79200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>
                <a:latin typeface="Arial Black" pitchFamily="34" charset="0"/>
              </a:rPr>
              <a:t>ENVELHECIMENTO É TRIUNFO, É CONQUISTA!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8" name="Picture 4" descr="http://4.bp.blogspot.com/-ylT75yG7BL4/Tx1CK831P2I/AAAAAAAAA24/9HRuBEkBrr8/s1600/Lan%25C3%25A7amento+livro+Politicas+Publicas.jpg"/>
          <p:cNvPicPr>
            <a:picLocks noChangeAspect="1" noChangeArrowheads="1"/>
          </p:cNvPicPr>
          <p:nvPr/>
        </p:nvPicPr>
        <p:blipFill>
          <a:blip r:embed="rId2" cstate="print"/>
          <a:srcRect t="23008" r="54663" b="27688"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sp>
        <p:nvSpPr>
          <p:cNvPr id="4" name="Texto explicativo retangular com cantos arredondados 3"/>
          <p:cNvSpPr/>
          <p:nvPr/>
        </p:nvSpPr>
        <p:spPr>
          <a:xfrm>
            <a:off x="5004048" y="2204864"/>
            <a:ext cx="1800200" cy="1152128"/>
          </a:xfrm>
          <a:prstGeom prst="wedgeRoundRectCallout">
            <a:avLst>
              <a:gd name="adj1" fmla="val -123756"/>
              <a:gd name="adj2" fmla="val 9546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  <a:latin typeface="Arial Black" pitchFamily="34" charset="0"/>
              </a:rPr>
              <a:t>Que </a:t>
            </a:r>
            <a:r>
              <a:rPr lang="pt-BR" sz="2400" b="1" dirty="0" smtClean="0">
                <a:solidFill>
                  <a:srgbClr val="00B050"/>
                </a:solidFill>
                <a:latin typeface="Arial Black" pitchFamily="34" charset="0"/>
              </a:rPr>
              <a:t>país</a:t>
            </a:r>
            <a:r>
              <a:rPr lang="pt-BR" sz="2400" b="1" dirty="0" smtClean="0">
                <a:solidFill>
                  <a:srgbClr val="0070C0"/>
                </a:solidFill>
                <a:latin typeface="Arial Black" pitchFamily="34" charset="0"/>
              </a:rPr>
              <a:t> é </a:t>
            </a:r>
            <a:r>
              <a:rPr lang="pt-BR" sz="2400" b="1" dirty="0" smtClean="0">
                <a:solidFill>
                  <a:srgbClr val="FFFF00"/>
                </a:solidFill>
                <a:latin typeface="Arial Black" pitchFamily="34" charset="0"/>
              </a:rPr>
              <a:t>esse</a:t>
            </a:r>
            <a:r>
              <a:rPr lang="pt-BR" sz="2400" b="1" dirty="0" smtClean="0">
                <a:solidFill>
                  <a:srgbClr val="0070C0"/>
                </a:solidFill>
                <a:latin typeface="Arial Black" pitchFamily="34" charset="0"/>
              </a:rPr>
              <a:t>?</a:t>
            </a:r>
            <a:endParaRPr lang="pt-BR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285" t="21410" r="11707" b="15099"/>
          <a:stretch>
            <a:fillRect/>
          </a:stretch>
        </p:blipFill>
        <p:spPr bwMode="auto">
          <a:xfrm>
            <a:off x="251520" y="980728"/>
            <a:ext cx="8679227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ENVELHECIMENTO É TRIUNFO, É CONQUISTA!</a:t>
            </a:r>
            <a:endParaRPr lang="pt-BR" sz="3200" b="1" dirty="0">
              <a:latin typeface="Arial Black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Publicado pelo Fundo de População das Nações Unidas</a:t>
            </a:r>
          </a:p>
          <a:p>
            <a:r>
              <a:rPr lang="pt-BR" sz="1200" b="1" dirty="0" smtClean="0">
                <a:solidFill>
                  <a:schemeClr val="bg1"/>
                </a:solidFill>
              </a:rPr>
              <a:t>(UNFPA), Nova York e pela </a:t>
            </a:r>
            <a:r>
              <a:rPr lang="pt-BR" sz="1200" b="1" dirty="0" err="1" smtClean="0">
                <a:solidFill>
                  <a:schemeClr val="bg1"/>
                </a:solidFill>
              </a:rPr>
              <a:t>HelpAge</a:t>
            </a:r>
            <a:r>
              <a:rPr lang="pt-BR" sz="1200" b="1" dirty="0" smtClean="0">
                <a:solidFill>
                  <a:schemeClr val="bg1"/>
                </a:solidFill>
              </a:rPr>
              <a:t> </a:t>
            </a:r>
            <a:r>
              <a:rPr lang="pt-BR" sz="1200" b="1" dirty="0" err="1" smtClean="0">
                <a:solidFill>
                  <a:schemeClr val="bg1"/>
                </a:solidFill>
              </a:rPr>
              <a:t>International</a:t>
            </a:r>
            <a:r>
              <a:rPr lang="pt-BR" sz="1200" b="1" dirty="0" smtClean="0">
                <a:solidFill>
                  <a:schemeClr val="bg1"/>
                </a:solidFill>
              </a:rPr>
              <a:t>, Londres.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:\Users\Marilia Reinaldo\Documents\Desktop\idosa feliz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52400"/>
            <a:ext cx="914400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" descr="C:\Users\Marilia Reinaldo\Documents\Desktop\idosa feli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662305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5013176"/>
            <a:ext cx="9144000" cy="186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smtClean="0">
                <a:solidFill>
                  <a:schemeClr val="tx1"/>
                </a:solidFill>
                <a:latin typeface="Arial Black" pitchFamily="34" charset="0"/>
              </a:rPr>
              <a:t>O envelhecimento populacional é uma história de sucessos da humanidade. Ele foi a maior conquista social da humanidade no último século e portanto não deve ser encarado como um problema, mas como uma conquista e um triunfo a ser celebrado.”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 smtClean="0">
                <a:solidFill>
                  <a:schemeClr val="tx1"/>
                </a:solidFill>
                <a:latin typeface="Arial Black" pitchFamily="34" charset="0"/>
              </a:rPr>
              <a:t>OMS - 2002</a:t>
            </a:r>
            <a:endParaRPr lang="pt-BR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101" name="AutoShape 2" descr="data:image/jpg;base64,/9j/4AAQSkZJRgABAQAAAQABAAD/2wCEAAkGBggGEBARBxQVFREPFRgRFhUYFRkSFRwcFhIVFhUUHhceHykfIxkvGRUXKzAsJCgqODguFh8xNTAuNTIsLDUBCQoKBQUFDQUFDSkYEhgpKSkpKSkpKSkpKSkpKSkpKSkpKSkpKSkpKSkpKSkpKSkpKSkpKSkpKSkpKSkpKSkpKf/AABEIAKAAoAMBIgACEQEDEQH/xAAbAAEAAgMBAQAAAAAAAAAAAAAABgcEBQgBA//EADsQAAEDAwMBBQYCBwkAAAAAAAEAAgMEBREGEiExBxNBUWEIFCJxgaEykRUWGFOTsdIzQ1JVYpXB0eH/xAAUAQEAAAAAAAAAAAAAAAAAAAAA/8QAFBEBAAAAAAAAAAAAAAAAAAAAAP/aAAwDAQACEQMRAD8AvFERAREQEREBERAREQEREBERAREQEREBERAREQEREBERAREQEREBERAREQEREBERAREQEREBERAREQEREBERAREQEREBERAREQEREBERAREQEREBERAREQEREBERAREQEREBERAyiprts7TLtp2ZlFZHGImMSvlwNx3E7WtJ6Djkqs7Db7vrt0hqbjHHI0gAVNS9rnZGct4Iwg6xRcy2/T/aZZZC2yvmeGHh0U7ZYXeRALiCPmFIu0nU+r6O22990MlJVmaWN/dv2bwGNLX/AAn16eaC+EXLmmJddasbI633B7REQ095WGI8jPAJ56Ld/qt2kf5k3/cP/UHQ+V6qE1xrbVWg6OhoHykVbonSzz7u9fzK4Ma159ByflhQex0t3109/vdxZG9uMCpqHtLs5/D1GOPRB1mmVzJRab7R7JKW2OSWRrTw+GoEsLh5gF2MfMfRWdV9o170laBPquANrt/cRsyA2Q7dwlIaeBjOfUeqCzUXLtDqztB7RKnubbUS73Zdtjd3EbWjxJGMDnxJWbqK29pmhGtmq6qcxudt3sndM0E9AWn/AKQdKrzKpPQXa7fZ4p4r9GZJGROkhmLDGC4YAZIQMY5zkY6FT246ep4qWSbUHfV0jGd46Pc4MJAyWshaQ0D5gnHiUEvyvcqpacaNaWmooKINPG6nnEkrT4ZjcyN+M+Lcre0tdNSywHTzK10D3tZJHK0vhDDwZWSvcS0t64yQRkY6IJ5lMqvtPaQ07UW5lVX0zJZNkkr3HO5xa55JznrwtNTx6aqWNeyhtwDwHAOuLGu5GQCNvB80FtZXqg2l7Dp68xSSW+D3aSN5iL4JnYyADuZK07Xt5HhjIIIW80vcaipFTBWu3yUU3u5kwG7wY45WPIHAdtkAPqCghPa7PoeteyDVTpY6hjd0ckcbi7a7wBxtc3I6eaqyj0do+9PMdtunduA3D3mn7lh9A/fjP5LonVOjLNrGMR3qPds5a4Ha9ueuHBV5W+zfZ5HZo6qZjfJzWSff4UFMaitX6q1Hd0NVFONod3sDztGSeCf8XHr1C2971JdNRWin/SznSGmqnRskdy4h0IJaT4kYH0Kta3+znp+nOa6eeX0G2IfYE/dSW89kunLxTU9KGvihpnOe0RuAJLwA4uLgSTx1Qc76T0/Yr02U3uubSOYQGh0Zk3Ag5PHqpFBojRULmuF6iO0h39g7wIKsn9nfSv7yp/iM/oT9njSo/vKn+I3+hBjdol87O9TQwfpeV+S1xhnijdnAO1wBIwRkcgqsqTSWjLvJ3dvuhjcRkGop+6Z8t+/GfyV6xdk+nPcWUNSx0sUTnSMc52JWl5ycOAGFE632b7NKc0dTOweTmsk+/CCmtS2NulJmsoauGoy3dvgecDnG0keP1K2dzut91TamPuBdLHb5+7EhyTiaPhrj4gGMcn94B5K1rf7OVhgOa6eeT0G2IfyJ+6sS2aVs9ppfc6OFgpyCHRkbg7PUuz1PzQUB2GavtelqqobeHCNtSxrWyH8ILXE7SfAHP2Vp6v7ZtOafY33JzKuRxHwRvBAHi4uwQPksS7+z/pa4EuozNATzhjg5g+jgT91hUXs5WCF2ayeokHkNkY/MAlB97J2zWvVgniqKOUQMhfJO7LZGiPGDkAZOScYHmtpS1t6oGhtnFW6FoGxs9K2UgY4aJRK1xbjpkE+qk2n9I2bTELoLVC1jH/jyN7n8YO5x5PHn5rGGlqm3N22CqkgYPwxva2pib6Na7Dw30DwEEbfrHvMGrjoqh2Q0wNbIyrySAWiGRh+IeRI6dVuNR2ShscTqy0NFPPFtdhnwNly4DuHsHDg7OBxkE5Cyf0Tq4/ir4MeOKDB+9QR9lkw6Y718cl2mkqHxHcwO2sia4dHiJgA3DwLs48EGJpWc0NojkaM93DI/af8ASXu2/wDCw6Cjv1yiimay3ASsbJjuZDjc0HGfqvpDo+90sBpqauAh2vYGmlY5wa/dxu38n4jzhSe3UbbfDFE05ETGxg9M7WgZ+yDSR0OqHAMM1LE3pmOF7nD5Bzg0H8/kttZ7TDZ49kJc4kl73uOXvc45c9x8Sf5AAcBZyIC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155575" y="-708025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 descr="banner envelhecer com dignida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0"/>
            <a:ext cx="57864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 descr="banner envelhecer com dignidade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14480" y="0"/>
            <a:ext cx="57864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1835696" y="2636912"/>
            <a:ext cx="5544616" cy="18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 Black" pitchFamily="34" charset="0"/>
              </a:rPr>
              <a:t>JÁ CONQUISTAMOS A LONGEVIDADE!</a:t>
            </a:r>
          </a:p>
          <a:p>
            <a:pPr algn="ctr"/>
            <a:r>
              <a:rPr lang="pt-BR" sz="2800" b="1" dirty="0" smtClean="0">
                <a:latin typeface="Arial Black" pitchFamily="34" charset="0"/>
              </a:rPr>
              <a:t>FALTA CONQUISTAR O DIREITO A DIGNIDADE </a:t>
            </a:r>
            <a:endParaRPr lang="pt-BR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elha do cambu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11823" cy="7056784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7" name="CaixaDeTexto 6"/>
          <p:cNvSpPr txBox="1"/>
          <p:nvPr/>
        </p:nvSpPr>
        <p:spPr>
          <a:xfrm>
            <a:off x="4067944" y="548680"/>
            <a:ext cx="507605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rial Black" pitchFamily="34" charset="0"/>
              </a:rPr>
              <a:t>ENVELHECIMENTO NÃO É PROBLEMA SOCIAL</a:t>
            </a:r>
            <a:endParaRPr lang="pt-BR" sz="3600" dirty="0"/>
          </a:p>
        </p:txBody>
      </p:sp>
      <p:sp>
        <p:nvSpPr>
          <p:cNvPr id="8" name="Retângulo 7"/>
          <p:cNvSpPr/>
          <p:nvPr/>
        </p:nvSpPr>
        <p:spPr>
          <a:xfrm>
            <a:off x="4572000" y="5301208"/>
            <a:ext cx="417646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 smtClean="0"/>
              <a:t>É CONQUISTA</a:t>
            </a:r>
            <a:r>
              <a:rPr lang="pt-BR" sz="8000" b="1" dirty="0" smtClean="0"/>
              <a:t>!?</a:t>
            </a:r>
            <a:endParaRPr lang="pt-BR" sz="8000" b="1" dirty="0"/>
          </a:p>
        </p:txBody>
      </p:sp>
      <p:sp>
        <p:nvSpPr>
          <p:cNvPr id="9" name="Seta para cima e para baixo 8"/>
          <p:cNvSpPr/>
          <p:nvPr/>
        </p:nvSpPr>
        <p:spPr>
          <a:xfrm>
            <a:off x="5796136" y="2276872"/>
            <a:ext cx="1440160" cy="302433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83568" y="1916832"/>
            <a:ext cx="7848872" cy="255454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Arial Black" pitchFamily="34" charset="0"/>
              </a:rPr>
              <a:t>O envelhecimento também é </a:t>
            </a:r>
            <a:r>
              <a:rPr lang="pt-BR" sz="7200" b="1" dirty="0" smtClean="0">
                <a:latin typeface="Arial Black" pitchFamily="34" charset="0"/>
              </a:rPr>
              <a:t>DESAFIO</a:t>
            </a:r>
            <a:r>
              <a:rPr lang="pt-BR" sz="4400" b="1" dirty="0" smtClean="0">
                <a:latin typeface="Arial Black" pitchFamily="34" charset="0"/>
              </a:rPr>
              <a:t>!!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AutoShape 2" descr="data:image/jpeg;base64,/9j/4AAQSkZJRgABAQAAAQABAAD/2wCEAAkGBxQTEhQUEhQWFRUXGBgYGBcYFxoYGBgYGBYaFxUdFxcYHCggGBonGxoYITEhJSkrLi4uGiAzODMtNygtLisBCgoKDg0OGhAQGiwcHBwsLCwsLCwsLCwsLCwsLCwsLCwsLCwsLCwsLCwsLCwsLCwsLCwsKywsLCwsLCwsLCwsK//AABEIALQBGAMBIgACEQEDEQH/xAAcAAABBQEBAQAAAAAAAAAAAAAEAAECAwUGBwj/xAA+EAABAgUCBAMGAwcEAQUAAAABAhEAAxIhMQRBBSJRYXGBkQYTMkKhsVLB8AcUI3LR4fEzYoKi0hUkNJKy/8QAGQEAAwEBAQAAAAAAAAAAAAAAAAECAwQF/8QAJBEBAQACAgICAQUBAAAAAAAAAAECEQMhMUESMlEEIkJhcRP/2gAMAwEAAhEDEQA/AK6YmBDtCgJFoYiJiEYAraB9Yoswyf8AN4KIjI4xqQk0vkN5k9h0BhlAOv1j25m/oLs2AB54EZWt1TOBgggggi9QJpIxdI8gIo1mqAIpU4G4vg92/QhlLC0v1v4Kf1GRErSlTg30u1wdtjm4bHpE03AFTO7h6hnYDb+p6XGlylAkcw6dPQY7cuYtTo3IDAgKG4w+CGz2zCNfJAUCFMbdCQb7E4N1G1i0Tky1hNVB5T8Q5ixaggDLqy2Ld4EZSUuS+91t03HPtZ7eMF6LVgouBdRFik1GknIDHHQXbMMNLVTzWmnlqS90u+/yh7Ws12JcWaGr4ncWCFFqkilnH4QMhqS4AsbAZgjRgTEplzQFjCHCeViBdewqpUHw5B3gfiUkWAIKS6Ur+YU2pURlyqq34xswgMRwrnIFk3K3ZwkpCRUB1YgFsgvkRQvS0icAk3UwFyAygW/3B6AOrA5h+CpVLQVO1halyK0KO/ZI8No09EtK0KAJASxNrm9SQVHm+NaibZWMs8AY+pqQlApFSjYsLB0pJA/ExPgB616VI67lyA5Ntm8+kbnGOH/wtOoHKFAvjlIVao3KiWOfg9VwrhwJSwekuRsQ4thu2SPWEBfBUKcTFBlBSqR1JoLW2YuPxXvgHc4vqhJUZXwqcGau7gM6EpGKlAeSbuHEEzFI03OkVKQFJlWBY+9KBmwLIT1FnuAAeX1ssTJjkFVzcMQpTXPNkFYJcl2ucNDDZk8RKmKQhKSKZaQarDc5e+2HJPeNPQ6gBRJ5pqiWJJIlB2ckF3Di4e+Gd45dE4JPMXUdkkjlFgAq1tqhZh67GjXVyJQwBdQCqATTeohierAgB4NhsSJ6lkpZQRf5WUrrypHKAGADhgE3MF6gppUTSkKfLFTJ5SHxURyBgwzcxRKBCGT7tzdyHTS4JCQBSp2sVkZd8GKf3pIUDMmhRChT7tTYcMmkkm5BcAnYF2EUGbxbT1JqcgLPMkWIcgsobNz9T2zBmm0cqdLSgoCiy6TulauYNTgVBSSMfnPiGrrTLUBUlwAXNKjyoWTctzKHfkV56HANO/8Aps9SSeoIUCQ/i1tu7wicBq9OZaylQIIyDcjziiOy9veCiWszUvzEFRd7rKiM/wApwwb68fFszBMM0SaGIgBhDiEIaAHeFTDpTDkwBEw0O0KANSGhAwonQO0O0PDEQDZv1sfvHHcZ1YE5YURYMAcX+JzsXc+QjsFR5xxaYCtQcWUSXBySSbsRvmFTiGumhVyXLbAG2AQTuYqkqYugMC1Q7klr9Mi/Rt4u06U0slwGch7MSPhcXFnHd4gqYxA5mAs2RazF8uMbt2hKFzfgCQaVAUsb2BUARv28u5g2XpFKuWU7MT8gYEs1xnAIA6QKZVSAoEFVLBfVj1YtYgkEbkwctNaSkAEpUVJsboWBhQsWYYzfpAYWbpbKHL3LgFxgi3V3z8RY3ilU0pqSOzX/AAhSTjrU/l3gkoDBw1iSE1O4BJFiHF94UzSmtkgPe77A2HbAxCNo8JVupVzSQXc3BSc7ApU/rGfq9RcAuEKIG2HpN2tTcW+xgrThkHztTcEKCvQN9S7XIrmS3BQpIYmtL2DkMSgn5VCmxLcqelwC5k6mTVvNmTXs5CEksxdgbPfZ91CB+Gz1EFAdIJosS4ppLk7lxL/+nlBcmXXKUm492X6kcwLjqlQcEC7IdyMrh+mo5heoqIuCH3dsF6bHL9xAB+v1oXMDCyUpQAbJCQKlJT15lO57RpaOYoChI+NQKuyfjZzhylB8kjIjP/dFJABenlWrLEFiR4sQGHVo1ZaFe9LpJBCCLGmkymcqIubvkXJvtAbWmSQtS3PUl9ypVSiAegP08jGfwdI60sBULhgC7mjf8O7hoP0BUQSTQA5UAyRcBrjmKugL9W2Goien4WDAPdRUogHIck92/vAqOOHB1AikKItY8tRLF83Pj1HSL9AgBqkEpFmY01XYKpUHUN0gn6iOt1ugCkly4YFPMSOjUi5+U5uFYzGesHmK0IJuUEkrSsPcBTuVM5YhzS0NNYmrBKzyJCibvzjs5Z1Kvv1s0XytApXMXJDYAUojpYUpvsb+MayNOrkpWzoBs1IBzRUcFIsNofU6GaS5mBKQHaljtYqSpT3flAEMtMlEpixKWSEhKEPyi4SXLVHmcqJYuf8Aa27pwqTqAwZJ5SL8xJSUMcUiwtuX3IgPh+kCFJWt13HxMX3BZQutVshwHxuWuayWqqLhkuSAXHUklRLquTYXd4A1eL6aXqkEEfCsO7hhQ4L+B37x5dxjh5kTSg+Kd+Um199x5GOu0+rUiYmpQACtjUbgB1DFmCn6nsYXtfoJa5JmJ+KSSl/xILqSHe9OfMw8anKOEeGaFDxSChAQhDwAocCItE0mAGaFE2h4AKiSREJeRFwEIjwiqHAeIrTAEFKjgNbLFcwi/Oux7KUM5wPtHdqMefayefeqUBuS4e936OImqioT3DCkHLABu7kYPTa56wRNSSHp8jYjwfI6ZxAs/UFwknrcln8dv16FSF8rbC4LN52yM7GJXFksgJuDfLEODa7G2+O/cxbKV1FQBsQFApPWysdv6xQ5s2W3uCLgH6tb+sTl3YgYLbuDgt2Zt4AOCs2dLg8tnFwrlVd+1/ii/wB2k0qe1iqzF25nYWSWKkv1IyDAMheUmog3NhY3AP38Q4LwRp1AKBuALKvlwpmH4aXByMbkQGNOnD0myagHuwtyu2277g9HgPVSiioKB5VUm422JCLnxVho1BOMt5aiHoACtii5CV4OyWUkkC3cJsl65KuWc6cETEB7gAGsMXswdIJ9IYA6aYJa0kKCXcKlktn4gCKiBZ82Pg53uELSFVJCPdKfnQSySo0qqSSWc2OBcNgRmzuFgpJdw5LpKpgLtcGmwsOnhEdDp5kghaSWNiAShJHRlAAgWs+27wB3w0JKKSkApcAgOM4fNLgBs8vcMZw+VLJ55TLBJK0vTfmdP4QS5YnLm8YfCeJkgWUk2D0FlNjq5HVyDa8bo1SVgCcBLUxKV00h8livqepHXILAa50EtISlRYDBNIsXyyW3z59zOdIAqUEhjgsFDclgbu/3z0yuFcUKSZc4tcBK8IVXyhKhlCnth3N+98ubSpUpylWyVMykuygFVFwxJDuzMwwQGTMJU2CxNLJI6WYjak4OIqmlmD1JAWoKAY2sxa4VdPf4suIE1SjUFocVVBwWYghKgHallVFurZtE5BJKnAJuAkM1IcFxvzPk3IG0BhUa1KiKkqUQkAU5Ac7gWz4WjXkzgRhA6qYPnsAPIO/TMAT5KnNLJ5mJySzJBK2d2LOAGNrXMNw1JcWUDuaRgs7VEp6WYGADJEyslKQoAB3Zip/mJKVHD9oB1usSHoUSajdLqUScsXs4tZQtily8eJCaCGTLWAXBAUE+oWCokjIFiAwMUhyKphVgApIEwJJIvU7kDcZLAEG7slMjTAoWuakkIyAWXcUoDglnqUM4Ykxt6aehZSghTLRzEB0gFCykkkuDnq9sQBpVj3RSo3mKD/ipqZZDWJuhn3UR1jQ4XRUVFrgMzliUsb3oCUADYv8AVBw/tDwdWmnKlqJV8yVUsFJO7vl7Hv4xlx6txvTjWS/dAKJZSkTCA1aQGpY8ySbdOj2jypQ6/WLl2ysNDgw6UvvCKYZGhxDCHeAE8KHhQBooTYHv5xdLDKNQc7RGTi1RPRrN1i5LOSoEfhL9v8QgoSXwLxCYdt4LmlyKABa5d3MDLlF2AvAA00lmxu8ee6iZQVAAqDkF2N9nB/Vo9EmyjcHMeacTmfxFNgE5c7tk7dG6ROSsUkTMBrHyF8EAWeJyVAOAWPRzv+jAkpYyktlgQbPkEsPs0GhYN6bjIxb5mbOxb+giVwTLw+Qci5GQ+HIPeLUgKw5H+74k9Q34SPEeBMDyr2Bb/qcbh74OBF0hN3UD4i/mMX8HhGKlS3SxD05uDbqxNh5naLCkC5ct5OHHTvh3uN4nImpAyR+EioO7kYtuzOPHIJEiQkisMqnIb4uoUxdKmuCwG79WDqCigOApN2JUzPc0H4ahZxnl7mCkLQulMxRQDcrYKCSQxKgDiz1Jc5dnIjPlqKVKUPhchaFFwpPdmY5ZQwdgOWCUkOr3dZSXIBAJSGLu1mwXAswNoYGGXMkrpmAqA3Ci6QQ/IUn4dw+QzC8HylAgAEJJJcuApQs4Kials2HLjq0D6WaVSxKm1cjgKzTdm6s/n9InptMlLcxAL3aoFiNiCD4s/pCCSNOV2J3cEb+DDPnfxN9PTTlhgl2FyhRId2IsS6nIuxAxsmNVPCVgopAUCgrU1gSxKagkhgWAxe94xpqxUCo1OHDWUo4tS216i7M19wNHUTAoqNJQq5oNsu4cgE8oN73DgxVN1RIClXUE0qOHUPmfZx/2qi7Q6NSgAFJSGchRqLd1AMkXOGziNGXwcoYyiAagAQyg+w5ha+xIN8bQGu4bqPeImErSE5KiqkBS2Dh8EkEtYGqNKXoxLSGCCm3M9Tl9wHc2sBbOLxnaPVJWSialKVCppgSUl7PWnNXKDbpgWIO0YCFlDg0tfdgAbHJ3y7uesMhMtCE8zNcggJpYu63D9ifreHVpKgFS1VUgCkixAdOxsS2S/pFomBRYAX90odGAc+IuST0V4RTqJ3uimnq2TelRG1slrnp0aAbC6uUlRKXVsWuR3elmvfIfd4B4jopaAVKClK2UVOXcfDy2vu72he0HEQSkvSQ3wqSl6qt1VXdNrdcwFOXWo4BvclQ3ySAAnxz0IzAbNKwFj5bhICTZF6rbuGBf/A6v2X0YIdQBcsXwrcM+27duxjlpqE3KWUACbMLsyUp2uogf1jouGTmFFQVSEpNIyAcAuOU2ds9cwg2+L69MplOxJtsC2WYFTNu20eT8VnpXOWtDMovYEB2FTPfL3MdH7XcbUpRSksKSkXudlG1ha2fuY5GNIyyIQiYTwxhpIGHhoTwBMQoik+sKANnRXVzVU3GW2i7SpWo0AbWqDsO0UI4poU0BWrlJDc1J94XywCX3/OGl/tC0UoqdMzUAgpBCKD2IKiGhKkovRcOmrUyE1B77Anu8FK4SslVwmnNXKEjfmNo4vUftHWlZOlkpQnb3qis4yQkgfUxynG+OT9V/8iauYkYQ7IHggW9Yeqfxdd7Ue12nRKXLkK95PYoC0XlpexVX8xZ2Z7xy+lkykpBniokXTzAJsPiILk28L7xhpDqSkPchx2e/0jflAXwN337B4w5r8em/FhLe2h/6VImp/hD3SmsUkkHxBJBBjJmSTJVQsN0O3qG/qIvlilyg7vT8p6scpP0jQGqRNRSsXFmPxJPf8jGOOd/1tlx43+gCkFg2R2NvMHzwYhMdLOG7tUD5ZT5W7RdL5XF2GH2D9cD+8XkhqS5GQbEN36Rs5rNUAZZOG3LPnwODd++MwZKnTB8QIPiC9huDli7h/C5gebpug3sf7taHTM+VRZu1T+NQt637QyH6PVViymUnqHsTdw7kZcC7swsQdDTTR8JASU1M7M4dimz73B9BsDo5NJExCQoDwIUCGUhQ3SQSGJwTB37uJqeQKCkuEuQ6g7tfCgHzs5LF3YaGkBYlGWZQdwxSQ5TbcIBNrl7CC9NOTTewNskMWwR0/tmMXTFaWKQw2csHIDMQ4xazbwYvUvdaQFYNCiQX6gWffAgN1iOIsAlw1CkhdYZLuwV0fkIJ3q8sSYDLNKrG4fduuzAm/SKZE9zUAf8AcPlOxftbA7NBBnImIKUs4ZgW8DZSx9yOphWqkavBFqURTOKVNuCpJ8dwMcwcRpo4ypBIWBUHSSCClaXch3FiFWB6jO/GSJykFRHobkEZIBceXftbSn8Y99zrDk0pXe7hwCHNhcs4LEqAa0EosdBxTiwUUzEP8IzzOxIdQB5lJWlmYEggPiMTXcTPvCUq5Qo0pdx8TpY2dLU/fvAZUko+Mgk8tVvmJH/KzDa0YvFNWeZIe5F+uMHdx02xbDTp13B+NpUAgcxQkJH8wolqU48wB47RcviVllZVb4Uh6iEBQ5T8rsbjZu8cZ7Pa8ITLvYpW7kDmVdZBNkqBDt2EaWpnO2bikj4WDqZT7gOzeQPVwhc3iMxagSkpTikjKagHL2pAtbv3i1C2CfeKfrY5BKTYKSz0vzAxfJ0CpjqNQAF70mwtZ7M4+mxgjSyQSRUhSUqITWAFi+yg4byER8ptrMLoMlfvOSUkIAuZhdsG5GHuSAlw7Yg3SrCAAQaamJHgN8F+u/VogtBchiAXFmp3BIAuSfLBvAmpnpSDUohsWJIyMFr9r/RouMsumBrJgUqoOxFn+r9yb+cURZNXUX22HQd+8VkRbIwiTQwfvDlZOYZGhQjCgBmhQoUAed+9/wAj8xDFfnEDEMRe2y2uIlcQqiCjC2Gz7NaAzFTJhSoy5SXUoJJAJ6kA08tRf/MGjTVJPa3p4Rf7H6r3UlawiWVlRpWoGoAoKJiQxDpUmx3FRa5cTlCwIsd+4yI4ea7ydHFOlCdEUgKSpY8OYDxSYqVL5gVKSdnpKD4ZuO0bMrkOOU46d4o1ulSoh2A2vls+TREqwkoB2Hrb6gxdNkkNYN0OPLDfSLtHo9OVlKnNnCSogZzlzGkeBozLAHb++Y2x3pnlx77YM0Dax6KBv5myvOHQlJLh/S3/AOm6QdN0P4S/bB+loCnyyk8wUO6gG8i8HyjP4WNLhc5KFXSpiGLNtdxsGLH8o35elqAmSzLX/velYLYLXB6PHI6efs5I7JweoLE42IP5xo6eexcLR0Iov/1D/WKmUL4tudwpRuJaQWL0ptuXIINtqcdGgY6coarycFNr4di/0A9CJN1eGJJ61MR4WceIJgYrUTsH/lvd7k3PiYLTkaYneQfybr3YRGeq4dXgQ48wMPAX7zkAlROW37XEQC3yX7UsR4Ei8Y2tovm6mnclzilj5G/p94u0xUoOgBfdhg7EF8E4I38opkaZKtpn/EAA9naB50lKL8qCPmKwo26pDP5wTMXB0GgnlNQFSamAbkD2YkggDZ+U/lA2uSJjGqWonFM2s2Jxcg+JDv2Fw+HJmKVetSc1uUdBjDRuyNIsXLO5BUQkAtZlUhPV/PxjSckReOsLh/DJqSFJJS52UQlQNlfDSVEbG1zmO34V7NKYLnEKV0qLA2e1RqOc9sRfwDSpzNJAHQsArbrUMMcR0s6gI2CW3sAPCM8+XfhpjxavbLny0JSKqgQLLINm/me1znqYA9neHTlKKwSlJJIBBFiXwFDOY39JpBMIUocvyjqOp/pGsucEps3lGG60yy1dSdvKPbbQnT6ixBTMFYsAyn5gfA3Hj5xhiaVZJPRyS3rHQe3HEpc6dSC/ugpLjdZIqHgGA8XjmUR6HFb8Zt5/L9qJaJSwHviIJMPGjMli9oaJRGAHhoTwoAUKFCgDzXMMbwnAxDKVFNkc+MRVElRXVEk6Dg+oIk0AOedvHI9SG840OGThMlpO7A2N7WP5xk8ISQSASQ1QLMxBBTdyLu/lBPDJ6UTFS8OqtHgr4k2wxf0McnJj3W/Hl4bCiUsDcbHaBdTOFWXx2+h/V41pSjS6QSkFlKAdCetSsDI9RFepUkuC1hY5vGLb/GIpYV/Ok8pBYgxt6XiqkICnqBslXQn8QjI1AB2bv1gdKlIduZCviT9yl940xyT/AG6PSLBOe/iTmNNfDnS5FQNj2P8Am0c/wHWpUpL9WewION8HDPHY8BnApWBzJZPKMimwU3cD/MZ3pWPblNTw5UlV08hNj0fY9oZUlOxI7OR9cesenSeGSpiaSygobjrkflHJ+0Xs4vS84cySWCs0k4C/HY748VMtruGnMhDE2BHU0n6vEB4D6/3gmffb9eeIGmJtcN6H6MIvbOyGTOOLjwP2dMXaeYp7At2IH2TASAtVk1W3BIA8TGlpNDgzCVOQACS1+3lvCt0cm10lRUWDqJ2JUR9wPoY1eH8LDiq7G6QwCfIC/jGlwjhdagWZItjbH3EdNM4UEsSkHqcjzOR6G3UOIyttazGe2UmSmXnbYY7fSDNPqnSSmgptZVielK03Sq5yD4RVxXToQkOWUGYg38CLhvv3iuSozA/xMMgbYFQ2vZjvCt14adUYlUsVKSqZKsXC0pmS2N1BT8xGcEM/eJmSpah+BNBob40KBZ3LpIZwHyLxZpeGLUUCZ1qYn4UAEB+6jt0TG3OmIQHTezOcsHDDpkwTdiLdXrtPSkJsTV33B6ejMY5f2t9o/dAy5f8AqKBLt8CS7Huct+n2tOpK1UlBD7pVZs7MRkWMcf7b8D1c7VFWmlgy0SHWVKAQ6FKUUp3qZQazdxGvDjMstXwx5d4y68uSaEYo0eqExIUnB26QXJ0ylglIenMei86mlqi8GA0wVLgJJoaJGGgBocwoUANChQoA8yC2BsPMAm3Q7Dq0Im339em1mhKQ0MD0Df4/reE1O4Zg774bs31eEucopSlSiUoekE2SCeakdy0RMMUE4BLXNnYDJ7DvAGxwLUmpAUVqygOXSE0kgXPKxpAAtcxqnhiFaiUTSUBVSkqIAKUArUOaxBbG7nrHM6GaQbG45w5XcpDsEpsTve3Lcx0mu1wCBMAJBZw5DhQIUklN2KSR3vGHJ1lKvC7lged7bzkzT7ke7lAUCWSFKEsOKTMpBVYsCQSAAI0NYpMxKNTJSUomFlpZkoXSlRCAPlBVkkPUGAjn5vDZKwpSNQlKv4iqJljSilsWMxZUaUJJ+EuRiCV6xIQmTKJUlClKUshQClfAmgVMUUgFykKc9IeclgwtlGiZyh7sfv8A4igq9IoSsiLQY59adO1MxRQa09qh17x1PBNcHSUs+HfDxzKk9nEX8Cm0EpJwQR4RVm4mXVes6DXKHzFzm1zHQSVVyymZLJQoUqBAUFA5qS9xHG+z3EEggqYk27iPQNNq0KSA4AOPKOe+XT5x/LhtZ7Bykk0aiaAXITQFkdA5IfxPmYzVeyunkAzJq1TBsmyQ/wDuKbk9hbuY9C4vxhEhCiq5+VPU7R5zNmKnTCpedul9k9ouW1nZIrEszVBkJly0tSgJYbXIHq28Qkke9BU7JJpGWSnJ7l29D1jblSGS4VZsb+I+vrGXqEcswsOayfEmzQU8Y6Lg+pdLg2T8wBIL9abpU2QQLjG8dNJ1gUgpoJLWKCknqCxIP0jltBwlUqSkh/eC/Kqlz4jbFsQRpuIzEo/jLAYE0ilz0Fh16xlPy2ym5G7peBImEqmVM10kpa53Z7dnsbhjGomVLSGQBk4Aepz8X1Lxkez+uE35qQn5bEdMkXuDfMbmnZIKjcmweKjnzll7u2fqVANUWKiLKuVENv0jMpmTJjy2UAOYkcuWIAe8EarR+9XkEvdXQbBHob7xr6X+Eh7dcMAP8fWBpcvjOvKlEsS3SM1FRPiB2xYekVe0Wo9xw/UTBciTMP8AyUkt9TDSJStQoKYpQS6ibEgYSB3jN/abxBMrh89BysCWnuVqAYeVR8EmNOL7TTHk/Hv28X4MWJSMN9o15cwjBIeMXhPxnwP5RspEenl5cOflNAi9AiEsRaBEoO8IwyUk4hEQAoaFChkUKFCgDzaaHAIigGLUTAbJDBhYl7sH2xEJrOaXCdqiCfMgAH0hNjzFOXcmwyGwAG8AzP2iIWzi1w2Li4Njtj0izVSVoVTMCkqAHKrIBFYttZTt3MNJSDU9T0kppD3BBNX+2mouN2hQlYUxf9d/paN/Q/xUKQolRSbE5KVcwcnJvHPRrcE1ABYk3ts1mpYM+AzOdzaM85uLwuqfU8FWEJmPylRQbXSpIBuO6SD5HpFAk02joa3Ckv8AEzdKku3qCof8oy50vp+h/URhM7Wvx0glbiLAuK5Iu3X7wQmSDteFVxUc/r7RRMWUrSfL+n1gtUtnimchwobs48RDlKuj4bM5QdwX+sdtwLVFagyglskgmzXtgCOE4BzSkkgtcE7PkP1jpJE9RTSMG5B3bBIBsP12jHKdt8LZBPHtV7xRU5UgWS5yTarALG23QRRpApQy5dmgOaoldr/bxbygrRzSlDlgq+PTfwJipCvaGo1S3CU37g2t0+0FSOHzJk5CEK+EVqIS7HI87wLpUgVLUAHa24YWpHr/AGtHR8M06USysqKVKNm+Y2sOoxE5VeGO0p02dKZH7wpWyRQgnDOSx2JFzGbqAeZRIZrk3Ntms14MmLZYKgzkkqc2LFgWNhgeMQ/dfe2JAlp8bn7sC48oXpUnfSHs5NXKSpRBMsu4a+XcHBBtYkODYvHW6DVe9SDUCk2b4S5GFBQd/TMcuNVKRaaysUhDY2unEaXDeJgEBKbHsSQ2ztfwiNU7q9R2MjT5ITT/AEFww6XJjN4jqKlhOEi2DfcktsN4umcUVQopyoWHR7Xfpe0UyyJKAtX+pS4AGAcWGevlBdemOMsvfn02ZRKUgBvyMeH/ALVePifqRIlqqRJesu4VONlN/KOXxKuka37QvbZaB+7ylH3hHMrHu0HALZWRgbC5u0eXoju/T8X8qwz6umhoJjLBjokpjl5EdPpS6UntHVk5+Se16BE4ikRMRLJKWspLiES9zEIeAGVDQ5MRgB4UKFDDzOdLpWQMG4DuwfB6/nF86SpFLikqQ+10qKk3GzgH6GJ66U9JGXbLAP1Ow79oDC3hXprrR/dbDJg2folIcpTy5llwVLTTU9lXSUkuw+VrEGBdNqShQWGJD2ICgxBBsoEOxLOMtGgCigGilNJoSTV/EDOylKFKbqNm5plgSlwqVAaySBSQkgFIBcgstuZrktg3veG0ZLlgSwqLOWA+JVIyySq5wCTFmumAPKT8IVXcAqqUhNQrpCiOxLeOSNLWQbFnsbs4OQb4MLQdLJLjoeuCOkPPl7i47fKd7P1vbrA+gLICSA4cVbcuWIdw+73zBqFglnBOzN8Qxvvf/rHHeq6p3NswpuQxBF2P3EXaebv5Hz/vFk5aCxUWUNw+doFUW5nthXUH8/pB5PwPP3EDkMUntE0zAR3aIrUCB2/XrCkOug9nEtpJgLBKZpOHzYf4i/T6lKSoFV1WSMCodbjx62gT2enH901IDMVJLvcAKSbD/jFnFEiXNS9gAFjd3u/c3ib9l/xbUpTB1Am4IswWzhIJvZ3tGseGqKQoMAWPgkXZty7RycpRWHJAJIZr09yGxtHUcK4goWUsEAOxAfrgC0FVA6hVOTLBCWclwXCXAv1Bdmjf1hEsAoSCBgizAgZu/X6RPS6WtcyZSFFRCcsAlIFi/W/e8UcSnVrTRSEh3IDOAwuCHUT4m0T15aSWRVp9OFVKN0u5GyrY8L/5htGVKKg/KGpS7hlOPhyB2iSgE2Qhw+R9HcMTmKtDNKveVFlS1NSHcgpsQbtfMG9neuhev0SchFLAXt1Z2boHzFSZgSClBBIyohxvtk+HjAuo4jlK3z8Kc+JBxAC9WtawAChO4DsAPxF28zaD47Fyk8Oz4QpITUtQUALqAYJ6gVPe+BuO0cn7a+1406ilNMycvm92q4lhgEmYHsWAZGSzlo532s9uvdAS9KpKl3eYGUJewo+VUzN/l8cef6RRVUpRJKiSSS5JOSScl46OHg39nJyc3fQudOUtSlrUVLUSpSjkk5JicsRWhMXy47vEYLURvcDnOCnpcfnGCI1vZ9HMo7M3rBfBZzpuQ4hQRLSA1hhySkKs1VgoEfD2zEMA5itRgwLSSCpCQ/yoSlNny4Zj5F2vEaGsKFA1FKjLQVOkOpJqB2bc5HUiEYMqhVRbNTYKAAuQQMPkEdHvbsYqhkcGFE5EoqLCFAHBNUlQO4z3jLIYt06QXop0Nrpd3cC1gxvv+n6G8OtqGh1pUAAXANwGZw5AIG93EE6BkrBUL8pALAFymlySGFxcXYvE5WnKV2VUeZKSawquoJSUjLutKx52N4naQK0MWBBxcYuAf7eUMITRocG4NO1Uz3chBUdzhKB1Uo2AhAXwjUAsgM4FT3BfB3azBmAd7wbNUG8MEbdCCcR6D7LfsqQlNU1SpywDh5clLs4cCqbgbgdo7LR+wMlNvdo80jyIA/8AI+EY58e7uNMeTU08NQss6S25Dhgd+7b+BEDzpYPMpLfykj1j6JX7C6dQvLQe1Cf/AB8/y3jE4v8Asq08wcgKD1Qpm8EkUnzET/ys8LnLHhGjCgsILFJweniwg1ejBeyrG7OxjuuM+y2o0gYpBRipKWIDXKhew3It4RlStGlIYE3BJ3B3V5xFt320mrOg3A5X/t5qQnK7EZslz9Y2eMcPBXKa9KEOx8XbHQm/SM/hcspQEJSG+YuASHc2FgL3GfSOt4Lo0zNOVTK6q1UkM5D5IIuPHLWjLK+2uE30CmcNkollSisLIwm4dwzXHTHfvAUjSqllJLly/SzAnD37fcRtajQLFM0stvhpwXYKe2WH0sYHTJrJq5AzBIJILXdOOZvod4nbX49tLQ6qkFN2IFydzkZJ3/xDz51jS5JIslNz3LNZvygRCAGss2YFwQ7M9yPO/piJytYzuWJ5WLhWH9LxFawSqaEDlJKiLF2a2w2jC0ClH3vvM1cpYXD/AIR4CNQS1qU0tIJKS5Nm/v8A0gRcz3LmYJaUpBKlFSVCwJdRT9ni8WWeRkAAukgM5KiLsLkszMBck2EcJ7XcenLpoEyVKW6kKKW/eBcFbkMpHRIsLOMML7U+2S59UmS6JKvjUf8AUnMX5zsjon16DOkcRSkS5eoC5shJUfdhZSpBUkh5RLhHMQohmVTeO7h4pO8nDy82+sWJOU52DWsGjS0UvkH6zGYhDxtJDADwjbHyxxOYtlhoqRnwiZBUaR5noP6xVq4ulKfm2GI3fZ1Vl+IP0jBthOBG3wBXxeUHos/DcJh0zPsx2s1Nn7fWKyrrDJBOAT4B/tEMTkjD43F+/wCv7RKsWYi1WSAalBic4YDHSIKtkEeIaIkQBKYuzeZ/IeV/WKXh1RUYCXJmNi0KKkiFDDz7WJpUgptUHI2BfbpFuovLfo/6+sKFDntt+VXDy6qMBTAkAVNUHY7QfMlhVD/MnUAh8UKKkt0uB6QoUSkJptOFzJSLgLoBbZ8s7+MfRnsRwOShJloRSiWUgANzE5Us5UrvChQp4J3aEgBgGAw0NOUw8wPUgQoUIOM1vH51ZQ4AZOAX5ksd23itHHJyVJu9WX/klTDht1N4ADq6hRrqB0WnnmYhQWAr+HLXjJWFE+QYNHmf7Q+GS5E1IlggLUXGwboBgHeFCjm5p014b+5ztZFxkEN0Fukd7opY9zLtljYkMXIcMbYxiFCjjyd/H5LXSLTFhSgpCgxBZySQ5bdh57vFUuUJjKUAFMFFQABLh2OxEKFEVoBkzyozH+VJ82dquuII9yAhwMhKj/yFx4WhQoIeSiZKDlIsCGtb/Meb/tK1SkTE6ZDJlBCVkDKlEqHMdwGsOpeFCjo/T/Zyfqfq4uWHIeD58z+EUMlgpKwSAVAkFJAVmlgC3UQoUdnpxBZQuI0jChReKojUwJghIZKQPmuephQoXta4JaPRP2M6KXN1U0TEhQEqoA3Y1gQoUVfFLLw9f13AdPNTSuUkjsGPqIq4X7NabTqKpUsAmzm/3hQoyZD5mhlK+KWg/wDEQLrOA6eYOeUjswZoUKCh5B7SaBEqetCHCXxHfcC4TIOgrMpBUUm7XhoUAeXagXPifvChQop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3476" name="Picture 4" descr="http://jornalcometa.com.br/wp-content/uploads/2013/03/velin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81738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AutoShape 2" descr="data:image/jpeg;base64,/9j/4AAQSkZJRgABAQAAAQABAAD/2wCEAAkGBxQTEhQUEhQWFRUXGBgYGBcYFxoYGBgYGBYaFxUdFxcYHCggGBonGxoYITEhJSkrLi4uGiAzODMtNygtLisBCgoKDg0OGhAQGiwcHBwsLCwsLCwsLCwsLCwsLCwsLCwsLCwsLCwsLCwsLCwsLCwsLCwsKywsLCwsLCwsLCwsK//AABEIALQBGAMBIgACEQEDEQH/xAAcAAABBQEBAQAAAAAAAAAAAAAEAAECAwUGBwj/xAA+EAABAgUCBAMGAwcEAQUAAAABAhEAAxIhMQRBBSJRYXGBkQYTMkKhsVLB8AcUI3LR4fEzYoKi0hUkNJKy/8QAGQEAAwEBAQAAAAAAAAAAAAAAAAECAwQF/8QAJBEBAQACAgICAQUBAAAAAAAAAAECEQMhMUESMlEEIkJhcRP/2gAMAwEAAhEDEQA/AK6YmBDtCgJFoYiJiEYAraB9Yoswyf8AN4KIjI4xqQk0vkN5k9h0BhlAOv1j25m/oLs2AB54EZWt1TOBgggggi9QJpIxdI8gIo1mqAIpU4G4vg92/QhlLC0v1v4Kf1GRErSlTg30u1wdtjm4bHpE03AFTO7h6hnYDb+p6XGlylAkcw6dPQY7cuYtTo3IDAgKG4w+CGz2zCNfJAUCFMbdCQb7E4N1G1i0Tky1hNVB5T8Q5ixaggDLqy2Ld4EZSUuS+91t03HPtZ7eMF6LVgouBdRFik1GknIDHHQXbMMNLVTzWmnlqS90u+/yh7Ws12JcWaGr4ncWCFFqkilnH4QMhqS4AsbAZgjRgTEplzQFjCHCeViBdewqpUHw5B3gfiUkWAIKS6Ur+YU2pURlyqq34xswgMRwrnIFk3K3ZwkpCRUB1YgFsgvkRQvS0icAk3UwFyAygW/3B6AOrA5h+CpVLQVO1halyK0KO/ZI8No09EtK0KAJASxNrm9SQVHm+NaibZWMs8AY+pqQlApFSjYsLB0pJA/ExPgB616VI67lyA5Ntm8+kbnGOH/wtOoHKFAvjlIVao3KiWOfg9VwrhwJSwekuRsQ4thu2SPWEBfBUKcTFBlBSqR1JoLW2YuPxXvgHc4vqhJUZXwqcGau7gM6EpGKlAeSbuHEEzFI03OkVKQFJlWBY+9KBmwLIT1FnuAAeX1ssTJjkFVzcMQpTXPNkFYJcl2ucNDDZk8RKmKQhKSKZaQarDc5e+2HJPeNPQ6gBRJ5pqiWJJIlB2ckF3Di4e+Gd45dE4JPMXUdkkjlFgAq1tqhZh67GjXVyJQwBdQCqATTeohierAgB4NhsSJ6lkpZQRf5WUrrypHKAGADhgE3MF6gppUTSkKfLFTJ5SHxURyBgwzcxRKBCGT7tzdyHTS4JCQBSp2sVkZd8GKf3pIUDMmhRChT7tTYcMmkkm5BcAnYF2EUGbxbT1JqcgLPMkWIcgsobNz9T2zBmm0cqdLSgoCiy6TulauYNTgVBSSMfnPiGrrTLUBUlwAXNKjyoWTctzKHfkV56HANO/8Aps9SSeoIUCQ/i1tu7wicBq9OZaylQIIyDcjziiOy9veCiWszUvzEFRd7rKiM/wApwwb68fFszBMM0SaGIgBhDiEIaAHeFTDpTDkwBEw0O0KANSGhAwonQO0O0PDEQDZv1sfvHHcZ1YE5YURYMAcX+JzsXc+QjsFR5xxaYCtQcWUSXBySSbsRvmFTiGumhVyXLbAG2AQTuYqkqYugMC1Q7klr9Mi/Rt4u06U0slwGch7MSPhcXFnHd4gqYxA5mAs2RazF8uMbt2hKFzfgCQaVAUsb2BUARv28u5g2XpFKuWU7MT8gYEs1xnAIA6QKZVSAoEFVLBfVj1YtYgkEbkwctNaSkAEpUVJsboWBhQsWYYzfpAYWbpbKHL3LgFxgi3V3z8RY3ilU0pqSOzX/AAhSTjrU/l3gkoDBw1iSE1O4BJFiHF94UzSmtkgPe77A2HbAxCNo8JVupVzSQXc3BSc7ApU/rGfq9RcAuEKIG2HpN2tTcW+xgrThkHztTcEKCvQN9S7XIrmS3BQpIYmtL2DkMSgn5VCmxLcqelwC5k6mTVvNmTXs5CEksxdgbPfZ91CB+Gz1EFAdIJosS4ppLk7lxL/+nlBcmXXKUm492X6kcwLjqlQcEC7IdyMrh+mo5heoqIuCH3dsF6bHL9xAB+v1oXMDCyUpQAbJCQKlJT15lO57RpaOYoChI+NQKuyfjZzhylB8kjIjP/dFJABenlWrLEFiR4sQGHVo1ZaFe9LpJBCCLGmkymcqIubvkXJvtAbWmSQtS3PUl9ypVSiAegP08jGfwdI60sBULhgC7mjf8O7hoP0BUQSTQA5UAyRcBrjmKugL9W2Goien4WDAPdRUogHIck92/vAqOOHB1AikKItY8tRLF83Pj1HSL9AgBqkEpFmY01XYKpUHUN0gn6iOt1ugCkly4YFPMSOjUi5+U5uFYzGesHmK0IJuUEkrSsPcBTuVM5YhzS0NNYmrBKzyJCibvzjs5Z1Kvv1s0XytApXMXJDYAUojpYUpvsb+MayNOrkpWzoBs1IBzRUcFIsNofU6GaS5mBKQHaljtYqSpT3flAEMtMlEpixKWSEhKEPyi4SXLVHmcqJYuf8Aa27pwqTqAwZJ5SL8xJSUMcUiwtuX3IgPh+kCFJWt13HxMX3BZQutVshwHxuWuayWqqLhkuSAXHUklRLquTYXd4A1eL6aXqkEEfCsO7hhQ4L+B37x5dxjh5kTSg+Kd+Um199x5GOu0+rUiYmpQACtjUbgB1DFmCn6nsYXtfoJa5JmJ+KSSl/xILqSHe9OfMw8anKOEeGaFDxSChAQhDwAocCItE0mAGaFE2h4AKiSREJeRFwEIjwiqHAeIrTAEFKjgNbLFcwi/Oux7KUM5wPtHdqMefayefeqUBuS4e936OImqioT3DCkHLABu7kYPTa56wRNSSHp8jYjwfI6ZxAs/UFwknrcln8dv16FSF8rbC4LN52yM7GJXFksgJuDfLEODa7G2+O/cxbKV1FQBsQFApPWysdv6xQ5s2W3uCLgH6tb+sTl3YgYLbuDgt2Zt4AOCs2dLg8tnFwrlVd+1/ii/wB2k0qe1iqzF25nYWSWKkv1IyDAMheUmog3NhY3AP38Q4LwRp1AKBuALKvlwpmH4aXByMbkQGNOnD0myagHuwtyu2277g9HgPVSiioKB5VUm422JCLnxVho1BOMt5aiHoACtii5CV4OyWUkkC3cJsl65KuWc6cETEB7gAGsMXswdIJ9IYA6aYJa0kKCXcKlktn4gCKiBZ82Pg53uELSFVJCPdKfnQSySo0qqSSWc2OBcNgRmzuFgpJdw5LpKpgLtcGmwsOnhEdDp5kghaSWNiAShJHRlAAgWs+27wB3w0JKKSkApcAgOM4fNLgBs8vcMZw+VLJ55TLBJK0vTfmdP4QS5YnLm8YfCeJkgWUk2D0FlNjq5HVyDa8bo1SVgCcBLUxKV00h8livqepHXILAa50EtISlRYDBNIsXyyW3z59zOdIAqUEhjgsFDclgbu/3z0yuFcUKSZc4tcBK8IVXyhKhlCnth3N+98ubSpUpylWyVMykuygFVFwxJDuzMwwQGTMJU2CxNLJI6WYjak4OIqmlmD1JAWoKAY2sxa4VdPf4suIE1SjUFocVVBwWYghKgHallVFurZtE5BJKnAJuAkM1IcFxvzPk3IG0BhUa1KiKkqUQkAU5Ac7gWz4WjXkzgRhA6qYPnsAPIO/TMAT5KnNLJ5mJySzJBK2d2LOAGNrXMNw1JcWUDuaRgs7VEp6WYGADJEyslKQoAB3Zip/mJKVHD9oB1usSHoUSajdLqUScsXs4tZQtily8eJCaCGTLWAXBAUE+oWCokjIFiAwMUhyKphVgApIEwJJIvU7kDcZLAEG7slMjTAoWuakkIyAWXcUoDglnqUM4Ykxt6aehZSghTLRzEB0gFCykkkuDnq9sQBpVj3RSo3mKD/ipqZZDWJuhn3UR1jQ4XRUVFrgMzliUsb3oCUADYv8AVBw/tDwdWmnKlqJV8yVUsFJO7vl7Hv4xlx6txvTjWS/dAKJZSkTCA1aQGpY8ySbdOj2jypQ6/WLl2ysNDgw6UvvCKYZGhxDCHeAE8KHhQBooTYHv5xdLDKNQc7RGTi1RPRrN1i5LOSoEfhL9v8QgoSXwLxCYdt4LmlyKABa5d3MDLlF2AvAA00lmxu8ee6iZQVAAqDkF2N9nB/Vo9EmyjcHMeacTmfxFNgE5c7tk7dG6ROSsUkTMBrHyF8EAWeJyVAOAWPRzv+jAkpYyktlgQbPkEsPs0GhYN6bjIxb5mbOxb+giVwTLw+Qci5GQ+HIPeLUgKw5H+74k9Q34SPEeBMDyr2Bb/qcbh74OBF0hN3UD4i/mMX8HhGKlS3SxD05uDbqxNh5naLCkC5ct5OHHTvh3uN4nImpAyR+EioO7kYtuzOPHIJEiQkisMqnIb4uoUxdKmuCwG79WDqCigOApN2JUzPc0H4ahZxnl7mCkLQulMxRQDcrYKCSQxKgDiz1Jc5dnIjPlqKVKUPhchaFFwpPdmY5ZQwdgOWCUkOr3dZSXIBAJSGLu1mwXAswNoYGGXMkrpmAqA3Ci6QQ/IUn4dw+QzC8HylAgAEJJJcuApQs4Kials2HLjq0D6WaVSxKm1cjgKzTdm6s/n9InptMlLcxAL3aoFiNiCD4s/pCCSNOV2J3cEb+DDPnfxN9PTTlhgl2FyhRId2IsS6nIuxAxsmNVPCVgopAUCgrU1gSxKagkhgWAxe94xpqxUCo1OHDWUo4tS216i7M19wNHUTAoqNJQq5oNsu4cgE8oN73DgxVN1RIClXUE0qOHUPmfZx/2qi7Q6NSgAFJSGchRqLd1AMkXOGziNGXwcoYyiAagAQyg+w5ha+xIN8bQGu4bqPeImErSE5KiqkBS2Dh8EkEtYGqNKXoxLSGCCm3M9Tl9wHc2sBbOLxnaPVJWSialKVCppgSUl7PWnNXKDbpgWIO0YCFlDg0tfdgAbHJ3y7uesMhMtCE8zNcggJpYu63D9ifreHVpKgFS1VUgCkixAdOxsS2S/pFomBRYAX90odGAc+IuST0V4RTqJ3uimnq2TelRG1slrnp0aAbC6uUlRKXVsWuR3elmvfIfd4B4jopaAVKClK2UVOXcfDy2vu72he0HEQSkvSQ3wqSl6qt1VXdNrdcwFOXWo4BvclQ3ySAAnxz0IzAbNKwFj5bhICTZF6rbuGBf/A6v2X0YIdQBcsXwrcM+27duxjlpqE3KWUACbMLsyUp2uogf1jouGTmFFQVSEpNIyAcAuOU2ds9cwg2+L69MplOxJtsC2WYFTNu20eT8VnpXOWtDMovYEB2FTPfL3MdH7XcbUpRSksKSkXudlG1ha2fuY5GNIyyIQiYTwxhpIGHhoTwBMQoik+sKANnRXVzVU3GW2i7SpWo0AbWqDsO0UI4poU0BWrlJDc1J94XywCX3/OGl/tC0UoqdMzUAgpBCKD2IKiGhKkovRcOmrUyE1B77Anu8FK4SslVwmnNXKEjfmNo4vUftHWlZOlkpQnb3qis4yQkgfUxynG+OT9V/8iauYkYQ7IHggW9Yeqfxdd7Ue12nRKXLkK95PYoC0XlpexVX8xZ2Z7xy+lkykpBniokXTzAJsPiILk28L7xhpDqSkPchx2e/0jflAXwN337B4w5r8em/FhLe2h/6VImp/hD3SmsUkkHxBJBBjJmSTJVQsN0O3qG/qIvlilyg7vT8p6scpP0jQGqRNRSsXFmPxJPf8jGOOd/1tlx43+gCkFg2R2NvMHzwYhMdLOG7tUD5ZT5W7RdL5XF2GH2D9cD+8XkhqS5GQbEN36Rs5rNUAZZOG3LPnwODd++MwZKnTB8QIPiC9huDli7h/C5gebpug3sf7taHTM+VRZu1T+NQt637QyH6PVViymUnqHsTdw7kZcC7swsQdDTTR8JASU1M7M4dimz73B9BsDo5NJExCQoDwIUCGUhQ3SQSGJwTB37uJqeQKCkuEuQ6g7tfCgHzs5LF3YaGkBYlGWZQdwxSQ5TbcIBNrl7CC9NOTTewNskMWwR0/tmMXTFaWKQw2csHIDMQ4xazbwYvUvdaQFYNCiQX6gWffAgN1iOIsAlw1CkhdYZLuwV0fkIJ3q8sSYDLNKrG4fduuzAm/SKZE9zUAf8AcPlOxftbA7NBBnImIKUs4ZgW8DZSx9yOphWqkavBFqURTOKVNuCpJ8dwMcwcRpo4ypBIWBUHSSCClaXch3FiFWB6jO/GSJykFRHobkEZIBceXftbSn8Y99zrDk0pXe7hwCHNhcs4LEqAa0EosdBxTiwUUzEP8IzzOxIdQB5lJWlmYEggPiMTXcTPvCUq5Qo0pdx8TpY2dLU/fvAZUko+Mgk8tVvmJH/KzDa0YvFNWeZIe5F+uMHdx02xbDTp13B+NpUAgcxQkJH8wolqU48wB47RcviVllZVb4Uh6iEBQ5T8rsbjZu8cZ7Pa8ITLvYpW7kDmVdZBNkqBDt2EaWpnO2bikj4WDqZT7gOzeQPVwhc3iMxagSkpTikjKagHL2pAtbv3i1C2CfeKfrY5BKTYKSz0vzAxfJ0CpjqNQAF70mwtZ7M4+mxgjSyQSRUhSUqITWAFi+yg4byER8ptrMLoMlfvOSUkIAuZhdsG5GHuSAlw7Yg3SrCAAQaamJHgN8F+u/VogtBchiAXFmp3BIAuSfLBvAmpnpSDUohsWJIyMFr9r/RouMsumBrJgUqoOxFn+r9yb+cURZNXUX22HQd+8VkRbIwiTQwfvDlZOYZGhQjCgBmhQoUAed+9/wAj8xDFfnEDEMRe2y2uIlcQqiCjC2Gz7NaAzFTJhSoy5SXUoJJAJ6kA08tRf/MGjTVJPa3p4Rf7H6r3UlawiWVlRpWoGoAoKJiQxDpUmx3FRa5cTlCwIsd+4yI4ea7ydHFOlCdEUgKSpY8OYDxSYqVL5gVKSdnpKD4ZuO0bMrkOOU46d4o1ulSoh2A2vls+TREqwkoB2Hrb6gxdNkkNYN0OPLDfSLtHo9OVlKnNnCSogZzlzGkeBozLAHb++Y2x3pnlx77YM0Dax6KBv5myvOHQlJLh/S3/AOm6QdN0P4S/bB+loCnyyk8wUO6gG8i8HyjP4WNLhc5KFXSpiGLNtdxsGLH8o35elqAmSzLX/velYLYLXB6PHI6efs5I7JweoLE42IP5xo6eexcLR0Iov/1D/WKmUL4tudwpRuJaQWL0ptuXIINtqcdGgY6coarycFNr4di/0A9CJN1eGJJ61MR4WceIJgYrUTsH/lvd7k3PiYLTkaYneQfybr3YRGeq4dXgQ48wMPAX7zkAlROW37XEQC3yX7UsR4Ei8Y2tovm6mnclzilj5G/p94u0xUoOgBfdhg7EF8E4I38opkaZKtpn/EAA9naB50lKL8qCPmKwo26pDP5wTMXB0GgnlNQFSamAbkD2YkggDZ+U/lA2uSJjGqWonFM2s2Jxcg+JDv2Fw+HJmKVetSc1uUdBjDRuyNIsXLO5BUQkAtZlUhPV/PxjSckReOsLh/DJqSFJJS52UQlQNlfDSVEbG1zmO34V7NKYLnEKV0qLA2e1RqOc9sRfwDSpzNJAHQsArbrUMMcR0s6gI2CW3sAPCM8+XfhpjxavbLny0JSKqgQLLINm/me1znqYA9neHTlKKwSlJJIBBFiXwFDOY39JpBMIUocvyjqOp/pGsucEps3lGG60yy1dSdvKPbbQnT6ixBTMFYsAyn5gfA3Hj5xhiaVZJPRyS3rHQe3HEpc6dSC/ugpLjdZIqHgGA8XjmUR6HFb8Zt5/L9qJaJSwHviIJMPGjMli9oaJRGAHhoTwoAUKFCgDzXMMbwnAxDKVFNkc+MRVElRXVEk6Dg+oIk0AOedvHI9SG840OGThMlpO7A2N7WP5xk8ISQSASQ1QLMxBBTdyLu/lBPDJ6UTFS8OqtHgr4k2wxf0McnJj3W/Hl4bCiUsDcbHaBdTOFWXx2+h/V41pSjS6QSkFlKAdCetSsDI9RFepUkuC1hY5vGLb/GIpYV/Ok8pBYgxt6XiqkICnqBslXQn8QjI1AB2bv1gdKlIduZCviT9yl940xyT/AG6PSLBOe/iTmNNfDnS5FQNj2P8Am0c/wHWpUpL9WewION8HDPHY8BnApWBzJZPKMimwU3cD/MZ3pWPblNTw5UlV08hNj0fY9oZUlOxI7OR9cesenSeGSpiaSygobjrkflHJ+0Xs4vS84cySWCs0k4C/HY748VMtruGnMhDE2BHU0n6vEB4D6/3gmffb9eeIGmJtcN6H6MIvbOyGTOOLjwP2dMXaeYp7At2IH2TASAtVk1W3BIA8TGlpNDgzCVOQACS1+3lvCt0cm10lRUWDqJ2JUR9wPoY1eH8LDiq7G6QwCfIC/jGlwjhdagWZItjbH3EdNM4UEsSkHqcjzOR6G3UOIyttazGe2UmSmXnbYY7fSDNPqnSSmgptZVielK03Sq5yD4RVxXToQkOWUGYg38CLhvv3iuSozA/xMMgbYFQ2vZjvCt14adUYlUsVKSqZKsXC0pmS2N1BT8xGcEM/eJmSpah+BNBob40KBZ3LpIZwHyLxZpeGLUUCZ1qYn4UAEB+6jt0TG3OmIQHTezOcsHDDpkwTdiLdXrtPSkJsTV33B6ejMY5f2t9o/dAy5f8AqKBLt8CS7Huct+n2tOpK1UlBD7pVZs7MRkWMcf7b8D1c7VFWmlgy0SHWVKAQ6FKUUp3qZQazdxGvDjMstXwx5d4y68uSaEYo0eqExIUnB26QXJ0ylglIenMei86mlqi8GA0wVLgJJoaJGGgBocwoUANChQoA8yC2BsPMAm3Q7Dq0Im339em1mhKQ0MD0Df4/reE1O4Zg774bs31eEucopSlSiUoekE2SCeakdy0RMMUE4BLXNnYDJ7DvAGxwLUmpAUVqygOXSE0kgXPKxpAAtcxqnhiFaiUTSUBVSkqIAKUArUOaxBbG7nrHM6GaQbG45w5XcpDsEpsTve3Lcx0mu1wCBMAJBZw5DhQIUklN2KSR3vGHJ1lKvC7lged7bzkzT7ke7lAUCWSFKEsOKTMpBVYsCQSAAI0NYpMxKNTJSUomFlpZkoXSlRCAPlBVkkPUGAjn5vDZKwpSNQlKv4iqJljSilsWMxZUaUJJ+EuRiCV6xIQmTKJUlClKUshQClfAmgVMUUgFykKc9IeclgwtlGiZyh7sfv8A4igq9IoSsiLQY59adO1MxRQa09qh17x1PBNcHSUs+HfDxzKk9nEX8Cm0EpJwQR4RVm4mXVes6DXKHzFzm1zHQSVVyymZLJQoUqBAUFA5qS9xHG+z3EEggqYk27iPQNNq0KSA4AOPKOe+XT5x/LhtZ7Bykk0aiaAXITQFkdA5IfxPmYzVeyunkAzJq1TBsmyQ/wDuKbk9hbuY9C4vxhEhCiq5+VPU7R5zNmKnTCpedul9k9ouW1nZIrEszVBkJly0tSgJYbXIHq28Qkke9BU7JJpGWSnJ7l29D1jblSGS4VZsb+I+vrGXqEcswsOayfEmzQU8Y6Lg+pdLg2T8wBIL9abpU2QQLjG8dNJ1gUgpoJLWKCknqCxIP0jltBwlUqSkh/eC/Kqlz4jbFsQRpuIzEo/jLAYE0ilz0Fh16xlPy2ym5G7peBImEqmVM10kpa53Z7dnsbhjGomVLSGQBk4Aepz8X1Lxkez+uE35qQn5bEdMkXuDfMbmnZIKjcmweKjnzll7u2fqVANUWKiLKuVENv0jMpmTJjy2UAOYkcuWIAe8EarR+9XkEvdXQbBHob7xr6X+Eh7dcMAP8fWBpcvjOvKlEsS3SM1FRPiB2xYekVe0Wo9xw/UTBciTMP8AyUkt9TDSJStQoKYpQS6ibEgYSB3jN/abxBMrh89BysCWnuVqAYeVR8EmNOL7TTHk/Hv28X4MWJSMN9o15cwjBIeMXhPxnwP5RspEenl5cOflNAi9AiEsRaBEoO8IwyUk4hEQAoaFChkUKFCgDzaaHAIigGLUTAbJDBhYl7sH2xEJrOaXCdqiCfMgAH0hNjzFOXcmwyGwAG8AzP2iIWzi1w2Li4Njtj0izVSVoVTMCkqAHKrIBFYttZTt3MNJSDU9T0kppD3BBNX+2mouN2hQlYUxf9d/paN/Q/xUKQolRSbE5KVcwcnJvHPRrcE1ABYk3ts1mpYM+AzOdzaM85uLwuqfU8FWEJmPylRQbXSpIBuO6SD5HpFAk02joa3Ckv8AEzdKku3qCof8oy50vp+h/URhM7Wvx0glbiLAuK5Iu3X7wQmSDteFVxUc/r7RRMWUrSfL+n1gtUtnimchwobs48RDlKuj4bM5QdwX+sdtwLVFagyglskgmzXtgCOE4BzSkkgtcE7PkP1jpJE9RTSMG5B3bBIBsP12jHKdt8LZBPHtV7xRU5UgWS5yTarALG23QRRpApQy5dmgOaoldr/bxbygrRzSlDlgq+PTfwJipCvaGo1S3CU37g2t0+0FSOHzJk5CEK+EVqIS7HI87wLpUgVLUAHa24YWpHr/AGtHR8M06USysqKVKNm+Y2sOoxE5VeGO0p02dKZH7wpWyRQgnDOSx2JFzGbqAeZRIZrk3Ntms14MmLZYKgzkkqc2LFgWNhgeMQ/dfe2JAlp8bn7sC48oXpUnfSHs5NXKSpRBMsu4a+XcHBBtYkODYvHW6DVe9SDUCk2b4S5GFBQd/TMcuNVKRaaysUhDY2unEaXDeJgEBKbHsSQ2ztfwiNU7q9R2MjT5ITT/AEFww6XJjN4jqKlhOEi2DfcktsN4umcUVQopyoWHR7Xfpe0UyyJKAtX+pS4AGAcWGevlBdemOMsvfn02ZRKUgBvyMeH/ALVePifqRIlqqRJesu4VONlN/KOXxKuka37QvbZaB+7ylH3hHMrHu0HALZWRgbC5u0eXoju/T8X8qwz6umhoJjLBjokpjl5EdPpS6UntHVk5+Se16BE4ikRMRLJKWspLiES9zEIeAGVDQ5MRgB4UKFDDzOdLpWQMG4DuwfB6/nF86SpFLikqQ+10qKk3GzgH6GJ66U9JGXbLAP1Ow79oDC3hXprrR/dbDJg2folIcpTy5llwVLTTU9lXSUkuw+VrEGBdNqShQWGJD2ICgxBBsoEOxLOMtGgCigGilNJoSTV/EDOylKFKbqNm5plgSlwqVAaySBSQkgFIBcgstuZrktg3veG0ZLlgSwqLOWA+JVIyySq5wCTFmumAPKT8IVXcAqqUhNQrpCiOxLeOSNLWQbFnsbs4OQb4MLQdLJLjoeuCOkPPl7i47fKd7P1vbrA+gLICSA4cVbcuWIdw+73zBqFglnBOzN8Qxvvf/rHHeq6p3NswpuQxBF2P3EXaebv5Hz/vFk5aCxUWUNw+doFUW5nthXUH8/pB5PwPP3EDkMUntE0zAR3aIrUCB2/XrCkOug9nEtpJgLBKZpOHzYf4i/T6lKSoFV1WSMCodbjx62gT2enH901IDMVJLvcAKSbD/jFnFEiXNS9gAFjd3u/c3ib9l/xbUpTB1Am4IswWzhIJvZ3tGseGqKQoMAWPgkXZty7RycpRWHJAJIZr09yGxtHUcK4goWUsEAOxAfrgC0FVA6hVOTLBCWclwXCXAv1Bdmjf1hEsAoSCBgizAgZu/X6RPS6WtcyZSFFRCcsAlIFi/W/e8UcSnVrTRSEh3IDOAwuCHUT4m0T15aSWRVp9OFVKN0u5GyrY8L/5htGVKKg/KGpS7hlOPhyB2iSgE2Qhw+R9HcMTmKtDNKveVFlS1NSHcgpsQbtfMG9neuhev0SchFLAXt1Z2boHzFSZgSClBBIyohxvtk+HjAuo4jlK3z8Kc+JBxAC9WtawAChO4DsAPxF28zaD47Fyk8Oz4QpITUtQUALqAYJ6gVPe+BuO0cn7a+1406ilNMycvm92q4lhgEmYHsWAZGSzlo532s9uvdAS9KpKl3eYGUJewo+VUzN/l8cef6RRVUpRJKiSSS5JOSScl46OHg39nJyc3fQudOUtSlrUVLUSpSjkk5JicsRWhMXy47vEYLURvcDnOCnpcfnGCI1vZ9HMo7M3rBfBZzpuQ4hQRLSA1hhySkKs1VgoEfD2zEMA5itRgwLSSCpCQ/yoSlNny4Zj5F2vEaGsKFA1FKjLQVOkOpJqB2bc5HUiEYMqhVRbNTYKAAuQQMPkEdHvbsYqhkcGFE5EoqLCFAHBNUlQO4z3jLIYt06QXop0Nrpd3cC1gxvv+n6G8OtqGh1pUAAXANwGZw5AIG93EE6BkrBUL8pALAFymlySGFxcXYvE5WnKV2VUeZKSawquoJSUjLutKx52N4naQK0MWBBxcYuAf7eUMITRocG4NO1Uz3chBUdzhKB1Uo2AhAXwjUAsgM4FT3BfB3azBmAd7wbNUG8MEbdCCcR6D7LfsqQlNU1SpywDh5clLs4cCqbgbgdo7LR+wMlNvdo80jyIA/8AI+EY58e7uNMeTU08NQss6S25Dhgd+7b+BEDzpYPMpLfykj1j6JX7C6dQvLQe1Cf/AB8/y3jE4v8Asq08wcgKD1Qpm8EkUnzET/ys8LnLHhGjCgsILFJweniwg1ejBeyrG7OxjuuM+y2o0gYpBRipKWIDXKhew3It4RlStGlIYE3BJ3B3V5xFt320mrOg3A5X/t5qQnK7EZslz9Y2eMcPBXKa9KEOx8XbHQm/SM/hcspQEJSG+YuASHc2FgL3GfSOt4Lo0zNOVTK6q1UkM5D5IIuPHLWjLK+2uE30CmcNkollSisLIwm4dwzXHTHfvAUjSqllJLly/SzAnD37fcRtajQLFM0stvhpwXYKe2WH0sYHTJrJq5AzBIJILXdOOZvod4nbX49tLQ6qkFN2IFydzkZJ3/xDz51jS5JIslNz3LNZvygRCAGss2YFwQ7M9yPO/piJytYzuWJ5WLhWH9LxFawSqaEDlJKiLF2a2w2jC0ClH3vvM1cpYXD/AIR4CNQS1qU0tIJKS5Nm/v8A0gRcz3LmYJaUpBKlFSVCwJdRT9ni8WWeRkAAukgM5KiLsLkszMBck2EcJ7XcenLpoEyVKW6kKKW/eBcFbkMpHRIsLOMML7U+2S59UmS6JKvjUf8AUnMX5zsjon16DOkcRSkS5eoC5shJUfdhZSpBUkh5RLhHMQohmVTeO7h4pO8nDy82+sWJOU52DWsGjS0UvkH6zGYhDxtJDADwjbHyxxOYtlhoqRnwiZBUaR5noP6xVq4ulKfm2GI3fZ1Vl+IP0jBthOBG3wBXxeUHos/DcJh0zPsx2s1Nn7fWKyrrDJBOAT4B/tEMTkjD43F+/wCv7RKsWYi1WSAalBic4YDHSIKtkEeIaIkQBKYuzeZ/IeV/WKXh1RUYCXJmNi0KKkiFDDz7WJpUgptUHI2BfbpFuovLfo/6+sKFDntt+VXDy6qMBTAkAVNUHY7QfMlhVD/MnUAh8UKKkt0uB6QoUSkJptOFzJSLgLoBbZ8s7+MfRnsRwOShJloRSiWUgANzE5Us5UrvChQp4J3aEgBgGAw0NOUw8wPUgQoUIOM1vH51ZQ4AZOAX5ksd23itHHJyVJu9WX/klTDht1N4ADq6hRrqB0WnnmYhQWAr+HLXjJWFE+QYNHmf7Q+GS5E1IlggLUXGwboBgHeFCjm5p014b+5ztZFxkEN0Fukd7opY9zLtljYkMXIcMbYxiFCjjyd/H5LXSLTFhSgpCgxBZySQ5bdh57vFUuUJjKUAFMFFQABLh2OxEKFEVoBkzyozH+VJ82dquuII9yAhwMhKj/yFx4WhQoIeSiZKDlIsCGtb/Meb/tK1SkTE6ZDJlBCVkDKlEqHMdwGsOpeFCjo/T/Zyfqfq4uWHIeD58z+EUMlgpKwSAVAkFJAVmlgC3UQoUdnpxBZQuI0jChReKojUwJghIZKQPmuephQoXta4JaPRP2M6KXN1U0TEhQEqoA3Y1gQoUVfFLLw9f13AdPNTSuUkjsGPqIq4X7NabTqKpUsAmzm/3hQoyZD5mhlK+KWg/wDEQLrOA6eYOeUjswZoUKCh5B7SaBEqetCHCXxHfcC4TIOgrMpBUUm7XhoUAeXagXPifvChQop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6546" name="Picture 2" descr="http://1.bp.blogspot.com/-YrjMVZk0cfk/TiINKhj6W0I/AAAAAAAAASM/VBZhDs6Ygjg/s1600/OgAAAJH4gLt1fMZOd8OSvplrqjYdWrBuOzSgs7fP6i4hVKIrudJD7I9GHJ4njc0KzhnS3RdviCAHjoYTKz1AUVuPCQIAm1T1UKZc5CK9YbKqHvFQO-roX8roqp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01209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 l="14615" t="20192" r="22469" b="58114"/>
          <a:stretch>
            <a:fillRect/>
          </a:stretch>
        </p:blipFill>
        <p:spPr bwMode="auto">
          <a:xfrm>
            <a:off x="683568" y="0"/>
            <a:ext cx="799288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332" t="41934" r="31825" b="53682"/>
          <a:stretch>
            <a:fillRect/>
          </a:stretch>
        </p:blipFill>
        <p:spPr bwMode="auto">
          <a:xfrm>
            <a:off x="251520" y="4653136"/>
            <a:ext cx="83209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79512" y="3717032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PARA MUITOS BRASILEIROS E BRASILEIRAS, A VELHICE </a:t>
            </a:r>
            <a:endParaRPr lang="pt-BR" sz="36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285" t="21410" r="11707" b="15099"/>
          <a:stretch>
            <a:fillRect/>
          </a:stretch>
        </p:blipFill>
        <p:spPr bwMode="auto">
          <a:xfrm>
            <a:off x="251520" y="980728"/>
            <a:ext cx="8679227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ENVELHECIMENTO NO SÉCULO XXI:</a:t>
            </a:r>
          </a:p>
          <a:p>
            <a:pPr algn="ctr"/>
            <a:r>
              <a:rPr lang="pt-BR" sz="3200" b="1" dirty="0" smtClean="0">
                <a:latin typeface="Arial Black" pitchFamily="34" charset="0"/>
              </a:rPr>
              <a:t>CELEBRAÇÃO E DESAFIO</a:t>
            </a:r>
            <a:endParaRPr lang="pt-BR" sz="3200" b="1" dirty="0">
              <a:latin typeface="Arial Black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Publicado pelo Fundo de População das Nações Unidas</a:t>
            </a:r>
          </a:p>
          <a:p>
            <a:r>
              <a:rPr lang="pt-BR" sz="1200" b="1" dirty="0" smtClean="0">
                <a:solidFill>
                  <a:schemeClr val="bg1"/>
                </a:solidFill>
              </a:rPr>
              <a:t>(UNFPA), Nova York e pela </a:t>
            </a:r>
            <a:r>
              <a:rPr lang="pt-BR" sz="1200" b="1" dirty="0" err="1" smtClean="0">
                <a:solidFill>
                  <a:schemeClr val="bg1"/>
                </a:solidFill>
              </a:rPr>
              <a:t>HelpAge</a:t>
            </a:r>
            <a:r>
              <a:rPr lang="pt-BR" sz="1200" b="1" dirty="0" smtClean="0">
                <a:solidFill>
                  <a:schemeClr val="bg1"/>
                </a:solidFill>
              </a:rPr>
              <a:t> </a:t>
            </a:r>
            <a:r>
              <a:rPr lang="pt-BR" sz="1200" b="1" dirty="0" err="1" smtClean="0">
                <a:solidFill>
                  <a:schemeClr val="bg1"/>
                </a:solidFill>
              </a:rPr>
              <a:t>International</a:t>
            </a:r>
            <a:r>
              <a:rPr lang="pt-BR" sz="1200" b="1" dirty="0" smtClean="0">
                <a:solidFill>
                  <a:schemeClr val="bg1"/>
                </a:solidFill>
              </a:rPr>
              <a:t>, Londres.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4"/>
          <p:cNvPicPr/>
          <p:nvPr/>
        </p:nvPicPr>
        <p:blipFill>
          <a:blip r:embed="rId3" cstate="print"/>
          <a:srcRect l="4437" t="6738" r="5888"/>
          <a:stretch/>
        </p:blipFill>
        <p:spPr>
          <a:xfrm>
            <a:off x="539552" y="0"/>
            <a:ext cx="7992360" cy="597636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360" y="5373216"/>
            <a:ext cx="9143640" cy="1187640"/>
          </a:xfrm>
          <a:prstGeom prst="rect">
            <a:avLst/>
          </a:prstGeom>
          <a:ln>
            <a:solidFill>
              <a:srgbClr val="7D5FA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strike="noStrike" dirty="0">
                <a:solidFill>
                  <a:srgbClr val="000000"/>
                </a:solidFill>
                <a:latin typeface="Arial Black"/>
              </a:rPr>
              <a:t>Marília Viana </a:t>
            </a:r>
            <a:r>
              <a:rPr lang="pt-BR" sz="3600" strike="noStrike" dirty="0" err="1">
                <a:solidFill>
                  <a:srgbClr val="000000"/>
                </a:solidFill>
                <a:latin typeface="Arial Black"/>
              </a:rPr>
              <a:t>Berzins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t-BR" sz="3600" strike="noStrike" dirty="0">
                <a:solidFill>
                  <a:srgbClr val="000000"/>
                </a:solidFill>
                <a:latin typeface="Arial Black"/>
              </a:rPr>
              <a:t>E-mail: mberzins@superig.com.br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:\Users\Marilia Reinaldo\Documents\Desktop\idosa feliz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52400"/>
            <a:ext cx="914400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" descr="C:\Users\Marilia Reinaldo\Documents\Desktop\idosa feli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662305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5013176"/>
            <a:ext cx="9144000" cy="186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smtClean="0">
                <a:solidFill>
                  <a:schemeClr val="tx1"/>
                </a:solidFill>
                <a:latin typeface="Arial Black" pitchFamily="34" charset="0"/>
              </a:rPr>
              <a:t>O envelhecimento populacional é uma história de sucessos da humanidade. Ele foi a maior conquista social da humanidade no último século e portanto não deve ser encarado como um problema, mas como uma conquista e um triunfo a ser celebrado.”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 smtClean="0">
                <a:solidFill>
                  <a:schemeClr val="tx1"/>
                </a:solidFill>
                <a:latin typeface="Arial Black" pitchFamily="34" charset="0"/>
              </a:rPr>
              <a:t>OMS - 2002</a:t>
            </a:r>
            <a:endParaRPr lang="pt-BR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101" name="AutoShape 2" descr="data:image/jpg;base64,/9j/4AAQSkZJRgABAQAAAQABAAD/2wCEAAkGBggGEBARBxQVFREPFRgRFhUYFRkSFRwcFhIVFhUUHhceHykfIxkvGRUXKzAsJCgqODguFh8xNTAuNTIsLDUBCQoKBQUFDQUFDSkYEhgpKSkpKSkpKSkpKSkpKSkpKSkpKSkpKSkpKSkpKSkpKSkpKSkpKSkpKSkpKSkpKSkpKf/AABEIAKAAoAMBIgACEQEDEQH/xAAbAAEAAgMBAQAAAAAAAAAAAAAABgcEBQgBA//EADsQAAEDAwMBBQYCBwkAAAAAAAEAAgMEBREGEiExBxNBUWEIFCJxgaEykRUWGFOTsdIzQ1JVYpXB0eH/xAAUAQEAAAAAAAAAAAAAAAAAAAAA/8QAFBEBAAAAAAAAAAAAAAAAAAAAAP/aAAwDAQACEQMRAD8AvFERAREQEREBERAREQEREBERAREQEREBERAREQEREBERAREQEREBERAREQEREBERAREQEREBERAREQEREBERAREQEREBERAREQEREBERAREQEREBERAREQEREBERAREQEREBERAyiprts7TLtp2ZlFZHGImMSvlwNx3E7WtJ6Djkqs7Db7vrt0hqbjHHI0gAVNS9rnZGct4Iwg6xRcy2/T/aZZZC2yvmeGHh0U7ZYXeRALiCPmFIu0nU+r6O22990MlJVmaWN/dv2bwGNLX/AAn16eaC+EXLmmJddasbI633B7REQ095WGI8jPAJ56Ld/qt2kf5k3/cP/UHQ+V6qE1xrbVWg6OhoHykVbonSzz7u9fzK4Ma159ByflhQex0t3109/vdxZG9uMCpqHtLs5/D1GOPRB1mmVzJRab7R7JKW2OSWRrTw+GoEsLh5gF2MfMfRWdV9o170laBPquANrt/cRsyA2Q7dwlIaeBjOfUeqCzUXLtDqztB7RKnubbUS73Zdtjd3EbWjxJGMDnxJWbqK29pmhGtmq6qcxudt3sndM0E9AWn/AKQdKrzKpPQXa7fZ4p4r9GZJGROkhmLDGC4YAZIQMY5zkY6FT246ep4qWSbUHfV0jGd46Pc4MJAyWshaQ0D5gnHiUEvyvcqpacaNaWmooKINPG6nnEkrT4ZjcyN+M+Lcre0tdNSywHTzK10D3tZJHK0vhDDwZWSvcS0t64yQRkY6IJ5lMqvtPaQ07UW5lVX0zJZNkkr3HO5xa55JznrwtNTx6aqWNeyhtwDwHAOuLGu5GQCNvB80FtZXqg2l7Dp68xSSW+D3aSN5iL4JnYyADuZK07Xt5HhjIIIW80vcaipFTBWu3yUU3u5kwG7wY45WPIHAdtkAPqCghPa7PoeteyDVTpY6hjd0ckcbi7a7wBxtc3I6eaqyj0do+9PMdtunduA3D3mn7lh9A/fjP5LonVOjLNrGMR3qPds5a4Ha9ueuHBV5W+zfZ5HZo6qZjfJzWSff4UFMaitX6q1Hd0NVFONod3sDztGSeCf8XHr1C2971JdNRWin/SznSGmqnRskdy4h0IJaT4kYH0Kta3+znp+nOa6eeX0G2IfYE/dSW89kunLxTU9KGvihpnOe0RuAJLwA4uLgSTx1Qc76T0/Yr02U3uubSOYQGh0Zk3Ag5PHqpFBojRULmuF6iO0h39g7wIKsn9nfSv7yp/iM/oT9njSo/vKn+I3+hBjdol87O9TQwfpeV+S1xhnijdnAO1wBIwRkcgqsqTSWjLvJ3dvuhjcRkGop+6Z8t+/GfyV6xdk+nPcWUNSx0sUTnSMc52JWl5ycOAGFE632b7NKc0dTOweTmsk+/CCmtS2NulJmsoauGoy3dvgecDnG0keP1K2dzut91TamPuBdLHb5+7EhyTiaPhrj4gGMcn94B5K1rf7OVhgOa6eeT0G2IfyJ+6sS2aVs9ppfc6OFgpyCHRkbg7PUuz1PzQUB2GavtelqqobeHCNtSxrWyH8ILXE7SfAHP2Vp6v7ZtOafY33JzKuRxHwRvBAHi4uwQPksS7+z/pa4EuozNATzhjg5g+jgT91hUXs5WCF2ayeokHkNkY/MAlB97J2zWvVgniqKOUQMhfJO7LZGiPGDkAZOScYHmtpS1t6oGhtnFW6FoGxs9K2UgY4aJRK1xbjpkE+qk2n9I2bTELoLVC1jH/jyN7n8YO5x5PHn5rGGlqm3N22CqkgYPwxva2pib6Na7Dw30DwEEbfrHvMGrjoqh2Q0wNbIyrySAWiGRh+IeRI6dVuNR2ShscTqy0NFPPFtdhnwNly4DuHsHDg7OBxkE5Cyf0Tq4/ir4MeOKDB+9QR9lkw6Y718cl2mkqHxHcwO2sia4dHiJgA3DwLs48EGJpWc0NojkaM93DI/af8ASXu2/wDCw6Cjv1yiimay3ASsbJjuZDjc0HGfqvpDo+90sBpqauAh2vYGmlY5wa/dxu38n4jzhSe3UbbfDFE05ETGxg9M7WgZ+yDSR0OqHAMM1LE3pmOF7nD5Bzg0H8/kttZ7TDZ49kJc4kl73uOXvc45c9x8Sf5AAcBZyIC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155575" y="-708025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019" t="71779" r="7090"/>
          <a:stretch>
            <a:fillRect/>
          </a:stretch>
        </p:blipFill>
        <p:spPr bwMode="auto">
          <a:xfrm>
            <a:off x="395536" y="4437112"/>
            <a:ext cx="87484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http://www.cartacapital.com.br/wp-content/uploads/2011/11/pobre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515100" cy="42672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331640" y="6069163"/>
            <a:ext cx="592829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400" b="1" dirty="0" smtClean="0"/>
              <a:t>Vamos </a:t>
            </a:r>
            <a:r>
              <a:rPr lang="pt-BR" sz="2400" b="1" dirty="0"/>
              <a:t>parar de pensar que velho é o </a:t>
            </a:r>
            <a:r>
              <a:rPr lang="pt-BR" sz="2400" b="1" dirty="0" smtClean="0"/>
              <a:t>outro...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Cada vez mais frágeis"/>
          <p:cNvSpPr>
            <a:spLocks noChangeAspect="1" noChangeArrowheads="1"/>
          </p:cNvSpPr>
          <p:nvPr/>
        </p:nvSpPr>
        <p:spPr bwMode="auto">
          <a:xfrm>
            <a:off x="1349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0750" t="37031" r="54346" b="13751"/>
          <a:stretch>
            <a:fillRect/>
          </a:stretch>
        </p:blipFill>
        <p:spPr bwMode="auto">
          <a:xfrm>
            <a:off x="1835696" y="188640"/>
            <a:ext cx="5767841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Cada vez mais frágeis"/>
          <p:cNvSpPr>
            <a:spLocks noChangeAspect="1" noChangeArrowheads="1"/>
          </p:cNvSpPr>
          <p:nvPr/>
        </p:nvSpPr>
        <p:spPr bwMode="auto">
          <a:xfrm>
            <a:off x="1349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074" name="Picture 2" descr="http://1.bp.blogspot.com/-gcWpdLlLlWg/Utlvr7sWJqI/AAAAAAAADPM/mIgxiwS1cLE/s1600/IDOSO+IMPOSTO+DE+REN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857998" cy="6858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347864" y="2420888"/>
            <a:ext cx="4536504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BAIXA CONCRETIZAÇÃO</a:t>
            </a:r>
            <a:r>
              <a:rPr lang="pt-BR" sz="4400" b="1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pt-BR" sz="4400" b="1" dirty="0" smtClean="0">
                <a:latin typeface="Arial Black" pitchFamily="34" charset="0"/>
              </a:rPr>
              <a:t>É SIMBÓLICO</a:t>
            </a:r>
            <a:endParaRPr lang="pt-BR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Cada vez mais frágeis"/>
          <p:cNvSpPr>
            <a:spLocks noChangeAspect="1" noChangeArrowheads="1"/>
          </p:cNvSpPr>
          <p:nvPr/>
        </p:nvSpPr>
        <p:spPr bwMode="auto">
          <a:xfrm>
            <a:off x="1349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21186" name="Picture 2" descr="http://s2.glbimg.com/hy6IvGdtc5vmktVvHFX7x1byufQ=/620x465/s.glbimg.com/jo/g1/f/original/2013/07/14/dsc_5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188640"/>
            <a:ext cx="8256915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5157192"/>
            <a:ext cx="777686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Arial Black" pitchFamily="34" charset="0"/>
              </a:rPr>
              <a:t>O BRASIL PRECISA  SE PREPARAR ADEQUADAMENTE  DESDE JÁ PARA RECEBER AS GERAÇÕES DO FUTURO E DO PRESENTE</a:t>
            </a:r>
          </a:p>
        </p:txBody>
      </p:sp>
      <p:pic>
        <p:nvPicPr>
          <p:cNvPr id="4" name="Picture 2" descr="http://t1.gstatic.com/images?q=tbn:ANd9GcTXDN52cHdZhWz5NSTwKUsyVtMhK-1rBDs5FYyav5tVhObfaFF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764704"/>
            <a:ext cx="6261632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1239838" y="2873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73731" name="Picture 2" descr="http://zisno.com/img/Mapa-do-Brasil-com-estados-e-capitais-para-imprim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838" y="1588"/>
            <a:ext cx="678815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3728" y="620688"/>
            <a:ext cx="5174010" cy="48245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/>
              <a:t>O BRASIL AINDA PENSA SUAS  POLÍTICAS</a:t>
            </a:r>
            <a:br>
              <a:rPr lang="pt-BR" b="1" dirty="0" smtClean="0"/>
            </a:br>
            <a:r>
              <a:rPr lang="pt-BR" b="1" dirty="0"/>
              <a:t> </a:t>
            </a:r>
            <a:r>
              <a:rPr lang="pt-BR" b="1" dirty="0" smtClean="0"/>
              <a:t>         PÚBLICAS PARA </a:t>
            </a:r>
            <a:br>
              <a:rPr lang="pt-BR" b="1" dirty="0" smtClean="0"/>
            </a:br>
            <a:r>
              <a:rPr lang="pt-BR" b="1" dirty="0" smtClean="0"/>
              <a:t>         UM PAÍS </a:t>
            </a:r>
            <a:br>
              <a:rPr lang="pt-BR" b="1" dirty="0" smtClean="0"/>
            </a:br>
            <a:r>
              <a:rPr lang="pt-BR" b="1" dirty="0" smtClean="0"/>
              <a:t>       JOVEM</a:t>
            </a:r>
            <a:endParaRPr lang="pt-BR" b="1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rilia Reinaldo\Documents\Desktop\FOTOS\ENC CENSO 2010_arquivos\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7122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132138" y="2205038"/>
            <a:ext cx="2447925" cy="86201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rgbClr val="002060"/>
                </a:solidFill>
                <a:latin typeface="Arial Black" pitchFamily="34" charset="0"/>
              </a:rPr>
              <a:t>BRASIL LEGAL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rgbClr val="002060"/>
                </a:solidFill>
                <a:latin typeface="Arial Black" pitchFamily="34" charset="0"/>
              </a:rPr>
              <a:t>X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rgbClr val="002060"/>
                </a:solidFill>
                <a:latin typeface="Arial Black" pitchFamily="34" charset="0"/>
              </a:rPr>
              <a:t>BRASIL REAL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velha mais velha 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467100" y="0"/>
            <a:ext cx="5676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velha mais velha 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5676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 cstate="print"/>
          <a:srcRect t="13203"/>
          <a:stretch>
            <a:fillRect/>
          </a:stretch>
        </p:blipFill>
        <p:spPr bwMode="auto">
          <a:xfrm>
            <a:off x="738188" y="1844675"/>
            <a:ext cx="7667625" cy="3736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461" name="CaixaDeTexto 6"/>
          <p:cNvSpPr txBox="1">
            <a:spLocks noChangeArrowheads="1"/>
          </p:cNvSpPr>
          <p:nvPr/>
        </p:nvSpPr>
        <p:spPr bwMode="auto">
          <a:xfrm>
            <a:off x="1619250" y="2997200"/>
            <a:ext cx="1223963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b="1" dirty="0">
              <a:latin typeface="Times New Roman" pitchFamily="18" charset="0"/>
            </a:endParaRPr>
          </a:p>
        </p:txBody>
      </p:sp>
      <p:sp>
        <p:nvSpPr>
          <p:cNvPr id="19462" name="CaixaDeTexto 7"/>
          <p:cNvSpPr txBox="1">
            <a:spLocks noChangeArrowheads="1"/>
          </p:cNvSpPr>
          <p:nvPr/>
        </p:nvSpPr>
        <p:spPr bwMode="auto">
          <a:xfrm>
            <a:off x="1475656" y="3026585"/>
            <a:ext cx="14912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100" b="1" dirty="0" smtClean="0">
                <a:latin typeface="Tahoma" pitchFamily="34" charset="0"/>
                <a:cs typeface="Tahoma" pitchFamily="34" charset="0"/>
              </a:rPr>
              <a:t>DISCRIMINAÇÃO</a:t>
            </a:r>
            <a:endParaRPr lang="pt-BR" sz="11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79838" y="2997200"/>
            <a:ext cx="1296987" cy="2762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rgbClr val="FFFF00"/>
                </a:solidFill>
                <a:latin typeface="Arial Black" pitchFamily="34" charset="0"/>
              </a:rPr>
              <a:t>Invisibilidade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708400" y="3716338"/>
            <a:ext cx="1368425" cy="277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latin typeface="Arial Black" pitchFamily="34" charset="0"/>
              </a:rPr>
              <a:t>Fragilidade</a:t>
            </a:r>
          </a:p>
        </p:txBody>
      </p:sp>
      <p:sp>
        <p:nvSpPr>
          <p:cNvPr id="19465" name="CaixaDeTexto 11"/>
          <p:cNvSpPr txBox="1">
            <a:spLocks noChangeArrowheads="1"/>
          </p:cNvSpPr>
          <p:nvPr/>
        </p:nvSpPr>
        <p:spPr bwMode="auto">
          <a:xfrm>
            <a:off x="1187624" y="765175"/>
            <a:ext cx="655272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Tahoma" pitchFamily="34" charset="0"/>
                <a:cs typeface="Tahoma" pitchFamily="34" charset="0"/>
              </a:rPr>
              <a:t>RISCOS ASSOCIADOS A DISCRIMINAÇÃO DA VELHICE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186488" y="2216150"/>
            <a:ext cx="1377950" cy="3063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/>
              <a:t>Exclusão Social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86488" y="2997200"/>
            <a:ext cx="126523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200" b="1" dirty="0"/>
              <a:t>Ausência na</a:t>
            </a:r>
          </a:p>
          <a:p>
            <a:pPr algn="ctr">
              <a:defRPr/>
            </a:pPr>
            <a:r>
              <a:rPr lang="pt-BR" sz="1200" b="1" dirty="0"/>
              <a:t> agenda Pública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261100" y="3692525"/>
            <a:ext cx="1266825" cy="430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 b="1" dirty="0">
                <a:solidFill>
                  <a:schemeClr val="bg1"/>
                </a:solidFill>
              </a:rPr>
              <a:t>Perda da Autonomia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3.bp.blogspot.com/_DLiIT8GNiIE/SsQhRYlbkLI/AAAAAAAAEjs/PgBTHRiJ678/s400/DSC08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69850"/>
            <a:ext cx="5753100" cy="43148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sp>
        <p:nvSpPr>
          <p:cNvPr id="83971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3972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903288" y="4292600"/>
            <a:ext cx="7540625" cy="2370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Arial Black" pitchFamily="34" charset="0"/>
              </a:rPr>
              <a:t>Art. 3° É obrigação da família, da comunidade, da sociedade em geral e do </a:t>
            </a:r>
            <a:r>
              <a:rPr lang="pt-BR" sz="3600" b="1" dirty="0">
                <a:solidFill>
                  <a:srgbClr val="FF0000"/>
                </a:solidFill>
                <a:latin typeface="Arial Black" pitchFamily="34" charset="0"/>
              </a:rPr>
              <a:t>Poder Público </a:t>
            </a:r>
            <a:r>
              <a:rPr lang="pt-BR" sz="2800" b="1" dirty="0">
                <a:latin typeface="Arial Black" pitchFamily="34" charset="0"/>
              </a:rPr>
              <a:t>assegurar ao idoso, com absoluta prioridade, a efetivação dos direitos.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4819" name="Picture 4" descr="Paseata do Idoso01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60648"/>
            <a:ext cx="8712968" cy="6084670"/>
          </a:xfrm>
          <a:solidFill>
            <a:srgbClr val="000080"/>
          </a:solidFill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971550" y="1341438"/>
            <a:ext cx="619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195513" y="2420938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785813" y="1125538"/>
            <a:ext cx="68818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“Nenhum vento sopra a favor de quem não sabe para onde ir</a:t>
            </a:r>
            <a:r>
              <a:rPr lang="pt-BR" sz="2400">
                <a:solidFill>
                  <a:schemeClr val="bg1"/>
                </a:solidFill>
                <a:latin typeface="Arial Black" pitchFamily="34" charset="0"/>
              </a:rPr>
              <a:t>”</a:t>
            </a:r>
            <a:r>
              <a:rPr lang="pt-BR" sz="20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1100">
                <a:solidFill>
                  <a:schemeClr val="bg1"/>
                </a:solidFill>
                <a:latin typeface="Arial Black" pitchFamily="34" charset="0"/>
              </a:rPr>
              <a:t>(Sêneca)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9144001" cy="68580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43608" y="18864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PRECONCEITO COM  A VELHICE!</a:t>
            </a:r>
            <a:endParaRPr lang="pt-BR" sz="3200" b="1" dirty="0">
              <a:latin typeface="Arial Black" pitchFamily="34" charset="0"/>
            </a:endParaRPr>
          </a:p>
        </p:txBody>
      </p:sp>
      <p:pic>
        <p:nvPicPr>
          <p:cNvPr id="188418" name="Picture 2" descr="http://charlezine.com.br/wp-content/uploads/2012/03/Velh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45" y="1844824"/>
            <a:ext cx="9003955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2.bp.blogspot.com/-LRxOl6EC0Io/URAdiRIF-II/AAAAAAAAAzA/zFSFOkvxZr4/s1600/Charge+04-02-2013+Velh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49288"/>
            <a:ext cx="751755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blogs.odiario.com/inforgospel/wp-content/uploads/sites/6/2010/09/espel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-1"/>
            <a:ext cx="4608512" cy="6583589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395537" y="6165304"/>
            <a:ext cx="849694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/>
              <a:t>Vamos </a:t>
            </a:r>
            <a:r>
              <a:rPr lang="pt-BR" sz="3200" b="1" dirty="0"/>
              <a:t>parar de pensar que velho é o </a:t>
            </a:r>
            <a:r>
              <a:rPr lang="pt-BR" sz="3200" b="1" dirty="0" smtClean="0"/>
              <a:t>outro...</a:t>
            </a:r>
            <a:endParaRPr lang="pt-B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3094" y="0"/>
            <a:ext cx="8873402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smtClean="0">
                <a:solidFill>
                  <a:schemeClr val="tx1"/>
                </a:solidFill>
                <a:latin typeface="Arial Black" pitchFamily="34" charset="0"/>
              </a:rPr>
              <a:t>QUAIS SÃO OS PRINCIPAIS DESAFIOS?</a:t>
            </a:r>
            <a:endParaRPr lang="pt-BR" sz="3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0179" name="CaixaDeTexto 5"/>
          <p:cNvSpPr txBox="1">
            <a:spLocks noChangeArrowheads="1"/>
          </p:cNvSpPr>
          <p:nvPr/>
        </p:nvSpPr>
        <p:spPr bwMode="auto">
          <a:xfrm>
            <a:off x="1285875" y="6286500"/>
            <a:ext cx="189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Fonte: PNAD 2008 </a:t>
            </a:r>
          </a:p>
        </p:txBody>
      </p:sp>
      <p:pic>
        <p:nvPicPr>
          <p:cNvPr id="7" name="Imagem 3" descr="fotos monica 005[1].jpg"/>
          <p:cNvPicPr>
            <a:picLocks noChangeAspect="1"/>
          </p:cNvPicPr>
          <p:nvPr/>
        </p:nvPicPr>
        <p:blipFill>
          <a:blip r:embed="rId2" cstate="print"/>
          <a:srcRect t="23701" r="13734" b="4167"/>
          <a:stretch>
            <a:fillRect/>
          </a:stretch>
        </p:blipFill>
        <p:spPr bwMode="auto">
          <a:xfrm>
            <a:off x="163094" y="1214398"/>
            <a:ext cx="899924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11638" y="260350"/>
            <a:ext cx="4932362" cy="59769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132080"/>
          <a:lstStyle/>
          <a:p>
            <a:pPr marL="449263" indent="-449263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US" b="1" dirty="0" smtClean="0">
              <a:solidFill>
                <a:srgbClr val="CCCCCC"/>
              </a:solidFill>
              <a:latin typeface="Lucida Grande"/>
              <a:sym typeface="Lucida Grande"/>
            </a:endParaRPr>
          </a:p>
          <a:p>
            <a:pPr marL="400050" lvl="1" indent="0" algn="ctr">
              <a:lnSpc>
                <a:spcPct val="120000"/>
              </a:lnSpc>
              <a:spcBef>
                <a:spcPts val="1100"/>
              </a:spcBef>
              <a:buSzPct val="263000"/>
              <a:buFont typeface="Arial" pitchFamily="34" charset="0"/>
              <a:buNone/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 Black" pitchFamily="34" charset="0"/>
                <a:sym typeface="Lucida Grande"/>
              </a:rPr>
              <a:t>Para os idosos que têm a autonomia funcional comprometida, estamos em estágio precário, não oferecemos nada.</a:t>
            </a:r>
          </a:p>
          <a:p>
            <a:pPr marL="400050" lvl="1" indent="0" algn="ctr">
              <a:lnSpc>
                <a:spcPct val="120000"/>
              </a:lnSpc>
              <a:spcBef>
                <a:spcPts val="1100"/>
              </a:spcBef>
              <a:buSzPct val="263000"/>
              <a:buFont typeface="Arial" pitchFamily="34" charset="0"/>
              <a:buNone/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 Black" pitchFamily="34" charset="0"/>
                <a:sym typeface="Lucida Grande"/>
              </a:rPr>
              <a:t>É preciso avaliar sobretudo as diferenças de custos de políticas públicas para os idosos ativos e para os idosos frágeis. </a:t>
            </a: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0" y="0"/>
            <a:ext cx="9144000" cy="709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Verdana" pitchFamily="34" charset="0"/>
                <a:sym typeface="Lucida Grande" charset="0"/>
              </a:rPr>
              <a:t>OPINIÃO COMPARTILHADA</a:t>
            </a:r>
            <a:endParaRPr lang="en-US" sz="3600" b="1" dirty="0">
              <a:solidFill>
                <a:schemeClr val="tx1"/>
              </a:solidFill>
              <a:latin typeface="Verdana" pitchFamily="34" charset="0"/>
              <a:sym typeface="Lucida Grande" charset="0"/>
            </a:endParaRPr>
          </a:p>
        </p:txBody>
      </p:sp>
      <p:pic>
        <p:nvPicPr>
          <p:cNvPr id="47108" name="Picture 2" descr="http://www.ifch.unicamp.br/pos/fotos/guitadeb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39782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CaixaDeTexto 1"/>
          <p:cNvSpPr txBox="1">
            <a:spLocks noChangeArrowheads="1"/>
          </p:cNvSpPr>
          <p:nvPr/>
        </p:nvSpPr>
        <p:spPr bwMode="auto">
          <a:xfrm>
            <a:off x="2555875" y="5148263"/>
            <a:ext cx="1633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Guita  Debert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83768" y="1268760"/>
            <a:ext cx="172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GUITA DEBERT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http://www.iea.usp.br/imagens/idosorua.jpg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6221413" y="711200"/>
            <a:ext cx="2855912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http://www.iea.usp.br/imagens/idosor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836613"/>
            <a:ext cx="277812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www.iea.usp.br/imagens/idosorua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2808312" cy="6043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AutoShape 2" descr="Cada vez mais frágeis"/>
          <p:cNvSpPr>
            <a:spLocks noChangeAspect="1" noChangeArrowheads="1"/>
          </p:cNvSpPr>
          <p:nvPr/>
        </p:nvSpPr>
        <p:spPr bwMode="auto">
          <a:xfrm>
            <a:off x="1349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9398" name="Picture 2" descr="http://www.iea.usp.br/imagens/idosor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819150"/>
            <a:ext cx="2813050" cy="60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0" y="26988"/>
            <a:ext cx="9271000" cy="8318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atin typeface="Arial Black" pitchFamily="34" charset="0"/>
              </a:rPr>
              <a:t>POLÍTICAS PÚBLICAS PARA IDOSOS QUE PRECISAM DE CUIDADOS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97626" y="44624"/>
            <a:ext cx="684617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+mn-cs"/>
              </a:rPr>
              <a:t>Família Brasileira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638" y="5589588"/>
            <a:ext cx="9144000" cy="10763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rial Black" pitchFamily="34" charset="0"/>
              </a:rPr>
              <a:t>CADA VEZ NASCE MENOS GENTE  E A POPULAÇÃO VIVE MAIS TEMPO</a:t>
            </a:r>
          </a:p>
        </p:txBody>
      </p:sp>
      <p:pic>
        <p:nvPicPr>
          <p:cNvPr id="61444" name="Picture 2" descr="http://marcosbau.files.wordpress.com/2009/10/taxa-de-fecundidade-brasil.png?w=450&amp;h=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20966"/>
            <a:ext cx="8496622" cy="460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25192" y="0"/>
            <a:ext cx="925448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6545" y="1772816"/>
            <a:ext cx="2137048" cy="11227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_tradnl" altLang="pt-BR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FAMÍLIA</a:t>
            </a:r>
            <a:endParaRPr lang="pt-BR" altLang="pt-BR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715" name="AutoShape 3"/>
          <p:cNvSpPr>
            <a:spLocks noChangeArrowheads="1"/>
          </p:cNvSpPr>
          <p:nvPr/>
        </p:nvSpPr>
        <p:spPr bwMode="auto">
          <a:xfrm>
            <a:off x="2573288" y="2060848"/>
            <a:ext cx="990600" cy="576064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altLang="pt-BR" sz="34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43716" name="AutoShape 4"/>
          <p:cNvSpPr>
            <a:spLocks noChangeArrowheads="1"/>
          </p:cNvSpPr>
          <p:nvPr/>
        </p:nvSpPr>
        <p:spPr bwMode="auto">
          <a:xfrm>
            <a:off x="3635896" y="958087"/>
            <a:ext cx="5453607" cy="3190993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10000"/>
              </a:spcBef>
            </a:pPr>
            <a:r>
              <a:rPr lang="es-ES_tradnl" altLang="pt-BR" sz="3600" b="1" dirty="0">
                <a:solidFill>
                  <a:prstClr val="white"/>
                </a:solidFill>
              </a:rPr>
              <a:t>PRINCIPAL</a:t>
            </a:r>
          </a:p>
          <a:p>
            <a:pPr algn="ctr">
              <a:spcBef>
                <a:spcPct val="10000"/>
              </a:spcBef>
            </a:pPr>
            <a:r>
              <a:rPr lang="es-ES_tradnl" altLang="pt-BR" sz="3600" b="1" dirty="0" smtClean="0">
                <a:solidFill>
                  <a:prstClr val="white"/>
                </a:solidFill>
              </a:rPr>
              <a:t>RESPONSÁVEL PELO </a:t>
            </a:r>
            <a:endParaRPr lang="es-ES_tradnl" altLang="pt-BR" sz="3600" b="1" dirty="0">
              <a:solidFill>
                <a:prstClr val="white"/>
              </a:solidFill>
            </a:endParaRPr>
          </a:p>
          <a:p>
            <a:pPr algn="ctr">
              <a:spcBef>
                <a:spcPct val="10000"/>
              </a:spcBef>
            </a:pPr>
            <a:r>
              <a:rPr lang="es-ES_tradnl" altLang="pt-BR" sz="3600" b="1" dirty="0">
                <a:solidFill>
                  <a:prstClr val="white"/>
                </a:solidFill>
              </a:rPr>
              <a:t>CUIDADO </a:t>
            </a:r>
            <a:r>
              <a:rPr lang="es-ES_tradnl" altLang="pt-BR" sz="3600" b="1" dirty="0" smtClean="0">
                <a:solidFill>
                  <a:prstClr val="white"/>
                </a:solidFill>
              </a:rPr>
              <a:t>DO </a:t>
            </a:r>
            <a:r>
              <a:rPr lang="es-ES_tradnl" altLang="pt-B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IDOSO, JUNTO</a:t>
            </a:r>
          </a:p>
          <a:p>
            <a:pPr algn="ctr">
              <a:spcBef>
                <a:spcPct val="10000"/>
              </a:spcBef>
            </a:pPr>
            <a:r>
              <a:rPr lang="es-ES_tradnl" altLang="pt-B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SOCIEDADE E </a:t>
            </a:r>
          </a:p>
          <a:p>
            <a:pPr algn="ctr">
              <a:spcBef>
                <a:spcPct val="10000"/>
              </a:spcBef>
            </a:pPr>
            <a:r>
              <a:rPr lang="es-ES_tradnl" altLang="pt-B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ESTADO</a:t>
            </a:r>
            <a:endParaRPr lang="es-ES_tradnl" altLang="pt-BR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609603" y="4653136"/>
            <a:ext cx="8066853" cy="1800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alt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CONSTITUIÇÃO FEDERAL DE 1988</a:t>
            </a:r>
          </a:p>
          <a:p>
            <a:pPr algn="ctr"/>
            <a:r>
              <a:rPr lang="es-ES_tradnl" alt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NACIONAL DO IDOSO DE 1994 </a:t>
            </a:r>
          </a:p>
          <a:p>
            <a:pPr algn="ctr"/>
            <a:r>
              <a:rPr lang="es-ES_tradnl" alt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ESTATUTO DO IDOSO DE 2003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93620" y="188646"/>
            <a:ext cx="87398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pt-BR" sz="4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sym typeface="Lucida Grande" charset="0"/>
              </a:rPr>
              <a:t>O QUE DIZ A </a:t>
            </a:r>
            <a:r>
              <a:rPr lang="en-US" altLang="pt-BR" sz="4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sym typeface="Lucida Grande" charset="0"/>
              </a:rPr>
              <a:t>LEGISLAÇÃO?</a:t>
            </a:r>
            <a:endParaRPr lang="pt-BR" sz="44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5400000">
            <a:off x="694993" y="3633599"/>
            <a:ext cx="1213912" cy="516682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altLang="pt-BR" sz="34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6286500" y="6546830"/>
            <a:ext cx="2857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600" i="1" dirty="0" smtClean="0">
                <a:solidFill>
                  <a:srgbClr val="002060"/>
                </a:solidFill>
                <a:cs typeface="Calibri" pitchFamily="34" charset="0"/>
              </a:rPr>
              <a:t>Camarano, 2013</a:t>
            </a:r>
            <a:endParaRPr lang="pt-BR" sz="1600" i="1" dirty="0">
              <a:solidFill>
                <a:srgbClr val="00206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274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6512" y="1340768"/>
            <a:ext cx="3923928" cy="532859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latin typeface="Arial Black" pitchFamily="34" charset="0"/>
                <a:cs typeface="Calibri" pitchFamily="34" charset="0"/>
              </a:rPr>
              <a:t>Sobrecarga é um efeito causado por uma situação que mantém uma alta tensão por um longo período de tempo de forma contínua ou com interrupções</a:t>
            </a:r>
            <a:endParaRPr lang="pt-BR" sz="3600" b="1" dirty="0"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109570" name="Picture 2" descr="http://2.bp.blogspot.com/_aVe2J237Qz8/TGh0ZWTOlqI/AAAAAAAAAP4/18qvJwArHN8/s1600/sobrecarga!.jpg"/>
          <p:cNvPicPr>
            <a:picLocks noChangeAspect="1" noChangeArrowheads="1"/>
          </p:cNvPicPr>
          <p:nvPr/>
        </p:nvPicPr>
        <p:blipFill>
          <a:blip r:embed="rId2" cstate="print"/>
          <a:srcRect l="17010" r="11171"/>
          <a:stretch>
            <a:fillRect/>
          </a:stretch>
        </p:blipFill>
        <p:spPr bwMode="auto">
          <a:xfrm>
            <a:off x="4067945" y="1398091"/>
            <a:ext cx="5076056" cy="545991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376703" y="116632"/>
            <a:ext cx="4255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5400" b="1" i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SOBRECARGA</a:t>
            </a:r>
            <a:endParaRPr lang="pt-BR" sz="54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32656"/>
            <a:ext cx="91440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atin typeface="Arial Black" pitchFamily="34" charset="0"/>
              </a:rPr>
              <a:t>SABEMOS O QUE QUEREMOS?</a:t>
            </a:r>
            <a:endParaRPr lang="pt-BR" sz="5400" b="1" dirty="0">
              <a:latin typeface="Arial Black" pitchFamily="34" charset="0"/>
            </a:endParaRPr>
          </a:p>
        </p:txBody>
      </p:sp>
      <p:pic>
        <p:nvPicPr>
          <p:cNvPr id="1026" name="Picture 2" descr="http://www.uft.edu.br/uma/wp-content/uploads/2015/06/Protesto-1024x575.png"/>
          <p:cNvPicPr>
            <a:picLocks noChangeAspect="1" noChangeArrowheads="1"/>
          </p:cNvPicPr>
          <p:nvPr/>
        </p:nvPicPr>
        <p:blipFill>
          <a:blip r:embed="rId2" cstate="print"/>
          <a:srcRect l="17344" t="16847"/>
          <a:stretch>
            <a:fillRect/>
          </a:stretch>
        </p:blipFill>
        <p:spPr bwMode="auto">
          <a:xfrm>
            <a:off x="395536" y="2132856"/>
            <a:ext cx="8364580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famil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7950" y="188913"/>
            <a:ext cx="9251950" cy="6515100"/>
          </a:xfrm>
        </p:spPr>
      </p:pic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9588" y="260350"/>
            <a:ext cx="60594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pt-BR" b="1" smtClean="0">
                <a:solidFill>
                  <a:srgbClr val="FF6600"/>
                </a:solidFill>
                <a:latin typeface="Comic Sans MS" pitchFamily="66" charset="0"/>
              </a:rPr>
              <a:t>Alterações</a:t>
            </a:r>
            <a:br>
              <a:rPr lang="pt-BR" b="1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pt-BR" b="1" smtClean="0">
                <a:solidFill>
                  <a:srgbClr val="FF6600"/>
                </a:solidFill>
                <a:latin typeface="Comic Sans MS" pitchFamily="66" charset="0"/>
              </a:rPr>
              <a:t>na Estrutura Familiar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0" y="17732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+mn-cs"/>
              </a:rPr>
              <a:t>Menor capacidade de prestar cuidados aos mais velhos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81075"/>
            <a:ext cx="344328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981075"/>
            <a:ext cx="7869237" cy="5400675"/>
          </a:xfrm>
          <a:solidFill>
            <a:schemeClr val="accent1">
              <a:lumMod val="60000"/>
              <a:lumOff val="40000"/>
            </a:schemeClr>
          </a:solidFill>
        </p:spPr>
        <p:txBody>
          <a:bodyPr rIns="132080" rtlCol="0">
            <a:normAutofit lnSpcReduction="10000"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>
              <a:solidFill>
                <a:srgbClr val="CCCCCC"/>
              </a:solidFill>
              <a:latin typeface="Lucida Grande" charset="0"/>
              <a:sym typeface="Lucida Grande" charset="0"/>
            </a:endParaRPr>
          </a:p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>
              <a:solidFill>
                <a:srgbClr val="CCCCCC"/>
              </a:solidFill>
              <a:latin typeface="Lucida Grande" charset="0"/>
              <a:sym typeface="Lucida Grande" charset="0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None/>
              <a:defRPr/>
            </a:pPr>
            <a:endParaRPr lang="pt-BR" sz="1600" b="1" dirty="0">
              <a:solidFill>
                <a:schemeClr val="bg2"/>
              </a:solidFill>
              <a:latin typeface="Verdana" pitchFamily="34" charset="0"/>
              <a:sym typeface="Lucida Grande" charset="0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1600" b="1" dirty="0" smtClean="0">
              <a:solidFill>
                <a:schemeClr val="bg1"/>
              </a:solidFill>
              <a:latin typeface="+mj-lt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No Brasil, três em cada quatro brasileiros entrevistados disseram acreditar que sua família vai sustentá-los na velhice.</a:t>
            </a:r>
          </a:p>
          <a:p>
            <a:pPr marL="400050" lvl="1" indent="0" algn="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Novembro/2010</a:t>
            </a: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Tx/>
              <a:buBlip>
                <a:blip r:embed="rId3"/>
              </a:buBlip>
              <a:defRPr/>
            </a:pPr>
            <a:endParaRPr lang="pt-BR" sz="2000" dirty="0" smtClean="0">
              <a:solidFill>
                <a:schemeClr val="bg1"/>
              </a:solidFill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 sz="2000" b="1" dirty="0">
              <a:solidFill>
                <a:schemeClr val="bg1"/>
              </a:solidFill>
              <a:latin typeface="Verdana" pitchFamily="34" charset="0"/>
              <a:sym typeface="Lucida Grande" charset="0"/>
            </a:endParaRPr>
          </a:p>
        </p:txBody>
      </p:sp>
      <p:sp>
        <p:nvSpPr>
          <p:cNvPr id="71684" name="Rectangle 3"/>
          <p:cNvSpPr>
            <a:spLocks/>
          </p:cNvSpPr>
          <p:nvPr/>
        </p:nvSpPr>
        <p:spPr bwMode="auto">
          <a:xfrm>
            <a:off x="1763687" y="188913"/>
            <a:ext cx="5040561" cy="520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sym typeface="Lucida Grande"/>
              </a:rPr>
              <a:t>PESQUISA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sym typeface="Lucida Grande"/>
              </a:rPr>
              <a:t>BUPA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258888" y="5229225"/>
            <a:ext cx="70754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folHlink"/>
              </a:buClr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  <a:sym typeface="Lucida Grande" charset="0"/>
            </a:endParaRPr>
          </a:p>
        </p:txBody>
      </p:sp>
      <p:sp>
        <p:nvSpPr>
          <p:cNvPr id="71686" name="CaixaDeTexto 5"/>
          <p:cNvSpPr txBox="1">
            <a:spLocks noChangeArrowheads="1"/>
          </p:cNvSpPr>
          <p:nvPr/>
        </p:nvSpPr>
        <p:spPr bwMode="auto">
          <a:xfrm>
            <a:off x="4643438" y="18446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b="1">
              <a:latin typeface="Times New Roman" pitchFamily="18" charset="0"/>
            </a:endParaRPr>
          </a:p>
        </p:txBody>
      </p:sp>
      <p:sp>
        <p:nvSpPr>
          <p:cNvPr id="71687" name="Rectangle 3"/>
          <p:cNvSpPr>
            <a:spLocks noChangeArrowheads="1"/>
          </p:cNvSpPr>
          <p:nvPr/>
        </p:nvSpPr>
        <p:spPr bwMode="auto">
          <a:xfrm>
            <a:off x="4123595" y="1661136"/>
            <a:ext cx="43211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ntique Olive Compact" pitchFamily="34" charset="0"/>
                <a:cs typeface="Times New Roman" pitchFamily="18" charset="0"/>
              </a:rPr>
              <a:t>Brasileiros são os que mais esperam cuidados da família na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tique Olive Compact" pitchFamily="34" charset="0"/>
                <a:cs typeface="Times New Roman" pitchFamily="18" charset="0"/>
              </a:rPr>
              <a:t>velhice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ntique Olive Compact" pitchFamily="34" charset="0"/>
                <a:cs typeface="Times New Roman" pitchFamily="18" charset="0"/>
              </a:rPr>
              <a:t>.</a:t>
            </a:r>
            <a:endParaRPr lang="pt-BR" sz="1600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716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025" y="1232458"/>
            <a:ext cx="3419475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:\Documents and Settings\d610047\Desktop\oficina banco real abr09\fotos pai\eugene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4756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9" name="Texto explicativo em forma de nuvem 8"/>
          <p:cNvSpPr/>
          <p:nvPr/>
        </p:nvSpPr>
        <p:spPr>
          <a:xfrm>
            <a:off x="5286375" y="0"/>
            <a:ext cx="3857625" cy="2571750"/>
          </a:xfrm>
          <a:prstGeom prst="cloudCallout">
            <a:avLst>
              <a:gd name="adj1" fmla="val -111739"/>
              <a:gd name="adj2" fmla="val 585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/>
              <a:t>Se eu precisar de cuidado, quem vai cuidar de mim?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4995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341" name="CaixaDeTexto 6"/>
          <p:cNvSpPr txBox="1">
            <a:spLocks noChangeArrowheads="1"/>
          </p:cNvSpPr>
          <p:nvPr/>
        </p:nvSpPr>
        <p:spPr bwMode="auto">
          <a:xfrm>
            <a:off x="4375150" y="908050"/>
            <a:ext cx="4572000" cy="4894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A</a:t>
            </a:r>
            <a:r>
              <a:rPr lang="pt-BR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24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presença crescente de pessoas idosas na sociedade e as mudanças na oferta de cuidados disponíveis no âmbito familiar impuseram o desafio de incorporar o tema do envelhecimento populacional às políticas públicas e de implementar ações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cuidado para esse contingente populacional.</a:t>
            </a:r>
          </a:p>
        </p:txBody>
      </p:sp>
      <p:pic>
        <p:nvPicPr>
          <p:cNvPr id="84997" name="Picture 2" descr="DSC078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43751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472487" cy="14176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pt-BR" altLang="zh-CN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CUIDAR DE PESSOAS COM DEPENDÊNCIA</a:t>
            </a:r>
            <a:endParaRPr lang="pt-BR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239838" y="2873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7" name="Picture 3" descr="idos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3116"/>
            <a:ext cx="5729302" cy="381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m 3" descr="casal fragil.jpg"/>
          <p:cNvPicPr>
            <a:picLocks noChangeAspect="1"/>
          </p:cNvPicPr>
          <p:nvPr/>
        </p:nvPicPr>
        <p:blipFill>
          <a:blip r:embed="rId2" cstate="print"/>
          <a:srcRect l="7076" t="19550" r="11784" b="10101"/>
          <a:stretch>
            <a:fillRect/>
          </a:stretch>
        </p:blipFill>
        <p:spPr bwMode="auto">
          <a:xfrm>
            <a:off x="0" y="549275"/>
            <a:ext cx="4357688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11638" y="260350"/>
            <a:ext cx="4932362" cy="5976938"/>
          </a:xfrm>
          <a:solidFill>
            <a:srgbClr val="C0C0C0"/>
          </a:solidFill>
        </p:spPr>
        <p:txBody>
          <a:bodyPr rIns="132080"/>
          <a:lstStyle/>
          <a:p>
            <a:pPr marL="449263" indent="-449263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b="1" dirty="0" smtClean="0">
              <a:solidFill>
                <a:srgbClr val="CCCCCC"/>
              </a:solidFill>
              <a:latin typeface="Lucida Grande"/>
              <a:sym typeface="Lucida Grande"/>
            </a:endParaRP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3"/>
              </a:buBlip>
            </a:pPr>
            <a:r>
              <a:rPr lang="en-GB" sz="1700" b="1" dirty="0" smtClean="0">
                <a:latin typeface="Verdana" pitchFamily="34" charset="0"/>
                <a:sym typeface="Lucida Grande"/>
              </a:rPr>
              <a:t>AS FAMÍLIAS BRASILERAS SERÃO CAPAZES DE MANTER O SEU PAPEL TRADICIONAL DE PRINCIPAL CUIDADORA DOS IDOSOS FRÁGEIS OU NOVAS FORMAS DE CUIDADO NÃO FAMILIAR DEVERÃO SER OFERTADAS?</a:t>
            </a: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</a:pPr>
            <a:r>
              <a:rPr lang="en-GB" sz="1700" b="1" dirty="0" smtClean="0">
                <a:latin typeface="Verdana" pitchFamily="34" charset="0"/>
                <a:sym typeface="Lucida Grande"/>
              </a:rPr>
              <a:t> </a:t>
            </a: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</a:pPr>
            <a:endParaRPr lang="en-GB" sz="1700" b="1" dirty="0" smtClean="0">
              <a:latin typeface="Verdana" pitchFamily="34" charset="0"/>
              <a:sym typeface="Lucida Grande"/>
            </a:endParaRP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3"/>
              </a:buBlip>
            </a:pPr>
            <a:r>
              <a:rPr lang="en-GB" sz="1800" b="1" dirty="0" smtClean="0">
                <a:latin typeface="Verdana" pitchFamily="34" charset="0"/>
                <a:sym typeface="Lucida Grande"/>
              </a:rPr>
              <a:t>COMO O ESTADO PODE AJUDAR AS FAMÍLIAS A CUIDAR DE SEUS IDOSOS FRÁGEIS?</a:t>
            </a: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0" y="0"/>
            <a:ext cx="9144000" cy="709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 charset="0"/>
              </a:rPr>
              <a:t>QUESTÕES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4537075"/>
          </a:xfrm>
          <a:solidFill>
            <a:srgbClr val="C0C0C0"/>
          </a:solidFill>
        </p:spPr>
        <p:txBody>
          <a:bodyPr rIns="132080"/>
          <a:lstStyle/>
          <a:p>
            <a:pPr marL="449263" indent="-449263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1600" b="1" dirty="0" smtClean="0">
              <a:solidFill>
                <a:srgbClr val="CCCCCC"/>
              </a:solidFill>
              <a:latin typeface="Verdana" pitchFamily="34" charset="0"/>
              <a:sym typeface="Lucida Grande"/>
            </a:endParaRP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pt-BR" sz="1600" b="1" dirty="0" smtClean="0">
                <a:latin typeface="Verdana" pitchFamily="34" charset="0"/>
                <a:sym typeface="Lucida Grande"/>
              </a:rPr>
              <a:t>O ENVELHECIMENTO POPULACIONAL ESTÁ REQUERENDO A INCLUSÃO DE ALGUM GRAU DE CUIDADOS DE SAÚDE NOS PROGRAMAS DE CUIDADOS DE LONGA DURAÇÃO.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pt-BR" sz="1600" b="1" dirty="0" smtClean="0">
                <a:latin typeface="Verdana" pitchFamily="34" charset="0"/>
                <a:sym typeface="Lucida Grande"/>
              </a:rPr>
              <a:t>ISSO EXIGE PROFISSIONAIS QUALIFICADOS PARA LIDAR COM AS MÚLTIPLAS DOENÇAS CRÔNICAS ASSOCIADAS À POPULAÇÃO IDOSA. 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pt-BR" sz="1600" b="1" dirty="0" smtClean="0">
                <a:latin typeface="Verdana" pitchFamily="34" charset="0"/>
                <a:sym typeface="Lucida Grande"/>
              </a:rPr>
              <a:t>PODEM SER FORNECIDOS NOS DOMICÍLIOS, NA COMUNIDADE, NOS CENTROS DIA, NAS INSTITUIÇÕES  DE LONGA PERMANÊNCIA  ETC.</a:t>
            </a:r>
          </a:p>
        </p:txBody>
      </p:sp>
      <p:sp>
        <p:nvSpPr>
          <p:cNvPr id="78851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 dirty="0">
                <a:latin typeface="Verdana" pitchFamily="34" charset="0"/>
                <a:sym typeface="Lucida Grande"/>
              </a:rPr>
              <a:t>CUIDADOS DE LONGA DURAÇÃO: </a:t>
            </a:r>
          </a:p>
          <a:p>
            <a:pPr marL="39688" algn="ctr"/>
            <a:r>
              <a:rPr lang="en-US" sz="3600" b="1" dirty="0">
                <a:latin typeface="Verdana" pitchFamily="34" charset="0"/>
                <a:sym typeface="Lucida Grande"/>
              </a:rPr>
              <a:t>O </a:t>
            </a:r>
            <a:r>
              <a:rPr lang="en-US" sz="3600" b="1" dirty="0" err="1">
                <a:latin typeface="Verdana" pitchFamily="34" charset="0"/>
                <a:sym typeface="Lucida Grande"/>
              </a:rPr>
              <a:t>que</a:t>
            </a:r>
            <a:r>
              <a:rPr lang="en-US" sz="3600" b="1" dirty="0">
                <a:latin typeface="Verdana" pitchFamily="34" charset="0"/>
                <a:sym typeface="Lucida Grande"/>
              </a:rPr>
              <a:t> </a:t>
            </a:r>
            <a:r>
              <a:rPr lang="en-US" sz="3600" b="1" dirty="0" err="1">
                <a:latin typeface="Verdana" pitchFamily="34" charset="0"/>
                <a:sym typeface="Lucida Grande"/>
              </a:rPr>
              <a:t>significa</a:t>
            </a:r>
            <a:r>
              <a:rPr lang="en-US" sz="3600" b="1" dirty="0">
                <a:latin typeface="Verdana" pitchFamily="34" charset="0"/>
                <a:sym typeface="Lucida Grande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928688"/>
            <a:ext cx="7869237" cy="53959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132080"/>
          <a:lstStyle/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  <a:defRPr/>
            </a:pPr>
            <a:endParaRPr lang="en-GB" sz="900" b="1" dirty="0" smtClean="0">
              <a:solidFill>
                <a:schemeClr val="accent4">
                  <a:lumMod val="50000"/>
                </a:schemeClr>
              </a:solidFill>
              <a:latin typeface="Verdana" pitchFamily="34" charset="0"/>
              <a:sym typeface="Lucida Grande"/>
            </a:endParaRP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  <a:defRPr/>
            </a:pPr>
            <a:r>
              <a:rPr lang="pt-BR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CUIDADO INFORMAL PREDOMINA EM TODO O MUNDO. EM GERAL, É PRESTADO POR CÔNJUGES E/OU FILHAS.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  <a:defRPr/>
            </a:pPr>
            <a:r>
              <a:rPr lang="en-GB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AO LONGO DA HISTÓRIA, NORMAS SOCIAIS E CULTURAIS ESTABELECEM QUE O CUIDADO COM OS MEMBROS DEPENDENTES É DE RESPONSABILIDADE DA MULHER. 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  <a:defRPr/>
            </a:pPr>
            <a:r>
              <a:rPr lang="en-GB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ESPERA-SE QUE AS MULHERES ADULTAS CUIDEM DE SEUS FILHOS E MARIDOS DOENTES, PAIS E SOGROS FRÁGEIS.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  <a:defRPr/>
            </a:pPr>
            <a:r>
              <a:rPr lang="en-GB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JUSTIFICATIVA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  <a:defRPr/>
            </a:pPr>
            <a:r>
              <a:rPr lang="en-GB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       A MAIORIA DOS ESPECIALISTAS ACREDITA QUE É MELHOR PARA OS IDOSOS FRAGÉIS SEREM CUIDADOS POR SUAS FAMÍLIAS. 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  <a:defRPr/>
            </a:pPr>
            <a:r>
              <a:rPr lang="en-GB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       O CUIDADO FORMAL TEM UM CUSTO ELEVADO.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  <a:defRPr/>
            </a:pPr>
            <a:r>
              <a:rPr lang="pt-BR" sz="14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sym typeface="Lucida Grande"/>
              </a:rPr>
              <a:t>       ASSUME-SE QUE OS CUIDADORES, ESPECIALMENTE MULHERES, NÃO INCORREM EM CUSTOS FINANCEIROS OU EMOCIONAIS NA PRESTAÇÃO DE CUIDADOS (GOLDANI, 2004).</a:t>
            </a:r>
          </a:p>
        </p:txBody>
      </p:sp>
      <p:sp>
        <p:nvSpPr>
          <p:cNvPr id="79875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>
                <a:solidFill>
                  <a:srgbClr val="FFCC00"/>
                </a:solidFill>
                <a:latin typeface="Verdana" pitchFamily="34" charset="0"/>
                <a:sym typeface="Lucida Grande"/>
              </a:rPr>
              <a:t>CUIDADO INFORMAL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484313"/>
            <a:ext cx="7869237" cy="5184775"/>
          </a:xfrm>
          <a:solidFill>
            <a:srgbClr val="C0C0C0"/>
          </a:solidFill>
        </p:spPr>
        <p:txBody>
          <a:bodyPr rIns="132080"/>
          <a:lstStyle/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endParaRPr lang="en-US" sz="1400" b="1" dirty="0" smtClean="0">
              <a:solidFill>
                <a:schemeClr val="bg2"/>
              </a:solidFill>
              <a:latin typeface="Verdana" pitchFamily="34" charset="0"/>
            </a:endParaRP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A FAMÍLIA</a:t>
            </a: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endParaRPr lang="en-US" sz="2000" b="1" dirty="0" smtClean="0">
              <a:solidFill>
                <a:schemeClr val="accent4">
                  <a:lumMod val="50000"/>
                </a:schemeClr>
              </a:solidFill>
              <a:latin typeface="Verdana" pitchFamily="34" charset="0"/>
            </a:endParaRPr>
          </a:p>
          <a:p>
            <a:pPr marL="449263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A AUSÊNCIA DE AÇÕES DO ESTADO COM O OBJETIVO DE AJUDAR AS FAMÍLIAS A CUIDAR DOS IDOSOS PODE SIGNIFICAR UMA CARGA IMPOSTA ÀS FAMÍLIAS E RESULTAR EM VIOLÊNCIA FAMILIAR, MAUS TRATOS, ABUSOS (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Pasinato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 e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Kornis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, 2009).</a:t>
            </a:r>
            <a:endParaRPr lang="pt-BR" sz="2000" b="1" dirty="0" smtClean="0">
              <a:solidFill>
                <a:schemeClr val="accent4">
                  <a:lumMod val="50000"/>
                </a:schemeClr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80899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400" b="1" dirty="0">
                <a:sym typeface="Lucida Grande"/>
              </a:rPr>
              <a:t>QUEM CUIDA DOS IDOSOS BRASILEIROS FRÁGEIS?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oelSartore-help-Lincoln-Nebraska"/>
          <p:cNvPicPr>
            <a:picLocks noChangeAspect="1" noChangeArrowheads="1"/>
          </p:cNvPicPr>
          <p:nvPr/>
        </p:nvPicPr>
        <p:blipFill>
          <a:blip r:embed="rId2" cstate="print"/>
          <a:srcRect l="7253" t="6903"/>
          <a:stretch>
            <a:fillRect/>
          </a:stretch>
        </p:blipFill>
        <p:spPr bwMode="auto">
          <a:xfrm>
            <a:off x="2627784" y="1340768"/>
            <a:ext cx="3528392" cy="5330039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000" b="1">
                <a:solidFill>
                  <a:srgbClr val="FFCC00"/>
                </a:solidFill>
                <a:sym typeface="Lucida Grande"/>
              </a:rPr>
              <a:t>QUEM CUIDA DOS IDOSOS FRÁGEIS?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497" t="18176" r="42710" b="18176"/>
          <a:stretch>
            <a:fillRect/>
          </a:stretch>
        </p:blipFill>
        <p:spPr bwMode="auto">
          <a:xfrm>
            <a:off x="899592" y="0"/>
            <a:ext cx="6841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981075"/>
            <a:ext cx="7869237" cy="5184775"/>
          </a:xfrm>
          <a:solidFill>
            <a:srgbClr val="C0C0C0"/>
          </a:solidFill>
        </p:spPr>
        <p:txBody>
          <a:bodyPr rIns="132080"/>
          <a:lstStyle/>
          <a:p>
            <a:pPr marL="449263" indent="-449263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1600" b="1" dirty="0" smtClean="0">
              <a:solidFill>
                <a:srgbClr val="CCCCCC"/>
              </a:solidFill>
              <a:latin typeface="Lucida Grande"/>
              <a:sym typeface="Lucida Grande"/>
            </a:endParaRPr>
          </a:p>
          <a:p>
            <a:pPr marL="449263" indent="-449263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1600" b="1" dirty="0" smtClean="0">
              <a:solidFill>
                <a:srgbClr val="CCCCCC"/>
              </a:solidFill>
              <a:latin typeface="Lucida Grande"/>
              <a:sym typeface="Lucida Grande"/>
            </a:endParaRP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</a:pPr>
            <a:endParaRPr lang="pt-BR" sz="1600" b="1" dirty="0" smtClean="0">
              <a:solidFill>
                <a:schemeClr val="bg2"/>
              </a:solidFill>
              <a:latin typeface="Verdana" pitchFamily="34" charset="0"/>
              <a:sym typeface="Lucida Grande"/>
            </a:endParaRP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pt-BR" sz="1600" b="1" dirty="0" smtClean="0">
                <a:latin typeface="Verdana" pitchFamily="34" charset="0"/>
                <a:sym typeface="Lucida Grande"/>
              </a:rPr>
              <a:t>FAMÍLIA É UMA INSTITUIÇÃO IDEALIZADA. </a:t>
            </a: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endParaRPr lang="pt-BR" sz="1600" b="1" dirty="0" smtClean="0">
              <a:latin typeface="Verdana" pitchFamily="34" charset="0"/>
              <a:sym typeface="Lucida Grande"/>
            </a:endParaRP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pt-BR" sz="1600" b="1" dirty="0" smtClean="0">
                <a:latin typeface="Verdana" pitchFamily="34" charset="0"/>
                <a:sym typeface="Lucida Grande"/>
              </a:rPr>
              <a:t>É UM ESPAÇO DE CONFLITO E DISPUTA DE PODER ENTRE GÊNERO E GERAÇÕES.</a:t>
            </a: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</a:pPr>
            <a:endParaRPr lang="pt-BR" sz="1600" b="1" dirty="0" smtClean="0">
              <a:latin typeface="Verdana" pitchFamily="34" charset="0"/>
              <a:sym typeface="Lucida Grande"/>
            </a:endParaRPr>
          </a:p>
          <a:p>
            <a:pPr marL="849313" lvl="1" indent="-449263" algn="just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2"/>
              </a:buBlip>
            </a:pPr>
            <a:r>
              <a:rPr lang="pt-BR" sz="1600" b="1" dirty="0" smtClean="0">
                <a:latin typeface="Verdana" pitchFamily="34" charset="0"/>
                <a:sym typeface="Lucida Grande"/>
              </a:rPr>
              <a:t>TER FILHOS POR SI SÓ NÃO É GARANTIA DE CUIDADOS NA VELHICE (DEBERT, 1999).</a:t>
            </a:r>
          </a:p>
        </p:txBody>
      </p:sp>
      <p:sp>
        <p:nvSpPr>
          <p:cNvPr id="8294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>
                <a:solidFill>
                  <a:srgbClr val="FFCC00"/>
                </a:solidFill>
                <a:latin typeface="Verdana" pitchFamily="34" charset="0"/>
                <a:sym typeface="Lucida Grande"/>
              </a:rPr>
              <a:t>NO ENTANTO….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258888" y="5229225"/>
            <a:ext cx="70754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chemeClr val="folHlink"/>
              </a:buClr>
              <a:buSzPct val="263000"/>
              <a:buFont typeface="Wingdings" pitchFamily="2" charset="2"/>
              <a:buBlip>
                <a:blip r:embed="rId2"/>
              </a:buBlip>
              <a:defRPr/>
            </a:pPr>
            <a:endParaRPr lang="pt-BR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ubtítulo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358188" cy="6000750"/>
          </a:xfrm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6019" name="CaixaDeTexto 5"/>
          <p:cNvSpPr txBox="1">
            <a:spLocks noChangeArrowheads="1"/>
          </p:cNvSpPr>
          <p:nvPr/>
        </p:nvSpPr>
        <p:spPr bwMode="auto">
          <a:xfrm>
            <a:off x="7000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341" name="CaixaDeTexto 6"/>
          <p:cNvSpPr txBox="1">
            <a:spLocks noChangeArrowheads="1"/>
          </p:cNvSpPr>
          <p:nvPr/>
        </p:nvSpPr>
        <p:spPr bwMode="auto">
          <a:xfrm>
            <a:off x="4375150" y="908050"/>
            <a:ext cx="4572000" cy="1939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IDOSOS EM SITUAÇÃO DE FRAGILIDADE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VULNERABILIDADE SOCIAL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857625" y="4673600"/>
            <a:ext cx="5286375" cy="1077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rial Black" pitchFamily="34" charset="0"/>
              </a:rPr>
              <a:t>DESAFIOS PARA AS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rial Black" pitchFamily="34" charset="0"/>
              </a:rPr>
              <a:t>POLÍTICAS PÚBLICAS</a:t>
            </a:r>
          </a:p>
        </p:txBody>
      </p:sp>
      <p:sp>
        <p:nvSpPr>
          <p:cNvPr id="4" name="Seta para cima e para baixo 3"/>
          <p:cNvSpPr/>
          <p:nvPr/>
        </p:nvSpPr>
        <p:spPr>
          <a:xfrm>
            <a:off x="5867400" y="2847975"/>
            <a:ext cx="1317625" cy="1825625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" name="Picture 2" descr="C:\Users\Marilia Reinaldo\Documents\Desktop\FOTOS IDOSOS\idosos 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08" y="742628"/>
            <a:ext cx="4242746" cy="39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agem 3" descr="casal fragil.jpg"/>
          <p:cNvPicPr>
            <a:picLocks noChangeAspect="1"/>
          </p:cNvPicPr>
          <p:nvPr/>
        </p:nvPicPr>
        <p:blipFill>
          <a:blip r:embed="rId2" cstate="print"/>
          <a:srcRect l="7076" t="19550" r="11784" b="10101"/>
          <a:stretch>
            <a:fillRect/>
          </a:stretch>
        </p:blipFill>
        <p:spPr bwMode="auto">
          <a:xfrm>
            <a:off x="0" y="549275"/>
            <a:ext cx="4357688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11638" y="260350"/>
            <a:ext cx="4932362" cy="59769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rgbClr val="CCCCCC"/>
              </a:solidFill>
              <a:latin typeface="Lucida Grande"/>
              <a:sym typeface="Lucida Grande"/>
            </a:endParaRPr>
          </a:p>
          <a:p>
            <a:pPr marL="849313" lvl="1" indent="-449263"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None/>
              <a:defRPr/>
            </a:pPr>
            <a:endParaRPr lang="en-GB" sz="1700" b="1" dirty="0" smtClean="0">
              <a:solidFill>
                <a:schemeClr val="bg2"/>
              </a:solidFill>
              <a:latin typeface="Verdana" pitchFamily="34" charset="0"/>
              <a:sym typeface="Lucida Grande"/>
            </a:endParaRPr>
          </a:p>
          <a:p>
            <a:pPr marL="400050" lvl="1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sym typeface="Lucida Grande"/>
              </a:rPr>
              <a:t>COMO O ESTADO PODE OFERTAR POLÍTICAS PARA AS FAMÍLIAS A CUIDAREM DE SEUS IDOSOS FRÁGEIS?</a:t>
            </a: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0" y="0"/>
            <a:ext cx="9144000" cy="709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 charset="0"/>
              </a:rPr>
              <a:t>QUESTÕES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835696" y="260648"/>
            <a:ext cx="5572125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tx1"/>
                </a:solidFill>
                <a:latin typeface="Arial Black" pitchFamily="34" charset="0"/>
              </a:rPr>
              <a:t>SEGURIDADE SOCIAL</a:t>
            </a:r>
          </a:p>
        </p:txBody>
      </p:sp>
      <p:sp>
        <p:nvSpPr>
          <p:cNvPr id="88067" name="Line 3"/>
          <p:cNvSpPr>
            <a:spLocks noChangeShapeType="1"/>
          </p:cNvSpPr>
          <p:nvPr/>
        </p:nvSpPr>
        <p:spPr bwMode="auto">
          <a:xfrm>
            <a:off x="1042988" y="1700213"/>
            <a:ext cx="67691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>
            <a:off x="1042988" y="1700213"/>
            <a:ext cx="0" cy="6492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>
            <a:off x="4356100" y="1700213"/>
            <a:ext cx="0" cy="36036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059113" y="1989138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>
                <a:latin typeface="Arial" pitchFamily="34" charset="0"/>
              </a:rPr>
              <a:t>NÃO CONTRIBUTIVO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6588125" y="1989138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>
                <a:latin typeface="Arial" pitchFamily="34" charset="0"/>
              </a:rPr>
              <a:t>NÂO CONTRIBUTIVO</a:t>
            </a:r>
          </a:p>
        </p:txBody>
      </p:sp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179388" y="2347913"/>
            <a:ext cx="2089150" cy="13684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79388" y="2357438"/>
            <a:ext cx="2232025" cy="1354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Arial Black" pitchFamily="34" charset="0"/>
                <a:cs typeface="+mn-cs"/>
              </a:rPr>
              <a:t>PREVIDÊNCIA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Arial" pitchFamily="34" charset="0"/>
                <a:cs typeface="+mn-cs"/>
              </a:rPr>
              <a:t>Regime Geral da Previdência Social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latin typeface="Arial" pitchFamily="34" charset="0"/>
                <a:cs typeface="+mn-cs"/>
              </a:rPr>
              <a:t>(urbano + rural)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rgbClr val="FF0000"/>
                </a:solidFill>
                <a:latin typeface="Arial" pitchFamily="34" charset="0"/>
                <a:cs typeface="+mn-cs"/>
              </a:rPr>
              <a:t>18 milhões aposentados</a:t>
            </a: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3276600" y="2349500"/>
            <a:ext cx="2447925" cy="13684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2987675" y="2422525"/>
            <a:ext cx="2879725" cy="830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ASSISTÊNCIA SOCIAL</a:t>
            </a:r>
            <a:endParaRPr lang="pt-BR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6804025" y="2349500"/>
            <a:ext cx="2089150" cy="13684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6786563" y="2643188"/>
            <a:ext cx="2016125" cy="646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itchFamily="34" charset="0"/>
                <a:cs typeface="+mn-cs"/>
              </a:rPr>
              <a:t>SAÚDE</a:t>
            </a:r>
            <a:endParaRPr lang="pt-BR" sz="2800" b="1" dirty="0">
              <a:solidFill>
                <a:schemeClr val="accent3">
                  <a:lumMod val="20000"/>
                  <a:lumOff val="8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>
            <a:off x="1042988" y="5805488"/>
            <a:ext cx="6913562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flipV="1">
            <a:off x="1042988" y="3789363"/>
            <a:ext cx="0" cy="20161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 flipV="1">
            <a:off x="7956550" y="5229225"/>
            <a:ext cx="0" cy="5762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 flipV="1">
            <a:off x="5795963" y="5229225"/>
            <a:ext cx="0" cy="5762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 flipV="1">
            <a:off x="3348038" y="5229225"/>
            <a:ext cx="0" cy="5762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8083" name="Text Box 27"/>
          <p:cNvSpPr txBox="1">
            <a:spLocks noChangeArrowheads="1"/>
          </p:cNvSpPr>
          <p:nvPr/>
        </p:nvSpPr>
        <p:spPr bwMode="auto">
          <a:xfrm>
            <a:off x="2857251" y="5805488"/>
            <a:ext cx="3529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FINANCIAMIENTO</a:t>
            </a:r>
          </a:p>
        </p:txBody>
      </p:sp>
      <p:sp>
        <p:nvSpPr>
          <p:cNvPr id="88084" name="Line 28"/>
          <p:cNvSpPr>
            <a:spLocks noChangeShapeType="1"/>
          </p:cNvSpPr>
          <p:nvPr/>
        </p:nvSpPr>
        <p:spPr bwMode="auto">
          <a:xfrm>
            <a:off x="7812088" y="1700213"/>
            <a:ext cx="0" cy="36036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68350"/>
            <a:ext cx="9144000" cy="12827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0000" tIns="46800" rIns="90000" bIns="46800" rtlCol="0">
            <a:normAutofit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POLÍTICA NACIONAL DE ASSISTÊNCIA SOCIAL</a:t>
            </a: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8625" y="2057400"/>
            <a:ext cx="8715375" cy="4540250"/>
          </a:xfrm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smtClean="0">
                <a:latin typeface="Tahoma" pitchFamily="34" charset="0"/>
              </a:rPr>
              <a:t>SUAS – SISTEMA ÚNICO DA ASSISTÊNCIA SOCIAL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Efetiva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a </a:t>
            </a: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assistência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social </a:t>
            </a: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como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direito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de </a:t>
            </a: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cidadania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e </a:t>
            </a: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responsabilidade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do Estado - </a:t>
            </a:r>
            <a:r>
              <a:rPr lang="en-GB" sz="24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institui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o SUAS;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Tahoma" pitchFamily="34" charset="0"/>
              </a:rPr>
              <a:t>Realiza</a:t>
            </a:r>
            <a:r>
              <a:rPr lang="en-GB" sz="2400" b="1" dirty="0" smtClean="0">
                <a:latin typeface="Tahoma" pitchFamily="34" charset="0"/>
              </a:rPr>
              <a:t>-se de forma </a:t>
            </a:r>
            <a:r>
              <a:rPr lang="en-GB" sz="2400" b="1" dirty="0" err="1" smtClean="0">
                <a:latin typeface="Tahoma" pitchFamily="34" charset="0"/>
              </a:rPr>
              <a:t>integrada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às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políticas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setoriais</a:t>
            </a:r>
            <a:r>
              <a:rPr lang="en-GB" sz="2400" b="1" dirty="0" smtClean="0">
                <a:latin typeface="Tahoma" pitchFamily="34" charset="0"/>
              </a:rPr>
              <a:t>, </a:t>
            </a:r>
            <a:r>
              <a:rPr lang="en-GB" sz="2400" b="1" dirty="0" err="1" smtClean="0">
                <a:latin typeface="Tahoma" pitchFamily="34" charset="0"/>
              </a:rPr>
              <a:t>considerando</a:t>
            </a:r>
            <a:r>
              <a:rPr lang="en-GB" sz="2400" b="1" dirty="0" smtClean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ahoma" pitchFamily="34" charset="0"/>
              </a:rPr>
              <a:t>as </a:t>
            </a:r>
            <a:r>
              <a:rPr lang="en-GB" sz="2000" b="1" dirty="0" err="1" smtClean="0">
                <a:latin typeface="Tahoma" pitchFamily="34" charset="0"/>
              </a:rPr>
              <a:t>desigualdades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socioterritoriais</a:t>
            </a:r>
            <a:r>
              <a:rPr lang="en-GB" sz="2000" b="1" dirty="0" smtClean="0">
                <a:latin typeface="Tahoma" pitchFamily="34" charset="0"/>
              </a:rPr>
              <a:t>, </a:t>
            </a:r>
            <a:r>
              <a:rPr lang="en-GB" sz="2000" b="1" dirty="0" err="1" smtClean="0">
                <a:latin typeface="Tahoma" pitchFamily="34" charset="0"/>
              </a:rPr>
              <a:t>visando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seu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enfrentamento</a:t>
            </a:r>
            <a:r>
              <a:rPr lang="en-GB" sz="2000" b="1" dirty="0" smtClean="0">
                <a:latin typeface="Tahoma" pitchFamily="34" charset="0"/>
              </a:rPr>
              <a:t>,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ahoma" pitchFamily="34" charset="0"/>
              </a:rPr>
              <a:t>à </a:t>
            </a:r>
            <a:r>
              <a:rPr lang="en-GB" sz="2000" b="1" dirty="0" err="1" smtClean="0">
                <a:latin typeface="Tahoma" pitchFamily="34" charset="0"/>
              </a:rPr>
              <a:t>garantia</a:t>
            </a:r>
            <a:r>
              <a:rPr lang="en-GB" sz="2000" b="1" dirty="0" smtClean="0">
                <a:latin typeface="Tahoma" pitchFamily="34" charset="0"/>
              </a:rPr>
              <a:t> dos </a:t>
            </a:r>
            <a:r>
              <a:rPr lang="en-GB" sz="2000" b="1" dirty="0" err="1" smtClean="0">
                <a:latin typeface="Tahoma" pitchFamily="34" charset="0"/>
              </a:rPr>
              <a:t>mínimos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sociais</a:t>
            </a:r>
            <a:r>
              <a:rPr lang="en-GB" sz="2000" b="1" dirty="0" smtClean="0">
                <a:latin typeface="Tahoma" pitchFamily="34" charset="0"/>
              </a:rPr>
              <a:t>,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latin typeface="Tahoma" pitchFamily="34" charset="0"/>
              </a:rPr>
              <a:t>ao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provimento</a:t>
            </a:r>
            <a:r>
              <a:rPr lang="en-GB" sz="2000" b="1" dirty="0" smtClean="0">
                <a:latin typeface="Tahoma" pitchFamily="34" charset="0"/>
              </a:rPr>
              <a:t> de </a:t>
            </a:r>
            <a:r>
              <a:rPr lang="en-GB" sz="2000" b="1" dirty="0" err="1" smtClean="0">
                <a:latin typeface="Tahoma" pitchFamily="34" charset="0"/>
              </a:rPr>
              <a:t>condições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para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atender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contingências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sociais</a:t>
            </a:r>
            <a:r>
              <a:rPr lang="en-GB" sz="2000" b="1" dirty="0" smtClean="0">
                <a:latin typeface="Tahoma" pitchFamily="34" charset="0"/>
              </a:rPr>
              <a:t> e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3300"/>
              </a:buClr>
              <a:buFont typeface="Wingdings" pitchFamily="2" charset="2"/>
              <a:buChar char="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latin typeface="Tahoma" pitchFamily="34" charset="0"/>
              </a:rPr>
              <a:t>à </a:t>
            </a:r>
            <a:r>
              <a:rPr lang="en-GB" sz="2000" b="1" dirty="0" err="1" smtClean="0">
                <a:latin typeface="Tahoma" pitchFamily="34" charset="0"/>
              </a:rPr>
              <a:t>universalização</a:t>
            </a:r>
            <a:r>
              <a:rPr lang="en-GB" sz="2000" b="1" dirty="0" smtClean="0">
                <a:latin typeface="Tahoma" pitchFamily="34" charset="0"/>
              </a:rPr>
              <a:t> dos </a:t>
            </a:r>
            <a:r>
              <a:rPr lang="en-GB" sz="2000" b="1" dirty="0" err="1" smtClean="0">
                <a:latin typeface="Tahoma" pitchFamily="34" charset="0"/>
              </a:rPr>
              <a:t>direitos</a:t>
            </a:r>
            <a:r>
              <a:rPr lang="en-GB" sz="2000" b="1" dirty="0" smtClean="0">
                <a:latin typeface="Tahoma" pitchFamily="34" charset="0"/>
              </a:rPr>
              <a:t> </a:t>
            </a:r>
            <a:r>
              <a:rPr lang="en-GB" sz="2000" b="1" dirty="0" err="1" smtClean="0">
                <a:latin typeface="Tahoma" pitchFamily="34" charset="0"/>
              </a:rPr>
              <a:t>sociais</a:t>
            </a:r>
            <a:r>
              <a:rPr lang="en-GB" sz="2000" dirty="0" smtClean="0"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85750" y="947738"/>
            <a:ext cx="8858250" cy="7715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Rede de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Proteção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Social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928813"/>
            <a:ext cx="3482975" cy="4035425"/>
            <a:chOff x="288" y="1248"/>
            <a:chExt cx="2194" cy="2542"/>
          </a:xfrm>
        </p:grpSpPr>
        <p:pic>
          <p:nvPicPr>
            <p:cNvPr id="9014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1248"/>
              <a:ext cx="1464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49" name="AutoShape 4"/>
            <p:cNvSpPr>
              <a:spLocks noChangeArrowheads="1"/>
            </p:cNvSpPr>
            <p:nvPr/>
          </p:nvSpPr>
          <p:spPr bwMode="auto">
            <a:xfrm>
              <a:off x="291" y="1251"/>
              <a:ext cx="1461" cy="584"/>
            </a:xfrm>
            <a:prstGeom prst="roundRect">
              <a:avLst>
                <a:gd name="adj" fmla="val 167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84" y="1346"/>
              <a:ext cx="1221" cy="201"/>
              <a:chOff x="484" y="1346"/>
              <a:chExt cx="1221" cy="201"/>
            </a:xfrm>
          </p:grpSpPr>
          <p:sp>
            <p:nvSpPr>
              <p:cNvPr id="90175" name="AutoShape 6"/>
              <p:cNvSpPr>
                <a:spLocks noChangeArrowheads="1"/>
              </p:cNvSpPr>
              <p:nvPr/>
            </p:nvSpPr>
            <p:spPr bwMode="auto">
              <a:xfrm>
                <a:off x="484" y="1346"/>
                <a:ext cx="1222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76" name="AutoShape 7"/>
              <p:cNvSpPr>
                <a:spLocks noChangeArrowheads="1"/>
              </p:cNvSpPr>
              <p:nvPr/>
            </p:nvSpPr>
            <p:spPr bwMode="auto">
              <a:xfrm>
                <a:off x="484" y="1346"/>
                <a:ext cx="1221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Proteção Social </a:t>
                </a: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12" y="1543"/>
              <a:ext cx="503" cy="202"/>
              <a:chOff x="812" y="1543"/>
              <a:chExt cx="503" cy="202"/>
            </a:xfrm>
          </p:grpSpPr>
          <p:sp>
            <p:nvSpPr>
              <p:cNvPr id="90173" name="AutoShape 9"/>
              <p:cNvSpPr>
                <a:spLocks noChangeArrowheads="1"/>
              </p:cNvSpPr>
              <p:nvPr/>
            </p:nvSpPr>
            <p:spPr bwMode="auto">
              <a:xfrm>
                <a:off x="812" y="1543"/>
                <a:ext cx="50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74" name="AutoShape 10"/>
              <p:cNvSpPr>
                <a:spLocks noChangeArrowheads="1"/>
              </p:cNvSpPr>
              <p:nvPr/>
            </p:nvSpPr>
            <p:spPr bwMode="auto">
              <a:xfrm>
                <a:off x="812" y="1543"/>
                <a:ext cx="50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Básica</a:t>
                </a:r>
              </a:p>
            </p:txBody>
          </p:sp>
        </p:grpSp>
        <p:pic>
          <p:nvPicPr>
            <p:cNvPr id="90152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19" y="2183"/>
              <a:ext cx="1463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53" name="AutoShape 12"/>
            <p:cNvSpPr>
              <a:spLocks noChangeArrowheads="1"/>
            </p:cNvSpPr>
            <p:nvPr/>
          </p:nvSpPr>
          <p:spPr bwMode="auto">
            <a:xfrm>
              <a:off x="1020" y="2184"/>
              <a:ext cx="1461" cy="292"/>
            </a:xfrm>
            <a:prstGeom prst="roundRect">
              <a:avLst>
                <a:gd name="adj" fmla="val 338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1472" y="2232"/>
              <a:ext cx="643" cy="201"/>
              <a:chOff x="1472" y="2232"/>
              <a:chExt cx="643" cy="201"/>
            </a:xfrm>
          </p:grpSpPr>
          <p:sp>
            <p:nvSpPr>
              <p:cNvPr id="90171" name="AutoShape 14"/>
              <p:cNvSpPr>
                <a:spLocks noChangeArrowheads="1"/>
              </p:cNvSpPr>
              <p:nvPr/>
            </p:nvSpPr>
            <p:spPr bwMode="auto">
              <a:xfrm>
                <a:off x="1472" y="2232"/>
                <a:ext cx="644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72" name="AutoShape 15"/>
              <p:cNvSpPr>
                <a:spLocks noChangeArrowheads="1"/>
              </p:cNvSpPr>
              <p:nvPr/>
            </p:nvSpPr>
            <p:spPr bwMode="auto">
              <a:xfrm>
                <a:off x="1472" y="2232"/>
                <a:ext cx="644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Serviços</a:t>
                </a:r>
              </a:p>
            </p:txBody>
          </p:sp>
        </p:grpSp>
        <p:pic>
          <p:nvPicPr>
            <p:cNvPr id="90155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9" y="2767"/>
              <a:ext cx="1463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56" name="AutoShape 17"/>
            <p:cNvSpPr>
              <a:spLocks noChangeArrowheads="1"/>
            </p:cNvSpPr>
            <p:nvPr/>
          </p:nvSpPr>
          <p:spPr bwMode="auto">
            <a:xfrm>
              <a:off x="1020" y="2768"/>
              <a:ext cx="1461" cy="292"/>
            </a:xfrm>
            <a:prstGeom prst="roundRect">
              <a:avLst>
                <a:gd name="adj" fmla="val 338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406" y="2816"/>
              <a:ext cx="782" cy="201"/>
              <a:chOff x="1406" y="2816"/>
              <a:chExt cx="782" cy="201"/>
            </a:xfrm>
          </p:grpSpPr>
          <p:sp>
            <p:nvSpPr>
              <p:cNvPr id="90169" name="AutoShape 19"/>
              <p:cNvSpPr>
                <a:spLocks noChangeArrowheads="1"/>
              </p:cNvSpPr>
              <p:nvPr/>
            </p:nvSpPr>
            <p:spPr bwMode="auto">
              <a:xfrm>
                <a:off x="1406" y="2816"/>
                <a:ext cx="78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70" name="AutoShape 20"/>
              <p:cNvSpPr>
                <a:spLocks noChangeArrowheads="1"/>
              </p:cNvSpPr>
              <p:nvPr/>
            </p:nvSpPr>
            <p:spPr bwMode="auto">
              <a:xfrm>
                <a:off x="1406" y="2816"/>
                <a:ext cx="78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Benefícios</a:t>
                </a:r>
              </a:p>
            </p:txBody>
          </p:sp>
        </p:grpSp>
        <p:pic>
          <p:nvPicPr>
            <p:cNvPr id="90158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19" y="3203"/>
              <a:ext cx="1463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59" name="AutoShape 22"/>
            <p:cNvSpPr>
              <a:spLocks noChangeArrowheads="1"/>
            </p:cNvSpPr>
            <p:nvPr/>
          </p:nvSpPr>
          <p:spPr bwMode="auto">
            <a:xfrm>
              <a:off x="1020" y="3206"/>
              <a:ext cx="1461" cy="584"/>
            </a:xfrm>
            <a:prstGeom prst="roundRect">
              <a:avLst>
                <a:gd name="adj" fmla="val 167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1320" y="3300"/>
              <a:ext cx="1007" cy="201"/>
              <a:chOff x="1320" y="3300"/>
              <a:chExt cx="1007" cy="201"/>
            </a:xfrm>
          </p:grpSpPr>
          <p:sp>
            <p:nvSpPr>
              <p:cNvPr id="90167" name="AutoShape 24"/>
              <p:cNvSpPr>
                <a:spLocks noChangeArrowheads="1"/>
              </p:cNvSpPr>
              <p:nvPr/>
            </p:nvSpPr>
            <p:spPr bwMode="auto">
              <a:xfrm>
                <a:off x="1320" y="3300"/>
                <a:ext cx="1008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68" name="AutoShape 25"/>
              <p:cNvSpPr>
                <a:spLocks noChangeArrowheads="1"/>
              </p:cNvSpPr>
              <p:nvPr/>
            </p:nvSpPr>
            <p:spPr bwMode="auto">
              <a:xfrm>
                <a:off x="1320" y="3300"/>
                <a:ext cx="1007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Programas e 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486" y="3498"/>
              <a:ext cx="614" cy="201"/>
              <a:chOff x="1486" y="3498"/>
              <a:chExt cx="614" cy="201"/>
            </a:xfrm>
          </p:grpSpPr>
          <p:sp>
            <p:nvSpPr>
              <p:cNvPr id="90165" name="AutoShape 27"/>
              <p:cNvSpPr>
                <a:spLocks noChangeArrowheads="1"/>
              </p:cNvSpPr>
              <p:nvPr/>
            </p:nvSpPr>
            <p:spPr bwMode="auto">
              <a:xfrm>
                <a:off x="1486" y="3498"/>
                <a:ext cx="615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66" name="AutoShape 28"/>
              <p:cNvSpPr>
                <a:spLocks noChangeArrowheads="1"/>
              </p:cNvSpPr>
              <p:nvPr/>
            </p:nvSpPr>
            <p:spPr bwMode="auto">
              <a:xfrm>
                <a:off x="1487" y="3498"/>
                <a:ext cx="615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Projetos</a:t>
                </a:r>
              </a:p>
            </p:txBody>
          </p:sp>
        </p:grpSp>
        <p:sp>
          <p:nvSpPr>
            <p:cNvPr id="90162" name="Freeform 29"/>
            <p:cNvSpPr>
              <a:spLocks noChangeArrowheads="1"/>
            </p:cNvSpPr>
            <p:nvPr/>
          </p:nvSpPr>
          <p:spPr bwMode="auto">
            <a:xfrm>
              <a:off x="670" y="1835"/>
              <a:ext cx="350" cy="1081"/>
            </a:xfrm>
            <a:custGeom>
              <a:avLst/>
              <a:gdLst>
                <a:gd name="T0" fmla="*/ 350 w 1544"/>
                <a:gd name="T1" fmla="*/ 1081 h 4765"/>
                <a:gd name="T2" fmla="*/ 131 w 1544"/>
                <a:gd name="T3" fmla="*/ 1081 h 4765"/>
                <a:gd name="T4" fmla="*/ 131 w 1544"/>
                <a:gd name="T5" fmla="*/ 0 h 4765"/>
                <a:gd name="T6" fmla="*/ 0 w 1544"/>
                <a:gd name="T7" fmla="*/ 0 h 47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4" h="4765">
                  <a:moveTo>
                    <a:pt x="1543" y="4764"/>
                  </a:moveTo>
                  <a:lnTo>
                    <a:pt x="577" y="4764"/>
                  </a:lnTo>
                  <a:lnTo>
                    <a:pt x="577" y="0"/>
                  </a:lnTo>
                  <a:lnTo>
                    <a:pt x="0" y="0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0163" name="Freeform 30"/>
            <p:cNvSpPr>
              <a:spLocks noChangeArrowheads="1"/>
            </p:cNvSpPr>
            <p:nvPr/>
          </p:nvSpPr>
          <p:spPr bwMode="auto">
            <a:xfrm>
              <a:off x="801" y="1849"/>
              <a:ext cx="232" cy="1679"/>
            </a:xfrm>
            <a:custGeom>
              <a:avLst/>
              <a:gdLst>
                <a:gd name="T0" fmla="*/ 232 w 1024"/>
                <a:gd name="T1" fmla="*/ 1679 h 7406"/>
                <a:gd name="T2" fmla="*/ 0 w 1024"/>
                <a:gd name="T3" fmla="*/ 1679 h 7406"/>
                <a:gd name="T4" fmla="*/ 0 w 1024"/>
                <a:gd name="T5" fmla="*/ 0 h 74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24" h="7406">
                  <a:moveTo>
                    <a:pt x="1023" y="7405"/>
                  </a:moveTo>
                  <a:lnTo>
                    <a:pt x="0" y="7405"/>
                  </a:lnTo>
                  <a:lnTo>
                    <a:pt x="0" y="0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0164" name="Freeform 31"/>
            <p:cNvSpPr>
              <a:spLocks noChangeArrowheads="1"/>
            </p:cNvSpPr>
            <p:nvPr/>
          </p:nvSpPr>
          <p:spPr bwMode="auto">
            <a:xfrm>
              <a:off x="670" y="1835"/>
              <a:ext cx="350" cy="496"/>
            </a:xfrm>
            <a:custGeom>
              <a:avLst/>
              <a:gdLst>
                <a:gd name="T0" fmla="*/ 350 w 1544"/>
                <a:gd name="T1" fmla="*/ 496 h 2187"/>
                <a:gd name="T2" fmla="*/ 131 w 1544"/>
                <a:gd name="T3" fmla="*/ 496 h 2187"/>
                <a:gd name="T4" fmla="*/ 131 w 1544"/>
                <a:gd name="T5" fmla="*/ 0 h 2187"/>
                <a:gd name="T6" fmla="*/ 0 w 1544"/>
                <a:gd name="T7" fmla="*/ 0 h 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4" h="2187">
                  <a:moveTo>
                    <a:pt x="1543" y="2186"/>
                  </a:moveTo>
                  <a:lnTo>
                    <a:pt x="577" y="2186"/>
                  </a:lnTo>
                  <a:lnTo>
                    <a:pt x="577" y="0"/>
                  </a:lnTo>
                  <a:lnTo>
                    <a:pt x="0" y="0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4191000" y="1981200"/>
            <a:ext cx="3481388" cy="4033838"/>
            <a:chOff x="2640" y="1248"/>
            <a:chExt cx="2193" cy="2541"/>
          </a:xfrm>
        </p:grpSpPr>
        <p:pic>
          <p:nvPicPr>
            <p:cNvPr id="90125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0" y="1248"/>
              <a:ext cx="1464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6" name="AutoShape 34"/>
            <p:cNvSpPr>
              <a:spLocks noChangeArrowheads="1"/>
            </p:cNvSpPr>
            <p:nvPr/>
          </p:nvSpPr>
          <p:spPr bwMode="auto">
            <a:xfrm>
              <a:off x="2643" y="1251"/>
              <a:ext cx="1461" cy="584"/>
            </a:xfrm>
            <a:prstGeom prst="roundRect">
              <a:avLst>
                <a:gd name="adj" fmla="val 167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2836" y="1346"/>
              <a:ext cx="1221" cy="201"/>
              <a:chOff x="2836" y="1346"/>
              <a:chExt cx="1221" cy="201"/>
            </a:xfrm>
          </p:grpSpPr>
          <p:sp>
            <p:nvSpPr>
              <p:cNvPr id="90146" name="AutoShape 36"/>
              <p:cNvSpPr>
                <a:spLocks noChangeArrowheads="1"/>
              </p:cNvSpPr>
              <p:nvPr/>
            </p:nvSpPr>
            <p:spPr bwMode="auto">
              <a:xfrm>
                <a:off x="2836" y="1346"/>
                <a:ext cx="1222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47" name="AutoShape 37"/>
              <p:cNvSpPr>
                <a:spLocks noChangeArrowheads="1"/>
              </p:cNvSpPr>
              <p:nvPr/>
            </p:nvSpPr>
            <p:spPr bwMode="auto">
              <a:xfrm>
                <a:off x="2836" y="1346"/>
                <a:ext cx="1221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Proteção Social </a:t>
                </a:r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101" y="1543"/>
              <a:ext cx="632" cy="201"/>
              <a:chOff x="3101" y="1543"/>
              <a:chExt cx="632" cy="201"/>
            </a:xfrm>
          </p:grpSpPr>
          <p:sp>
            <p:nvSpPr>
              <p:cNvPr id="90144" name="AutoShape 39"/>
              <p:cNvSpPr>
                <a:spLocks noChangeArrowheads="1"/>
              </p:cNvSpPr>
              <p:nvPr/>
            </p:nvSpPr>
            <p:spPr bwMode="auto">
              <a:xfrm>
                <a:off x="3101" y="1543"/>
                <a:ext cx="63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45" name="AutoShape 40"/>
              <p:cNvSpPr>
                <a:spLocks noChangeArrowheads="1"/>
              </p:cNvSpPr>
              <p:nvPr/>
            </p:nvSpPr>
            <p:spPr bwMode="auto">
              <a:xfrm>
                <a:off x="3101" y="1543"/>
                <a:ext cx="632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Especial</a:t>
                </a:r>
              </a:p>
            </p:txBody>
          </p:sp>
        </p:grpSp>
        <p:pic>
          <p:nvPicPr>
            <p:cNvPr id="90129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71" y="2183"/>
              <a:ext cx="1464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0" name="AutoShape 42"/>
            <p:cNvSpPr>
              <a:spLocks noChangeArrowheads="1"/>
            </p:cNvSpPr>
            <p:nvPr/>
          </p:nvSpPr>
          <p:spPr bwMode="auto">
            <a:xfrm>
              <a:off x="3372" y="2184"/>
              <a:ext cx="1460" cy="292"/>
            </a:xfrm>
            <a:prstGeom prst="roundRect">
              <a:avLst>
                <a:gd name="adj" fmla="val 338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3825" y="2232"/>
              <a:ext cx="642" cy="201"/>
              <a:chOff x="3825" y="2232"/>
              <a:chExt cx="642" cy="201"/>
            </a:xfrm>
          </p:grpSpPr>
          <p:sp>
            <p:nvSpPr>
              <p:cNvPr id="90142" name="AutoShape 44"/>
              <p:cNvSpPr>
                <a:spLocks noChangeArrowheads="1"/>
              </p:cNvSpPr>
              <p:nvPr/>
            </p:nvSpPr>
            <p:spPr bwMode="auto">
              <a:xfrm>
                <a:off x="3825" y="2232"/>
                <a:ext cx="64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43" name="AutoShape 45"/>
              <p:cNvSpPr>
                <a:spLocks noChangeArrowheads="1"/>
              </p:cNvSpPr>
              <p:nvPr/>
            </p:nvSpPr>
            <p:spPr bwMode="auto">
              <a:xfrm>
                <a:off x="3825" y="2232"/>
                <a:ext cx="643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Serviços</a:t>
                </a:r>
              </a:p>
            </p:txBody>
          </p:sp>
        </p:grpSp>
        <p:pic>
          <p:nvPicPr>
            <p:cNvPr id="90132" name="Picture 4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71" y="3203"/>
              <a:ext cx="1464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AutoShape 47"/>
            <p:cNvSpPr>
              <a:spLocks noChangeArrowheads="1"/>
            </p:cNvSpPr>
            <p:nvPr/>
          </p:nvSpPr>
          <p:spPr bwMode="auto">
            <a:xfrm>
              <a:off x="3372" y="3206"/>
              <a:ext cx="1460" cy="584"/>
            </a:xfrm>
            <a:prstGeom prst="roundRect">
              <a:avLst>
                <a:gd name="adj" fmla="val 167"/>
              </a:avLst>
            </a:pr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3" name="Group 48"/>
            <p:cNvGrpSpPr>
              <a:grpSpLocks/>
            </p:cNvGrpSpPr>
            <p:nvPr/>
          </p:nvGrpSpPr>
          <p:grpSpPr bwMode="auto">
            <a:xfrm>
              <a:off x="3671" y="3300"/>
              <a:ext cx="1007" cy="201"/>
              <a:chOff x="3671" y="3300"/>
              <a:chExt cx="1007" cy="201"/>
            </a:xfrm>
          </p:grpSpPr>
          <p:sp>
            <p:nvSpPr>
              <p:cNvPr id="90140" name="AutoShape 49"/>
              <p:cNvSpPr>
                <a:spLocks noChangeArrowheads="1"/>
              </p:cNvSpPr>
              <p:nvPr/>
            </p:nvSpPr>
            <p:spPr bwMode="auto">
              <a:xfrm>
                <a:off x="3671" y="3300"/>
                <a:ext cx="1008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41" name="AutoShape 50"/>
              <p:cNvSpPr>
                <a:spLocks noChangeArrowheads="1"/>
              </p:cNvSpPr>
              <p:nvPr/>
            </p:nvSpPr>
            <p:spPr bwMode="auto">
              <a:xfrm>
                <a:off x="3671" y="3300"/>
                <a:ext cx="1007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Programas e </a:t>
                </a:r>
              </a:p>
            </p:txBody>
          </p:sp>
        </p:grpSp>
        <p:grpSp>
          <p:nvGrpSpPr>
            <p:cNvPr id="14" name="Group 51"/>
            <p:cNvGrpSpPr>
              <a:grpSpLocks/>
            </p:cNvGrpSpPr>
            <p:nvPr/>
          </p:nvGrpSpPr>
          <p:grpSpPr bwMode="auto">
            <a:xfrm>
              <a:off x="3839" y="3498"/>
              <a:ext cx="614" cy="201"/>
              <a:chOff x="3839" y="3498"/>
              <a:chExt cx="614" cy="201"/>
            </a:xfrm>
          </p:grpSpPr>
          <p:sp>
            <p:nvSpPr>
              <p:cNvPr id="90138" name="AutoShape 52"/>
              <p:cNvSpPr>
                <a:spLocks noChangeArrowheads="1"/>
              </p:cNvSpPr>
              <p:nvPr/>
            </p:nvSpPr>
            <p:spPr bwMode="auto">
              <a:xfrm>
                <a:off x="3839" y="3498"/>
                <a:ext cx="615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9" name="AutoShape 53"/>
              <p:cNvSpPr>
                <a:spLocks noChangeArrowheads="1"/>
              </p:cNvSpPr>
              <p:nvPr/>
            </p:nvSpPr>
            <p:spPr bwMode="auto">
              <a:xfrm>
                <a:off x="3839" y="3498"/>
                <a:ext cx="615" cy="202"/>
              </a:xfrm>
              <a:prstGeom prst="roundRect">
                <a:avLst>
                  <a:gd name="adj" fmla="val 49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Arial" pitchFamily="34" charset="0"/>
                  </a:rPr>
                  <a:t>Projetos</a:t>
                </a:r>
              </a:p>
            </p:txBody>
          </p:sp>
        </p:grpSp>
        <p:sp>
          <p:nvSpPr>
            <p:cNvPr id="90136" name="Freeform 54"/>
            <p:cNvSpPr>
              <a:spLocks noChangeArrowheads="1"/>
            </p:cNvSpPr>
            <p:nvPr/>
          </p:nvSpPr>
          <p:spPr bwMode="auto">
            <a:xfrm>
              <a:off x="3153" y="1849"/>
              <a:ext cx="232" cy="1679"/>
            </a:xfrm>
            <a:custGeom>
              <a:avLst/>
              <a:gdLst>
                <a:gd name="T0" fmla="*/ 232 w 1024"/>
                <a:gd name="T1" fmla="*/ 1679 h 7406"/>
                <a:gd name="T2" fmla="*/ 0 w 1024"/>
                <a:gd name="T3" fmla="*/ 1679 h 7406"/>
                <a:gd name="T4" fmla="*/ 0 w 1024"/>
                <a:gd name="T5" fmla="*/ 0 h 74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24" h="7406">
                  <a:moveTo>
                    <a:pt x="1023" y="7405"/>
                  </a:moveTo>
                  <a:lnTo>
                    <a:pt x="0" y="7405"/>
                  </a:lnTo>
                  <a:lnTo>
                    <a:pt x="0" y="0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0137" name="Freeform 55"/>
            <p:cNvSpPr>
              <a:spLocks noChangeArrowheads="1"/>
            </p:cNvSpPr>
            <p:nvPr/>
          </p:nvSpPr>
          <p:spPr bwMode="auto">
            <a:xfrm>
              <a:off x="3022" y="1835"/>
              <a:ext cx="351" cy="496"/>
            </a:xfrm>
            <a:custGeom>
              <a:avLst/>
              <a:gdLst>
                <a:gd name="T0" fmla="*/ 351 w 1548"/>
                <a:gd name="T1" fmla="*/ 496 h 2187"/>
                <a:gd name="T2" fmla="*/ 131 w 1548"/>
                <a:gd name="T3" fmla="*/ 496 h 2187"/>
                <a:gd name="T4" fmla="*/ 131 w 1548"/>
                <a:gd name="T5" fmla="*/ 0 h 2187"/>
                <a:gd name="T6" fmla="*/ 0 w 1548"/>
                <a:gd name="T7" fmla="*/ 0 h 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8" h="2187">
                  <a:moveTo>
                    <a:pt x="1547" y="2186"/>
                  </a:moveTo>
                  <a:lnTo>
                    <a:pt x="579" y="2186"/>
                  </a:lnTo>
                  <a:lnTo>
                    <a:pt x="579" y="0"/>
                  </a:lnTo>
                  <a:lnTo>
                    <a:pt x="0" y="0"/>
                  </a:lnTo>
                </a:path>
              </a:pathLst>
            </a:custGeom>
            <a:noFill/>
            <a:ln w="792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0117" name="Freeform 31"/>
          <p:cNvSpPr>
            <a:spLocks noChangeArrowheads="1"/>
          </p:cNvSpPr>
          <p:nvPr/>
        </p:nvSpPr>
        <p:spPr bwMode="auto">
          <a:xfrm>
            <a:off x="1357313" y="5572125"/>
            <a:ext cx="555625" cy="801688"/>
          </a:xfrm>
          <a:custGeom>
            <a:avLst/>
            <a:gdLst>
              <a:gd name="T0" fmla="*/ 555265 w 1544"/>
              <a:gd name="T1" fmla="*/ 801321 h 2187"/>
              <a:gd name="T2" fmla="*/ 207640 w 1544"/>
              <a:gd name="T3" fmla="*/ 801321 h 2187"/>
              <a:gd name="T4" fmla="*/ 207640 w 1544"/>
              <a:gd name="T5" fmla="*/ 0 h 2187"/>
              <a:gd name="T6" fmla="*/ 0 w 1544"/>
              <a:gd name="T7" fmla="*/ 0 h 21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44" h="2187">
                <a:moveTo>
                  <a:pt x="1543" y="2186"/>
                </a:moveTo>
                <a:lnTo>
                  <a:pt x="577" y="2186"/>
                </a:lnTo>
                <a:lnTo>
                  <a:pt x="577" y="0"/>
                </a:lnTo>
                <a:lnTo>
                  <a:pt x="0" y="0"/>
                </a:lnTo>
              </a:path>
            </a:pathLst>
          </a:custGeom>
          <a:noFill/>
          <a:ln w="79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cxnSp>
        <p:nvCxnSpPr>
          <p:cNvPr id="92" name="Conector reto 91"/>
          <p:cNvCxnSpPr/>
          <p:nvPr/>
        </p:nvCxnSpPr>
        <p:spPr>
          <a:xfrm rot="5400000">
            <a:off x="-321469" y="4250532"/>
            <a:ext cx="2643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>
            <a:endCxn id="90159" idx="1"/>
          </p:cNvCxnSpPr>
          <p:nvPr/>
        </p:nvCxnSpPr>
        <p:spPr>
          <a:xfrm flipV="1">
            <a:off x="1000125" y="5500688"/>
            <a:ext cx="661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>
            <a:endCxn id="90153" idx="1"/>
          </p:cNvCxnSpPr>
          <p:nvPr/>
        </p:nvCxnSpPr>
        <p:spPr>
          <a:xfrm>
            <a:off x="1000125" y="3640138"/>
            <a:ext cx="661988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>
            <a:endCxn id="0" idx="1"/>
          </p:cNvCxnSpPr>
          <p:nvPr/>
        </p:nvCxnSpPr>
        <p:spPr>
          <a:xfrm>
            <a:off x="1000125" y="4572000"/>
            <a:ext cx="660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>
          <a:xfrm rot="5400000">
            <a:off x="3464719" y="4250532"/>
            <a:ext cx="2643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>
            <a:off x="4786313" y="5572125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/>
          <p:nvPr/>
        </p:nvCxnSpPr>
        <p:spPr>
          <a:xfrm>
            <a:off x="4786313" y="3714750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agem 3" descr="velho pobre 3.bmp"/>
          <p:cNvPicPr>
            <a:picLocks noChangeAspect="1"/>
          </p:cNvPicPr>
          <p:nvPr/>
        </p:nvPicPr>
        <p:blipFill>
          <a:blip r:embed="rId2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0" y="0"/>
            <a:ext cx="8905875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-1588"/>
            <a:ext cx="8715375" cy="7667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 smtClean="0">
                <a:solidFill>
                  <a:schemeClr val="tx1"/>
                </a:solidFill>
                <a:latin typeface="Arial Black" pitchFamily="34" charset="0"/>
              </a:rPr>
              <a:t>DESAFIOS</a:t>
            </a:r>
            <a:endParaRPr lang="pt-BR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765175"/>
            <a:ext cx="7869237" cy="59769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132080" rtlCol="0">
            <a:normAutofit lnSpcReduction="10000"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CASA LAR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REPÚBLICA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CENTRO DIA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HOSPITAL DIA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UAD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ACOMPANHANTE DE IDOSOS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TELEASSISTÊNCIA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...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endParaRPr lang="pt-BR" b="1" dirty="0" smtClean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endParaRPr lang="pt-BR" b="1" dirty="0" smtClean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MODALIDADE DE SERVIÇOS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45370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NO BRASIL, APENAS EM 1974 (35,5%) DOS  MUNICÍPIOS TEM CONSELHO DO IDOSO </a:t>
            </a:r>
            <a:endParaRPr lang="pt-BR" sz="2400" b="1" dirty="0" smtClean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89% DOS CONSELHOS ESTÃO VINCULADOS AOS ÓRGÃOS GESTORES DA ASSISTÊNCIA SOCIAL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NÃO BASTA PARTICIPAR, TEM QUE SER QUALIFICADO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III CONFERÊNCIA NACIONAL DOS DIREITOS DA PESSOA IDOSA – NOVEMBRO/2011</a:t>
            </a:r>
            <a:endParaRPr lang="pt-BR" sz="2400" b="1" dirty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Arial Black" pitchFamily="34" charset="0"/>
                <a:sym typeface="Lucida Grande"/>
              </a:rPr>
              <a:t>CONTROLE SOCIAL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45370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 smtClean="0">
              <a:solidFill>
                <a:srgbClr val="CCCCCC"/>
              </a:solidFill>
              <a:latin typeface="Verdana" pitchFamily="34" charset="0"/>
              <a:sym typeface="Lucida Grande"/>
            </a:endParaRPr>
          </a:p>
          <a:p>
            <a:pPr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Char char="q"/>
              <a:defRPr/>
            </a:pPr>
            <a:r>
              <a:rPr lang="pt-BR" sz="20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PROFISSIONALIZAÇÃO DA ASSISTÊNCIA</a:t>
            </a:r>
          </a:p>
          <a:p>
            <a:pPr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Char char="q"/>
              <a:defRPr/>
            </a:pPr>
            <a:r>
              <a:rPr lang="pt-BR" sz="20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FINANCIAMENTO PÚBLICO</a:t>
            </a:r>
          </a:p>
          <a:p>
            <a:pPr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Char char="q"/>
              <a:defRPr/>
            </a:pPr>
            <a:r>
              <a:rPr lang="pt-BR" sz="20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TRANSFORMÁ-LAS EM LUGAR PARA VIVER</a:t>
            </a:r>
          </a:p>
          <a:p>
            <a:pPr algn="just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Wingdings" pitchFamily="2" charset="2"/>
              <a:buChar char="q"/>
              <a:defRPr/>
            </a:pPr>
            <a:r>
              <a:rPr lang="pt-BR" sz="20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REFORMA DO PENSAMENTO EM RELAÇÃO AS INSTITUIÇÕES (GESTORES, PROFISSIONAIS, FAMÍLIAS,  IDOSOS)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1152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INSTITUIÇÃO DE LONGA PERMANÊNCIA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764704"/>
          </a:xfrm>
        </p:spPr>
        <p:txBody>
          <a:bodyPr/>
          <a:lstStyle/>
          <a:p>
            <a:r>
              <a:rPr lang="pt-BR" dirty="0" smtClean="0"/>
              <a:t>População idosa em 2015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5906" t="13289" r="42120" b="31341"/>
          <a:stretch>
            <a:fillRect/>
          </a:stretch>
        </p:blipFill>
        <p:spPr bwMode="auto">
          <a:xfrm>
            <a:off x="1475656" y="1268760"/>
            <a:ext cx="633670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240804"/>
            <a:ext cx="8568952" cy="612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pt-BR" sz="3200" b="1" dirty="0" smtClean="0">
                <a:solidFill>
                  <a:srgbClr val="FF0000"/>
                </a:solidFill>
                <a:latin typeface="Arial Black" pitchFamily="34" charset="0"/>
              </a:rPr>
              <a:t>Quem cuida de quem precisa de cuidado?</a:t>
            </a:r>
          </a:p>
          <a:p>
            <a:pPr algn="ctr">
              <a:buFont typeface="Wingdings" pitchFamily="2" charset="2"/>
              <a:buChar char="q"/>
              <a:defRPr/>
            </a:pPr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  <a:defRPr/>
            </a:pPr>
            <a:r>
              <a:rPr lang="pt-BR" sz="3200" b="1" dirty="0" smtClean="0">
                <a:solidFill>
                  <a:srgbClr val="0070C0"/>
                </a:solidFill>
                <a:latin typeface="Arial Black" pitchFamily="34" charset="0"/>
              </a:rPr>
              <a:t>Como </a:t>
            </a:r>
            <a:r>
              <a:rPr lang="pt-BR" sz="3200" b="1" dirty="0">
                <a:solidFill>
                  <a:srgbClr val="0070C0"/>
                </a:solidFill>
                <a:latin typeface="Arial Black" pitchFamily="34" charset="0"/>
              </a:rPr>
              <a:t>idosos brasileiros frágeis estão sendo cuidados e quais as perspectivas para o futuro </a:t>
            </a:r>
            <a:r>
              <a:rPr lang="pt-BR" sz="3200" b="1" dirty="0" smtClean="0">
                <a:solidFill>
                  <a:srgbClr val="0070C0"/>
                </a:solidFill>
                <a:latin typeface="Arial Black" pitchFamily="34" charset="0"/>
              </a:rPr>
              <a:t>próximo?</a:t>
            </a:r>
          </a:p>
          <a:p>
            <a:pPr algn="ctr">
              <a:buFont typeface="Wingdings" pitchFamily="2" charset="2"/>
              <a:buChar char="q"/>
              <a:defRPr/>
            </a:pPr>
            <a:endParaRPr lang="pt-BR" sz="3200" b="1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Char char="q"/>
              <a:defRPr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As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famílias brasileiras poderão continuar assumindo o papel preponderante no cuidado com a população idosa dependente ou as instituições de longa permanência ganharão importância no desempenho desta tarefa</a:t>
            </a: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?</a:t>
            </a:r>
            <a:endParaRPr lang="pt-BR" sz="32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notibras.com/site/wp-content/uploads/2014/02/pb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6354809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brunoshiguemoto.files.wordpress.com/2010/11/asil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7810555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1772816"/>
            <a:ext cx="7704856" cy="28623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3600" b="1" dirty="0" smtClean="0">
                <a:latin typeface="Arial Black" pitchFamily="34" charset="0"/>
              </a:rPr>
              <a:t>LAR DA PROVIDÊNCIA</a:t>
            </a:r>
          </a:p>
          <a:p>
            <a:pPr>
              <a:buFont typeface="Wingdings" pitchFamily="2" charset="2"/>
              <a:buChar char="q"/>
            </a:pPr>
            <a:r>
              <a:rPr lang="pt-BR" sz="3600" b="1" dirty="0" smtClean="0">
                <a:latin typeface="Arial Black" pitchFamily="34" charset="0"/>
              </a:rPr>
              <a:t> ASILO</a:t>
            </a:r>
          </a:p>
          <a:p>
            <a:pPr>
              <a:buFont typeface="Wingdings" pitchFamily="2" charset="2"/>
              <a:buChar char="q"/>
            </a:pPr>
            <a:r>
              <a:rPr lang="pt-BR" sz="3600" b="1" dirty="0" smtClean="0">
                <a:latin typeface="Arial Black" pitchFamily="34" charset="0"/>
              </a:rPr>
              <a:t>LAR DIVINA MISERICORDIA</a:t>
            </a:r>
          </a:p>
          <a:p>
            <a:pPr>
              <a:buFont typeface="Wingdings" pitchFamily="2" charset="2"/>
              <a:buChar char="q"/>
            </a:pPr>
            <a:r>
              <a:rPr lang="pt-BR" sz="3600" b="1" dirty="0" smtClean="0">
                <a:latin typeface="Arial Black" pitchFamily="34" charset="0"/>
              </a:rPr>
              <a:t>ASILO DA MENDICIDADE</a:t>
            </a:r>
          </a:p>
          <a:p>
            <a:pPr>
              <a:buFont typeface="Wingdings" pitchFamily="2" charset="2"/>
              <a:buChar char="q"/>
            </a:pPr>
            <a:r>
              <a:rPr lang="pt-BR" sz="3600" b="1" dirty="0" smtClean="0">
                <a:latin typeface="Arial Black" pitchFamily="34" charset="0"/>
              </a:rPr>
              <a:t>ABRIGO</a:t>
            </a:r>
            <a:endParaRPr lang="pt-BR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prefeitura.sp.gov.br/portal/upload/ck/residencia_idoso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612274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sinaldafenix.com.br/site/wp-content/uploads/2013/05/abrigo-idos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8358165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s03.video.glbimg.com/320x200/3036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476672"/>
            <a:ext cx="8525747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4.bp.blogspot.com/-MYu8jd4IRzc/UIfNRQyleeI/AAAAAAAAHa0/lU8AS6AGBOI/s250/casa%2Bde%2Brepouso%2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20880" cy="5291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static.paraiba.pb.gov.br/2012/07/Comiss%C3%A3o-organizador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404664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pbsembarreiras.files.wordpress.com/2012/05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812360" cy="6138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764704"/>
          </a:xfrm>
        </p:spPr>
        <p:txBody>
          <a:bodyPr/>
          <a:lstStyle/>
          <a:p>
            <a:r>
              <a:rPr lang="pt-BR" dirty="0" smtClean="0"/>
              <a:t>População idosa em 2020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906" t="21691" r="40348" b="21743"/>
          <a:stretch>
            <a:fillRect/>
          </a:stretch>
        </p:blipFill>
        <p:spPr bwMode="auto">
          <a:xfrm>
            <a:off x="1331640" y="1340768"/>
            <a:ext cx="655272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jornalbeirario.com.br/portal/wp-content/uploads/2013/07/DSCF9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332656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idoso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6080125" y="6461125"/>
            <a:ext cx="292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5555FF"/>
                    </a:outerShdw>
                  </a:cont>
                  <a:cont type="tree" name="">
                    <a:effect ref="fillLine"/>
                    <a:outerShdw dist="38100" dir="2700000" algn="tl">
                      <a:srgbClr val="000099"/>
                    </a:outerShdw>
                  </a:cont>
                  <a:effect ref="fillLine"/>
                </a:effectDag>
                <a:latin typeface="Times New Roman" pitchFamily="18" charset="0"/>
              </a:rPr>
              <a:t>Dep. Marcos Rolim, 2002</a:t>
            </a:r>
            <a:endParaRPr lang="pt-BR" sz="240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5555FF"/>
                  </a:outerShdw>
                </a:cont>
                <a:cont type="tree" name="">
                  <a:effect ref="fillLine"/>
                  <a:outerShdw dist="38100" dir="2700000" algn="tl">
                    <a:srgbClr val="000099"/>
                  </a:outerShdw>
                </a:cont>
                <a:effect ref="fillLine"/>
              </a:effectDag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l="8269" t="38390" r="19676" b="15099"/>
          <a:stretch>
            <a:fillRect/>
          </a:stretch>
        </p:blipFill>
        <p:spPr bwMode="auto">
          <a:xfrm>
            <a:off x="179512" y="692696"/>
            <a:ext cx="87849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6022" t="37634" r="13118" b="9677"/>
          <a:stretch>
            <a:fillRect/>
          </a:stretch>
        </p:blipFill>
        <p:spPr bwMode="auto">
          <a:xfrm>
            <a:off x="323527" y="836712"/>
            <a:ext cx="856454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 t="8602" r="10538" b="7936"/>
          <a:stretch>
            <a:fillRect/>
          </a:stretch>
        </p:blipFill>
        <p:spPr bwMode="auto">
          <a:xfrm>
            <a:off x="467544" y="404664"/>
            <a:ext cx="820089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404664"/>
            <a:ext cx="8568952" cy="61247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pt-BR" sz="2800" b="1" dirty="0" smtClean="0">
                <a:latin typeface="Arial Black" pitchFamily="34" charset="0"/>
              </a:rPr>
              <a:t>HÁ UM NÚMERO INSIGNIFICANTE DE EQUIPAMENTOS PÚBLICOS DE APOIO SOCIAL ÀS FAMÍLIAS DAS PESSOAS IDOSAS. </a:t>
            </a:r>
          </a:p>
          <a:p>
            <a:pPr algn="ctr">
              <a:buFont typeface="Wingdings" pitchFamily="2" charset="2"/>
              <a:buChar char="q"/>
            </a:pPr>
            <a:r>
              <a:rPr lang="pt-BR" sz="28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AS </a:t>
            </a:r>
            <a:r>
              <a:rPr lang="pt-BR" sz="2800" b="1" dirty="0" err="1" smtClean="0">
                <a:latin typeface="Arial Black" pitchFamily="34" charset="0"/>
              </a:rPr>
              <a:t>ILPIs</a:t>
            </a:r>
            <a:r>
              <a:rPr lang="pt-BR" sz="2800" b="1" dirty="0" smtClean="0">
                <a:latin typeface="Arial Black" pitchFamily="34" charset="0"/>
              </a:rPr>
              <a:t> ATENDEM CERCA DE 0,5% DA POPULAÇÃO IDOSA</a:t>
            </a:r>
          </a:p>
          <a:p>
            <a:pPr algn="ctr">
              <a:buFont typeface="Wingdings" pitchFamily="2" charset="2"/>
              <a:buChar char="q"/>
            </a:pPr>
            <a:r>
              <a:rPr lang="pt-BR" sz="28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PREDOMINÂNCIA DE MULHERES</a:t>
            </a:r>
          </a:p>
          <a:p>
            <a:pPr algn="ctr">
              <a:buFont typeface="Wingdings" pitchFamily="2" charset="2"/>
              <a:buChar char="q"/>
            </a:pPr>
            <a:r>
              <a:rPr lang="pt-BR" sz="28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MÉDIA DE 30 RESIDENTES</a:t>
            </a:r>
          </a:p>
          <a:p>
            <a:pPr algn="ctr">
              <a:buFont typeface="Wingdings" pitchFamily="2" charset="2"/>
              <a:buChar char="q"/>
            </a:pPr>
            <a:r>
              <a:rPr lang="pt-BR" sz="28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BAIXA OFERTA DE VAGAS PÚBLICAS</a:t>
            </a:r>
          </a:p>
          <a:p>
            <a:pPr algn="ctr">
              <a:buFont typeface="Wingdings" pitchFamily="2" charset="2"/>
              <a:buChar char="q"/>
            </a:pPr>
            <a:r>
              <a:rPr lang="pt-BR" sz="28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REGIÃO SUDESTE: 63,5% DAS ILPIS</a:t>
            </a:r>
          </a:p>
          <a:p>
            <a:pPr algn="ctr">
              <a:buFont typeface="Wingdings" pitchFamily="2" charset="2"/>
              <a:buChar char="q"/>
            </a:pPr>
            <a:r>
              <a:rPr lang="pt-BR" sz="2800" b="1" dirty="0">
                <a:latin typeface="Arial Black" pitchFamily="34" charset="0"/>
              </a:rPr>
              <a:t> </a:t>
            </a:r>
            <a:r>
              <a:rPr lang="pt-BR" sz="2800" b="1" dirty="0" smtClean="0">
                <a:latin typeface="Arial Black" pitchFamily="34" charset="0"/>
              </a:rPr>
              <a:t>71,2% DOS MUNICÍPIOS BRASILEIROS NÃO TINHAM NENHUM ABRIGO</a:t>
            </a:r>
          </a:p>
          <a:p>
            <a:pPr algn="ctr">
              <a:buFont typeface="Wingdings" pitchFamily="2" charset="2"/>
              <a:buChar char="q"/>
            </a:pPr>
            <a:endParaRPr lang="pt-BR" sz="2800" b="1" dirty="0" smtClean="0">
              <a:latin typeface="Arial Black" pitchFamily="34" charset="0"/>
            </a:endParaRPr>
          </a:p>
          <a:p>
            <a:pPr algn="ctr"/>
            <a:endParaRPr lang="pt-BR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404664"/>
            <a:ext cx="8280920" cy="5262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pt-BR" sz="2400" b="1" dirty="0" smtClean="0">
                <a:latin typeface="Arial Black" pitchFamily="34" charset="0"/>
              </a:rPr>
              <a:t>TIPIFICAÇÃO NACIONAL DE SERVIÇOS SOCIOASSISTENCIAIS - SUAS </a:t>
            </a:r>
          </a:p>
          <a:p>
            <a:pPr algn="ctr">
              <a:buFont typeface="Wingdings" pitchFamily="2" charset="2"/>
              <a:buChar char="q"/>
            </a:pPr>
            <a:r>
              <a:rPr lang="pt-BR" sz="2000" b="1" dirty="0" smtClean="0"/>
              <a:t>Para idosos: Acolhimento para idosos com 60 anos ou mais, de ambos os sexos, independentes e/ou com diversos graus de dependência. A natureza do acolhimento deverá ser provisória e, excepcionalmente, de longa permanência quando esgotadas todas as possibilidades de autossustento e convívio com os familiares. </a:t>
            </a:r>
          </a:p>
          <a:p>
            <a:pPr algn="ctr">
              <a:buFont typeface="Wingdings" pitchFamily="2" charset="2"/>
              <a:buChar char="q"/>
            </a:pPr>
            <a:endParaRPr lang="pt-BR" sz="2000" b="1" dirty="0" smtClean="0"/>
          </a:p>
          <a:p>
            <a:pPr algn="ctr">
              <a:buFont typeface="Wingdings" pitchFamily="2" charset="2"/>
              <a:buChar char="q"/>
            </a:pPr>
            <a:r>
              <a:rPr lang="pt-BR" sz="2000" b="1" dirty="0" smtClean="0"/>
              <a:t>É previsto para idosos que não dispõem de condições para permanecer com a família, com vivência de situações de violência e negligência, em situação de rua e de abandono, com vínculos familiares fragilizados ou rompidos. Idosos com vínculo de parentesco ou afinidade – casais, irmãos, amigos, etc., devem ser atendidos na mesma unidade. Preferencialmente, deve ser ofertado aos casais de idosos o compartilhamento do mesmo quarto. Idosos com deficiência devem ser incluídos nesse serviço, de modo a prevenir práticas segregacionistas e o isolamento desse segmento</a:t>
            </a:r>
            <a:r>
              <a:rPr lang="pt-BR" sz="2800" dirty="0" smtClean="0"/>
              <a:t>.</a:t>
            </a:r>
            <a:endParaRPr lang="pt-BR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asilo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304800"/>
            <a:ext cx="8353425" cy="609600"/>
          </a:xfrm>
        </p:spPr>
        <p:txBody>
          <a:bodyPr>
            <a:normAutofit fontScale="90000"/>
          </a:bodyPr>
          <a:lstStyle/>
          <a:p>
            <a:r>
              <a:rPr lang="pt-BR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PERFIL DAS INSTITUIÇÕES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395288" y="1349375"/>
            <a:ext cx="81375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Setor público: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. poucos leitos de retaguarda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. poucas vagas em instituições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. poucos investimentos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pt-BR" sz="1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Maioria:</a:t>
            </a:r>
            <a:b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. empreendimentos privados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. entidades filantrópicas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pt-BR" sz="1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Ausência de profissionalismo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jaumais.com.br/thumbs.php?w=600&amp;imagem=images/noticias/8526/abri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715000" cy="4286250"/>
          </a:xfrm>
          <a:prstGeom prst="rect">
            <a:avLst/>
          </a:prstGeom>
          <a:noFill/>
        </p:spPr>
      </p:pic>
      <p:pic>
        <p:nvPicPr>
          <p:cNvPr id="114692" name="Picture 4" descr="https://encrypted-tbn1.gstatic.com/images?q=tbn:ANd9GcRCY3dqZBBeOb3vDCUaFNxYrJFC3sdRAWIHtVDUipj08luz_g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9277" y="3905672"/>
            <a:ext cx="5224723" cy="2952328"/>
          </a:xfrm>
          <a:prstGeom prst="rect">
            <a:avLst/>
          </a:prstGeom>
          <a:noFill/>
        </p:spPr>
      </p:pic>
      <p:pic>
        <p:nvPicPr>
          <p:cNvPr id="114694" name="Picture 6" descr="http://www.casavovoantonio.com.br/tpl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9190" y="620688"/>
            <a:ext cx="293481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750" y="0"/>
            <a:ext cx="9004300" cy="190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Arial Black" pitchFamily="34" charset="0"/>
              </a:rPr>
              <a:t>O Estado precisa  assumir uma posição mais efetiva na criação de mecanismos de proteção e cuidado das pessoas idosas. A capacidade das famílias desempenharem esse papel está diminuindo ano a ano e, paralelamente, aumenta a demanda e alguém tem que assumir isso.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Teremos 4,5 milhões de idosos precisando de cuidados em 2020.</a:t>
            </a:r>
          </a:p>
        </p:txBody>
      </p:sp>
      <p:pic>
        <p:nvPicPr>
          <p:cNvPr id="112643" name="Picture 2" descr="C:\Users\d610047\Pictures\PAI VFORMOSA\Programa Idoso\01.Visitas Domiciliares\AI Ruth - Josefa Lucia Lemes\DSC00932.JPG"/>
          <p:cNvPicPr>
            <a:picLocks noChangeAspect="1" noChangeArrowheads="1"/>
          </p:cNvPicPr>
          <p:nvPr/>
        </p:nvPicPr>
        <p:blipFill>
          <a:blip r:embed="rId2" cstate="print"/>
          <a:srcRect t="30833" r="3174"/>
          <a:stretch>
            <a:fillRect/>
          </a:stretch>
        </p:blipFill>
        <p:spPr bwMode="auto">
          <a:xfrm>
            <a:off x="180975" y="2095500"/>
            <a:ext cx="88550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7628384" cy="764704"/>
          </a:xfrm>
        </p:spPr>
        <p:txBody>
          <a:bodyPr/>
          <a:lstStyle/>
          <a:p>
            <a:r>
              <a:rPr lang="pt-BR" dirty="0" smtClean="0"/>
              <a:t>População idosa em 2025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497" t="22606" r="41529" b="21286"/>
          <a:stretch>
            <a:fillRect/>
          </a:stretch>
        </p:blipFill>
        <p:spPr bwMode="auto">
          <a:xfrm>
            <a:off x="1187624" y="908720"/>
            <a:ext cx="688864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45370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DEIXAR DE SER OCUPAÇÃO E TRANSFORMAR EM PROFISSÃO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FORMAÇÃO DOS PROFISSIONAIS (</a:t>
            </a:r>
            <a:r>
              <a:rPr lang="en-US" sz="2400" b="1" dirty="0" err="1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quem</a:t>
            </a: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 forma, </a:t>
            </a:r>
            <a:r>
              <a:rPr lang="en-US" sz="2400" b="1" dirty="0" err="1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quem</a:t>
            </a: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supervisiona</a:t>
            </a: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quantas</a:t>
            </a: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horas</a:t>
            </a: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?)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INCLUSÃO DO PROFISSIONAL NO SUS E SUAS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Verdana" pitchFamily="34" charset="0"/>
                <a:sym typeface="Lucida Grande"/>
              </a:rPr>
              <a:t>CUIDADORES DE IDOSOS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45370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 smtClean="0">
              <a:solidFill>
                <a:srgbClr val="CCCCCC"/>
              </a:solidFill>
              <a:latin typeface="Verdana" pitchFamily="34" charset="0"/>
              <a:sym typeface="Lucida Grande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sz="40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PRECISAMOS DE PROFISSIONAIS QUALIFICADOS EM GERONTOLOGIA</a:t>
            </a:r>
          </a:p>
        </p:txBody>
      </p:sp>
      <p:sp>
        <p:nvSpPr>
          <p:cNvPr id="105475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40639" bIns="0"/>
          <a:lstStyle/>
          <a:p>
            <a:pPr marL="39688" algn="ctr"/>
            <a:r>
              <a:rPr lang="en-US" sz="3600" b="1" dirty="0">
                <a:solidFill>
                  <a:schemeClr val="bg1"/>
                </a:solidFill>
                <a:latin typeface="Verdana" pitchFamily="34" charset="0"/>
                <a:sym typeface="Lucida Grande"/>
              </a:rPr>
              <a:t>FORMAÇÃO EM GERONTOLOGIA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4537075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 smtClean="0">
              <a:solidFill>
                <a:srgbClr val="CCCCCC"/>
              </a:solidFill>
              <a:latin typeface="Verdana" pitchFamily="34" charset="0"/>
              <a:sym typeface="Lucida Grande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sz="4000" b="1" dirty="0" smtClean="0">
                <a:solidFill>
                  <a:srgbClr val="7030A0"/>
                </a:solidFill>
                <a:latin typeface="Arial Rounded MT Bold" pitchFamily="34" charset="0"/>
                <a:sym typeface="Lucida Grande"/>
              </a:rPr>
              <a:t>A FORMAÇÃO DOS RH ESTÁ DIRETAMENTE RELACIONADA COM A QUALIDADE DOS SERVIÇOS</a:t>
            </a:r>
          </a:p>
        </p:txBody>
      </p:sp>
      <p:sp>
        <p:nvSpPr>
          <p:cNvPr id="106499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 dirty="0">
                <a:solidFill>
                  <a:srgbClr val="7030A0"/>
                </a:solidFill>
                <a:latin typeface="Verdana" pitchFamily="34" charset="0"/>
                <a:sym typeface="Lucida Grande"/>
              </a:rPr>
              <a:t>FORMAÇÃO EM GERONTOLOGIA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765175"/>
            <a:ext cx="7869237" cy="59769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132080" rtlCol="0">
            <a:normAutofit lnSpcReduction="10000"/>
          </a:bodyPr>
          <a:lstStyle/>
          <a:p>
            <a:pPr marL="449263" indent="-449263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 smtClean="0">
              <a:solidFill>
                <a:srgbClr val="CCCCCC"/>
              </a:solidFill>
              <a:latin typeface="Verdana" pitchFamily="34" charset="0"/>
              <a:sym typeface="Lucida Grande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CASA LAR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REPÚBLICA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CENTRO DIA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HOSPITAL DIA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UAD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ACOMPANHANTE DE IDOSOS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TELEASSISTÊNCIA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r>
              <a:rPr lang="pt-BR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...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endParaRPr lang="pt-BR" b="1" dirty="0" smtClean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buFont typeface="Arial" pitchFamily="34" charset="0"/>
              <a:buNone/>
              <a:defRPr/>
            </a:pPr>
            <a:endParaRPr lang="pt-BR" b="1" dirty="0" smtClean="0">
              <a:solidFill>
                <a:schemeClr val="bg1"/>
              </a:solidFill>
              <a:latin typeface="Arial Rounded MT Bold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MODALIDADE DE SERVIÇOS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3" y="692697"/>
            <a:ext cx="8013898" cy="547315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NO BRASIL, APENAS EM 1974 (35,5%) DOS  MUNICÍPIOS TEM CONSELHO DO IDOSO </a:t>
            </a:r>
            <a:endParaRPr lang="pt-BR" sz="2400" b="1" dirty="0" smtClean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89% DOS CONSELHOS ESTÃO VINCULADOS AOS ÓRGÃOS GESTORES DA ASSISTÊNCIA SOCIAL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NÃO BASTA PARTICIPAR, TEM QUE SER QUALIFICADO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III CONFERÊNCIA NACIONAL DOS DIREITOS DA PESSOA IDOSA – NOVEMBRO/2011</a:t>
            </a:r>
            <a:endParaRPr lang="pt-BR" sz="2400" b="1" dirty="0">
              <a:solidFill>
                <a:schemeClr val="tx1"/>
              </a:solidFill>
              <a:latin typeface="Arial Rounded MT Bold" pitchFamily="34" charset="0"/>
              <a:sym typeface="Lucida Grande"/>
            </a:endParaRP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CONTROLE SOCIAL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692696"/>
            <a:ext cx="7869237" cy="42484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Ins="132080" rtlCol="0">
            <a:normAutofit fontScale="92500"/>
          </a:bodyPr>
          <a:lstStyle/>
          <a:p>
            <a:pPr marL="0" indent="0"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4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Finalidade: financiamento de programas e ações relativas ao idoso que </a:t>
            </a:r>
            <a:r>
              <a:rPr lang="pt-BR" sz="4400" b="1" dirty="0" err="1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enham</a:t>
            </a:r>
            <a:r>
              <a:rPr lang="pt-BR" sz="4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 por objetivo assegurar os seus direitos sociais.</a:t>
            </a: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FUNDO DO PESSOA IDOSA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692696"/>
            <a:ext cx="7869237" cy="42484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Ins="132080" rtlCol="0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pt-BR" sz="4400" b="1" dirty="0" smtClean="0"/>
              <a:t>Atualmente os novos Fundos do Idoso estão em processo de instalação e regulamentação em diversas localidades do país.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pt-BR" sz="4400" b="1" dirty="0" smtClean="0"/>
              <a:t> Sua implantação deverá fortalecer a capacidade dos Conselhos dos Direitos do Idoso para definir prioridades e gerir recursos para a concretização de políticas qualificadas no campo do envelhecimento</a:t>
            </a: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FUNDO DO PESSOA IDOSA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692696"/>
            <a:ext cx="7869237" cy="19446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4400" b="1" dirty="0" smtClean="0">
                <a:solidFill>
                  <a:schemeClr val="tx1"/>
                </a:solidFill>
                <a:latin typeface="Arial Rounded MT Bold" pitchFamily="34" charset="0"/>
                <a:sym typeface="Lucida Grande"/>
              </a:rPr>
              <a:t>ONDE ESTÃO OS FUNDOS DO IDOSO?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0" y="188913"/>
            <a:ext cx="8748713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Verdana" pitchFamily="34" charset="0"/>
                <a:sym typeface="Lucida Grande"/>
              </a:rPr>
              <a:t>FUNDO DO PESSOA IDOSA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67544" y="4522042"/>
            <a:ext cx="7236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Boa Notícia Sobre os Fundos do Idoso!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467544" y="4839545"/>
            <a:ext cx="820891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cs typeface="Arial" pitchFamily="34" charset="0"/>
              </a:rPr>
              <a:t>Acaba de ser sancionada a Lei nº 12.594, de 18 de janeiro de 2012, estabelecendo que haverá 1% para a dedução de doações ao Fundo do Idoso e 1% para a dedução de doações ao Fundo da Criança e do Adolescente (que continua sem alteração).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600" b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Fonte: www.portaldoenvelhecimento.org.br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869237" cy="19446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CONTROLE SOCIAL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ACOMPANHAMENTO DAS VERBAS</a:t>
            </a:r>
          </a:p>
          <a:p>
            <a:pPr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FINANCIAMENTO ESPECÍFICO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196851" y="188912"/>
            <a:ext cx="8047558" cy="10078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FINANCIAMENTO DAS POLÍTICAS VOLTADAS À PESSOA IDOSA</a:t>
            </a:r>
            <a:endParaRPr lang="en-US" sz="2800" b="1" dirty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2420888"/>
            <a:ext cx="7869237" cy="19446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Ins="132080" rtlCol="0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pt-BR" sz="1600" dirty="0" smtClean="0"/>
              <a:t>Na fase preliminar de levantamento, as informações repassadas à equipe pelos entrevistados dentro e fora do sistema governamental indicaram que a implementação das ações assistenciais de atenção à pessoa idosa se deparam, de modo geral, com a dificuldade de sensibilizar os agentes governamentais (servidores, autoridades, conselheiros e técnicos), as instituições, as famílias e a própria pessoa idosa quanto aos princípios da Política Nacional do Idoso</a:t>
            </a:r>
            <a:endParaRPr lang="en-US" sz="1600" b="1" dirty="0" smtClean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0" y="260648"/>
            <a:ext cx="9144000" cy="17281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40639" bIns="0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chemeClr val="tx1"/>
                </a:solidFill>
                <a:latin typeface="Verdana" pitchFamily="34" charset="0"/>
                <a:sym typeface="Lucida Grande"/>
              </a:rPr>
              <a:t>TRIBUNAL DE CONTAS DA UNIÃO</a:t>
            </a:r>
          </a:p>
          <a:p>
            <a:endParaRPr lang="pt-BR" sz="2800" dirty="0" smtClean="0"/>
          </a:p>
          <a:p>
            <a:pPr algn="ctr"/>
            <a:r>
              <a:rPr lang="pt-BR" sz="2800" dirty="0" smtClean="0"/>
              <a:t> </a:t>
            </a:r>
            <a:r>
              <a:rPr lang="pt-BR" sz="2800" b="1" dirty="0" smtClean="0"/>
              <a:t>RELATÓRIO DE AUDITORIA DE NATUREZA OPERACIONAL PROGRAMA VALORIZAÇÃO E SAÚDE DO IDOSO</a:t>
            </a:r>
            <a:endParaRPr lang="en-US" sz="2800" b="1" dirty="0">
              <a:solidFill>
                <a:schemeClr val="tx1"/>
              </a:solidFill>
              <a:latin typeface="Verdana" pitchFamily="34" charset="0"/>
              <a:sym typeface="Lucida Grand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3513</Words>
  <Application>Microsoft Office PowerPoint</Application>
  <PresentationFormat>Apresentação na tela (4:3)</PresentationFormat>
  <Paragraphs>414</Paragraphs>
  <Slides>132</Slides>
  <Notes>21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132</vt:i4>
      </vt:variant>
    </vt:vector>
  </HeadingPairs>
  <TitlesOfParts>
    <vt:vector size="13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População idosa em 2015</vt:lpstr>
      <vt:lpstr>População idosa em 2020</vt:lpstr>
      <vt:lpstr>População idosa em 2025</vt:lpstr>
      <vt:lpstr>População idosa em 2030</vt:lpstr>
      <vt:lpstr>População idosa em 2035</vt:lpstr>
      <vt:lpstr>População idosa em 2040</vt:lpstr>
      <vt:lpstr>População idosa em 2045</vt:lpstr>
      <vt:lpstr>POPULAÇÃO IDOSA EM 2050</vt:lpstr>
      <vt:lpstr>O BRASIL CONTINUA ENVELHECENDO</vt:lpstr>
      <vt:lpstr>O BRASIL CONTINUA ENVELHECENDO</vt:lpstr>
      <vt:lpstr>Slide 17</vt:lpstr>
      <vt:lpstr>Envelhecimento populacional dominará políticas de saúde, diz OMS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O BRASIL AINDA PENSA SUAS  POLÍTICAS           PÚBLICAS PARA           UM PAÍS         JOVEM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Sobrecarga é um efeito causado por uma situação que mantém uma alta tensão por um longo período de tempo de forma contínua ou com interrupções</vt:lpstr>
      <vt:lpstr>Alterações na Estrutura Familiar</vt:lpstr>
      <vt:lpstr>Slide 51</vt:lpstr>
      <vt:lpstr>Slide 52</vt:lpstr>
      <vt:lpstr>Slide 53</vt:lpstr>
      <vt:lpstr>CUIDAR DE PESSOAS COM DEPENDÊNCIA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POLÍTICA NACIONAL DE ASSISTÊNCIA SOCIAL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PERFIL DAS INSTITUIÇÕES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PRINCIPAIS DESAFIOS NO ATENDIMENTO DA PESSOA IDOSA NA PROTEÇÃO SOCIAL ESPECIAL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Obrigada! mberzins@superig.com.br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20</cp:revision>
  <dcterms:created xsi:type="dcterms:W3CDTF">2015-10-29T09:25:49Z</dcterms:created>
  <dcterms:modified xsi:type="dcterms:W3CDTF">2015-11-24T22:29:58Z</dcterms:modified>
</cp:coreProperties>
</file>