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6" r:id="rId8"/>
    <p:sldId id="263" r:id="rId9"/>
    <p:sldId id="268" r:id="rId10"/>
    <p:sldId id="267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92" d="100"/>
          <a:sy n="92" d="100"/>
        </p:scale>
        <p:origin x="444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7C52F-09DB-4A75-91B2-CCC86E6BA62B}" type="datetimeFigureOut">
              <a:rPr lang="pt-BR" smtClean="0"/>
              <a:t>05/12/2018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2954-C370-4E24-A8B5-E2D1E4B0D3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1719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7C52F-09DB-4A75-91B2-CCC86E6BA62B}" type="datetimeFigureOut">
              <a:rPr lang="pt-BR" smtClean="0"/>
              <a:t>05/12/2018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2954-C370-4E24-A8B5-E2D1E4B0D3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5799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7C52F-09DB-4A75-91B2-CCC86E6BA62B}" type="datetimeFigureOut">
              <a:rPr lang="pt-BR" smtClean="0"/>
              <a:t>05/12/2018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2954-C370-4E24-A8B5-E2D1E4B0D3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86971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ítulo e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Gráfico 2"/>
          <p:cNvSpPr>
            <a:spLocks noGrp="1"/>
          </p:cNvSpPr>
          <p:nvPr>
            <p:ph type="chart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547A5-F092-44B9-9065-8B6ECCEE838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76997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7C52F-09DB-4A75-91B2-CCC86E6BA62B}" type="datetimeFigureOut">
              <a:rPr lang="pt-BR" smtClean="0"/>
              <a:t>05/12/2018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2954-C370-4E24-A8B5-E2D1E4B0D3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3160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7C52F-09DB-4A75-91B2-CCC86E6BA62B}" type="datetimeFigureOut">
              <a:rPr lang="pt-BR" smtClean="0"/>
              <a:t>05/12/2018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2954-C370-4E24-A8B5-E2D1E4B0D3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8810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7C52F-09DB-4A75-91B2-CCC86E6BA62B}" type="datetimeFigureOut">
              <a:rPr lang="pt-BR" smtClean="0"/>
              <a:t>05/12/2018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2954-C370-4E24-A8B5-E2D1E4B0D3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7300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7C52F-09DB-4A75-91B2-CCC86E6BA62B}" type="datetimeFigureOut">
              <a:rPr lang="pt-BR" smtClean="0"/>
              <a:t>05/12/2018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2954-C370-4E24-A8B5-E2D1E4B0D3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0904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7C52F-09DB-4A75-91B2-CCC86E6BA62B}" type="datetimeFigureOut">
              <a:rPr lang="pt-BR" smtClean="0"/>
              <a:t>05/12/2018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2954-C370-4E24-A8B5-E2D1E4B0D3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522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7C52F-09DB-4A75-91B2-CCC86E6BA62B}" type="datetimeFigureOut">
              <a:rPr lang="pt-BR" smtClean="0"/>
              <a:t>05/12/2018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2954-C370-4E24-A8B5-E2D1E4B0D3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54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7C52F-09DB-4A75-91B2-CCC86E6BA62B}" type="datetimeFigureOut">
              <a:rPr lang="pt-BR" smtClean="0"/>
              <a:t>05/12/2018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2954-C370-4E24-A8B5-E2D1E4B0D3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3708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7C52F-09DB-4A75-91B2-CCC86E6BA62B}" type="datetimeFigureOut">
              <a:rPr lang="pt-BR" smtClean="0"/>
              <a:t>05/12/2018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F2954-C370-4E24-A8B5-E2D1E4B0D3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1169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7C52F-09DB-4A75-91B2-CCC86E6BA62B}" type="datetimeFigureOut">
              <a:rPr lang="pt-BR" smtClean="0"/>
              <a:t>05/12/2018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F2954-C370-4E24-A8B5-E2D1E4B0D3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573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190626"/>
            <a:ext cx="12192000" cy="5667374"/>
          </a:xfrm>
        </p:spPr>
        <p:txBody>
          <a:bodyPr>
            <a:normAutofit/>
          </a:bodyPr>
          <a:lstStyle/>
          <a:p>
            <a:pPr marL="109728" indent="0" algn="ctr">
              <a:buClr>
                <a:schemeClr val="accent3"/>
              </a:buClr>
              <a:buNone/>
              <a:defRPr/>
            </a:pPr>
            <a:r>
              <a:rPr lang="pt-BR" sz="6600" b="1" dirty="0"/>
              <a:t>ÉTICA CONCORRENCIAL E DEFESA DA LEGALIDADE SÃO FUNDAMENTOS DA CONVIVÊNCIA E INCENTIVAM O DESENVOLVIMENTO DE QUALQUER PAÍS</a:t>
            </a:r>
            <a:r>
              <a:rPr lang="pt-BR" sz="5400" b="1" dirty="0"/>
              <a:t>. </a:t>
            </a:r>
          </a:p>
          <a:p>
            <a:pPr marL="109728" indent="0" algn="ctr">
              <a:buClr>
                <a:schemeClr val="accent3"/>
              </a:buClr>
              <a:buNone/>
              <a:defRPr/>
            </a:pPr>
            <a:endParaRPr lang="pt-BR" sz="5400" b="1" dirty="0"/>
          </a:p>
        </p:txBody>
      </p:sp>
      <p:pic>
        <p:nvPicPr>
          <p:cNvPr id="3076" name="Imagem 4" descr="http://www.projetoescolalegal.org.br/wp-content/uploads/2009/11/etco_logo_arte_final-0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34" y="80963"/>
            <a:ext cx="2411413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05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14490" y="1174044"/>
            <a:ext cx="1177431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800" b="1" dirty="0">
                <a:solidFill>
                  <a:srgbClr val="17375E"/>
                </a:solidFill>
              </a:rPr>
              <a:t>O Brasil precisa dar um tratamento eficaz para o combate dessa prática dolosa e extremamente danosa para toda a sociedade. Não podemos continuar a tratar quem pratica essa ação predatória como se fosse um mero devedor – NÃO É! </a:t>
            </a:r>
            <a:endParaRPr lang="pt-BR" sz="4800" b="1" dirty="0" smtClean="0">
              <a:solidFill>
                <a:srgbClr val="17375E"/>
              </a:solidFill>
            </a:endParaRPr>
          </a:p>
          <a:p>
            <a:pPr algn="ctr"/>
            <a:r>
              <a:rPr lang="pt-BR" sz="4800" b="1" dirty="0" smtClean="0">
                <a:solidFill>
                  <a:srgbClr val="17375E"/>
                </a:solidFill>
              </a:rPr>
              <a:t>A quem interessa manter </a:t>
            </a:r>
            <a:r>
              <a:rPr lang="pt-BR" sz="4800" b="1" smtClean="0">
                <a:solidFill>
                  <a:srgbClr val="17375E"/>
                </a:solidFill>
              </a:rPr>
              <a:t>essa confusão?</a:t>
            </a:r>
            <a:endParaRPr lang="pt-PT" sz="4800" b="1" dirty="0">
              <a:solidFill>
                <a:srgbClr val="1737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737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40267" y="274638"/>
            <a:ext cx="11142133" cy="1143000"/>
          </a:xfrm>
        </p:spPr>
        <p:txBody>
          <a:bodyPr>
            <a:noAutofit/>
          </a:bodyPr>
          <a:lstStyle/>
          <a:p>
            <a:pPr algn="ctr" eaLnBrk="1" hangingPunct="1"/>
            <a:r>
              <a:rPr lang="pt-BR" altLang="pt-BR" sz="6000" b="1" dirty="0" smtClean="0">
                <a:solidFill>
                  <a:schemeClr val="accent5">
                    <a:lumMod val="75000"/>
                  </a:schemeClr>
                </a:solidFill>
              </a:rPr>
              <a:t>MERCADO ILEGAL</a:t>
            </a:r>
            <a:br>
              <a:rPr lang="pt-BR" altLang="pt-BR" sz="60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pt-BR" altLang="pt-BR" sz="6000" b="1" dirty="0" smtClean="0">
                <a:solidFill>
                  <a:schemeClr val="accent5">
                    <a:lumMod val="75000"/>
                  </a:schemeClr>
                </a:solidFill>
              </a:rPr>
              <a:t>QUEM </a:t>
            </a:r>
            <a:r>
              <a:rPr lang="pt-BR" altLang="pt-BR" sz="6000" b="1" dirty="0">
                <a:solidFill>
                  <a:schemeClr val="accent5">
                    <a:lumMod val="75000"/>
                  </a:schemeClr>
                </a:solidFill>
              </a:rPr>
              <a:t>PERDE?</a:t>
            </a:r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3503613" y="2565401"/>
            <a:ext cx="5040312" cy="2663825"/>
          </a:xfrm>
          <a:prstGeom prst="triangle">
            <a:avLst>
              <a:gd name="adj" fmla="val 5093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1800">
              <a:latin typeface="Verdana" panose="020B0604030504040204" pitchFamily="34" charset="0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704492" y="2143860"/>
            <a:ext cx="573954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2400" b="1"/>
              <a:t>PREJUÍZOS AOS CONSUMIDORES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2135189" y="5218113"/>
            <a:ext cx="2376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2400" b="1"/>
              <a:t>SONEGAÇÃO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7248526" y="5218113"/>
            <a:ext cx="3095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2400" b="1"/>
              <a:t>MERCADO LEGAL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016500" y="3803651"/>
            <a:ext cx="20510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000" b="1">
                <a:solidFill>
                  <a:schemeClr val="bg2"/>
                </a:solidFill>
                <a:latin typeface="Verdana" panose="020B0604030504040204" pitchFamily="34" charset="0"/>
              </a:rPr>
              <a:t>MERCADO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000" b="1">
                <a:solidFill>
                  <a:schemeClr val="bg2"/>
                </a:solidFill>
                <a:latin typeface="Verdana" panose="020B0604030504040204" pitchFamily="34" charset="0"/>
              </a:rPr>
              <a:t>ILEGAL</a:t>
            </a:r>
          </a:p>
        </p:txBody>
      </p:sp>
    </p:spTree>
    <p:extLst>
      <p:ext uri="{BB962C8B-B14F-4D97-AF65-F5344CB8AC3E}">
        <p14:creationId xmlns:p14="http://schemas.microsoft.com/office/powerpoint/2010/main" val="350757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982662" y="1557338"/>
            <a:ext cx="10155238" cy="4691062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pt-BR" altLang="pt-BR" b="1" dirty="0" smtClean="0">
                <a:solidFill>
                  <a:schemeClr val="accent5">
                    <a:lumMod val="75000"/>
                  </a:schemeClr>
                </a:solidFill>
              </a:rPr>
              <a:t>CARGA TRIBUTÁRIA DO MERCADO ILEGAL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1524000" y="-30163"/>
            <a:ext cx="9144000" cy="74787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8000" kern="0" smtClean="0"/>
              <a:t>0</a:t>
            </a:r>
            <a:endParaRPr lang="en-US" sz="48000" kern="0" dirty="0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431925" y="5876925"/>
            <a:ext cx="98488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2800" b="1" dirty="0"/>
              <a:t>Quem paga, sempre paga mais e quem sonega</a:t>
            </a:r>
            <a:r>
              <a:rPr lang="pt-BR" altLang="pt-BR" sz="2800" b="1" dirty="0" smtClean="0"/>
              <a:t>?</a:t>
            </a:r>
            <a:endParaRPr lang="pt-BR" alt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19051067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hecticparents.files.wordpress.com/2013/03/ball-and-chain-runn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568" y="332656"/>
            <a:ext cx="7416824" cy="6525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m 4" descr="http://www.projetoescolalegal.org.br/wp-content/uploads/2009/11/etco_logo_arte_final-0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34" y="80963"/>
            <a:ext cx="2411413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175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4" descr="http://www.projetoescolalegal.org.br/wp-content/uploads/2009/11/etco_logo_arte_final-012.jpg"/>
          <p:cNvPicPr>
            <a:picLocks noGrp="1" noChangeAspect="1" noChangeArrowheads="1"/>
          </p:cNvPicPr>
          <p:nvPr>
            <p:ph type="chart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410691" cy="1109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0" y="1727200"/>
            <a:ext cx="12169693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 smtClean="0">
                <a:solidFill>
                  <a:schemeClr val="tx2"/>
                </a:solidFill>
              </a:rPr>
              <a:t>ÍNDICE DA ECONOMIA INFORMAL</a:t>
            </a:r>
          </a:p>
          <a:p>
            <a:endParaRPr lang="pt-BR" sz="6000" b="1" dirty="0"/>
          </a:p>
          <a:p>
            <a:r>
              <a:rPr lang="pt-BR" sz="6000" b="1" dirty="0" smtClean="0"/>
              <a:t>2018: 16,9% DO PIB BRASILEIRO</a:t>
            </a:r>
          </a:p>
          <a:p>
            <a:pPr algn="ctr"/>
            <a:r>
              <a:rPr lang="pt-BR" sz="6000" b="1" dirty="0" smtClean="0"/>
              <a:t>R$ 1.17 TRILHÃO</a:t>
            </a:r>
          </a:p>
          <a:p>
            <a:r>
              <a:rPr lang="pt-BR" sz="3200" b="1" dirty="0" smtClean="0"/>
              <a:t>		ETCO – INSTITUTO BRASILEIRO DE ECONOMIA DA FGV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139718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31910" y="0"/>
            <a:ext cx="8621889" cy="1523999"/>
          </a:xfrm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</a:rPr>
              <a:t>CARGA TRIBUTÁRIA ASSOCIADOS ETCO</a:t>
            </a:r>
            <a:endParaRPr lang="pt-B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2221" y="1524000"/>
            <a:ext cx="11717867" cy="4652963"/>
          </a:xfrm>
        </p:spPr>
        <p:txBody>
          <a:bodyPr>
            <a:normAutofit/>
          </a:bodyPr>
          <a:lstStyle/>
          <a:p>
            <a:r>
              <a:rPr lang="pt-BR" sz="3600" b="1" dirty="0" smtClean="0"/>
              <a:t>CIGARRO = 80,42%</a:t>
            </a:r>
          </a:p>
          <a:p>
            <a:r>
              <a:rPr lang="pt-BR" sz="3600" b="1" dirty="0" smtClean="0"/>
              <a:t>GASOLINA = 56,09%</a:t>
            </a:r>
          </a:p>
          <a:p>
            <a:r>
              <a:rPr lang="pt-BR" sz="3600" b="1" dirty="0" smtClean="0"/>
              <a:t>CERVEJA = 55,60%</a:t>
            </a:r>
          </a:p>
          <a:p>
            <a:r>
              <a:rPr lang="pt-BR" sz="3600" b="1" dirty="0" smtClean="0"/>
              <a:t>REFRIGERANTES EM LATA = 46,70</a:t>
            </a:r>
            <a:endParaRPr lang="pt-BR" sz="3600" b="1" dirty="0"/>
          </a:p>
          <a:p>
            <a:pPr marL="0" indent="0">
              <a:buNone/>
            </a:pPr>
            <a:r>
              <a:rPr lang="pt-BR" dirty="0" smtClean="0"/>
              <a:t>	Fonte: Receita Federal e IBPT –Inst. Brasileiro de Planejamento Tributário</a:t>
            </a:r>
            <a:endParaRPr lang="pt-BR" dirty="0"/>
          </a:p>
          <a:p>
            <a:pPr marL="0" indent="0" algn="ctr">
              <a:buNone/>
            </a:pPr>
            <a:r>
              <a:rPr lang="pt-BR" b="1" dirty="0" smtClean="0"/>
              <a:t>EVIDENTE QUE O NÃO  PAGAMENTO DE TRIBUTOS PERMITEM ENORMES GANHOS DE CONCORRÊNCIA</a:t>
            </a:r>
          </a:p>
          <a:p>
            <a:pPr marL="0" indent="0" algn="ctr">
              <a:buNone/>
            </a:pPr>
            <a:endParaRPr lang="pt-BR" b="1" dirty="0"/>
          </a:p>
        </p:txBody>
      </p:sp>
      <p:pic>
        <p:nvPicPr>
          <p:cNvPr id="4" name="Imagem 4" descr="http://www.projetoescolalegal.org.br/wp-content/uploads/2009/11/etco_logo_arte_final-0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34" y="80963"/>
            <a:ext cx="2411413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1368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1" y="1"/>
            <a:ext cx="2636222" cy="1264355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211015" y="1264356"/>
            <a:ext cx="11871259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Combustíveis:</a:t>
            </a:r>
          </a:p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Perda de R$ 4.8 bilhões ao ano e R$ 60 bilhões inscritos na dívida ativa;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Tabaco:</a:t>
            </a:r>
          </a:p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Perda de R$ 575 mi (2018) e R$ 32 bilhões de inscritos na dívida ativa;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Bebidas:</a:t>
            </a:r>
          </a:p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Um fabricante gerou prejuízos de R$ 4.0 bilhões, só no Estado de São Paulo </a:t>
            </a:r>
          </a:p>
          <a:p>
            <a:endParaRPr lang="pt-BR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473569" y="339969"/>
            <a:ext cx="100602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Impacto do Devedor Contumaz </a:t>
            </a:r>
            <a:r>
              <a:rPr lang="pt-BR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pt-BR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Setores</a:t>
            </a:r>
            <a:endParaRPr lang="pt-BR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562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1353800" cy="846666"/>
          </a:xfrm>
        </p:spPr>
        <p:txBody>
          <a:bodyPr>
            <a:noAutofit/>
          </a:bodyPr>
          <a:lstStyle/>
          <a:p>
            <a:pPr algn="ctr"/>
            <a:r>
              <a:rPr lang="pt-BR" sz="6600" b="1" dirty="0" smtClean="0">
                <a:solidFill>
                  <a:schemeClr val="accent5">
                    <a:lumMod val="75000"/>
                  </a:schemeClr>
                </a:solidFill>
              </a:rPr>
              <a:t>DEVEDOR CONTUMAZ</a:t>
            </a:r>
            <a:endParaRPr lang="pt-BR" sz="6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1275644"/>
            <a:ext cx="12191999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b="1" dirty="0" smtClean="0"/>
              <a:t>REGULAMENTAR O ART. 146-A DA CONSTITUIÇÃO FEDERAL – PLS 284/17 AUTORA SENADORA ANA AMÉLIA; RELATOR SENADOR RICARDO FERRAÇO. CRIAÇÃO DE REGIMES ESPECIAIS, FERRAMENTAS ADEQUADAS PARA A ADMINISTRAÇÃO PÚBLICA COIBIR COM MAIS EFICIÊNCIA A BURLA SISTEMÁTICA DAS FORMAS DE COBRANÇA – BUSCA DE UMA HOMOGENIZAÇÃO DE POSTURAS.</a:t>
            </a:r>
          </a:p>
          <a:p>
            <a:endParaRPr lang="pt-BR" sz="2400" b="1" dirty="0" smtClean="0"/>
          </a:p>
          <a:p>
            <a:r>
              <a:rPr lang="pt-BR" sz="2400" b="1" dirty="0" smtClean="0"/>
              <a:t>Diversos Estados já possuem legislação própria sobre o tema: São Paulo; Paraná; Rio de Janeiro; Minas Gerais; Bahia; Rio Grande do Sul; </a:t>
            </a:r>
            <a:r>
              <a:rPr lang="pt-BR" sz="2400" b="1" dirty="0" err="1" smtClean="0"/>
              <a:t>Goias</a:t>
            </a:r>
            <a:r>
              <a:rPr lang="pt-BR" sz="2400" b="1" dirty="0" smtClean="0"/>
              <a:t>; Alagoas; Maranhão; Pernambuco; Mato Grosso; Sergipe.</a:t>
            </a:r>
          </a:p>
          <a:p>
            <a:r>
              <a:rPr lang="pt-BR" sz="2400" b="1" dirty="0" smtClean="0"/>
              <a:t>Em discussão: Distrito Federal; Mato Grosso do Sul; Ceará; Espírito Santo; Piauí; Santa Catarina.</a:t>
            </a:r>
            <a:endParaRPr lang="pt-BR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b="1" dirty="0" smtClean="0"/>
              <a:t>PARA O CONTRIBUINTE QUE DELIBERADAMENTE NÃO PAGA O TRIBUTO, CRIA ENORME DESVANTAGEM À CONCORRÊNCIA, O SISTEMA BRASILEIRO DE DEFESA DA CONCORRÊNCIA DEVE ANALISAR ESSA PRÁTICA COMO UM ILÍCITO CONCORRENCIAL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0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3595304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022" y="2"/>
            <a:ext cx="11274778" cy="677331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/>
              <a:t>Posição dos Ministros do STF</a:t>
            </a:r>
            <a:endParaRPr lang="pt-BR" b="1" dirty="0"/>
          </a:p>
        </p:txBody>
      </p:sp>
      <p:sp>
        <p:nvSpPr>
          <p:cNvPr id="3" name="Retângulo 2"/>
          <p:cNvSpPr/>
          <p:nvPr/>
        </p:nvSpPr>
        <p:spPr>
          <a:xfrm>
            <a:off x="0" y="914400"/>
            <a:ext cx="12112978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dirty="0"/>
              <a:t>STF (ADI nº. 3952: </a:t>
            </a:r>
            <a:endParaRPr lang="pt-BR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Voto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Ministro </a:t>
            </a:r>
            <a:r>
              <a:rPr lang="pt-BR" sz="2800" dirty="0" err="1">
                <a:latin typeface="Arial" panose="020B0604020202020204" pitchFamily="34" charset="0"/>
                <a:cs typeface="Arial" panose="020B0604020202020204" pitchFamily="34" charset="0"/>
              </a:rPr>
              <a:t>Lewandowski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definiu: “Estamos diante de uma </a:t>
            </a:r>
            <a:r>
              <a:rPr lang="pt-BR" sz="2800" dirty="0" err="1">
                <a:latin typeface="Arial" panose="020B0604020202020204" pitchFamily="34" charset="0"/>
                <a:cs typeface="Arial" panose="020B0604020202020204" pitchFamily="34" charset="0"/>
              </a:rPr>
              <a:t>macrodelinquência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tributária </a:t>
            </a:r>
            <a:r>
              <a:rPr lang="pt-BR" sz="2800" dirty="0" err="1">
                <a:latin typeface="Arial" panose="020B0604020202020204" pitchFamily="34" charset="0"/>
                <a:cs typeface="Arial" panose="020B0604020202020204" pitchFamily="34" charset="0"/>
              </a:rPr>
              <a:t>reitereda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”;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Ministro Cesar </a:t>
            </a:r>
            <a:r>
              <a:rPr lang="pt-BR" sz="2800" dirty="0" err="1">
                <a:latin typeface="Arial" panose="020B0604020202020204" pitchFamily="34" charset="0"/>
                <a:cs typeface="Arial" panose="020B0604020202020204" pitchFamily="34" charset="0"/>
              </a:rPr>
              <a:t>Peluzo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: “Não se trata de um caso tributário qualquer, trata-se de um caso singular em que o não pagamento do imposto pode comprometer a livre concorrência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”;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Ministra </a:t>
            </a:r>
            <a:r>
              <a:rPr lang="pt-BR" sz="2800" dirty="0" err="1">
                <a:latin typeface="Arial" panose="020B0604020202020204" pitchFamily="34" charset="0"/>
                <a:cs typeface="Arial" panose="020B0604020202020204" pitchFamily="34" charset="0"/>
              </a:rPr>
              <a:t>Cármen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Lúcia: “equaliza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os princípios da livre iniciativa econômica lícita, da livre concorrência, conciliando com a garantia do devido processo legal tributário e da inafastabilidade da jurisdição, com o dever do contribuinte de cumprir suas obrigações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tributárias”  (Acompanharam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esse mesmo entendimento a ministra Rosa Weber e o ministro Celso de Mello)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Ministro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Luiz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Fux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 “A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liberdade de iniciativa quando exercida de forma abusiva deixa de merecer a tutela do ordenamento jurídico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0109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482</Words>
  <Application>Microsoft Office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Verdana</vt:lpstr>
      <vt:lpstr>Tema do Office</vt:lpstr>
      <vt:lpstr>Apresentação do PowerPoint</vt:lpstr>
      <vt:lpstr>MERCADO ILEGAL QUEM PERDE?</vt:lpstr>
      <vt:lpstr>CARGA TRIBUTÁRIA DO MERCADO ILEGAL</vt:lpstr>
      <vt:lpstr>Apresentação do PowerPoint</vt:lpstr>
      <vt:lpstr>Apresentação do PowerPoint</vt:lpstr>
      <vt:lpstr>CARGA TRIBUTÁRIA ASSOCIADOS ETCO</vt:lpstr>
      <vt:lpstr>Apresentação do PowerPoint</vt:lpstr>
      <vt:lpstr>DEVEDOR CONTUMAZ</vt:lpstr>
      <vt:lpstr>Posição dos Ministros do STF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Edson Luiz Vismona</dc:creator>
  <cp:lastModifiedBy>Estevão Hagel Ledur</cp:lastModifiedBy>
  <cp:revision>8</cp:revision>
  <dcterms:created xsi:type="dcterms:W3CDTF">2018-12-03T21:40:20Z</dcterms:created>
  <dcterms:modified xsi:type="dcterms:W3CDTF">2018-12-05T13:04:51Z</dcterms:modified>
</cp:coreProperties>
</file>