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386" r:id="rId2"/>
    <p:sldId id="272" r:id="rId3"/>
    <p:sldId id="309" r:id="rId4"/>
    <p:sldId id="398" r:id="rId5"/>
    <p:sldId id="276" r:id="rId6"/>
    <p:sldId id="278" r:id="rId7"/>
    <p:sldId id="280" r:id="rId8"/>
    <p:sldId id="279" r:id="rId9"/>
    <p:sldId id="288" r:id="rId10"/>
    <p:sldId id="403" r:id="rId11"/>
    <p:sldId id="295" r:id="rId12"/>
    <p:sldId id="402" r:id="rId13"/>
    <p:sldId id="400" r:id="rId14"/>
    <p:sldId id="390" r:id="rId15"/>
    <p:sldId id="302" r:id="rId16"/>
    <p:sldId id="399" r:id="rId17"/>
    <p:sldId id="401" r:id="rId18"/>
    <p:sldId id="303" r:id="rId19"/>
    <p:sldId id="346" r:id="rId20"/>
    <p:sldId id="352" r:id="rId21"/>
    <p:sldId id="354" r:id="rId22"/>
    <p:sldId id="385" r:id="rId23"/>
  </p:sldIdLst>
  <p:sldSz cx="10688638" cy="7562850"/>
  <p:notesSz cx="6858000" cy="9144000"/>
  <p:defaultTextStyle>
    <a:defPPr>
      <a:defRPr lang="en-US"/>
    </a:defPPr>
    <a:lvl1pPr marL="0" algn="l" defTabSz="497739" rtl="0" eaLnBrk="1" latinLnBrk="0" hangingPunct="1">
      <a:defRPr sz="2000" kern="1200">
        <a:solidFill>
          <a:schemeClr val="tx1"/>
        </a:solidFill>
        <a:latin typeface="+mn-lt"/>
        <a:ea typeface="+mn-ea"/>
        <a:cs typeface="+mn-cs"/>
      </a:defRPr>
    </a:lvl1pPr>
    <a:lvl2pPr marL="497739" algn="l" defTabSz="497739" rtl="0" eaLnBrk="1" latinLnBrk="0" hangingPunct="1">
      <a:defRPr sz="2000" kern="1200">
        <a:solidFill>
          <a:schemeClr val="tx1"/>
        </a:solidFill>
        <a:latin typeface="+mn-lt"/>
        <a:ea typeface="+mn-ea"/>
        <a:cs typeface="+mn-cs"/>
      </a:defRPr>
    </a:lvl2pPr>
    <a:lvl3pPr marL="995478" algn="l" defTabSz="497739" rtl="0" eaLnBrk="1" latinLnBrk="0" hangingPunct="1">
      <a:defRPr sz="2000" kern="1200">
        <a:solidFill>
          <a:schemeClr val="tx1"/>
        </a:solidFill>
        <a:latin typeface="+mn-lt"/>
        <a:ea typeface="+mn-ea"/>
        <a:cs typeface="+mn-cs"/>
      </a:defRPr>
    </a:lvl3pPr>
    <a:lvl4pPr marL="1493217" algn="l" defTabSz="497739" rtl="0" eaLnBrk="1" latinLnBrk="0" hangingPunct="1">
      <a:defRPr sz="2000" kern="1200">
        <a:solidFill>
          <a:schemeClr val="tx1"/>
        </a:solidFill>
        <a:latin typeface="+mn-lt"/>
        <a:ea typeface="+mn-ea"/>
        <a:cs typeface="+mn-cs"/>
      </a:defRPr>
    </a:lvl4pPr>
    <a:lvl5pPr marL="1990957" algn="l" defTabSz="497739" rtl="0" eaLnBrk="1" latinLnBrk="0" hangingPunct="1">
      <a:defRPr sz="2000" kern="1200">
        <a:solidFill>
          <a:schemeClr val="tx1"/>
        </a:solidFill>
        <a:latin typeface="+mn-lt"/>
        <a:ea typeface="+mn-ea"/>
        <a:cs typeface="+mn-cs"/>
      </a:defRPr>
    </a:lvl5pPr>
    <a:lvl6pPr marL="2488695" algn="l" defTabSz="497739" rtl="0" eaLnBrk="1" latinLnBrk="0" hangingPunct="1">
      <a:defRPr sz="2000" kern="1200">
        <a:solidFill>
          <a:schemeClr val="tx1"/>
        </a:solidFill>
        <a:latin typeface="+mn-lt"/>
        <a:ea typeface="+mn-ea"/>
        <a:cs typeface="+mn-cs"/>
      </a:defRPr>
    </a:lvl6pPr>
    <a:lvl7pPr marL="2986435" algn="l" defTabSz="497739" rtl="0" eaLnBrk="1" latinLnBrk="0" hangingPunct="1">
      <a:defRPr sz="2000" kern="1200">
        <a:solidFill>
          <a:schemeClr val="tx1"/>
        </a:solidFill>
        <a:latin typeface="+mn-lt"/>
        <a:ea typeface="+mn-ea"/>
        <a:cs typeface="+mn-cs"/>
      </a:defRPr>
    </a:lvl7pPr>
    <a:lvl8pPr marL="3484174" algn="l" defTabSz="497739" rtl="0" eaLnBrk="1" latinLnBrk="0" hangingPunct="1">
      <a:defRPr sz="2000" kern="1200">
        <a:solidFill>
          <a:schemeClr val="tx1"/>
        </a:solidFill>
        <a:latin typeface="+mn-lt"/>
        <a:ea typeface="+mn-ea"/>
        <a:cs typeface="+mn-cs"/>
      </a:defRPr>
    </a:lvl8pPr>
    <a:lvl9pPr marL="3981914" algn="l" defTabSz="497739" rtl="0" eaLnBrk="1" latinLnBrk="0" hangingPunct="1">
      <a:defRPr sz="20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ssica Ryder" initials="JR"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2D88"/>
    <a:srgbClr val="80C9C6"/>
    <a:srgbClr val="22427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66" autoAdjust="0"/>
    <p:restoredTop sz="94000" autoAdjust="0"/>
  </p:normalViewPr>
  <p:slideViewPr>
    <p:cSldViewPr snapToGrid="0" snapToObjects="1" showGuides="1">
      <p:cViewPr>
        <p:scale>
          <a:sx n="60" d="100"/>
          <a:sy n="60" d="100"/>
        </p:scale>
        <p:origin x="-1542" y="-246"/>
      </p:cViewPr>
      <p:guideLst>
        <p:guide orient="horz"/>
        <p:guide pos="6024"/>
        <p:guide pos="3504"/>
        <p:guide pos="608"/>
      </p:guideLst>
    </p:cSldViewPr>
  </p:slideViewPr>
  <p:notesTextViewPr>
    <p:cViewPr>
      <p:scale>
        <a:sx n="100" d="100"/>
        <a:sy n="100" d="100"/>
      </p:scale>
      <p:origin x="0" y="0"/>
    </p:cViewPr>
  </p:notesTextViewPr>
  <p:sorterViewPr>
    <p:cViewPr>
      <p:scale>
        <a:sx n="66" d="100"/>
        <a:sy n="66" d="100"/>
      </p:scale>
      <p:origin x="0" y="8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02-06T10:32:51.394" idx="2">
    <p:pos x="6753" y="782"/>
    <p:text>This slide is really difficult to read</p:text>
  </p:cm>
</p:cmLst>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CB4D00-45B6-4007-AE46-A4E840052897}" type="doc">
      <dgm:prSet loTypeId="urn:microsoft.com/office/officeart/2005/8/layout/chevron2" loCatId="list" qsTypeId="urn:microsoft.com/office/officeart/2005/8/quickstyle/simple1" qsCatId="simple" csTypeId="urn:microsoft.com/office/officeart/2005/8/colors/accent1_4" csCatId="accent1" phldr="1"/>
      <dgm:spPr/>
      <dgm:t>
        <a:bodyPr/>
        <a:lstStyle/>
        <a:p>
          <a:endParaRPr lang="en-GB"/>
        </a:p>
      </dgm:t>
    </dgm:pt>
    <dgm:pt modelId="{534CCFED-EAD3-458F-B0A1-9588CA450787}">
      <dgm:prSet phldrT="[Text]"/>
      <dgm:spPr/>
      <dgm:t>
        <a:bodyPr/>
        <a:lstStyle/>
        <a:p>
          <a:r>
            <a:rPr lang="en-GB" smtClean="0"/>
            <a:t>Valuation</a:t>
          </a:r>
          <a:endParaRPr lang="en-GB" dirty="0"/>
        </a:p>
      </dgm:t>
    </dgm:pt>
    <dgm:pt modelId="{6A16FE88-AB16-42E6-B974-4F246AA80681}" type="parTrans" cxnId="{C9757925-4F0A-4397-9E28-7C4530CFF1F5}">
      <dgm:prSet/>
      <dgm:spPr/>
      <dgm:t>
        <a:bodyPr/>
        <a:lstStyle/>
        <a:p>
          <a:endParaRPr lang="en-GB"/>
        </a:p>
      </dgm:t>
    </dgm:pt>
    <dgm:pt modelId="{AD2BED6F-63B6-4E8D-8F35-C82CDFC63E10}" type="sibTrans" cxnId="{C9757925-4F0A-4397-9E28-7C4530CFF1F5}">
      <dgm:prSet/>
      <dgm:spPr/>
      <dgm:t>
        <a:bodyPr/>
        <a:lstStyle/>
        <a:p>
          <a:endParaRPr lang="en-GB"/>
        </a:p>
      </dgm:t>
    </dgm:pt>
    <dgm:pt modelId="{EB2C13BB-5B15-4A74-AFF5-8DA2DD8C229F}">
      <dgm:prSet phldrT="[Text]"/>
      <dgm:spPr/>
      <dgm:t>
        <a:bodyPr/>
        <a:lstStyle/>
        <a:p>
          <a:r>
            <a:rPr lang="en-GB" dirty="0" smtClean="0"/>
            <a:t>Value and map </a:t>
          </a:r>
          <a:r>
            <a:rPr lang="en-GB" dirty="0" smtClean="0"/>
            <a:t>Natural Capital </a:t>
          </a:r>
          <a:r>
            <a:rPr lang="en-GB" dirty="0" smtClean="0"/>
            <a:t>at both local catchment and national level</a:t>
          </a:r>
          <a:endParaRPr lang="en-GB" dirty="0"/>
        </a:p>
      </dgm:t>
    </dgm:pt>
    <dgm:pt modelId="{37C61418-BA90-45C9-B1A1-1BF50743D543}" type="parTrans" cxnId="{0758429E-E4A9-4E06-8340-DD938D80E8F3}">
      <dgm:prSet/>
      <dgm:spPr/>
      <dgm:t>
        <a:bodyPr/>
        <a:lstStyle/>
        <a:p>
          <a:endParaRPr lang="en-GB"/>
        </a:p>
      </dgm:t>
    </dgm:pt>
    <dgm:pt modelId="{D0C7EC2C-9EAD-4D9B-B4ED-2E9757E8E570}" type="sibTrans" cxnId="{0758429E-E4A9-4E06-8340-DD938D80E8F3}">
      <dgm:prSet/>
      <dgm:spPr/>
      <dgm:t>
        <a:bodyPr/>
        <a:lstStyle/>
        <a:p>
          <a:endParaRPr lang="en-GB"/>
        </a:p>
      </dgm:t>
    </dgm:pt>
    <dgm:pt modelId="{15888A1A-1936-4117-986E-3649B8115369}">
      <dgm:prSet phldrT="[Text]"/>
      <dgm:spPr/>
      <dgm:t>
        <a:bodyPr/>
        <a:lstStyle/>
        <a:p>
          <a:r>
            <a:rPr lang="en-GB" dirty="0" smtClean="0"/>
            <a:t>Use sound science to develop Ecosystem Health Indicators and targets at catchment and national level</a:t>
          </a:r>
          <a:endParaRPr lang="en-GB" dirty="0"/>
        </a:p>
      </dgm:t>
    </dgm:pt>
    <dgm:pt modelId="{2C8D028E-F568-47A7-8FE1-2B9DF369B299}" type="parTrans" cxnId="{DB41507C-A71A-400B-90BA-C6628B0D8D80}">
      <dgm:prSet/>
      <dgm:spPr/>
      <dgm:t>
        <a:bodyPr/>
        <a:lstStyle/>
        <a:p>
          <a:endParaRPr lang="en-GB"/>
        </a:p>
      </dgm:t>
    </dgm:pt>
    <dgm:pt modelId="{47342740-692A-4C9E-AB06-149131A1C497}" type="sibTrans" cxnId="{DB41507C-A71A-400B-90BA-C6628B0D8D80}">
      <dgm:prSet/>
      <dgm:spPr/>
      <dgm:t>
        <a:bodyPr/>
        <a:lstStyle/>
        <a:p>
          <a:endParaRPr lang="en-GB"/>
        </a:p>
      </dgm:t>
    </dgm:pt>
    <dgm:pt modelId="{3AC9A002-0742-4EFC-99C2-FFFBD11D756F}">
      <dgm:prSet phldrT="[Text]"/>
      <dgm:spPr/>
      <dgm:t>
        <a:bodyPr/>
        <a:lstStyle/>
        <a:p>
          <a:r>
            <a:rPr lang="en-GB" smtClean="0"/>
            <a:t>Collaboration</a:t>
          </a:r>
          <a:endParaRPr lang="en-GB" dirty="0"/>
        </a:p>
      </dgm:t>
    </dgm:pt>
    <dgm:pt modelId="{1EBB557F-53EE-4E2A-A32E-C0D488EEF8CF}" type="parTrans" cxnId="{E9C38980-9BF7-42B2-8C8D-EA2A3AF7D249}">
      <dgm:prSet/>
      <dgm:spPr/>
      <dgm:t>
        <a:bodyPr/>
        <a:lstStyle/>
        <a:p>
          <a:endParaRPr lang="en-GB"/>
        </a:p>
      </dgm:t>
    </dgm:pt>
    <dgm:pt modelId="{DB9D8092-7A61-4743-B4AF-7BF473E6BC62}" type="sibTrans" cxnId="{E9C38980-9BF7-42B2-8C8D-EA2A3AF7D249}">
      <dgm:prSet/>
      <dgm:spPr/>
      <dgm:t>
        <a:bodyPr/>
        <a:lstStyle/>
        <a:p>
          <a:endParaRPr lang="en-GB"/>
        </a:p>
      </dgm:t>
    </dgm:pt>
    <dgm:pt modelId="{9CB93EC3-8B37-42A1-8D20-3EE0DF3AD16B}">
      <dgm:prSet phldrT="[Text]"/>
      <dgm:spPr/>
      <dgm:t>
        <a:bodyPr/>
        <a:lstStyle/>
        <a:p>
          <a:r>
            <a:rPr lang="en-GB" dirty="0" smtClean="0"/>
            <a:t>Create forums where public &amp; private sector, NGOs and communities work together to </a:t>
          </a:r>
          <a:r>
            <a:rPr lang="en-GB" dirty="0" smtClean="0"/>
            <a:t>identify </a:t>
          </a:r>
          <a:r>
            <a:rPr lang="en-GB" dirty="0" smtClean="0"/>
            <a:t>biggest risks and investment needs</a:t>
          </a:r>
          <a:endParaRPr lang="en-GB" dirty="0"/>
        </a:p>
      </dgm:t>
    </dgm:pt>
    <dgm:pt modelId="{3E502B44-5870-4282-95A8-786C00624C5E}" type="parTrans" cxnId="{C1EFAB1F-067C-4020-9CA2-A6EE20AA7138}">
      <dgm:prSet/>
      <dgm:spPr/>
      <dgm:t>
        <a:bodyPr/>
        <a:lstStyle/>
        <a:p>
          <a:endParaRPr lang="en-GB"/>
        </a:p>
      </dgm:t>
    </dgm:pt>
    <dgm:pt modelId="{B6B83907-E214-4820-AB64-AA066F6F9702}" type="sibTrans" cxnId="{C1EFAB1F-067C-4020-9CA2-A6EE20AA7138}">
      <dgm:prSet/>
      <dgm:spPr/>
      <dgm:t>
        <a:bodyPr/>
        <a:lstStyle/>
        <a:p>
          <a:endParaRPr lang="en-GB"/>
        </a:p>
      </dgm:t>
    </dgm:pt>
    <dgm:pt modelId="{3E849334-B0E5-47B4-8CDB-3DC1FECBC044}">
      <dgm:prSet phldrT="[Text]"/>
      <dgm:spPr/>
      <dgm:t>
        <a:bodyPr/>
        <a:lstStyle/>
        <a:p>
          <a:r>
            <a:rPr lang="en-GB" dirty="0" smtClean="0"/>
            <a:t>Recovery</a:t>
          </a:r>
          <a:endParaRPr lang="en-GB" dirty="0"/>
        </a:p>
      </dgm:t>
    </dgm:pt>
    <dgm:pt modelId="{D101192C-73A5-4981-B830-4000942D3A43}" type="parTrans" cxnId="{62876E42-F92E-4239-96AB-5103E0A1EC5D}">
      <dgm:prSet/>
      <dgm:spPr/>
      <dgm:t>
        <a:bodyPr/>
        <a:lstStyle/>
        <a:p>
          <a:endParaRPr lang="en-GB"/>
        </a:p>
      </dgm:t>
    </dgm:pt>
    <dgm:pt modelId="{5AA22AEF-DF3C-4D32-B496-22286D8C958A}" type="sibTrans" cxnId="{62876E42-F92E-4239-96AB-5103E0A1EC5D}">
      <dgm:prSet/>
      <dgm:spPr/>
      <dgm:t>
        <a:bodyPr/>
        <a:lstStyle/>
        <a:p>
          <a:endParaRPr lang="en-GB"/>
        </a:p>
      </dgm:t>
    </dgm:pt>
    <dgm:pt modelId="{093E77BE-FAE4-4591-B8B2-475281E3C078}">
      <dgm:prSet phldrT="[Text]"/>
      <dgm:spPr/>
      <dgm:t>
        <a:bodyPr/>
        <a:lstStyle/>
        <a:p>
          <a:r>
            <a:rPr lang="en-GB" dirty="0" smtClean="0"/>
            <a:t>Relentlessly focus </a:t>
          </a:r>
          <a:r>
            <a:rPr lang="en-GB" dirty="0" smtClean="0"/>
            <a:t>investment on </a:t>
          </a:r>
          <a:r>
            <a:rPr lang="en-GB" dirty="0" smtClean="0"/>
            <a:t>key systemic </a:t>
          </a:r>
          <a:r>
            <a:rPr lang="en-GB" dirty="0" smtClean="0"/>
            <a:t>threats to Natural Capital stock depletion - </a:t>
          </a:r>
          <a:r>
            <a:rPr lang="en-GB" dirty="0" smtClean="0"/>
            <a:t>catchment by </a:t>
          </a:r>
          <a:r>
            <a:rPr lang="en-GB" dirty="0" smtClean="0"/>
            <a:t>catchment</a:t>
          </a:r>
          <a:endParaRPr lang="en-GB" dirty="0"/>
        </a:p>
      </dgm:t>
    </dgm:pt>
    <dgm:pt modelId="{A1279927-E87A-42DB-B1FB-8CD8D26D4668}" type="parTrans" cxnId="{B3DCFCDE-1679-4B3B-BD8E-D20604F70675}">
      <dgm:prSet/>
      <dgm:spPr/>
      <dgm:t>
        <a:bodyPr/>
        <a:lstStyle/>
        <a:p>
          <a:endParaRPr lang="en-GB"/>
        </a:p>
      </dgm:t>
    </dgm:pt>
    <dgm:pt modelId="{EFB5B00A-7134-4FE3-B355-7EA911F3BEF9}" type="sibTrans" cxnId="{B3DCFCDE-1679-4B3B-BD8E-D20604F70675}">
      <dgm:prSet/>
      <dgm:spPr/>
      <dgm:t>
        <a:bodyPr/>
        <a:lstStyle/>
        <a:p>
          <a:endParaRPr lang="en-GB"/>
        </a:p>
      </dgm:t>
    </dgm:pt>
    <dgm:pt modelId="{145F72F8-C0D5-40A0-8C30-690CF702DF6C}">
      <dgm:prSet phldrT="[Text]"/>
      <dgm:spPr/>
      <dgm:t>
        <a:bodyPr/>
        <a:lstStyle/>
        <a:p>
          <a:r>
            <a:rPr lang="en-GB" dirty="0" smtClean="0"/>
            <a:t>Public finance institutions work with ratings agencies and others to create finance products which internalise Natural Capital externalities</a:t>
          </a:r>
          <a:endParaRPr lang="en-GB" dirty="0"/>
        </a:p>
      </dgm:t>
    </dgm:pt>
    <dgm:pt modelId="{6B36E061-44FC-4A40-A5D6-A6D9C0BDF72B}" type="parTrans" cxnId="{02AB5601-8FAC-48E4-8F76-FFDB526FC694}">
      <dgm:prSet/>
      <dgm:spPr/>
      <dgm:t>
        <a:bodyPr/>
        <a:lstStyle/>
        <a:p>
          <a:endParaRPr lang="en-GB"/>
        </a:p>
      </dgm:t>
    </dgm:pt>
    <dgm:pt modelId="{D7CA8680-DAC2-42BA-B010-A5FEC13144A0}" type="sibTrans" cxnId="{02AB5601-8FAC-48E4-8F76-FFDB526FC694}">
      <dgm:prSet/>
      <dgm:spPr/>
      <dgm:t>
        <a:bodyPr/>
        <a:lstStyle/>
        <a:p>
          <a:endParaRPr lang="en-GB"/>
        </a:p>
      </dgm:t>
    </dgm:pt>
    <dgm:pt modelId="{AFE8BF9D-0197-449F-A255-D442AC0BA406}">
      <dgm:prSet phldrT="[Text]"/>
      <dgm:spPr/>
      <dgm:t>
        <a:bodyPr/>
        <a:lstStyle/>
        <a:p>
          <a:r>
            <a:rPr lang="en-GB" dirty="0" smtClean="0"/>
            <a:t>Better regulation and implementation to protect Natural Capital from private, short-term plunder</a:t>
          </a:r>
          <a:endParaRPr lang="en-GB" dirty="0"/>
        </a:p>
      </dgm:t>
    </dgm:pt>
    <dgm:pt modelId="{B357184D-6688-421B-ACD2-C1CB07D2FE3A}" type="parTrans" cxnId="{BC131F42-F9A3-4FDE-B272-14DF05AC98A4}">
      <dgm:prSet/>
      <dgm:spPr/>
      <dgm:t>
        <a:bodyPr/>
        <a:lstStyle/>
        <a:p>
          <a:endParaRPr lang="en-GB"/>
        </a:p>
      </dgm:t>
    </dgm:pt>
    <dgm:pt modelId="{F975F155-5077-4D0D-93C7-F076917B836E}" type="sibTrans" cxnId="{BC131F42-F9A3-4FDE-B272-14DF05AC98A4}">
      <dgm:prSet/>
      <dgm:spPr/>
      <dgm:t>
        <a:bodyPr/>
        <a:lstStyle/>
        <a:p>
          <a:endParaRPr lang="en-GB"/>
        </a:p>
      </dgm:t>
    </dgm:pt>
    <dgm:pt modelId="{A1EFCDBC-92F5-4F82-8E70-35F4F82DAFCA}" type="pres">
      <dgm:prSet presAssocID="{F4CB4D00-45B6-4007-AE46-A4E840052897}" presName="linearFlow" presStyleCnt="0">
        <dgm:presLayoutVars>
          <dgm:dir/>
          <dgm:animLvl val="lvl"/>
          <dgm:resizeHandles val="exact"/>
        </dgm:presLayoutVars>
      </dgm:prSet>
      <dgm:spPr/>
      <dgm:t>
        <a:bodyPr/>
        <a:lstStyle/>
        <a:p>
          <a:endParaRPr lang="en-GB"/>
        </a:p>
      </dgm:t>
    </dgm:pt>
    <dgm:pt modelId="{C35ED00F-3C2D-4514-9AB8-00E1CB407926}" type="pres">
      <dgm:prSet presAssocID="{534CCFED-EAD3-458F-B0A1-9588CA450787}" presName="composite" presStyleCnt="0"/>
      <dgm:spPr/>
      <dgm:t>
        <a:bodyPr/>
        <a:lstStyle/>
        <a:p>
          <a:endParaRPr lang="en-GB"/>
        </a:p>
      </dgm:t>
    </dgm:pt>
    <dgm:pt modelId="{246C2A22-7759-4ABA-BF58-31DB72290D1F}" type="pres">
      <dgm:prSet presAssocID="{534CCFED-EAD3-458F-B0A1-9588CA450787}" presName="parentText" presStyleLbl="alignNode1" presStyleIdx="0" presStyleCnt="3">
        <dgm:presLayoutVars>
          <dgm:chMax val="1"/>
          <dgm:bulletEnabled val="1"/>
        </dgm:presLayoutVars>
      </dgm:prSet>
      <dgm:spPr/>
      <dgm:t>
        <a:bodyPr/>
        <a:lstStyle/>
        <a:p>
          <a:endParaRPr lang="en-GB"/>
        </a:p>
      </dgm:t>
    </dgm:pt>
    <dgm:pt modelId="{547DDCB8-35AA-476D-98A8-89F3F72E4730}" type="pres">
      <dgm:prSet presAssocID="{534CCFED-EAD3-458F-B0A1-9588CA450787}" presName="descendantText" presStyleLbl="alignAcc1" presStyleIdx="0" presStyleCnt="3">
        <dgm:presLayoutVars>
          <dgm:bulletEnabled val="1"/>
        </dgm:presLayoutVars>
      </dgm:prSet>
      <dgm:spPr/>
      <dgm:t>
        <a:bodyPr/>
        <a:lstStyle/>
        <a:p>
          <a:endParaRPr lang="en-GB"/>
        </a:p>
      </dgm:t>
    </dgm:pt>
    <dgm:pt modelId="{7896B6E2-04C1-468D-9529-FDA73CBD243D}" type="pres">
      <dgm:prSet presAssocID="{AD2BED6F-63B6-4E8D-8F35-C82CDFC63E10}" presName="sp" presStyleCnt="0"/>
      <dgm:spPr/>
      <dgm:t>
        <a:bodyPr/>
        <a:lstStyle/>
        <a:p>
          <a:endParaRPr lang="en-GB"/>
        </a:p>
      </dgm:t>
    </dgm:pt>
    <dgm:pt modelId="{F45FE76E-C489-4C03-BF93-895457012D76}" type="pres">
      <dgm:prSet presAssocID="{3AC9A002-0742-4EFC-99C2-FFFBD11D756F}" presName="composite" presStyleCnt="0"/>
      <dgm:spPr/>
      <dgm:t>
        <a:bodyPr/>
        <a:lstStyle/>
        <a:p>
          <a:endParaRPr lang="en-GB"/>
        </a:p>
      </dgm:t>
    </dgm:pt>
    <dgm:pt modelId="{58AC92B9-F4FB-4F74-A537-93563D859EAA}" type="pres">
      <dgm:prSet presAssocID="{3AC9A002-0742-4EFC-99C2-FFFBD11D756F}" presName="parentText" presStyleLbl="alignNode1" presStyleIdx="1" presStyleCnt="3">
        <dgm:presLayoutVars>
          <dgm:chMax val="1"/>
          <dgm:bulletEnabled val="1"/>
        </dgm:presLayoutVars>
      </dgm:prSet>
      <dgm:spPr/>
      <dgm:t>
        <a:bodyPr/>
        <a:lstStyle/>
        <a:p>
          <a:endParaRPr lang="en-GB"/>
        </a:p>
      </dgm:t>
    </dgm:pt>
    <dgm:pt modelId="{77407E12-7796-4D23-B945-26D27E577C27}" type="pres">
      <dgm:prSet presAssocID="{3AC9A002-0742-4EFC-99C2-FFFBD11D756F}" presName="descendantText" presStyleLbl="alignAcc1" presStyleIdx="1" presStyleCnt="3">
        <dgm:presLayoutVars>
          <dgm:bulletEnabled val="1"/>
        </dgm:presLayoutVars>
      </dgm:prSet>
      <dgm:spPr/>
      <dgm:t>
        <a:bodyPr/>
        <a:lstStyle/>
        <a:p>
          <a:endParaRPr lang="en-GB"/>
        </a:p>
      </dgm:t>
    </dgm:pt>
    <dgm:pt modelId="{03D2AABB-9CA4-41B7-A07E-89412782CD86}" type="pres">
      <dgm:prSet presAssocID="{DB9D8092-7A61-4743-B4AF-7BF473E6BC62}" presName="sp" presStyleCnt="0"/>
      <dgm:spPr/>
      <dgm:t>
        <a:bodyPr/>
        <a:lstStyle/>
        <a:p>
          <a:endParaRPr lang="en-GB"/>
        </a:p>
      </dgm:t>
    </dgm:pt>
    <dgm:pt modelId="{575816FE-E50C-45D8-BFAC-3F64111FBE1E}" type="pres">
      <dgm:prSet presAssocID="{3E849334-B0E5-47B4-8CDB-3DC1FECBC044}" presName="composite" presStyleCnt="0"/>
      <dgm:spPr/>
      <dgm:t>
        <a:bodyPr/>
        <a:lstStyle/>
        <a:p>
          <a:endParaRPr lang="en-GB"/>
        </a:p>
      </dgm:t>
    </dgm:pt>
    <dgm:pt modelId="{09808791-3351-4F80-8E96-D7EDFD4B7CE2}" type="pres">
      <dgm:prSet presAssocID="{3E849334-B0E5-47B4-8CDB-3DC1FECBC044}" presName="parentText" presStyleLbl="alignNode1" presStyleIdx="2" presStyleCnt="3">
        <dgm:presLayoutVars>
          <dgm:chMax val="1"/>
          <dgm:bulletEnabled val="1"/>
        </dgm:presLayoutVars>
      </dgm:prSet>
      <dgm:spPr/>
      <dgm:t>
        <a:bodyPr/>
        <a:lstStyle/>
        <a:p>
          <a:endParaRPr lang="en-GB"/>
        </a:p>
      </dgm:t>
    </dgm:pt>
    <dgm:pt modelId="{78BA1EB9-4BAD-40BD-8F89-79BF8CB332E1}" type="pres">
      <dgm:prSet presAssocID="{3E849334-B0E5-47B4-8CDB-3DC1FECBC044}" presName="descendantText" presStyleLbl="alignAcc1" presStyleIdx="2" presStyleCnt="3">
        <dgm:presLayoutVars>
          <dgm:bulletEnabled val="1"/>
        </dgm:presLayoutVars>
      </dgm:prSet>
      <dgm:spPr/>
      <dgm:t>
        <a:bodyPr/>
        <a:lstStyle/>
        <a:p>
          <a:endParaRPr lang="en-GB"/>
        </a:p>
      </dgm:t>
    </dgm:pt>
  </dgm:ptLst>
  <dgm:cxnLst>
    <dgm:cxn modelId="{C1EFAB1F-067C-4020-9CA2-A6EE20AA7138}" srcId="{3AC9A002-0742-4EFC-99C2-FFFBD11D756F}" destId="{9CB93EC3-8B37-42A1-8D20-3EE0DF3AD16B}" srcOrd="0" destOrd="0" parTransId="{3E502B44-5870-4282-95A8-786C00624C5E}" sibTransId="{B6B83907-E214-4820-AB64-AA066F6F9702}"/>
    <dgm:cxn modelId="{052436B8-96E5-4AB0-B578-4567657A3688}" type="presOf" srcId="{F4CB4D00-45B6-4007-AE46-A4E840052897}" destId="{A1EFCDBC-92F5-4F82-8E70-35F4F82DAFCA}" srcOrd="0" destOrd="0" presId="urn:microsoft.com/office/officeart/2005/8/layout/chevron2"/>
    <dgm:cxn modelId="{E9C38980-9BF7-42B2-8C8D-EA2A3AF7D249}" srcId="{F4CB4D00-45B6-4007-AE46-A4E840052897}" destId="{3AC9A002-0742-4EFC-99C2-FFFBD11D756F}" srcOrd="1" destOrd="0" parTransId="{1EBB557F-53EE-4E2A-A32E-C0D488EEF8CF}" sibTransId="{DB9D8092-7A61-4743-B4AF-7BF473E6BC62}"/>
    <dgm:cxn modelId="{2CFFAE2B-64ED-4667-9848-36BD4B7E852A}" type="presOf" srcId="{3E849334-B0E5-47B4-8CDB-3DC1FECBC044}" destId="{09808791-3351-4F80-8E96-D7EDFD4B7CE2}" srcOrd="0" destOrd="0" presId="urn:microsoft.com/office/officeart/2005/8/layout/chevron2"/>
    <dgm:cxn modelId="{F9160075-F6D0-4489-BB4A-3EFDA5B1DA95}" type="presOf" srcId="{3AC9A002-0742-4EFC-99C2-FFFBD11D756F}" destId="{58AC92B9-F4FB-4F74-A537-93563D859EAA}" srcOrd="0" destOrd="0" presId="urn:microsoft.com/office/officeart/2005/8/layout/chevron2"/>
    <dgm:cxn modelId="{DB41507C-A71A-400B-90BA-C6628B0D8D80}" srcId="{534CCFED-EAD3-458F-B0A1-9588CA450787}" destId="{15888A1A-1936-4117-986E-3649B8115369}" srcOrd="1" destOrd="0" parTransId="{2C8D028E-F568-47A7-8FE1-2B9DF369B299}" sibTransId="{47342740-692A-4C9E-AB06-149131A1C497}"/>
    <dgm:cxn modelId="{3A490CAE-E377-43A1-99E2-2D615DA5D325}" type="presOf" srcId="{9CB93EC3-8B37-42A1-8D20-3EE0DF3AD16B}" destId="{77407E12-7796-4D23-B945-26D27E577C27}" srcOrd="0" destOrd="0" presId="urn:microsoft.com/office/officeart/2005/8/layout/chevron2"/>
    <dgm:cxn modelId="{0758429E-E4A9-4E06-8340-DD938D80E8F3}" srcId="{534CCFED-EAD3-458F-B0A1-9588CA450787}" destId="{EB2C13BB-5B15-4A74-AFF5-8DA2DD8C229F}" srcOrd="0" destOrd="0" parTransId="{37C61418-BA90-45C9-B1A1-1BF50743D543}" sibTransId="{D0C7EC2C-9EAD-4D9B-B4ED-2E9757E8E570}"/>
    <dgm:cxn modelId="{637405BE-85F6-43F4-8E4E-BAF9DFB7936A}" type="presOf" srcId="{534CCFED-EAD3-458F-B0A1-9588CA450787}" destId="{246C2A22-7759-4ABA-BF58-31DB72290D1F}" srcOrd="0" destOrd="0" presId="urn:microsoft.com/office/officeart/2005/8/layout/chevron2"/>
    <dgm:cxn modelId="{02AB5601-8FAC-48E4-8F76-FFDB526FC694}" srcId="{3AC9A002-0742-4EFC-99C2-FFFBD11D756F}" destId="{145F72F8-C0D5-40A0-8C30-690CF702DF6C}" srcOrd="1" destOrd="0" parTransId="{6B36E061-44FC-4A40-A5D6-A6D9C0BDF72B}" sibTransId="{D7CA8680-DAC2-42BA-B010-A5FEC13144A0}"/>
    <dgm:cxn modelId="{F147C704-BBF4-490E-B995-2F3D847347C0}" type="presOf" srcId="{093E77BE-FAE4-4591-B8B2-475281E3C078}" destId="{78BA1EB9-4BAD-40BD-8F89-79BF8CB332E1}" srcOrd="0" destOrd="0" presId="urn:microsoft.com/office/officeart/2005/8/layout/chevron2"/>
    <dgm:cxn modelId="{B3DCFCDE-1679-4B3B-BD8E-D20604F70675}" srcId="{3E849334-B0E5-47B4-8CDB-3DC1FECBC044}" destId="{093E77BE-FAE4-4591-B8B2-475281E3C078}" srcOrd="0" destOrd="0" parTransId="{A1279927-E87A-42DB-B1FB-8CD8D26D4668}" sibTransId="{EFB5B00A-7134-4FE3-B355-7EA911F3BEF9}"/>
    <dgm:cxn modelId="{20FE21ED-CC10-4BDE-9983-4E8D855D7C6C}" type="presOf" srcId="{15888A1A-1936-4117-986E-3649B8115369}" destId="{547DDCB8-35AA-476D-98A8-89F3F72E4730}" srcOrd="0" destOrd="1" presId="urn:microsoft.com/office/officeart/2005/8/layout/chevron2"/>
    <dgm:cxn modelId="{C9757925-4F0A-4397-9E28-7C4530CFF1F5}" srcId="{F4CB4D00-45B6-4007-AE46-A4E840052897}" destId="{534CCFED-EAD3-458F-B0A1-9588CA450787}" srcOrd="0" destOrd="0" parTransId="{6A16FE88-AB16-42E6-B974-4F246AA80681}" sibTransId="{AD2BED6F-63B6-4E8D-8F35-C82CDFC63E10}"/>
    <dgm:cxn modelId="{62876E42-F92E-4239-96AB-5103E0A1EC5D}" srcId="{F4CB4D00-45B6-4007-AE46-A4E840052897}" destId="{3E849334-B0E5-47B4-8CDB-3DC1FECBC044}" srcOrd="2" destOrd="0" parTransId="{D101192C-73A5-4981-B830-4000942D3A43}" sibTransId="{5AA22AEF-DF3C-4D32-B496-22286D8C958A}"/>
    <dgm:cxn modelId="{BC131F42-F9A3-4FDE-B272-14DF05AC98A4}" srcId="{3E849334-B0E5-47B4-8CDB-3DC1FECBC044}" destId="{AFE8BF9D-0197-449F-A255-D442AC0BA406}" srcOrd="1" destOrd="0" parTransId="{B357184D-6688-421B-ACD2-C1CB07D2FE3A}" sibTransId="{F975F155-5077-4D0D-93C7-F076917B836E}"/>
    <dgm:cxn modelId="{D7089A3A-37EB-4212-9DA3-8BC7D4CB9668}" type="presOf" srcId="{AFE8BF9D-0197-449F-A255-D442AC0BA406}" destId="{78BA1EB9-4BAD-40BD-8F89-79BF8CB332E1}" srcOrd="0" destOrd="1" presId="urn:microsoft.com/office/officeart/2005/8/layout/chevron2"/>
    <dgm:cxn modelId="{83F684C5-1F76-48D8-BA05-E01A19AE5C55}" type="presOf" srcId="{EB2C13BB-5B15-4A74-AFF5-8DA2DD8C229F}" destId="{547DDCB8-35AA-476D-98A8-89F3F72E4730}" srcOrd="0" destOrd="0" presId="urn:microsoft.com/office/officeart/2005/8/layout/chevron2"/>
    <dgm:cxn modelId="{012DE8CD-8997-4F7E-9728-54C4F84A0E86}" type="presOf" srcId="{145F72F8-C0D5-40A0-8C30-690CF702DF6C}" destId="{77407E12-7796-4D23-B945-26D27E577C27}" srcOrd="0" destOrd="1" presId="urn:microsoft.com/office/officeart/2005/8/layout/chevron2"/>
    <dgm:cxn modelId="{7CE2FCF1-513E-4984-BAA6-45A9F3D07796}" type="presParOf" srcId="{A1EFCDBC-92F5-4F82-8E70-35F4F82DAFCA}" destId="{C35ED00F-3C2D-4514-9AB8-00E1CB407926}" srcOrd="0" destOrd="0" presId="urn:microsoft.com/office/officeart/2005/8/layout/chevron2"/>
    <dgm:cxn modelId="{F9637BD5-16A4-44AE-B377-AF7B9B4B7BA8}" type="presParOf" srcId="{C35ED00F-3C2D-4514-9AB8-00E1CB407926}" destId="{246C2A22-7759-4ABA-BF58-31DB72290D1F}" srcOrd="0" destOrd="0" presId="urn:microsoft.com/office/officeart/2005/8/layout/chevron2"/>
    <dgm:cxn modelId="{7960C120-5FAA-4D1A-8449-80B28C58EDFA}" type="presParOf" srcId="{C35ED00F-3C2D-4514-9AB8-00E1CB407926}" destId="{547DDCB8-35AA-476D-98A8-89F3F72E4730}" srcOrd="1" destOrd="0" presId="urn:microsoft.com/office/officeart/2005/8/layout/chevron2"/>
    <dgm:cxn modelId="{609745E5-E14B-4D97-824E-A5C3D4D41A94}" type="presParOf" srcId="{A1EFCDBC-92F5-4F82-8E70-35F4F82DAFCA}" destId="{7896B6E2-04C1-468D-9529-FDA73CBD243D}" srcOrd="1" destOrd="0" presId="urn:microsoft.com/office/officeart/2005/8/layout/chevron2"/>
    <dgm:cxn modelId="{58EB667F-2F57-4D0C-8E21-A1598C160CBE}" type="presParOf" srcId="{A1EFCDBC-92F5-4F82-8E70-35F4F82DAFCA}" destId="{F45FE76E-C489-4C03-BF93-895457012D76}" srcOrd="2" destOrd="0" presId="urn:microsoft.com/office/officeart/2005/8/layout/chevron2"/>
    <dgm:cxn modelId="{B9CFD074-7BA5-49AF-A8F0-3B199CDDB3F5}" type="presParOf" srcId="{F45FE76E-C489-4C03-BF93-895457012D76}" destId="{58AC92B9-F4FB-4F74-A537-93563D859EAA}" srcOrd="0" destOrd="0" presId="urn:microsoft.com/office/officeart/2005/8/layout/chevron2"/>
    <dgm:cxn modelId="{D297C011-6B16-4587-8451-2976A4467CC1}" type="presParOf" srcId="{F45FE76E-C489-4C03-BF93-895457012D76}" destId="{77407E12-7796-4D23-B945-26D27E577C27}" srcOrd="1" destOrd="0" presId="urn:microsoft.com/office/officeart/2005/8/layout/chevron2"/>
    <dgm:cxn modelId="{8E2C3320-A91E-4F76-9370-CA351A9F6C33}" type="presParOf" srcId="{A1EFCDBC-92F5-4F82-8E70-35F4F82DAFCA}" destId="{03D2AABB-9CA4-41B7-A07E-89412782CD86}" srcOrd="3" destOrd="0" presId="urn:microsoft.com/office/officeart/2005/8/layout/chevron2"/>
    <dgm:cxn modelId="{3AEB0274-B5D1-4651-852A-C3D30961F5DC}" type="presParOf" srcId="{A1EFCDBC-92F5-4F82-8E70-35F4F82DAFCA}" destId="{575816FE-E50C-45D8-BFAC-3F64111FBE1E}" srcOrd="4" destOrd="0" presId="urn:microsoft.com/office/officeart/2005/8/layout/chevron2"/>
    <dgm:cxn modelId="{66847B09-584C-4F72-9B18-A46D41106F1D}" type="presParOf" srcId="{575816FE-E50C-45D8-BFAC-3F64111FBE1E}" destId="{09808791-3351-4F80-8E96-D7EDFD4B7CE2}" srcOrd="0" destOrd="0" presId="urn:microsoft.com/office/officeart/2005/8/layout/chevron2"/>
    <dgm:cxn modelId="{B289447C-4B85-4B16-85A3-72217707AF81}" type="presParOf" srcId="{575816FE-E50C-45D8-BFAC-3F64111FBE1E}" destId="{78BA1EB9-4BAD-40BD-8F89-79BF8CB332E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6C2A22-7759-4ABA-BF58-31DB72290D1F}">
      <dsp:nvSpPr>
        <dsp:cNvPr id="0" name=""/>
        <dsp:cNvSpPr/>
      </dsp:nvSpPr>
      <dsp:spPr>
        <a:xfrm rot="5400000">
          <a:off x="-268687" y="269625"/>
          <a:ext cx="1791250" cy="1253875"/>
        </a:xfrm>
        <a:prstGeom prst="chevron">
          <a:avLst/>
        </a:prstGeom>
        <a:solidFill>
          <a:schemeClr val="accent1">
            <a:shade val="50000"/>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GB" sz="1700" kern="1200" smtClean="0"/>
            <a:t>Valuation</a:t>
          </a:r>
          <a:endParaRPr lang="en-GB" sz="1700" kern="1200" dirty="0"/>
        </a:p>
      </dsp:txBody>
      <dsp:txXfrm rot="-5400000">
        <a:off x="1" y="627876"/>
        <a:ext cx="1253875" cy="537375"/>
      </dsp:txXfrm>
    </dsp:sp>
    <dsp:sp modelId="{547DDCB8-35AA-476D-98A8-89F3F72E4730}">
      <dsp:nvSpPr>
        <dsp:cNvPr id="0" name=""/>
        <dsp:cNvSpPr/>
      </dsp:nvSpPr>
      <dsp:spPr>
        <a:xfrm rot="5400000">
          <a:off x="4854668" y="-3599854"/>
          <a:ext cx="1164312" cy="8365898"/>
        </a:xfrm>
        <a:prstGeom prst="round2SameRect">
          <a:avLst/>
        </a:prstGeom>
        <a:solidFill>
          <a:schemeClr val="lt1">
            <a:alpha val="90000"/>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smtClean="0"/>
            <a:t>Value and map </a:t>
          </a:r>
          <a:r>
            <a:rPr lang="en-GB" sz="1700" kern="1200" dirty="0" smtClean="0"/>
            <a:t>Natural Capital </a:t>
          </a:r>
          <a:r>
            <a:rPr lang="en-GB" sz="1700" kern="1200" dirty="0" smtClean="0"/>
            <a:t>at both local catchment and national level</a:t>
          </a:r>
          <a:endParaRPr lang="en-GB" sz="1700" kern="1200" dirty="0"/>
        </a:p>
        <a:p>
          <a:pPr marL="171450" lvl="1" indent="-171450" algn="l" defTabSz="755650">
            <a:lnSpc>
              <a:spcPct val="90000"/>
            </a:lnSpc>
            <a:spcBef>
              <a:spcPct val="0"/>
            </a:spcBef>
            <a:spcAft>
              <a:spcPct val="15000"/>
            </a:spcAft>
            <a:buChar char="••"/>
          </a:pPr>
          <a:r>
            <a:rPr lang="en-GB" sz="1700" kern="1200" dirty="0" smtClean="0"/>
            <a:t>Use sound science to develop Ecosystem Health Indicators and targets at catchment and national level</a:t>
          </a:r>
          <a:endParaRPr lang="en-GB" sz="1700" kern="1200" dirty="0"/>
        </a:p>
      </dsp:txBody>
      <dsp:txXfrm rot="-5400000">
        <a:off x="1253876" y="57775"/>
        <a:ext cx="8309061" cy="1050638"/>
      </dsp:txXfrm>
    </dsp:sp>
    <dsp:sp modelId="{58AC92B9-F4FB-4F74-A537-93563D859EAA}">
      <dsp:nvSpPr>
        <dsp:cNvPr id="0" name=""/>
        <dsp:cNvSpPr/>
      </dsp:nvSpPr>
      <dsp:spPr>
        <a:xfrm rot="5400000">
          <a:off x="-268687" y="1868627"/>
          <a:ext cx="1791250" cy="1253875"/>
        </a:xfrm>
        <a:prstGeom prst="chevron">
          <a:avLst/>
        </a:prstGeom>
        <a:solidFill>
          <a:schemeClr val="accent1">
            <a:shade val="50000"/>
            <a:hueOff val="240958"/>
            <a:satOff val="-5040"/>
            <a:lumOff val="28042"/>
            <a:alphaOff val="0"/>
          </a:schemeClr>
        </a:solidFill>
        <a:ln w="25400" cap="flat" cmpd="sng" algn="ctr">
          <a:solidFill>
            <a:schemeClr val="accent1">
              <a:shade val="50000"/>
              <a:hueOff val="240958"/>
              <a:satOff val="-5040"/>
              <a:lumOff val="2804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GB" sz="1700" kern="1200" smtClean="0"/>
            <a:t>Collaboration</a:t>
          </a:r>
          <a:endParaRPr lang="en-GB" sz="1700" kern="1200" dirty="0"/>
        </a:p>
      </dsp:txBody>
      <dsp:txXfrm rot="-5400000">
        <a:off x="1" y="2226878"/>
        <a:ext cx="1253875" cy="537375"/>
      </dsp:txXfrm>
    </dsp:sp>
    <dsp:sp modelId="{77407E12-7796-4D23-B945-26D27E577C27}">
      <dsp:nvSpPr>
        <dsp:cNvPr id="0" name=""/>
        <dsp:cNvSpPr/>
      </dsp:nvSpPr>
      <dsp:spPr>
        <a:xfrm rot="5400000">
          <a:off x="4854668" y="-2000852"/>
          <a:ext cx="1164312" cy="8365898"/>
        </a:xfrm>
        <a:prstGeom prst="round2SameRect">
          <a:avLst/>
        </a:prstGeom>
        <a:solidFill>
          <a:schemeClr val="lt1">
            <a:alpha val="90000"/>
            <a:hueOff val="0"/>
            <a:satOff val="0"/>
            <a:lumOff val="0"/>
            <a:alphaOff val="0"/>
          </a:schemeClr>
        </a:solidFill>
        <a:ln w="25400" cap="flat" cmpd="sng" algn="ctr">
          <a:solidFill>
            <a:schemeClr val="accent1">
              <a:shade val="50000"/>
              <a:hueOff val="240958"/>
              <a:satOff val="-5040"/>
              <a:lumOff val="280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smtClean="0"/>
            <a:t>Create forums where public &amp; private sector, NGOs and communities work together to </a:t>
          </a:r>
          <a:r>
            <a:rPr lang="en-GB" sz="1700" kern="1200" dirty="0" smtClean="0"/>
            <a:t>identify </a:t>
          </a:r>
          <a:r>
            <a:rPr lang="en-GB" sz="1700" kern="1200" dirty="0" smtClean="0"/>
            <a:t>biggest risks and investment needs</a:t>
          </a:r>
          <a:endParaRPr lang="en-GB" sz="1700" kern="1200" dirty="0"/>
        </a:p>
        <a:p>
          <a:pPr marL="171450" lvl="1" indent="-171450" algn="l" defTabSz="755650">
            <a:lnSpc>
              <a:spcPct val="90000"/>
            </a:lnSpc>
            <a:spcBef>
              <a:spcPct val="0"/>
            </a:spcBef>
            <a:spcAft>
              <a:spcPct val="15000"/>
            </a:spcAft>
            <a:buChar char="••"/>
          </a:pPr>
          <a:r>
            <a:rPr lang="en-GB" sz="1700" kern="1200" dirty="0" smtClean="0"/>
            <a:t>Public finance institutions work with ratings agencies and others to create finance products which internalise Natural Capital externalities</a:t>
          </a:r>
          <a:endParaRPr lang="en-GB" sz="1700" kern="1200" dirty="0"/>
        </a:p>
      </dsp:txBody>
      <dsp:txXfrm rot="-5400000">
        <a:off x="1253876" y="1656777"/>
        <a:ext cx="8309061" cy="1050638"/>
      </dsp:txXfrm>
    </dsp:sp>
    <dsp:sp modelId="{09808791-3351-4F80-8E96-D7EDFD4B7CE2}">
      <dsp:nvSpPr>
        <dsp:cNvPr id="0" name=""/>
        <dsp:cNvSpPr/>
      </dsp:nvSpPr>
      <dsp:spPr>
        <a:xfrm rot="5400000">
          <a:off x="-268687" y="3467629"/>
          <a:ext cx="1791250" cy="1253875"/>
        </a:xfrm>
        <a:prstGeom prst="chevron">
          <a:avLst/>
        </a:prstGeom>
        <a:solidFill>
          <a:schemeClr val="accent1">
            <a:shade val="50000"/>
            <a:hueOff val="240958"/>
            <a:satOff val="-5040"/>
            <a:lumOff val="28042"/>
            <a:alphaOff val="0"/>
          </a:schemeClr>
        </a:solidFill>
        <a:ln w="25400" cap="flat" cmpd="sng" algn="ctr">
          <a:solidFill>
            <a:schemeClr val="accent1">
              <a:shade val="50000"/>
              <a:hueOff val="240958"/>
              <a:satOff val="-5040"/>
              <a:lumOff val="2804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GB" sz="1700" kern="1200" dirty="0" smtClean="0"/>
            <a:t>Recovery</a:t>
          </a:r>
          <a:endParaRPr lang="en-GB" sz="1700" kern="1200" dirty="0"/>
        </a:p>
      </dsp:txBody>
      <dsp:txXfrm rot="-5400000">
        <a:off x="1" y="3825880"/>
        <a:ext cx="1253875" cy="537375"/>
      </dsp:txXfrm>
    </dsp:sp>
    <dsp:sp modelId="{78BA1EB9-4BAD-40BD-8F89-79BF8CB332E1}">
      <dsp:nvSpPr>
        <dsp:cNvPr id="0" name=""/>
        <dsp:cNvSpPr/>
      </dsp:nvSpPr>
      <dsp:spPr>
        <a:xfrm rot="5400000">
          <a:off x="4854668" y="-401850"/>
          <a:ext cx="1164312" cy="8365898"/>
        </a:xfrm>
        <a:prstGeom prst="round2SameRect">
          <a:avLst/>
        </a:prstGeom>
        <a:solidFill>
          <a:schemeClr val="lt1">
            <a:alpha val="90000"/>
            <a:hueOff val="0"/>
            <a:satOff val="0"/>
            <a:lumOff val="0"/>
            <a:alphaOff val="0"/>
          </a:schemeClr>
        </a:solidFill>
        <a:ln w="25400" cap="flat" cmpd="sng" algn="ctr">
          <a:solidFill>
            <a:schemeClr val="accent1">
              <a:shade val="50000"/>
              <a:hueOff val="240958"/>
              <a:satOff val="-5040"/>
              <a:lumOff val="280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smtClean="0"/>
            <a:t>Relentlessly focus </a:t>
          </a:r>
          <a:r>
            <a:rPr lang="en-GB" sz="1700" kern="1200" dirty="0" smtClean="0"/>
            <a:t>investment on </a:t>
          </a:r>
          <a:r>
            <a:rPr lang="en-GB" sz="1700" kern="1200" dirty="0" smtClean="0"/>
            <a:t>key systemic </a:t>
          </a:r>
          <a:r>
            <a:rPr lang="en-GB" sz="1700" kern="1200" dirty="0" smtClean="0"/>
            <a:t>threats to Natural Capital stock depletion - </a:t>
          </a:r>
          <a:r>
            <a:rPr lang="en-GB" sz="1700" kern="1200" dirty="0" smtClean="0"/>
            <a:t>catchment by </a:t>
          </a:r>
          <a:r>
            <a:rPr lang="en-GB" sz="1700" kern="1200" dirty="0" smtClean="0"/>
            <a:t>catchment</a:t>
          </a:r>
          <a:endParaRPr lang="en-GB" sz="1700" kern="1200" dirty="0"/>
        </a:p>
        <a:p>
          <a:pPr marL="171450" lvl="1" indent="-171450" algn="l" defTabSz="755650">
            <a:lnSpc>
              <a:spcPct val="90000"/>
            </a:lnSpc>
            <a:spcBef>
              <a:spcPct val="0"/>
            </a:spcBef>
            <a:spcAft>
              <a:spcPct val="15000"/>
            </a:spcAft>
            <a:buChar char="••"/>
          </a:pPr>
          <a:r>
            <a:rPr lang="en-GB" sz="1700" kern="1200" dirty="0" smtClean="0"/>
            <a:t>Better regulation and implementation to protect Natural Capital from private, short-term plunder</a:t>
          </a:r>
          <a:endParaRPr lang="en-GB" sz="1700" kern="1200" dirty="0"/>
        </a:p>
      </dsp:txBody>
      <dsp:txXfrm rot="-5400000">
        <a:off x="1253876" y="3255779"/>
        <a:ext cx="8309061" cy="105063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928D70-C5A0-438D-9F7D-4F7F7DC628D0}" type="datetimeFigureOut">
              <a:rPr lang="en-GB" smtClean="0"/>
              <a:t>18/03/2015</a:t>
            </a:fld>
            <a:endParaRPr lang="en-GB"/>
          </a:p>
        </p:txBody>
      </p:sp>
      <p:sp>
        <p:nvSpPr>
          <p:cNvPr id="4" name="Slide Image Placeholder 3"/>
          <p:cNvSpPr>
            <a:spLocks noGrp="1" noRot="1" noChangeAspect="1"/>
          </p:cNvSpPr>
          <p:nvPr>
            <p:ph type="sldImg" idx="2"/>
          </p:nvPr>
        </p:nvSpPr>
        <p:spPr>
          <a:xfrm>
            <a:off x="1006475" y="685800"/>
            <a:ext cx="484505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896E3A-01DF-4F5B-B934-2C9C0086C578}" type="slidenum">
              <a:rPr lang="en-GB" smtClean="0"/>
              <a:t>‹#›</a:t>
            </a:fld>
            <a:endParaRPr lang="en-GB"/>
          </a:p>
        </p:txBody>
      </p:sp>
    </p:spTree>
    <p:extLst>
      <p:ext uri="{BB962C8B-B14F-4D97-AF65-F5344CB8AC3E}">
        <p14:creationId xmlns:p14="http://schemas.microsoft.com/office/powerpoint/2010/main" val="4176861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7B1DEF-FCC7-4068-8935-CE095F55E5D9}" type="slidenum">
              <a:rPr lang="en-US" smtClean="0"/>
              <a:pPr/>
              <a:t>18</a:t>
            </a:fld>
            <a:endParaRPr lang="en-US" dirty="0"/>
          </a:p>
        </p:txBody>
      </p:sp>
    </p:spTree>
    <p:extLst>
      <p:ext uri="{BB962C8B-B14F-4D97-AF65-F5344CB8AC3E}">
        <p14:creationId xmlns:p14="http://schemas.microsoft.com/office/powerpoint/2010/main" val="7753372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ocument Title">
    <p:spTree>
      <p:nvGrpSpPr>
        <p:cNvPr id="1" name=""/>
        <p:cNvGrpSpPr/>
        <p:nvPr/>
      </p:nvGrpSpPr>
      <p:grpSpPr>
        <a:xfrm>
          <a:off x="0" y="0"/>
          <a:ext cx="0" cy="0"/>
          <a:chOff x="0" y="0"/>
          <a:chExt cx="0" cy="0"/>
        </a:xfrm>
      </p:grpSpPr>
      <p:pic>
        <p:nvPicPr>
          <p:cNvPr id="7" name="Picture 6" descr="Title_Background.g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01" y="-38100"/>
            <a:ext cx="10832506" cy="7658100"/>
          </a:xfrm>
          <a:prstGeom prst="rect">
            <a:avLst/>
          </a:prstGeom>
        </p:spPr>
      </p:pic>
      <p:sp>
        <p:nvSpPr>
          <p:cNvPr id="2" name="Title 1"/>
          <p:cNvSpPr>
            <a:spLocks noGrp="1"/>
          </p:cNvSpPr>
          <p:nvPr>
            <p:ph type="title" hasCustomPrompt="1"/>
          </p:nvPr>
        </p:nvSpPr>
        <p:spPr>
          <a:xfrm>
            <a:off x="1007842" y="2850058"/>
            <a:ext cx="8987058" cy="931367"/>
          </a:xfrm>
        </p:spPr>
        <p:txBody>
          <a:bodyPr anchor="t">
            <a:normAutofit/>
          </a:bodyPr>
          <a:lstStyle>
            <a:lvl1pPr algn="l">
              <a:defRPr sz="5400" b="1" cap="none">
                <a:solidFill>
                  <a:srgbClr val="80C9C6"/>
                </a:solidFill>
              </a:defRPr>
            </a:lvl1pPr>
          </a:lstStyle>
          <a:p>
            <a:r>
              <a:rPr lang="en-GB" dirty="0" smtClean="0"/>
              <a:t>Click to edit title</a:t>
            </a:r>
            <a:endParaRPr lang="en-US" dirty="0"/>
          </a:p>
        </p:txBody>
      </p:sp>
      <p:sp>
        <p:nvSpPr>
          <p:cNvPr id="3" name="Text Placeholder 2"/>
          <p:cNvSpPr>
            <a:spLocks noGrp="1"/>
          </p:cNvSpPr>
          <p:nvPr>
            <p:ph type="body" idx="1" hasCustomPrompt="1"/>
          </p:nvPr>
        </p:nvSpPr>
        <p:spPr>
          <a:xfrm>
            <a:off x="1014413" y="3797301"/>
            <a:ext cx="8980487" cy="457200"/>
          </a:xfrm>
        </p:spPr>
        <p:txBody>
          <a:bodyPr anchor="b">
            <a:normAutofit/>
          </a:bodyPr>
          <a:lstStyle>
            <a:lvl1pPr marL="0" indent="0">
              <a:buNone/>
              <a:defRPr sz="2000">
                <a:solidFill>
                  <a:srgbClr val="80C9C6"/>
                </a:solidFill>
              </a:defRPr>
            </a:lvl1pPr>
            <a:lvl2pPr marL="497739" indent="0">
              <a:buNone/>
              <a:defRPr sz="2000">
                <a:solidFill>
                  <a:schemeClr val="tx1">
                    <a:tint val="75000"/>
                  </a:schemeClr>
                </a:solidFill>
              </a:defRPr>
            </a:lvl2pPr>
            <a:lvl3pPr marL="995478" indent="0">
              <a:buNone/>
              <a:defRPr sz="1700">
                <a:solidFill>
                  <a:schemeClr val="tx1">
                    <a:tint val="75000"/>
                  </a:schemeClr>
                </a:solidFill>
              </a:defRPr>
            </a:lvl3pPr>
            <a:lvl4pPr marL="1493217" indent="0">
              <a:buNone/>
              <a:defRPr sz="1500">
                <a:solidFill>
                  <a:schemeClr val="tx1">
                    <a:tint val="75000"/>
                  </a:schemeClr>
                </a:solidFill>
              </a:defRPr>
            </a:lvl4pPr>
            <a:lvl5pPr marL="1990957" indent="0">
              <a:buNone/>
              <a:defRPr sz="1500">
                <a:solidFill>
                  <a:schemeClr val="tx1">
                    <a:tint val="75000"/>
                  </a:schemeClr>
                </a:solidFill>
              </a:defRPr>
            </a:lvl5pPr>
            <a:lvl6pPr marL="2488695" indent="0">
              <a:buNone/>
              <a:defRPr sz="1500">
                <a:solidFill>
                  <a:schemeClr val="tx1">
                    <a:tint val="75000"/>
                  </a:schemeClr>
                </a:solidFill>
              </a:defRPr>
            </a:lvl6pPr>
            <a:lvl7pPr marL="2986435" indent="0">
              <a:buNone/>
              <a:defRPr sz="1500">
                <a:solidFill>
                  <a:schemeClr val="tx1">
                    <a:tint val="75000"/>
                  </a:schemeClr>
                </a:solidFill>
              </a:defRPr>
            </a:lvl7pPr>
            <a:lvl8pPr marL="3484174" indent="0">
              <a:buNone/>
              <a:defRPr sz="1500">
                <a:solidFill>
                  <a:schemeClr val="tx1">
                    <a:tint val="75000"/>
                  </a:schemeClr>
                </a:solidFill>
              </a:defRPr>
            </a:lvl8pPr>
            <a:lvl9pPr marL="3981914" indent="0">
              <a:buNone/>
              <a:defRPr sz="1500">
                <a:solidFill>
                  <a:schemeClr val="tx1">
                    <a:tint val="75000"/>
                  </a:schemeClr>
                </a:solidFill>
              </a:defRPr>
            </a:lvl9pPr>
          </a:lstStyle>
          <a:p>
            <a:pPr lvl="0"/>
            <a:r>
              <a:rPr lang="en-GB" dirty="0" smtClean="0"/>
              <a:t>Click to edit date</a:t>
            </a:r>
          </a:p>
        </p:txBody>
      </p:sp>
      <p:pic>
        <p:nvPicPr>
          <p:cNvPr id="8" name="Picture 7" descr="Title_Identity.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700"/>
            <a:ext cx="10688638" cy="1815972"/>
          </a:xfrm>
          <a:prstGeom prst="rect">
            <a:avLst/>
          </a:prstGeom>
        </p:spPr>
      </p:pic>
      <p:sp>
        <p:nvSpPr>
          <p:cNvPr id="11" name="TextBox 10"/>
          <p:cNvSpPr txBox="1"/>
          <p:nvPr userDrawn="1"/>
        </p:nvSpPr>
        <p:spPr>
          <a:xfrm>
            <a:off x="1014412" y="6562725"/>
            <a:ext cx="5853113" cy="400110"/>
          </a:xfrm>
          <a:prstGeom prst="rect">
            <a:avLst/>
          </a:prstGeom>
          <a:noFill/>
        </p:spPr>
        <p:txBody>
          <a:bodyPr wrap="square" rtlCol="0">
            <a:spAutoFit/>
          </a:bodyPr>
          <a:lstStyle/>
          <a:p>
            <a:r>
              <a:rPr lang="en-GB" sz="2000" spc="20" baseline="0" dirty="0" smtClean="0">
                <a:solidFill>
                  <a:srgbClr val="80C9C6"/>
                </a:solidFill>
                <a:latin typeface="Calibri" pitchFamily="34" charset="0"/>
              </a:rPr>
              <a:t>www.naturalcapitalforum.com</a:t>
            </a:r>
            <a:endParaRPr lang="en-GB" sz="2000" spc="20" baseline="0" dirty="0">
              <a:solidFill>
                <a:srgbClr val="80C9C6"/>
              </a:solidFill>
              <a:latin typeface="Calibri" pitchFamily="34" charset="0"/>
            </a:endParaRPr>
          </a:p>
        </p:txBody>
      </p:sp>
      <p:pic>
        <p:nvPicPr>
          <p:cNvPr id="1030" name="Picture 6"/>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0713" y="150685"/>
            <a:ext cx="3600450" cy="180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8382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 1 column">
    <p:spTree>
      <p:nvGrpSpPr>
        <p:cNvPr id="1" name=""/>
        <p:cNvGrpSpPr/>
        <p:nvPr/>
      </p:nvGrpSpPr>
      <p:grpSpPr>
        <a:xfrm>
          <a:off x="0" y="0"/>
          <a:ext cx="0" cy="0"/>
          <a:chOff x="0" y="0"/>
          <a:chExt cx="0" cy="0"/>
        </a:xfrm>
      </p:grpSpPr>
      <p:sp>
        <p:nvSpPr>
          <p:cNvPr id="2" name="Title 1"/>
          <p:cNvSpPr>
            <a:spLocks noGrp="1"/>
          </p:cNvSpPr>
          <p:nvPr>
            <p:ph type="title"/>
          </p:nvPr>
        </p:nvSpPr>
        <p:spPr>
          <a:xfrm>
            <a:off x="977900" y="1534315"/>
            <a:ext cx="5981700" cy="827885"/>
          </a:xfrm>
        </p:spPr>
        <p:txBody>
          <a:bodyPr anchor="t" anchorCtr="0">
            <a:normAutofit/>
          </a:bodyPr>
          <a:lstStyle>
            <a:lvl1pPr algn="l">
              <a:defRPr sz="2500" b="1">
                <a:solidFill>
                  <a:srgbClr val="80C9C6"/>
                </a:solidFill>
              </a:defRPr>
            </a:lvl1pPr>
          </a:lstStyle>
          <a:p>
            <a:r>
              <a:rPr lang="en-GB" dirty="0" smtClean="0"/>
              <a:t>Click to edit Master title style</a:t>
            </a:r>
            <a:endParaRPr lang="en-US" dirty="0"/>
          </a:p>
        </p:txBody>
      </p:sp>
      <p:sp>
        <p:nvSpPr>
          <p:cNvPr id="3" name="Content Placeholder 2"/>
          <p:cNvSpPr>
            <a:spLocks noGrp="1"/>
          </p:cNvSpPr>
          <p:nvPr>
            <p:ph idx="1"/>
          </p:nvPr>
        </p:nvSpPr>
        <p:spPr>
          <a:xfrm>
            <a:off x="977900" y="2514600"/>
            <a:ext cx="5981700" cy="3809999"/>
          </a:xfrm>
        </p:spPr>
        <p:txBody>
          <a:bodyPr>
            <a:normAutofit/>
          </a:bodyPr>
          <a:lstStyle>
            <a:lvl1pPr marL="88900" indent="-88900">
              <a:defRPr sz="1200">
                <a:solidFill>
                  <a:schemeClr val="tx1">
                    <a:lumMod val="65000"/>
                    <a:lumOff val="35000"/>
                  </a:schemeClr>
                </a:solidFill>
              </a:defRPr>
            </a:lvl1pPr>
            <a:lvl2pPr>
              <a:defRPr sz="1200">
                <a:solidFill>
                  <a:schemeClr val="tx1">
                    <a:lumMod val="65000"/>
                    <a:lumOff val="35000"/>
                  </a:schemeClr>
                </a:solidFill>
              </a:defRPr>
            </a:lvl2pPr>
            <a:lvl3pPr>
              <a:defRPr sz="1200">
                <a:solidFill>
                  <a:schemeClr val="tx1">
                    <a:lumMod val="65000"/>
                    <a:lumOff val="35000"/>
                  </a:schemeClr>
                </a:solidFill>
              </a:defRPr>
            </a:lvl3pPr>
            <a:lvl4pPr>
              <a:defRPr sz="1200">
                <a:solidFill>
                  <a:schemeClr val="tx1">
                    <a:lumMod val="65000"/>
                    <a:lumOff val="35000"/>
                  </a:schemeClr>
                </a:solidFill>
              </a:defRPr>
            </a:lvl4pPr>
            <a:lvl5pPr>
              <a:defRPr sz="1200">
                <a:solidFill>
                  <a:schemeClr val="tx1">
                    <a:lumMod val="65000"/>
                    <a:lumOff val="35000"/>
                  </a:schemeClr>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360047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977900" y="1749426"/>
            <a:ext cx="5981700" cy="4575174"/>
          </a:xfrm>
        </p:spPr>
        <p:txBody>
          <a:bodyPr>
            <a:normAutofit/>
          </a:bodyPr>
          <a:lstStyle>
            <a:lvl1pPr marL="88900" indent="-88900">
              <a:defRPr sz="1200">
                <a:solidFill>
                  <a:schemeClr val="tx1">
                    <a:lumMod val="65000"/>
                    <a:lumOff val="35000"/>
                  </a:schemeClr>
                </a:solidFill>
              </a:defRPr>
            </a:lvl1pPr>
            <a:lvl2pPr>
              <a:defRPr sz="1200">
                <a:solidFill>
                  <a:schemeClr val="tx1">
                    <a:lumMod val="65000"/>
                    <a:lumOff val="35000"/>
                  </a:schemeClr>
                </a:solidFill>
              </a:defRPr>
            </a:lvl2pPr>
            <a:lvl3pPr>
              <a:defRPr sz="1200">
                <a:solidFill>
                  <a:schemeClr val="tx1">
                    <a:lumMod val="65000"/>
                    <a:lumOff val="35000"/>
                  </a:schemeClr>
                </a:solidFill>
              </a:defRPr>
            </a:lvl3pPr>
            <a:lvl4pPr>
              <a:defRPr sz="1200">
                <a:solidFill>
                  <a:schemeClr val="tx1">
                    <a:lumMod val="65000"/>
                    <a:lumOff val="35000"/>
                  </a:schemeClr>
                </a:solidFill>
              </a:defRPr>
            </a:lvl4pPr>
            <a:lvl5pPr>
              <a:defRPr sz="1200">
                <a:solidFill>
                  <a:schemeClr val="tx1">
                    <a:lumMod val="65000"/>
                    <a:lumOff val="35000"/>
                  </a:schemeClr>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236707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2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7900" y="1534315"/>
            <a:ext cx="8585200" cy="827885"/>
          </a:xfrm>
        </p:spPr>
        <p:txBody>
          <a:bodyPr anchor="t" anchorCtr="0">
            <a:normAutofit/>
          </a:bodyPr>
          <a:lstStyle>
            <a:lvl1pPr algn="l">
              <a:defRPr sz="2500" b="1">
                <a:solidFill>
                  <a:srgbClr val="80C9C6"/>
                </a:solidFill>
              </a:defRPr>
            </a:lvl1pPr>
          </a:lstStyle>
          <a:p>
            <a:r>
              <a:rPr lang="en-GB" dirty="0" smtClean="0"/>
              <a:t>Click to edit headline</a:t>
            </a:r>
            <a:endParaRPr lang="en-US" dirty="0"/>
          </a:p>
        </p:txBody>
      </p:sp>
      <p:sp>
        <p:nvSpPr>
          <p:cNvPr id="3" name="Content Placeholder 2"/>
          <p:cNvSpPr>
            <a:spLocks noGrp="1"/>
          </p:cNvSpPr>
          <p:nvPr>
            <p:ph idx="1"/>
          </p:nvPr>
        </p:nvSpPr>
        <p:spPr>
          <a:xfrm>
            <a:off x="977900" y="2514600"/>
            <a:ext cx="3987800" cy="3809999"/>
          </a:xfrm>
        </p:spPr>
        <p:txBody>
          <a:bodyPr>
            <a:normAutofit/>
          </a:bodyPr>
          <a:lstStyle>
            <a:lvl1pPr marL="88900" indent="-88900">
              <a:defRPr sz="1200">
                <a:solidFill>
                  <a:schemeClr val="tx1">
                    <a:lumMod val="65000"/>
                    <a:lumOff val="35000"/>
                  </a:schemeClr>
                </a:solidFill>
              </a:defRPr>
            </a:lvl1pPr>
            <a:lvl2pPr>
              <a:defRPr sz="1200">
                <a:solidFill>
                  <a:schemeClr val="tx1">
                    <a:lumMod val="65000"/>
                    <a:lumOff val="35000"/>
                  </a:schemeClr>
                </a:solidFill>
              </a:defRPr>
            </a:lvl2pPr>
            <a:lvl3pPr>
              <a:defRPr sz="1200">
                <a:solidFill>
                  <a:schemeClr val="tx1">
                    <a:lumMod val="65000"/>
                    <a:lumOff val="35000"/>
                  </a:schemeClr>
                </a:solidFill>
              </a:defRPr>
            </a:lvl3pPr>
            <a:lvl4pPr>
              <a:defRPr sz="1200">
                <a:solidFill>
                  <a:schemeClr val="tx1">
                    <a:lumMod val="65000"/>
                    <a:lumOff val="35000"/>
                  </a:schemeClr>
                </a:solidFill>
              </a:defRPr>
            </a:lvl4pPr>
            <a:lvl5pPr>
              <a:defRPr sz="1200">
                <a:solidFill>
                  <a:schemeClr val="tx1">
                    <a:lumMod val="65000"/>
                    <a:lumOff val="35000"/>
                  </a:schemeClr>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Content Placeholder 2"/>
          <p:cNvSpPr>
            <a:spLocks noGrp="1"/>
          </p:cNvSpPr>
          <p:nvPr>
            <p:ph idx="10"/>
          </p:nvPr>
        </p:nvSpPr>
        <p:spPr>
          <a:xfrm>
            <a:off x="5562600" y="2514600"/>
            <a:ext cx="3987800" cy="3809999"/>
          </a:xfrm>
        </p:spPr>
        <p:txBody>
          <a:bodyPr>
            <a:normAutofit/>
          </a:bodyPr>
          <a:lstStyle>
            <a:lvl1pPr marL="88900" indent="-88900">
              <a:defRPr sz="1200">
                <a:solidFill>
                  <a:schemeClr val="tx1">
                    <a:lumMod val="65000"/>
                    <a:lumOff val="35000"/>
                  </a:schemeClr>
                </a:solidFill>
              </a:defRPr>
            </a:lvl1pPr>
            <a:lvl2pPr>
              <a:defRPr sz="1200">
                <a:solidFill>
                  <a:schemeClr val="tx1">
                    <a:lumMod val="65000"/>
                    <a:lumOff val="35000"/>
                  </a:schemeClr>
                </a:solidFill>
              </a:defRPr>
            </a:lvl2pPr>
            <a:lvl3pPr>
              <a:defRPr sz="1200">
                <a:solidFill>
                  <a:schemeClr val="tx1">
                    <a:lumMod val="65000"/>
                    <a:lumOff val="35000"/>
                  </a:schemeClr>
                </a:solidFill>
              </a:defRPr>
            </a:lvl3pPr>
            <a:lvl4pPr>
              <a:defRPr sz="1200">
                <a:solidFill>
                  <a:schemeClr val="tx1">
                    <a:lumMod val="65000"/>
                    <a:lumOff val="35000"/>
                  </a:schemeClr>
                </a:solidFill>
              </a:defRPr>
            </a:lvl4pPr>
            <a:lvl5pPr>
              <a:defRPr sz="1200">
                <a:solidFill>
                  <a:schemeClr val="tx1">
                    <a:lumMod val="65000"/>
                    <a:lumOff val="35000"/>
                  </a:schemeClr>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221179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977900" y="1749426"/>
            <a:ext cx="3987800" cy="4575174"/>
          </a:xfrm>
        </p:spPr>
        <p:txBody>
          <a:bodyPr>
            <a:normAutofit/>
          </a:bodyPr>
          <a:lstStyle>
            <a:lvl1pPr marL="88900" indent="-88900">
              <a:defRPr sz="1200">
                <a:solidFill>
                  <a:schemeClr val="tx1">
                    <a:lumMod val="65000"/>
                    <a:lumOff val="35000"/>
                  </a:schemeClr>
                </a:solidFill>
              </a:defRPr>
            </a:lvl1pPr>
            <a:lvl2pPr>
              <a:defRPr sz="1200">
                <a:solidFill>
                  <a:schemeClr val="tx1">
                    <a:lumMod val="65000"/>
                    <a:lumOff val="35000"/>
                  </a:schemeClr>
                </a:solidFill>
              </a:defRPr>
            </a:lvl2pPr>
            <a:lvl3pPr>
              <a:defRPr sz="1200">
                <a:solidFill>
                  <a:schemeClr val="tx1">
                    <a:lumMod val="65000"/>
                    <a:lumOff val="35000"/>
                  </a:schemeClr>
                </a:solidFill>
              </a:defRPr>
            </a:lvl3pPr>
            <a:lvl4pPr>
              <a:defRPr sz="1200">
                <a:solidFill>
                  <a:schemeClr val="tx1">
                    <a:lumMod val="65000"/>
                    <a:lumOff val="35000"/>
                  </a:schemeClr>
                </a:solidFill>
              </a:defRPr>
            </a:lvl4pPr>
            <a:lvl5pPr>
              <a:defRPr sz="1200">
                <a:solidFill>
                  <a:schemeClr val="tx1">
                    <a:lumMod val="65000"/>
                    <a:lumOff val="35000"/>
                  </a:schemeClr>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0" name="Content Placeholder 2"/>
          <p:cNvSpPr>
            <a:spLocks noGrp="1"/>
          </p:cNvSpPr>
          <p:nvPr>
            <p:ph idx="10"/>
          </p:nvPr>
        </p:nvSpPr>
        <p:spPr>
          <a:xfrm>
            <a:off x="5575300" y="1749426"/>
            <a:ext cx="3987800" cy="4575174"/>
          </a:xfrm>
        </p:spPr>
        <p:txBody>
          <a:bodyPr>
            <a:normAutofit/>
          </a:bodyPr>
          <a:lstStyle>
            <a:lvl1pPr marL="88900" indent="-88900">
              <a:defRPr sz="1200">
                <a:solidFill>
                  <a:schemeClr val="tx1">
                    <a:lumMod val="65000"/>
                    <a:lumOff val="35000"/>
                  </a:schemeClr>
                </a:solidFill>
              </a:defRPr>
            </a:lvl1pPr>
            <a:lvl2pPr>
              <a:defRPr sz="1200">
                <a:solidFill>
                  <a:schemeClr val="tx1">
                    <a:lumMod val="65000"/>
                    <a:lumOff val="35000"/>
                  </a:schemeClr>
                </a:solidFill>
              </a:defRPr>
            </a:lvl2pPr>
            <a:lvl3pPr>
              <a:defRPr sz="1200">
                <a:solidFill>
                  <a:schemeClr val="tx1">
                    <a:lumMod val="65000"/>
                    <a:lumOff val="35000"/>
                  </a:schemeClr>
                </a:solidFill>
              </a:defRPr>
            </a:lvl3pPr>
            <a:lvl4pPr>
              <a:defRPr sz="1200">
                <a:solidFill>
                  <a:schemeClr val="tx1">
                    <a:lumMod val="65000"/>
                    <a:lumOff val="35000"/>
                  </a:schemeClr>
                </a:solidFill>
              </a:defRPr>
            </a:lvl4pPr>
            <a:lvl5pPr>
              <a:defRPr sz="1200">
                <a:solidFill>
                  <a:schemeClr val="tx1">
                    <a:lumMod val="65000"/>
                    <a:lumOff val="35000"/>
                  </a:schemeClr>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667841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48" y="2349386"/>
            <a:ext cx="9085342" cy="1621111"/>
          </a:xfrm>
        </p:spPr>
        <p:txBody>
          <a:bodyPr/>
          <a:lstStyle/>
          <a:p>
            <a:r>
              <a:rPr lang="en-US" smtClean="0"/>
              <a:t>Click to edit Master title style</a:t>
            </a:r>
            <a:endParaRPr lang="en-GB"/>
          </a:p>
        </p:txBody>
      </p:sp>
      <p:sp>
        <p:nvSpPr>
          <p:cNvPr id="3" name="Subtitle 2"/>
          <p:cNvSpPr>
            <a:spLocks noGrp="1"/>
          </p:cNvSpPr>
          <p:nvPr>
            <p:ph type="subTitle" idx="1"/>
          </p:nvPr>
        </p:nvSpPr>
        <p:spPr>
          <a:xfrm>
            <a:off x="1603296" y="4285615"/>
            <a:ext cx="7482047" cy="1932728"/>
          </a:xfrm>
        </p:spPr>
        <p:txBody>
          <a:bodyPr/>
          <a:lstStyle>
            <a:lvl1pPr marL="0" indent="0" algn="ctr">
              <a:buNone/>
              <a:defRPr>
                <a:solidFill>
                  <a:schemeClr val="tx1">
                    <a:tint val="75000"/>
                  </a:schemeClr>
                </a:solidFill>
              </a:defRPr>
            </a:lvl1pPr>
            <a:lvl2pPr marL="521437" indent="0" algn="ctr">
              <a:buNone/>
              <a:defRPr>
                <a:solidFill>
                  <a:schemeClr val="tx1">
                    <a:tint val="75000"/>
                  </a:schemeClr>
                </a:solidFill>
              </a:defRPr>
            </a:lvl2pPr>
            <a:lvl3pPr marL="1042873" indent="0" algn="ctr">
              <a:buNone/>
              <a:defRPr>
                <a:solidFill>
                  <a:schemeClr val="tx1">
                    <a:tint val="75000"/>
                  </a:schemeClr>
                </a:solidFill>
              </a:defRPr>
            </a:lvl3pPr>
            <a:lvl4pPr marL="1564310" indent="0" algn="ctr">
              <a:buNone/>
              <a:defRPr>
                <a:solidFill>
                  <a:schemeClr val="tx1">
                    <a:tint val="75000"/>
                  </a:schemeClr>
                </a:solidFill>
              </a:defRPr>
            </a:lvl4pPr>
            <a:lvl5pPr marL="2085746" indent="0" algn="ctr">
              <a:buNone/>
              <a:defRPr>
                <a:solidFill>
                  <a:schemeClr val="tx1">
                    <a:tint val="75000"/>
                  </a:schemeClr>
                </a:solidFill>
              </a:defRPr>
            </a:lvl5pPr>
            <a:lvl6pPr marL="2607183" indent="0" algn="ctr">
              <a:buNone/>
              <a:defRPr>
                <a:solidFill>
                  <a:schemeClr val="tx1">
                    <a:tint val="75000"/>
                  </a:schemeClr>
                </a:solidFill>
              </a:defRPr>
            </a:lvl6pPr>
            <a:lvl7pPr marL="3128620" indent="0" algn="ctr">
              <a:buNone/>
              <a:defRPr>
                <a:solidFill>
                  <a:schemeClr val="tx1">
                    <a:tint val="75000"/>
                  </a:schemeClr>
                </a:solidFill>
              </a:defRPr>
            </a:lvl7pPr>
            <a:lvl8pPr marL="3650056" indent="0" algn="ctr">
              <a:buNone/>
              <a:defRPr>
                <a:solidFill>
                  <a:schemeClr val="tx1">
                    <a:tint val="75000"/>
                  </a:schemeClr>
                </a:solidFill>
              </a:defRPr>
            </a:lvl8pPr>
            <a:lvl9pPr marL="4171493"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045D5B9-081C-4F34-9CED-55141A562B6E}" type="datetimeFigureOut">
              <a:rPr lang="en-GB" smtClean="0"/>
              <a:t>18/03/2015</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C774507-60FB-44BE-8E7A-83274D03D6EA}" type="slidenum">
              <a:rPr lang="en-GB" smtClean="0"/>
              <a:t>‹#›</a:t>
            </a:fld>
            <a:endParaRPr lang="en-GB"/>
          </a:p>
        </p:txBody>
      </p:sp>
    </p:spTree>
    <p:extLst>
      <p:ext uri="{BB962C8B-B14F-4D97-AF65-F5344CB8AC3E}">
        <p14:creationId xmlns:p14="http://schemas.microsoft.com/office/powerpoint/2010/main" val="231588735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045D5B9-081C-4F34-9CED-55141A562B6E}" type="datetimeFigureOut">
              <a:rPr lang="en-GB" smtClean="0"/>
              <a:t>18/03/2015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C774507-60FB-44BE-8E7A-83274D03D6EA}" type="slidenum">
              <a:rPr lang="en-GB" smtClean="0"/>
              <a:t>‹#›</a:t>
            </a:fld>
            <a:endParaRPr lang="en-GB"/>
          </a:p>
        </p:txBody>
      </p:sp>
    </p:spTree>
    <p:extLst>
      <p:ext uri="{BB962C8B-B14F-4D97-AF65-F5344CB8AC3E}">
        <p14:creationId xmlns:p14="http://schemas.microsoft.com/office/powerpoint/2010/main" val="2038613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1039173" y="326635"/>
            <a:ext cx="8541010" cy="699252"/>
          </a:xfrm>
          <a:prstGeom prst="rect">
            <a:avLst/>
          </a:prstGeom>
        </p:spPr>
        <p:txBody>
          <a:bodyPr/>
          <a:lstStyle>
            <a:lvl1pPr algn="l">
              <a:defRPr sz="3600">
                <a:solidFill>
                  <a:schemeClr val="tx1">
                    <a:lumMod val="65000"/>
                    <a:lumOff val="35000"/>
                  </a:schemeClr>
                </a:solidFill>
                <a:latin typeface="Arial" pitchFamily="34" charset="0"/>
                <a:cs typeface="Arial" pitchFamily="34" charset="0"/>
              </a:defRPr>
            </a:lvl1pPr>
          </a:lstStyle>
          <a:p>
            <a:r>
              <a:rPr lang="en-US" dirty="0" smtClean="0"/>
              <a:t>Click to edit Master title style</a:t>
            </a:r>
            <a:endParaRPr lang="en-US" dirty="0"/>
          </a:p>
        </p:txBody>
      </p:sp>
      <p:sp>
        <p:nvSpPr>
          <p:cNvPr id="6" name="Text Placeholder 4"/>
          <p:cNvSpPr>
            <a:spLocks noGrp="1"/>
          </p:cNvSpPr>
          <p:nvPr>
            <p:ph type="body" sz="quarter" idx="10"/>
          </p:nvPr>
        </p:nvSpPr>
        <p:spPr>
          <a:xfrm>
            <a:off x="1039174" y="1164190"/>
            <a:ext cx="8541008" cy="5499724"/>
          </a:xfrm>
          <a:prstGeom prst="rect">
            <a:avLst/>
          </a:prstGeom>
        </p:spPr>
        <p:txBody>
          <a:bodyPr/>
          <a:lstStyle>
            <a:lvl1pPr>
              <a:buClr>
                <a:schemeClr val="bg1">
                  <a:lumMod val="50000"/>
                </a:schemeClr>
              </a:buClr>
              <a:buNone/>
              <a:defRPr sz="3000">
                <a:solidFill>
                  <a:schemeClr val="tx1">
                    <a:lumMod val="65000"/>
                    <a:lumOff val="35000"/>
                  </a:schemeClr>
                </a:solidFill>
                <a:latin typeface="Arial" pitchFamily="34" charset="0"/>
                <a:cs typeface="Arial" pitchFamily="34" charset="0"/>
              </a:defRPr>
            </a:lvl1pPr>
            <a:lvl2pPr>
              <a:buClr>
                <a:schemeClr val="bg1">
                  <a:lumMod val="50000"/>
                </a:schemeClr>
              </a:buClr>
              <a:buFont typeface="Arial" pitchFamily="34" charset="0"/>
              <a:buChar char="•"/>
              <a:defRPr sz="2700">
                <a:solidFill>
                  <a:schemeClr val="tx1">
                    <a:lumMod val="65000"/>
                    <a:lumOff val="35000"/>
                  </a:schemeClr>
                </a:solidFill>
                <a:latin typeface="Arial" pitchFamily="34" charset="0"/>
                <a:cs typeface="Arial" pitchFamily="34" charset="0"/>
              </a:defRPr>
            </a:lvl2pPr>
            <a:lvl3pPr>
              <a:buClr>
                <a:schemeClr val="bg1">
                  <a:lumMod val="50000"/>
                </a:schemeClr>
              </a:buClr>
              <a:buSzPct val="100000"/>
              <a:buFont typeface="Arial" pitchFamily="34" charset="0"/>
              <a:buChar char="-"/>
              <a:defRPr sz="2300">
                <a:solidFill>
                  <a:schemeClr val="tx1">
                    <a:lumMod val="65000"/>
                    <a:lumOff val="35000"/>
                  </a:schemeClr>
                </a:solidFill>
                <a:latin typeface="Arial" pitchFamily="34" charset="0"/>
                <a:cs typeface="Arial" pitchFamily="34" charset="0"/>
              </a:defRPr>
            </a:lvl3pPr>
            <a:lvl4pPr>
              <a:buClr>
                <a:schemeClr val="bg1">
                  <a:lumMod val="50000"/>
                </a:schemeClr>
              </a:buClr>
              <a:defRPr sz="3200">
                <a:solidFill>
                  <a:srgbClr val="020202"/>
                </a:solidFill>
              </a:defRPr>
            </a:lvl4pPr>
            <a:lvl5pPr>
              <a:buClr>
                <a:schemeClr val="bg1">
                  <a:lumMod val="50000"/>
                </a:schemeClr>
              </a:buClr>
              <a:defRPr sz="3200">
                <a:solidFill>
                  <a:srgbClr val="020202"/>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773142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E2FB1BBC-F39B-4F24-B2AE-B6851B7A6086}" type="slidenum">
              <a:rPr lang="en-US" altLang="en-US"/>
              <a:pPr>
                <a:defRPr/>
              </a:pPr>
              <a:t>‹#›</a:t>
            </a:fld>
            <a:endParaRPr lang="en-US" altLang="en-US"/>
          </a:p>
        </p:txBody>
      </p:sp>
    </p:spTree>
    <p:extLst>
      <p:ext uri="{BB962C8B-B14F-4D97-AF65-F5344CB8AC3E}">
        <p14:creationId xmlns:p14="http://schemas.microsoft.com/office/powerpoint/2010/main" val="4076826580"/>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gi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432" y="302866"/>
            <a:ext cx="9619774" cy="1260475"/>
          </a:xfrm>
          <a:prstGeom prst="rect">
            <a:avLst/>
          </a:prstGeom>
        </p:spPr>
        <p:txBody>
          <a:bodyPr vert="horz" lIns="99549" tIns="49773" rIns="99549" bIns="49773"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534432" y="1764668"/>
            <a:ext cx="9619774" cy="4991131"/>
          </a:xfrm>
          <a:prstGeom prst="rect">
            <a:avLst/>
          </a:prstGeom>
        </p:spPr>
        <p:txBody>
          <a:bodyPr vert="horz" lIns="99549" tIns="49773" rIns="99549" bIns="49773"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534432" y="7009643"/>
            <a:ext cx="2494016" cy="402652"/>
          </a:xfrm>
          <a:prstGeom prst="rect">
            <a:avLst/>
          </a:prstGeom>
        </p:spPr>
        <p:txBody>
          <a:bodyPr vert="horz" lIns="99549" tIns="49773" rIns="99549" bIns="49773" rtlCol="0" anchor="ctr"/>
          <a:lstStyle>
            <a:lvl1pPr algn="l">
              <a:defRPr sz="1300">
                <a:solidFill>
                  <a:schemeClr val="tx1">
                    <a:tint val="75000"/>
                  </a:schemeClr>
                </a:solidFill>
              </a:defRPr>
            </a:lvl1pPr>
          </a:lstStyle>
          <a:p>
            <a:fld id="{68E3FD91-1D8B-6144-A1C0-C79AB65D262B}" type="datetimeFigureOut">
              <a:rPr lang="en-US" smtClean="0"/>
              <a:pPr/>
              <a:t>3/18/2015</a:t>
            </a:fld>
            <a:endParaRPr lang="en-US"/>
          </a:p>
        </p:txBody>
      </p:sp>
      <p:sp>
        <p:nvSpPr>
          <p:cNvPr id="5" name="Footer Placeholder 4"/>
          <p:cNvSpPr>
            <a:spLocks noGrp="1"/>
          </p:cNvSpPr>
          <p:nvPr>
            <p:ph type="ftr" sz="quarter" idx="3"/>
          </p:nvPr>
        </p:nvSpPr>
        <p:spPr>
          <a:xfrm>
            <a:off x="3651953" y="7009643"/>
            <a:ext cx="3384735" cy="402652"/>
          </a:xfrm>
          <a:prstGeom prst="rect">
            <a:avLst/>
          </a:prstGeom>
        </p:spPr>
        <p:txBody>
          <a:bodyPr vert="horz" lIns="99549" tIns="49773" rIns="99549" bIns="49773"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660190" y="7009643"/>
            <a:ext cx="2494016" cy="402652"/>
          </a:xfrm>
          <a:prstGeom prst="rect">
            <a:avLst/>
          </a:prstGeom>
        </p:spPr>
        <p:txBody>
          <a:bodyPr vert="horz" lIns="99549" tIns="49773" rIns="99549" bIns="49773" rtlCol="0" anchor="ctr"/>
          <a:lstStyle>
            <a:lvl1pPr algn="r">
              <a:defRPr sz="1300">
                <a:solidFill>
                  <a:schemeClr val="tx1">
                    <a:tint val="75000"/>
                  </a:schemeClr>
                </a:solidFill>
              </a:defRPr>
            </a:lvl1pPr>
          </a:lstStyle>
          <a:p>
            <a:fld id="{30D144FC-7D87-7746-B27A-4CFE2D3DF852}" type="slidenum">
              <a:rPr lang="en-US" smtClean="0"/>
              <a:pPr/>
              <a:t>‹#›</a:t>
            </a:fld>
            <a:endParaRPr lang="en-US"/>
          </a:p>
        </p:txBody>
      </p:sp>
      <p:pic>
        <p:nvPicPr>
          <p:cNvPr id="7" name="Picture 6" descr="Content_Background.gif"/>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6200" y="-50800"/>
            <a:ext cx="10850471" cy="7670800"/>
          </a:xfrm>
          <a:prstGeom prst="rect">
            <a:avLst/>
          </a:prstGeom>
        </p:spPr>
      </p:pic>
      <p:pic>
        <p:nvPicPr>
          <p:cNvPr id="8" name="Picture 7" descr="Header_Bar.gif"/>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38100" y="-25399"/>
            <a:ext cx="10782300" cy="1128986"/>
          </a:xfrm>
          <a:prstGeom prst="rect">
            <a:avLst/>
          </a:prstGeom>
        </p:spPr>
      </p:pic>
      <p:pic>
        <p:nvPicPr>
          <p:cNvPr id="9" name="Picture 8" descr="Header_Identity.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25400"/>
            <a:ext cx="10688638" cy="1078186"/>
          </a:xfrm>
          <a:prstGeom prst="rect">
            <a:avLst/>
          </a:prstGeom>
        </p:spPr>
      </p:pic>
      <p:sp>
        <p:nvSpPr>
          <p:cNvPr id="12" name="TextBox 11"/>
          <p:cNvSpPr txBox="1"/>
          <p:nvPr userDrawn="1"/>
        </p:nvSpPr>
        <p:spPr>
          <a:xfrm>
            <a:off x="823766" y="7198542"/>
            <a:ext cx="5853113" cy="400110"/>
          </a:xfrm>
          <a:prstGeom prst="rect">
            <a:avLst/>
          </a:prstGeom>
          <a:noFill/>
        </p:spPr>
        <p:txBody>
          <a:bodyPr wrap="square" rtlCol="0">
            <a:spAutoFit/>
          </a:bodyPr>
          <a:lstStyle/>
          <a:p>
            <a:r>
              <a:rPr lang="en-GB" sz="2000" spc="20" baseline="0" dirty="0" smtClean="0">
                <a:solidFill>
                  <a:srgbClr val="595959"/>
                </a:solidFill>
                <a:latin typeface="Calibri" pitchFamily="34" charset="0"/>
              </a:rPr>
              <a:t>www.naturalcapitalforum.com</a:t>
            </a:r>
            <a:endParaRPr lang="en-GB" sz="2000" spc="20" baseline="0" dirty="0">
              <a:solidFill>
                <a:srgbClr val="595959"/>
              </a:solidFill>
              <a:latin typeface="Calibri" pitchFamily="34" charset="0"/>
            </a:endParaRPr>
          </a:p>
        </p:txBody>
      </p:sp>
      <p:pic>
        <p:nvPicPr>
          <p:cNvPr id="3074"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23767" y="-12562"/>
            <a:ext cx="2204681" cy="110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5574809"/>
      </p:ext>
    </p:extLst>
  </p:cSld>
  <p:clrMap bg1="lt1" tx1="dk1" bg2="lt2" tx2="dk2" accent1="accent1" accent2="accent2" accent3="accent3" accent4="accent4" accent5="accent5" accent6="accent6" hlink="hlink" folHlink="folHlink"/>
  <p:sldLayoutIdLst>
    <p:sldLayoutId id="2147483651" r:id="rId1"/>
    <p:sldLayoutId id="2147483650" r:id="rId2"/>
    <p:sldLayoutId id="2147483652" r:id="rId3"/>
    <p:sldLayoutId id="2147483654" r:id="rId4"/>
    <p:sldLayoutId id="2147483653" r:id="rId5"/>
    <p:sldLayoutId id="2147483655" r:id="rId6"/>
    <p:sldLayoutId id="2147483656" r:id="rId7"/>
    <p:sldLayoutId id="2147483657" r:id="rId8"/>
    <p:sldLayoutId id="2147483658" r:id="rId9"/>
  </p:sldLayoutIdLst>
  <p:timing>
    <p:tnLst>
      <p:par>
        <p:cTn id="1" dur="indefinite" restart="never" nodeType="tmRoot"/>
      </p:par>
    </p:tnLst>
  </p:timing>
  <p:txStyles>
    <p:titleStyle>
      <a:lvl1pPr algn="ctr" defTabSz="497739" rtl="0" eaLnBrk="1" latinLnBrk="0" hangingPunct="1">
        <a:spcBef>
          <a:spcPct val="0"/>
        </a:spcBef>
        <a:buNone/>
        <a:defRPr sz="4800" kern="1200">
          <a:solidFill>
            <a:schemeClr val="tx1"/>
          </a:solidFill>
          <a:latin typeface="+mj-lt"/>
          <a:ea typeface="+mj-ea"/>
          <a:cs typeface="+mj-cs"/>
        </a:defRPr>
      </a:lvl1pPr>
    </p:titleStyle>
    <p:bodyStyle>
      <a:lvl1pPr marL="373304" indent="-373304" algn="l" defTabSz="497739" rtl="0" eaLnBrk="1" latinLnBrk="0" hangingPunct="1">
        <a:spcBef>
          <a:spcPct val="20000"/>
        </a:spcBef>
        <a:buFont typeface="Arial"/>
        <a:buChar char="•"/>
        <a:defRPr sz="3500" kern="1200">
          <a:solidFill>
            <a:schemeClr val="tx1"/>
          </a:solidFill>
          <a:latin typeface="+mn-lt"/>
          <a:ea typeface="+mn-ea"/>
          <a:cs typeface="+mn-cs"/>
        </a:defRPr>
      </a:lvl1pPr>
      <a:lvl2pPr marL="808827" indent="-311087" algn="l" defTabSz="497739" rtl="0" eaLnBrk="1" latinLnBrk="0" hangingPunct="1">
        <a:spcBef>
          <a:spcPct val="20000"/>
        </a:spcBef>
        <a:buFont typeface="Arial"/>
        <a:buChar char="–"/>
        <a:defRPr sz="3000" kern="1200">
          <a:solidFill>
            <a:schemeClr val="tx1"/>
          </a:solidFill>
          <a:latin typeface="+mn-lt"/>
          <a:ea typeface="+mn-ea"/>
          <a:cs typeface="+mn-cs"/>
        </a:defRPr>
      </a:lvl2pPr>
      <a:lvl3pPr marL="1244348" indent="-248870" algn="l" defTabSz="497739" rtl="0" eaLnBrk="1" latinLnBrk="0" hangingPunct="1">
        <a:spcBef>
          <a:spcPct val="20000"/>
        </a:spcBef>
        <a:buFont typeface="Arial"/>
        <a:buChar char="•"/>
        <a:defRPr sz="2600" kern="1200">
          <a:solidFill>
            <a:schemeClr val="tx1"/>
          </a:solidFill>
          <a:latin typeface="+mn-lt"/>
          <a:ea typeface="+mn-ea"/>
          <a:cs typeface="+mn-cs"/>
        </a:defRPr>
      </a:lvl3pPr>
      <a:lvl4pPr marL="1742088" indent="-248870" algn="l" defTabSz="497739" rtl="0" eaLnBrk="1" latinLnBrk="0" hangingPunct="1">
        <a:spcBef>
          <a:spcPct val="20000"/>
        </a:spcBef>
        <a:buFont typeface="Arial"/>
        <a:buChar char="–"/>
        <a:defRPr sz="2200" kern="1200">
          <a:solidFill>
            <a:schemeClr val="tx1"/>
          </a:solidFill>
          <a:latin typeface="+mn-lt"/>
          <a:ea typeface="+mn-ea"/>
          <a:cs typeface="+mn-cs"/>
        </a:defRPr>
      </a:lvl4pPr>
      <a:lvl5pPr marL="2239826" indent="-248870" algn="l" defTabSz="497739" rtl="0" eaLnBrk="1" latinLnBrk="0" hangingPunct="1">
        <a:spcBef>
          <a:spcPct val="20000"/>
        </a:spcBef>
        <a:buFont typeface="Arial"/>
        <a:buChar char="»"/>
        <a:defRPr sz="2200" kern="1200">
          <a:solidFill>
            <a:schemeClr val="tx1"/>
          </a:solidFill>
          <a:latin typeface="+mn-lt"/>
          <a:ea typeface="+mn-ea"/>
          <a:cs typeface="+mn-cs"/>
        </a:defRPr>
      </a:lvl5pPr>
      <a:lvl6pPr marL="2737566" indent="-248870" algn="l" defTabSz="497739" rtl="0" eaLnBrk="1" latinLnBrk="0" hangingPunct="1">
        <a:spcBef>
          <a:spcPct val="20000"/>
        </a:spcBef>
        <a:buFont typeface="Arial"/>
        <a:buChar char="•"/>
        <a:defRPr sz="2200" kern="1200">
          <a:solidFill>
            <a:schemeClr val="tx1"/>
          </a:solidFill>
          <a:latin typeface="+mn-lt"/>
          <a:ea typeface="+mn-ea"/>
          <a:cs typeface="+mn-cs"/>
        </a:defRPr>
      </a:lvl6pPr>
      <a:lvl7pPr marL="3235305" indent="-248870" algn="l" defTabSz="497739" rtl="0" eaLnBrk="1" latinLnBrk="0" hangingPunct="1">
        <a:spcBef>
          <a:spcPct val="20000"/>
        </a:spcBef>
        <a:buFont typeface="Arial"/>
        <a:buChar char="•"/>
        <a:defRPr sz="2200" kern="1200">
          <a:solidFill>
            <a:schemeClr val="tx1"/>
          </a:solidFill>
          <a:latin typeface="+mn-lt"/>
          <a:ea typeface="+mn-ea"/>
          <a:cs typeface="+mn-cs"/>
        </a:defRPr>
      </a:lvl7pPr>
      <a:lvl8pPr marL="3733043" indent="-248870" algn="l" defTabSz="497739" rtl="0" eaLnBrk="1" latinLnBrk="0" hangingPunct="1">
        <a:spcBef>
          <a:spcPct val="20000"/>
        </a:spcBef>
        <a:buFont typeface="Arial"/>
        <a:buChar char="•"/>
        <a:defRPr sz="2200" kern="1200">
          <a:solidFill>
            <a:schemeClr val="tx1"/>
          </a:solidFill>
          <a:latin typeface="+mn-lt"/>
          <a:ea typeface="+mn-ea"/>
          <a:cs typeface="+mn-cs"/>
        </a:defRPr>
      </a:lvl8pPr>
      <a:lvl9pPr marL="4230783" indent="-248870" algn="l" defTabSz="497739"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497739" rtl="0" eaLnBrk="1" latinLnBrk="0" hangingPunct="1">
        <a:defRPr sz="2000" kern="1200">
          <a:solidFill>
            <a:schemeClr val="tx1"/>
          </a:solidFill>
          <a:latin typeface="+mn-lt"/>
          <a:ea typeface="+mn-ea"/>
          <a:cs typeface="+mn-cs"/>
        </a:defRPr>
      </a:lvl1pPr>
      <a:lvl2pPr marL="497739" algn="l" defTabSz="497739" rtl="0" eaLnBrk="1" latinLnBrk="0" hangingPunct="1">
        <a:defRPr sz="2000" kern="1200">
          <a:solidFill>
            <a:schemeClr val="tx1"/>
          </a:solidFill>
          <a:latin typeface="+mn-lt"/>
          <a:ea typeface="+mn-ea"/>
          <a:cs typeface="+mn-cs"/>
        </a:defRPr>
      </a:lvl2pPr>
      <a:lvl3pPr marL="995478" algn="l" defTabSz="497739" rtl="0" eaLnBrk="1" latinLnBrk="0" hangingPunct="1">
        <a:defRPr sz="2000" kern="1200">
          <a:solidFill>
            <a:schemeClr val="tx1"/>
          </a:solidFill>
          <a:latin typeface="+mn-lt"/>
          <a:ea typeface="+mn-ea"/>
          <a:cs typeface="+mn-cs"/>
        </a:defRPr>
      </a:lvl3pPr>
      <a:lvl4pPr marL="1493217" algn="l" defTabSz="497739" rtl="0" eaLnBrk="1" latinLnBrk="0" hangingPunct="1">
        <a:defRPr sz="2000" kern="1200">
          <a:solidFill>
            <a:schemeClr val="tx1"/>
          </a:solidFill>
          <a:latin typeface="+mn-lt"/>
          <a:ea typeface="+mn-ea"/>
          <a:cs typeface="+mn-cs"/>
        </a:defRPr>
      </a:lvl4pPr>
      <a:lvl5pPr marL="1990957" algn="l" defTabSz="497739" rtl="0" eaLnBrk="1" latinLnBrk="0" hangingPunct="1">
        <a:defRPr sz="2000" kern="1200">
          <a:solidFill>
            <a:schemeClr val="tx1"/>
          </a:solidFill>
          <a:latin typeface="+mn-lt"/>
          <a:ea typeface="+mn-ea"/>
          <a:cs typeface="+mn-cs"/>
        </a:defRPr>
      </a:lvl5pPr>
      <a:lvl6pPr marL="2488695" algn="l" defTabSz="497739" rtl="0" eaLnBrk="1" latinLnBrk="0" hangingPunct="1">
        <a:defRPr sz="2000" kern="1200">
          <a:solidFill>
            <a:schemeClr val="tx1"/>
          </a:solidFill>
          <a:latin typeface="+mn-lt"/>
          <a:ea typeface="+mn-ea"/>
          <a:cs typeface="+mn-cs"/>
        </a:defRPr>
      </a:lvl6pPr>
      <a:lvl7pPr marL="2986435" algn="l" defTabSz="497739" rtl="0" eaLnBrk="1" latinLnBrk="0" hangingPunct="1">
        <a:defRPr sz="2000" kern="1200">
          <a:solidFill>
            <a:schemeClr val="tx1"/>
          </a:solidFill>
          <a:latin typeface="+mn-lt"/>
          <a:ea typeface="+mn-ea"/>
          <a:cs typeface="+mn-cs"/>
        </a:defRPr>
      </a:lvl7pPr>
      <a:lvl8pPr marL="3484174" algn="l" defTabSz="497739" rtl="0" eaLnBrk="1" latinLnBrk="0" hangingPunct="1">
        <a:defRPr sz="2000" kern="1200">
          <a:solidFill>
            <a:schemeClr val="tx1"/>
          </a:solidFill>
          <a:latin typeface="+mn-lt"/>
          <a:ea typeface="+mn-ea"/>
          <a:cs typeface="+mn-cs"/>
        </a:defRPr>
      </a:lvl8pPr>
      <a:lvl9pPr marL="3981914" algn="l" defTabSz="497739"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hyperlink" Target="http://www.naturalcapitalforum.com/associate-partners" TargetMode="Externa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1696" y="2510776"/>
            <a:ext cx="9396248" cy="846386"/>
          </a:xfrm>
          <a:prstGeom prst="rect">
            <a:avLst/>
          </a:prstGeom>
        </p:spPr>
        <p:txBody>
          <a:bodyPr wrap="square">
            <a:spAutoFit/>
          </a:bodyPr>
          <a:lstStyle/>
          <a:p>
            <a:r>
              <a:rPr lang="en-GB" sz="4900" b="1" dirty="0">
                <a:solidFill>
                  <a:srgbClr val="80C9C6"/>
                </a:solidFill>
                <a:ea typeface="+mj-ea"/>
                <a:cs typeface="+mj-cs"/>
              </a:rPr>
              <a:t>Natural Capital: concepts </a:t>
            </a:r>
            <a:r>
              <a:rPr lang="en-GB" sz="4900" b="1" dirty="0" smtClean="0">
                <a:solidFill>
                  <a:srgbClr val="80C9C6"/>
                </a:solidFill>
                <a:ea typeface="+mj-ea"/>
                <a:cs typeface="+mj-cs"/>
              </a:rPr>
              <a:t>&amp; trends</a:t>
            </a:r>
            <a:endParaRPr lang="en-GB" dirty="0"/>
          </a:p>
        </p:txBody>
      </p:sp>
      <p:sp>
        <p:nvSpPr>
          <p:cNvPr id="6" name="Rectangle 5"/>
          <p:cNvSpPr/>
          <p:nvPr/>
        </p:nvSpPr>
        <p:spPr>
          <a:xfrm>
            <a:off x="993228" y="4712693"/>
            <a:ext cx="8970580" cy="1569660"/>
          </a:xfrm>
          <a:prstGeom prst="rect">
            <a:avLst/>
          </a:prstGeom>
        </p:spPr>
        <p:txBody>
          <a:bodyPr wrap="square">
            <a:spAutoFit/>
          </a:bodyPr>
          <a:lstStyle/>
          <a:p>
            <a:pPr algn="r"/>
            <a:endParaRPr lang="en-GB" sz="2800" b="1" dirty="0" smtClean="0">
              <a:solidFill>
                <a:srgbClr val="80C9C6"/>
              </a:solidFill>
              <a:ea typeface="+mj-ea"/>
              <a:cs typeface="+mj-cs"/>
            </a:endParaRPr>
          </a:p>
          <a:p>
            <a:pPr algn="r"/>
            <a:r>
              <a:rPr lang="en-GB" sz="2800" b="1" dirty="0" smtClean="0">
                <a:solidFill>
                  <a:srgbClr val="80C9C6"/>
                </a:solidFill>
                <a:ea typeface="+mj-ea"/>
                <a:cs typeface="+mj-cs"/>
              </a:rPr>
              <a:t>Jonathan Hughes</a:t>
            </a:r>
          </a:p>
          <a:p>
            <a:pPr algn="r"/>
            <a:r>
              <a:rPr lang="en-GB" dirty="0" smtClean="0">
                <a:solidFill>
                  <a:srgbClr val="80C9C6"/>
                </a:solidFill>
                <a:ea typeface="+mj-ea"/>
                <a:cs typeface="+mj-cs"/>
              </a:rPr>
              <a:t>CEO, Scottish Wildlife Trust</a:t>
            </a:r>
          </a:p>
          <a:p>
            <a:pPr algn="r"/>
            <a:r>
              <a:rPr lang="en-GB" dirty="0" smtClean="0">
                <a:solidFill>
                  <a:srgbClr val="80C9C6"/>
                </a:solidFill>
                <a:ea typeface="+mj-ea"/>
                <a:cs typeface="+mj-cs"/>
              </a:rPr>
              <a:t>Founder, World Forum on Natural Capital</a:t>
            </a:r>
            <a:endParaRPr lang="en-GB" dirty="0"/>
          </a:p>
        </p:txBody>
      </p:sp>
    </p:spTree>
    <p:extLst>
      <p:ext uri="{BB962C8B-B14F-4D97-AF65-F5344CB8AC3E}">
        <p14:creationId xmlns:p14="http://schemas.microsoft.com/office/powerpoint/2010/main" val="1408323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1648" y="2459748"/>
            <a:ext cx="9085342" cy="1621111"/>
          </a:xfrm>
        </p:spPr>
        <p:txBody>
          <a:bodyPr>
            <a:normAutofit/>
          </a:bodyPr>
          <a:lstStyle/>
          <a:p>
            <a:r>
              <a:rPr lang="en-GB" sz="4000" i="1" dirty="0" smtClean="0"/>
              <a:t/>
            </a:r>
            <a:br>
              <a:rPr lang="en-GB" sz="4000" i="1" dirty="0" smtClean="0"/>
            </a:br>
            <a:r>
              <a:rPr lang="en-GB" sz="4000" i="1" dirty="0" smtClean="0"/>
              <a:t>“Business as usual not an option”</a:t>
            </a:r>
            <a:endParaRPr lang="en-GB" sz="4000" i="1" dirty="0"/>
          </a:p>
        </p:txBody>
      </p:sp>
      <p:sp>
        <p:nvSpPr>
          <p:cNvPr id="4" name="TextBox 3"/>
          <p:cNvSpPr txBox="1"/>
          <p:nvPr/>
        </p:nvSpPr>
        <p:spPr>
          <a:xfrm>
            <a:off x="5175975" y="6798960"/>
            <a:ext cx="4881968" cy="413083"/>
          </a:xfrm>
          <a:prstGeom prst="rect">
            <a:avLst/>
          </a:prstGeom>
          <a:noFill/>
        </p:spPr>
        <p:txBody>
          <a:bodyPr wrap="square" lIns="104287" tIns="52144" rIns="104287" bIns="52144" rtlCol="0">
            <a:spAutoFit/>
          </a:bodyPr>
          <a:lstStyle/>
          <a:p>
            <a:pPr algn="r"/>
            <a:r>
              <a:rPr lang="en-GB" dirty="0" smtClean="0"/>
              <a:t>World Forum </a:t>
            </a:r>
            <a:r>
              <a:rPr lang="en-GB" dirty="0" smtClean="0"/>
              <a:t>on Natural Capital, 2015</a:t>
            </a:r>
            <a:endParaRPr lang="en-GB" dirty="0"/>
          </a:p>
        </p:txBody>
      </p:sp>
    </p:spTree>
    <p:extLst>
      <p:ext uri="{BB962C8B-B14F-4D97-AF65-F5344CB8AC3E}">
        <p14:creationId xmlns:p14="http://schemas.microsoft.com/office/powerpoint/2010/main" val="17506731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193" y="1191170"/>
            <a:ext cx="7756633" cy="6054391"/>
          </a:xfrm>
          <a:prstGeom prst="rect">
            <a:avLst/>
          </a:prstGeom>
          <a:noFill/>
          <a:ln w="1270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6" name="Title 1"/>
          <p:cNvSpPr>
            <a:spLocks noGrp="1"/>
          </p:cNvSpPr>
          <p:nvPr>
            <p:ph type="title"/>
          </p:nvPr>
        </p:nvSpPr>
        <p:spPr>
          <a:xfrm>
            <a:off x="3531913" y="273074"/>
            <a:ext cx="6952155" cy="827885"/>
          </a:xfrm>
        </p:spPr>
        <p:txBody>
          <a:bodyPr vert="horz" lIns="99549" tIns="49773" rIns="99549" bIns="49773" rtlCol="0" anchor="t" anchorCtr="0">
            <a:noAutofit/>
          </a:bodyPr>
          <a:lstStyle/>
          <a:p>
            <a:r>
              <a:rPr lang="en-GB" sz="3600" b="0" dirty="0" smtClean="0">
                <a:solidFill>
                  <a:schemeClr val="bg1"/>
                </a:solidFill>
              </a:rPr>
              <a:t>Monocultures don’t </a:t>
            </a:r>
            <a:r>
              <a:rPr lang="en-GB" sz="3600" b="0" dirty="0" smtClean="0">
                <a:solidFill>
                  <a:schemeClr val="bg1"/>
                </a:solidFill>
              </a:rPr>
              <a:t>pay</a:t>
            </a:r>
            <a:endParaRPr lang="en-GB" sz="3600" b="0" dirty="0">
              <a:solidFill>
                <a:schemeClr val="bg1"/>
              </a:solidFill>
            </a:endParaRPr>
          </a:p>
        </p:txBody>
      </p:sp>
      <p:sp>
        <p:nvSpPr>
          <p:cNvPr id="5" name="TextBox 4"/>
          <p:cNvSpPr txBox="1"/>
          <p:nvPr/>
        </p:nvSpPr>
        <p:spPr>
          <a:xfrm>
            <a:off x="5806670" y="7025289"/>
            <a:ext cx="4881968" cy="413083"/>
          </a:xfrm>
          <a:prstGeom prst="rect">
            <a:avLst/>
          </a:prstGeom>
          <a:noFill/>
        </p:spPr>
        <p:txBody>
          <a:bodyPr wrap="square" lIns="104287" tIns="52144" rIns="104287" bIns="52144" rtlCol="0">
            <a:spAutoFit/>
          </a:bodyPr>
          <a:lstStyle/>
          <a:p>
            <a:pPr algn="r"/>
            <a:r>
              <a:rPr lang="en-GB" dirty="0" smtClean="0"/>
              <a:t>TEEB, 2010</a:t>
            </a:r>
            <a:endParaRPr lang="en-GB" dirty="0"/>
          </a:p>
        </p:txBody>
      </p:sp>
    </p:spTree>
    <p:extLst>
      <p:ext uri="{BB962C8B-B14F-4D97-AF65-F5344CB8AC3E}">
        <p14:creationId xmlns:p14="http://schemas.microsoft.com/office/powerpoint/2010/main" val="96791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0882" y="1642898"/>
            <a:ext cx="7916589" cy="475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3531913" y="273074"/>
            <a:ext cx="6952155" cy="827885"/>
          </a:xfrm>
        </p:spPr>
        <p:txBody>
          <a:bodyPr vert="horz" lIns="99549" tIns="49773" rIns="99549" bIns="49773" rtlCol="0" anchor="t" anchorCtr="0">
            <a:noAutofit/>
          </a:bodyPr>
          <a:lstStyle/>
          <a:p>
            <a:r>
              <a:rPr lang="en-GB" sz="3600" b="0" dirty="0" err="1" smtClean="0">
                <a:solidFill>
                  <a:schemeClr val="bg1"/>
                </a:solidFill>
              </a:rPr>
              <a:t>Natura</a:t>
            </a:r>
            <a:r>
              <a:rPr lang="en-GB" sz="3600" b="0" dirty="0" smtClean="0">
                <a:solidFill>
                  <a:schemeClr val="bg1"/>
                </a:solidFill>
              </a:rPr>
              <a:t>, Brazil palm oil case study</a:t>
            </a:r>
            <a:endParaRPr lang="en-GB" sz="3600" b="0" dirty="0">
              <a:solidFill>
                <a:schemeClr val="bg1"/>
              </a:solidFill>
            </a:endParaRPr>
          </a:p>
        </p:txBody>
      </p:sp>
      <p:sp>
        <p:nvSpPr>
          <p:cNvPr id="6" name="TextBox 5"/>
          <p:cNvSpPr txBox="1"/>
          <p:nvPr/>
        </p:nvSpPr>
        <p:spPr>
          <a:xfrm>
            <a:off x="5602100" y="7025289"/>
            <a:ext cx="4881968" cy="413083"/>
          </a:xfrm>
          <a:prstGeom prst="rect">
            <a:avLst/>
          </a:prstGeom>
          <a:noFill/>
        </p:spPr>
        <p:txBody>
          <a:bodyPr wrap="square" lIns="104287" tIns="52144" rIns="104287" bIns="52144" rtlCol="0">
            <a:spAutoFit/>
          </a:bodyPr>
          <a:lstStyle/>
          <a:p>
            <a:pPr algn="r"/>
            <a:r>
              <a:rPr lang="en-GB" dirty="0" smtClean="0"/>
              <a:t>TEEB for Business, Brazil, 2014</a:t>
            </a:r>
            <a:endParaRPr lang="en-GB" dirty="0"/>
          </a:p>
        </p:txBody>
      </p:sp>
    </p:spTree>
    <p:extLst>
      <p:ext uri="{BB962C8B-B14F-4D97-AF65-F5344CB8AC3E}">
        <p14:creationId xmlns:p14="http://schemas.microsoft.com/office/powerpoint/2010/main" val="6347953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2" name="Rectangle 4"/>
          <p:cNvSpPr>
            <a:spLocks noGrp="1" noChangeArrowheads="1"/>
          </p:cNvSpPr>
          <p:nvPr>
            <p:ph type="ctrTitle"/>
          </p:nvPr>
        </p:nvSpPr>
        <p:spPr>
          <a:xfrm>
            <a:off x="714432" y="843818"/>
            <a:ext cx="9085342" cy="1621111"/>
          </a:xfrm>
        </p:spPr>
        <p:txBody>
          <a:bodyPr/>
          <a:lstStyle/>
          <a:p>
            <a:r>
              <a:rPr lang="en-GB" altLang="en-US" dirty="0" smtClean="0">
                <a:solidFill>
                  <a:schemeClr val="accent6">
                    <a:lumMod val="75000"/>
                  </a:schemeClr>
                </a:solidFill>
              </a:rPr>
              <a:t/>
            </a:r>
            <a:br>
              <a:rPr lang="en-GB" altLang="en-US" dirty="0" smtClean="0">
                <a:solidFill>
                  <a:schemeClr val="accent6">
                    <a:lumMod val="75000"/>
                  </a:schemeClr>
                </a:solidFill>
              </a:rPr>
            </a:br>
            <a:r>
              <a:rPr lang="en-GB" altLang="en-US" dirty="0" smtClean="0">
                <a:solidFill>
                  <a:schemeClr val="accent6">
                    <a:lumMod val="75000"/>
                  </a:schemeClr>
                </a:solidFill>
              </a:rPr>
              <a:t>Moral </a:t>
            </a:r>
            <a:r>
              <a:rPr lang="en-GB" altLang="en-US" dirty="0">
                <a:solidFill>
                  <a:schemeClr val="accent6">
                    <a:lumMod val="75000"/>
                  </a:schemeClr>
                </a:solidFill>
              </a:rPr>
              <a:t>pleading</a:t>
            </a:r>
          </a:p>
        </p:txBody>
      </p:sp>
      <p:sp>
        <p:nvSpPr>
          <p:cNvPr id="457734" name="Rectangle 6"/>
          <p:cNvSpPr>
            <a:spLocks noChangeArrowheads="1"/>
          </p:cNvSpPr>
          <p:nvPr/>
        </p:nvSpPr>
        <p:spPr bwMode="auto">
          <a:xfrm>
            <a:off x="883297" y="4733835"/>
            <a:ext cx="8916477" cy="1621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nchor="ctr"/>
          <a:lstStyle>
            <a:lvl1pPr algn="ctr">
              <a:defRPr sz="4400">
                <a:solidFill>
                  <a:schemeClr val="tx2"/>
                </a:solidFill>
                <a:latin typeface="Calibri" pitchFamily="34" charset="0"/>
              </a:defRPr>
            </a:lvl1pPr>
            <a:lvl2pPr algn="ctr">
              <a:defRPr sz="4400">
                <a:solidFill>
                  <a:schemeClr val="tx2"/>
                </a:solidFill>
                <a:latin typeface="Calibri" pitchFamily="34" charset="0"/>
              </a:defRPr>
            </a:lvl2pPr>
            <a:lvl3pPr algn="ctr">
              <a:defRPr sz="4400">
                <a:solidFill>
                  <a:schemeClr val="tx2"/>
                </a:solidFill>
                <a:latin typeface="Calibri" pitchFamily="34" charset="0"/>
              </a:defRPr>
            </a:lvl3pPr>
            <a:lvl4pPr algn="ctr">
              <a:defRPr sz="4400">
                <a:solidFill>
                  <a:schemeClr val="tx2"/>
                </a:solidFill>
                <a:latin typeface="Calibri" pitchFamily="34" charset="0"/>
              </a:defRPr>
            </a:lvl4pPr>
            <a:lvl5pPr algn="ctr">
              <a:defRPr sz="4400">
                <a:solidFill>
                  <a:schemeClr val="tx2"/>
                </a:solidFill>
                <a:latin typeface="Calibri" pitchFamily="34" charset="0"/>
              </a:defRPr>
            </a:lvl5pPr>
            <a:lvl6pPr marL="457200" algn="ctr" fontAlgn="base">
              <a:spcBef>
                <a:spcPct val="0"/>
              </a:spcBef>
              <a:spcAft>
                <a:spcPct val="0"/>
              </a:spcAft>
              <a:defRPr sz="4400">
                <a:solidFill>
                  <a:schemeClr val="tx2"/>
                </a:solidFill>
                <a:latin typeface="Calibri" pitchFamily="34" charset="0"/>
              </a:defRPr>
            </a:lvl6pPr>
            <a:lvl7pPr marL="914400" algn="ctr" fontAlgn="base">
              <a:spcBef>
                <a:spcPct val="0"/>
              </a:spcBef>
              <a:spcAft>
                <a:spcPct val="0"/>
              </a:spcAft>
              <a:defRPr sz="4400">
                <a:solidFill>
                  <a:schemeClr val="tx2"/>
                </a:solidFill>
                <a:latin typeface="Calibri" pitchFamily="34" charset="0"/>
              </a:defRPr>
            </a:lvl7pPr>
            <a:lvl8pPr marL="1371600" algn="ctr" fontAlgn="base">
              <a:spcBef>
                <a:spcPct val="0"/>
              </a:spcBef>
              <a:spcAft>
                <a:spcPct val="0"/>
              </a:spcAft>
              <a:defRPr sz="4400">
                <a:solidFill>
                  <a:schemeClr val="tx2"/>
                </a:solidFill>
                <a:latin typeface="Calibri" pitchFamily="34" charset="0"/>
              </a:defRPr>
            </a:lvl8pPr>
            <a:lvl9pPr marL="1828800" algn="ctr" fontAlgn="base">
              <a:spcBef>
                <a:spcPct val="0"/>
              </a:spcBef>
              <a:spcAft>
                <a:spcPct val="0"/>
              </a:spcAft>
              <a:defRPr sz="4400">
                <a:solidFill>
                  <a:schemeClr val="tx2"/>
                </a:solidFill>
                <a:latin typeface="Calibri" pitchFamily="34" charset="0"/>
              </a:defRPr>
            </a:lvl9pPr>
          </a:lstStyle>
          <a:p>
            <a:r>
              <a:rPr lang="en-GB" altLang="en-US" sz="4800" dirty="0">
                <a:solidFill>
                  <a:srgbClr val="5A2D88"/>
                </a:solidFill>
              </a:rPr>
              <a:t>Socio-economic imperative</a:t>
            </a:r>
          </a:p>
        </p:txBody>
      </p:sp>
      <p:sp>
        <p:nvSpPr>
          <p:cNvPr id="457735" name="AutoShape 7"/>
          <p:cNvSpPr>
            <a:spLocks noChangeArrowheads="1"/>
          </p:cNvSpPr>
          <p:nvPr/>
        </p:nvSpPr>
        <p:spPr bwMode="auto">
          <a:xfrm>
            <a:off x="4501847" y="2906247"/>
            <a:ext cx="1432574" cy="1985248"/>
          </a:xfrm>
          <a:prstGeom prst="downArrow">
            <a:avLst>
              <a:gd name="adj1" fmla="val 50000"/>
              <a:gd name="adj2" fmla="val 36723"/>
            </a:avLst>
          </a:prstGeom>
          <a:solidFill>
            <a:srgbClr val="92D050"/>
          </a:solidFill>
          <a:ln/>
        </p:spPr>
        <p:style>
          <a:lnRef idx="2">
            <a:schemeClr val="accent3"/>
          </a:lnRef>
          <a:fillRef idx="1">
            <a:schemeClr val="lt1"/>
          </a:fillRef>
          <a:effectRef idx="0">
            <a:schemeClr val="accent3"/>
          </a:effectRef>
          <a:fontRef idx="minor">
            <a:schemeClr val="dk1"/>
          </a:fontRef>
        </p:style>
        <p:txBody>
          <a:bodyPr wrap="none" lIns="104287" tIns="52144" rIns="104287" bIns="52144" anchor="ctr"/>
          <a:lstStyle/>
          <a:p>
            <a:endParaRPr lang="en-GB">
              <a:ln>
                <a:solidFill>
                  <a:srgbClr val="00B050"/>
                </a:solidFill>
              </a:ln>
              <a:solidFill>
                <a:srgbClr val="00B050"/>
              </a:solidFill>
            </a:endParaRPr>
          </a:p>
        </p:txBody>
      </p:sp>
    </p:spTree>
    <p:extLst>
      <p:ext uri="{BB962C8B-B14F-4D97-AF65-F5344CB8AC3E}">
        <p14:creationId xmlns:p14="http://schemas.microsoft.com/office/powerpoint/2010/main" val="37478852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283780" y="2575362"/>
            <a:ext cx="10152992" cy="787951"/>
          </a:xfrm>
          <a:prstGeom prst="rect">
            <a:avLst/>
          </a:prstGeom>
          <a:solidFill>
            <a:schemeClr val="bg1">
              <a:lumMod val="75000"/>
            </a:schemeClr>
          </a:solidFill>
        </p:spPr>
        <p:txBody>
          <a:bodyPr vert="horz" lIns="99549" tIns="49773" rIns="99549" bIns="49773" rtlCol="0" anchor="ctr">
            <a:noAutofit/>
          </a:bodyPr>
          <a:lstStyle>
            <a:lvl1pPr algn="ctr" defTabSz="497739" rtl="0" eaLnBrk="1" latinLnBrk="0" hangingPunct="1">
              <a:spcBef>
                <a:spcPct val="0"/>
              </a:spcBef>
              <a:buNone/>
              <a:defRPr sz="4800" kern="1200">
                <a:solidFill>
                  <a:schemeClr val="tx1"/>
                </a:solidFill>
                <a:latin typeface="+mj-lt"/>
                <a:ea typeface="+mj-ea"/>
                <a:cs typeface="+mj-cs"/>
              </a:defRPr>
            </a:lvl1pPr>
          </a:lstStyle>
          <a:p>
            <a:r>
              <a:rPr lang="en-GB" altLang="en-US" sz="4400" dirty="0" smtClean="0">
                <a:solidFill>
                  <a:schemeClr val="tx2"/>
                </a:solidFill>
              </a:rPr>
              <a:t>What mechanisms are available?</a:t>
            </a:r>
            <a:endParaRPr lang="en-GB" altLang="en-US" sz="4400" dirty="0">
              <a:solidFill>
                <a:schemeClr val="tx2"/>
              </a:solidFill>
            </a:endParaRPr>
          </a:p>
        </p:txBody>
      </p:sp>
    </p:spTree>
    <p:extLst>
      <p:ext uri="{BB962C8B-B14F-4D97-AF65-F5344CB8AC3E}">
        <p14:creationId xmlns:p14="http://schemas.microsoft.com/office/powerpoint/2010/main" val="3578536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7899" y="1757832"/>
            <a:ext cx="9238155" cy="5052871"/>
          </a:xfrm>
        </p:spPr>
        <p:txBody>
          <a:bodyPr vert="horz" lIns="99549" tIns="49773" rIns="99549" bIns="49773" rtlCol="0">
            <a:noAutofit/>
          </a:bodyPr>
          <a:lstStyle/>
          <a:p>
            <a:pPr marL="441325" indent="-441325">
              <a:spcAft>
                <a:spcPts val="600"/>
              </a:spcAft>
              <a:buFont typeface="Wingdings" panose="05000000000000000000" pitchFamily="2" charset="2"/>
              <a:buChar char="ü"/>
            </a:pPr>
            <a:r>
              <a:rPr lang="en-GB" sz="3200" dirty="0" smtClean="0"/>
              <a:t>State </a:t>
            </a:r>
            <a:r>
              <a:rPr lang="en-GB" sz="3200" dirty="0" smtClean="0"/>
              <a:t>led </a:t>
            </a:r>
            <a:r>
              <a:rPr lang="en-GB" sz="3200" dirty="0" smtClean="0"/>
              <a:t>natural </a:t>
            </a:r>
            <a:r>
              <a:rPr lang="en-GB" sz="3200" dirty="0"/>
              <a:t>capital </a:t>
            </a:r>
            <a:r>
              <a:rPr lang="en-GB" sz="3200" dirty="0" smtClean="0"/>
              <a:t>valuations &amp; mapping</a:t>
            </a:r>
          </a:p>
          <a:p>
            <a:pPr marL="441325" indent="-441325">
              <a:spcAft>
                <a:spcPts val="600"/>
              </a:spcAft>
              <a:buFont typeface="Wingdings" panose="05000000000000000000" pitchFamily="2" charset="2"/>
              <a:buChar char="ü"/>
            </a:pPr>
            <a:r>
              <a:rPr lang="en-GB" sz="3200" dirty="0" smtClean="0"/>
              <a:t>Radical subsidy reform - pay for goods not </a:t>
            </a:r>
            <a:r>
              <a:rPr lang="en-GB" sz="3200" dirty="0" err="1" smtClean="0"/>
              <a:t>bads</a:t>
            </a:r>
            <a:endParaRPr lang="en-GB" sz="3200" dirty="0"/>
          </a:p>
          <a:p>
            <a:pPr marL="441325" indent="-441325">
              <a:spcAft>
                <a:spcPts val="600"/>
              </a:spcAft>
              <a:buFont typeface="Wingdings" panose="05000000000000000000" pitchFamily="2" charset="2"/>
              <a:buChar char="ü"/>
            </a:pPr>
            <a:r>
              <a:rPr lang="en-GB" sz="3200" dirty="0" smtClean="0"/>
              <a:t>Biodiversity and other offsets</a:t>
            </a:r>
            <a:endParaRPr lang="en-GB" sz="3200" dirty="0"/>
          </a:p>
          <a:p>
            <a:pPr marL="441325" indent="-441325">
              <a:spcAft>
                <a:spcPts val="600"/>
              </a:spcAft>
              <a:buFont typeface="Wingdings" panose="05000000000000000000" pitchFamily="2" charset="2"/>
              <a:buChar char="ü"/>
            </a:pPr>
            <a:r>
              <a:rPr lang="en-GB" sz="3200" dirty="0"/>
              <a:t>Corporate natural capital accounting (Natural Capital Protocol)</a:t>
            </a:r>
          </a:p>
          <a:p>
            <a:pPr marL="441325" indent="-441325">
              <a:spcAft>
                <a:spcPts val="600"/>
              </a:spcAft>
              <a:buFont typeface="Wingdings" panose="05000000000000000000" pitchFamily="2" charset="2"/>
              <a:buChar char="ü"/>
            </a:pPr>
            <a:r>
              <a:rPr lang="en-GB" sz="3200" dirty="0" smtClean="0"/>
              <a:t>Credit </a:t>
            </a:r>
            <a:r>
              <a:rPr lang="en-GB" sz="3200" dirty="0"/>
              <a:t>risk </a:t>
            </a:r>
            <a:r>
              <a:rPr lang="en-GB" sz="3200" dirty="0" smtClean="0"/>
              <a:t>ratings &amp; Natural Capital risk exposure</a:t>
            </a:r>
            <a:endParaRPr lang="en-GB" sz="3200" dirty="0"/>
          </a:p>
          <a:p>
            <a:pPr marL="441325" indent="-441325">
              <a:spcAft>
                <a:spcPts val="600"/>
              </a:spcAft>
              <a:buFont typeface="Wingdings" panose="05000000000000000000" pitchFamily="2" charset="2"/>
              <a:buChar char="ü"/>
            </a:pPr>
            <a:r>
              <a:rPr lang="en-GB" sz="3200" dirty="0" smtClean="0"/>
              <a:t>Investor </a:t>
            </a:r>
            <a:r>
              <a:rPr lang="en-GB" sz="3200" dirty="0"/>
              <a:t>policy shifts – the cost of capital</a:t>
            </a:r>
          </a:p>
          <a:p>
            <a:pPr marL="441325" indent="-441325">
              <a:spcAft>
                <a:spcPts val="600"/>
              </a:spcAft>
              <a:buFont typeface="Wingdings" panose="05000000000000000000" pitchFamily="2" charset="2"/>
              <a:buChar char="ü"/>
            </a:pPr>
            <a:endParaRPr lang="en-GB" sz="3200" dirty="0"/>
          </a:p>
          <a:p>
            <a:pPr>
              <a:buFont typeface="Wingdings" panose="05000000000000000000" pitchFamily="2" charset="2"/>
              <a:buChar char="ü"/>
            </a:pPr>
            <a:endParaRPr lang="en-GB" sz="3600" dirty="0"/>
          </a:p>
          <a:p>
            <a:pPr>
              <a:buFont typeface="Wingdings" panose="05000000000000000000" pitchFamily="2" charset="2"/>
              <a:buChar char="ü"/>
            </a:pPr>
            <a:endParaRPr lang="en-GB" sz="3600" dirty="0"/>
          </a:p>
          <a:p>
            <a:pPr>
              <a:buFont typeface="Wingdings" panose="05000000000000000000" pitchFamily="2" charset="2"/>
              <a:buChar char="ü"/>
            </a:pPr>
            <a:endParaRPr lang="en-GB" sz="3600" dirty="0"/>
          </a:p>
        </p:txBody>
      </p:sp>
      <p:sp>
        <p:nvSpPr>
          <p:cNvPr id="5" name="Title 1"/>
          <p:cNvSpPr txBox="1">
            <a:spLocks/>
          </p:cNvSpPr>
          <p:nvPr/>
        </p:nvSpPr>
        <p:spPr>
          <a:xfrm>
            <a:off x="3531913" y="273074"/>
            <a:ext cx="6952155" cy="827885"/>
          </a:xfrm>
          <a:prstGeom prst="rect">
            <a:avLst/>
          </a:prstGeom>
        </p:spPr>
        <p:txBody>
          <a:bodyPr vert="horz" lIns="99549" tIns="49773" rIns="99549" bIns="49773" rtlCol="0" anchor="t" anchorCtr="0">
            <a:noAutofit/>
          </a:bodyPr>
          <a:lstStyle>
            <a:lvl1pPr algn="l" defTabSz="497739" rtl="0" eaLnBrk="1" latinLnBrk="0" hangingPunct="1">
              <a:spcBef>
                <a:spcPct val="0"/>
              </a:spcBef>
              <a:buNone/>
              <a:defRPr sz="2500" b="1" kern="1200">
                <a:solidFill>
                  <a:srgbClr val="80C9C6"/>
                </a:solidFill>
                <a:latin typeface="+mj-lt"/>
                <a:ea typeface="+mj-ea"/>
                <a:cs typeface="+mj-cs"/>
              </a:defRPr>
            </a:lvl1pPr>
          </a:lstStyle>
          <a:p>
            <a:r>
              <a:rPr lang="en-GB" sz="3600" b="0" dirty="0">
                <a:solidFill>
                  <a:schemeClr val="bg1"/>
                </a:solidFill>
              </a:rPr>
              <a:t>3</a:t>
            </a:r>
            <a:r>
              <a:rPr lang="en-GB" sz="3600" b="0" dirty="0" smtClean="0">
                <a:solidFill>
                  <a:schemeClr val="bg1"/>
                </a:solidFill>
              </a:rPr>
              <a:t>. </a:t>
            </a:r>
            <a:r>
              <a:rPr lang="en-GB" sz="3600" b="0" dirty="0" smtClean="0">
                <a:solidFill>
                  <a:schemeClr val="bg1"/>
                </a:solidFill>
              </a:rPr>
              <a:t>Emerging mechanisms</a:t>
            </a:r>
            <a:endParaRPr lang="en-GB" sz="3600" b="0" dirty="0">
              <a:solidFill>
                <a:schemeClr val="bg1"/>
              </a:solidFill>
            </a:endParaRPr>
          </a:p>
        </p:txBody>
      </p:sp>
    </p:spTree>
    <p:extLst>
      <p:ext uri="{BB962C8B-B14F-4D97-AF65-F5344CB8AC3E}">
        <p14:creationId xmlns:p14="http://schemas.microsoft.com/office/powerpoint/2010/main" val="1830887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25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25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25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25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25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54" name="Rectangle 2"/>
          <p:cNvSpPr>
            <a:spLocks noGrp="1" noChangeArrowheads="1"/>
          </p:cNvSpPr>
          <p:nvPr>
            <p:ph type="ctrTitle"/>
          </p:nvPr>
        </p:nvSpPr>
        <p:spPr>
          <a:xfrm>
            <a:off x="283780" y="5266003"/>
            <a:ext cx="10152992" cy="787951"/>
          </a:xfrm>
          <a:solidFill>
            <a:schemeClr val="tx2">
              <a:lumMod val="40000"/>
              <a:lumOff val="60000"/>
            </a:schemeClr>
          </a:solidFill>
        </p:spPr>
        <p:txBody>
          <a:bodyPr>
            <a:noAutofit/>
          </a:bodyPr>
          <a:lstStyle/>
          <a:p>
            <a:r>
              <a:rPr lang="en-GB" altLang="en-US" sz="4400" dirty="0" smtClean="0">
                <a:solidFill>
                  <a:schemeClr val="tx2"/>
                </a:solidFill>
              </a:rPr>
              <a:t>Government policy ideas</a:t>
            </a:r>
            <a:endParaRPr lang="en-GB" altLang="en-US" sz="4400" dirty="0">
              <a:solidFill>
                <a:schemeClr val="tx2"/>
              </a:solidFill>
            </a:endParaRPr>
          </a:p>
        </p:txBody>
      </p:sp>
    </p:spTree>
    <p:extLst>
      <p:ext uri="{BB962C8B-B14F-4D97-AF65-F5344CB8AC3E}">
        <p14:creationId xmlns:p14="http://schemas.microsoft.com/office/powerpoint/2010/main" val="990653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Content_Background.gif"/>
          <p:cNvPicPr>
            <a:picLocks noChangeAspect="1"/>
          </p:cNvPicPr>
          <p:nvPr/>
        </p:nvPicPr>
        <p:blipFill rotWithShape="1">
          <a:blip r:embed="rId2">
            <a:extLst>
              <a:ext uri="{28A0092B-C50C-407E-A947-70E740481C1C}">
                <a14:useLocalDpi xmlns:a14="http://schemas.microsoft.com/office/drawing/2010/main" val="0"/>
              </a:ext>
            </a:extLst>
          </a:blip>
          <a:srcRect t="16433" r="3533" b="5959"/>
          <a:stretch/>
        </p:blipFill>
        <p:spPr bwMode="auto">
          <a:xfrm>
            <a:off x="0" y="-64024"/>
            <a:ext cx="10671928" cy="7634877"/>
          </a:xfrm>
          <a:prstGeom prst="rect">
            <a:avLst/>
          </a:prstGeom>
          <a:gradFill>
            <a:gsLst>
              <a:gs pos="53000">
                <a:srgbClr val="40364F"/>
              </a:gs>
              <a:gs pos="100000">
                <a:schemeClr val="accent5">
                  <a:lumMod val="0"/>
                  <a:lumOff val="100000"/>
                </a:schemeClr>
              </a:gs>
              <a:gs pos="100000">
                <a:schemeClr val="accent5">
                  <a:lumMod val="100000"/>
                </a:schemeClr>
              </a:gs>
            </a:gsLst>
            <a:path path="circle">
              <a:fillToRect l="50000" t="-80000" r="50000" b="180000"/>
            </a:path>
          </a:gradFill>
          <a:ln>
            <a:noFill/>
          </a:ln>
        </p:spPr>
      </p:pic>
      <p:pic>
        <p:nvPicPr>
          <p:cNvPr id="17411" name="Picture 10" descr="Title_Background.gif"/>
          <p:cNvPicPr>
            <a:picLocks noChangeAspect="1"/>
          </p:cNvPicPr>
          <p:nvPr/>
        </p:nvPicPr>
        <p:blipFill>
          <a:blip r:embed="rId3">
            <a:extLst>
              <a:ext uri="{28A0092B-C50C-407E-A947-70E740481C1C}">
                <a14:useLocalDpi xmlns:a14="http://schemas.microsoft.com/office/drawing/2010/main" val="0"/>
              </a:ext>
            </a:extLst>
          </a:blip>
          <a:srcRect r="5643" b="81853"/>
          <a:stretch>
            <a:fillRect/>
          </a:stretch>
        </p:blipFill>
        <p:spPr bwMode="auto">
          <a:xfrm>
            <a:off x="-74613" y="-41275"/>
            <a:ext cx="10763251" cy="138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p:cNvSpPr txBox="1"/>
          <p:nvPr/>
        </p:nvSpPr>
        <p:spPr>
          <a:xfrm>
            <a:off x="300038" y="1398588"/>
            <a:ext cx="1771650" cy="5786199"/>
          </a:xfrm>
          <a:prstGeom prst="rect">
            <a:avLst/>
          </a:prstGeom>
          <a:noFill/>
        </p:spPr>
        <p:txBody>
          <a:bodyPr>
            <a:spAutoFit/>
          </a:bodyPr>
          <a:lstStyle/>
          <a:p>
            <a:pPr algn="ctr" eaLnBrk="1" hangingPunct="1">
              <a:defRPr/>
            </a:pPr>
            <a:r>
              <a:rPr lang="en-GB" b="1" dirty="0">
                <a:solidFill>
                  <a:srgbClr val="40364F"/>
                </a:solidFill>
                <a:latin typeface="+mj-lt"/>
                <a:cs typeface="Arial" charset="0"/>
              </a:rPr>
              <a:t>Government’s Purpose</a:t>
            </a:r>
          </a:p>
          <a:p>
            <a:pPr algn="ctr" eaLnBrk="1" hangingPunct="1">
              <a:defRPr/>
            </a:pPr>
            <a:endParaRPr lang="en-GB" b="1" dirty="0">
              <a:solidFill>
                <a:schemeClr val="bg1">
                  <a:lumMod val="95000"/>
                </a:schemeClr>
              </a:solidFill>
              <a:latin typeface="+mj-lt"/>
              <a:cs typeface="Arial" charset="0"/>
            </a:endParaRPr>
          </a:p>
          <a:p>
            <a:pPr algn="ctr" eaLnBrk="1" hangingPunct="1">
              <a:defRPr/>
            </a:pPr>
            <a:endParaRPr lang="en-GB" b="1" dirty="0">
              <a:solidFill>
                <a:schemeClr val="bg1">
                  <a:lumMod val="95000"/>
                </a:schemeClr>
              </a:solidFill>
              <a:latin typeface="+mj-lt"/>
              <a:cs typeface="Arial" charset="0"/>
            </a:endParaRPr>
          </a:p>
          <a:p>
            <a:pPr algn="ctr" eaLnBrk="1" hangingPunct="1">
              <a:defRPr/>
            </a:pPr>
            <a:r>
              <a:rPr lang="en-GB" b="1" dirty="0">
                <a:solidFill>
                  <a:srgbClr val="40364F"/>
                </a:solidFill>
                <a:latin typeface="+mj-lt"/>
                <a:cs typeface="Arial" charset="0"/>
              </a:rPr>
              <a:t>Characteristics of </a:t>
            </a:r>
            <a:r>
              <a:rPr lang="en-GB" b="1" dirty="0" smtClean="0">
                <a:solidFill>
                  <a:srgbClr val="40364F"/>
                </a:solidFill>
                <a:latin typeface="+mj-lt"/>
                <a:cs typeface="Arial" charset="0"/>
              </a:rPr>
              <a:t>Prosperity Path</a:t>
            </a:r>
            <a:endParaRPr lang="en-GB" b="1" dirty="0">
              <a:solidFill>
                <a:srgbClr val="40364F"/>
              </a:solidFill>
              <a:latin typeface="+mj-lt"/>
              <a:cs typeface="Arial" charset="0"/>
            </a:endParaRPr>
          </a:p>
          <a:p>
            <a:pPr algn="ctr" eaLnBrk="1" hangingPunct="1">
              <a:defRPr/>
            </a:pPr>
            <a:endParaRPr lang="en-GB" b="1" dirty="0">
              <a:solidFill>
                <a:srgbClr val="40364F"/>
              </a:solidFill>
              <a:latin typeface="+mj-lt"/>
              <a:cs typeface="Arial" charset="0"/>
            </a:endParaRPr>
          </a:p>
          <a:p>
            <a:pPr algn="ctr" eaLnBrk="1" hangingPunct="1">
              <a:defRPr/>
            </a:pPr>
            <a:endParaRPr lang="en-GB" sz="1400" b="1" dirty="0">
              <a:solidFill>
                <a:srgbClr val="40364F"/>
              </a:solidFill>
              <a:latin typeface="+mj-lt"/>
              <a:cs typeface="Arial" charset="0"/>
            </a:endParaRPr>
          </a:p>
          <a:p>
            <a:pPr algn="ctr" eaLnBrk="1" hangingPunct="1">
              <a:defRPr/>
            </a:pPr>
            <a:r>
              <a:rPr lang="en-GB" b="1" dirty="0">
                <a:solidFill>
                  <a:srgbClr val="40364F"/>
                </a:solidFill>
                <a:latin typeface="+mj-lt"/>
                <a:cs typeface="Arial" charset="0"/>
              </a:rPr>
              <a:t>Foundations of </a:t>
            </a:r>
            <a:r>
              <a:rPr lang="en-GB" b="1" dirty="0" smtClean="0">
                <a:solidFill>
                  <a:srgbClr val="40364F"/>
                </a:solidFill>
                <a:latin typeface="+mj-lt"/>
                <a:cs typeface="Arial" charset="0"/>
              </a:rPr>
              <a:t>Prosperity</a:t>
            </a:r>
            <a:endParaRPr lang="en-GB" b="1" dirty="0">
              <a:solidFill>
                <a:srgbClr val="40364F"/>
              </a:solidFill>
              <a:latin typeface="+mj-lt"/>
              <a:cs typeface="Arial" charset="0"/>
            </a:endParaRPr>
          </a:p>
          <a:p>
            <a:pPr algn="ctr" eaLnBrk="1" hangingPunct="1">
              <a:defRPr/>
            </a:pPr>
            <a:endParaRPr lang="en-GB" b="1" dirty="0">
              <a:solidFill>
                <a:srgbClr val="40364F"/>
              </a:solidFill>
              <a:latin typeface="+mj-lt"/>
              <a:cs typeface="Arial" charset="0"/>
            </a:endParaRPr>
          </a:p>
          <a:p>
            <a:pPr algn="ctr" eaLnBrk="1" hangingPunct="1">
              <a:defRPr/>
            </a:pPr>
            <a:endParaRPr lang="en-GB" sz="1200" b="1" dirty="0">
              <a:solidFill>
                <a:srgbClr val="40364F"/>
              </a:solidFill>
              <a:latin typeface="+mj-lt"/>
              <a:cs typeface="Arial" charset="0"/>
            </a:endParaRPr>
          </a:p>
          <a:p>
            <a:pPr algn="ctr" eaLnBrk="1" hangingPunct="1">
              <a:defRPr/>
            </a:pPr>
            <a:r>
              <a:rPr lang="en-GB" b="1" dirty="0">
                <a:solidFill>
                  <a:srgbClr val="40364F"/>
                </a:solidFill>
                <a:latin typeface="+mj-lt"/>
                <a:cs typeface="Arial" charset="0"/>
              </a:rPr>
              <a:t>Economic Policy Priorities</a:t>
            </a:r>
          </a:p>
          <a:p>
            <a:pPr algn="ctr" eaLnBrk="1" hangingPunct="1">
              <a:defRPr/>
            </a:pPr>
            <a:endParaRPr lang="en-GB" sz="2400" b="1" dirty="0">
              <a:solidFill>
                <a:srgbClr val="40364F"/>
              </a:solidFill>
              <a:latin typeface="+mj-lt"/>
              <a:cs typeface="Arial" charset="0"/>
            </a:endParaRPr>
          </a:p>
          <a:p>
            <a:pPr algn="ctr" eaLnBrk="1" hangingPunct="1">
              <a:defRPr/>
            </a:pPr>
            <a:r>
              <a:rPr lang="en-GB" b="1" dirty="0">
                <a:solidFill>
                  <a:srgbClr val="40364F"/>
                </a:solidFill>
                <a:latin typeface="+mj-lt"/>
                <a:cs typeface="Arial" charset="0"/>
              </a:rPr>
              <a:t>Refresh Themes</a:t>
            </a:r>
          </a:p>
        </p:txBody>
      </p:sp>
      <p:sp>
        <p:nvSpPr>
          <p:cNvPr id="29" name="Rounded Rectangle 28"/>
          <p:cNvSpPr/>
          <p:nvPr/>
        </p:nvSpPr>
        <p:spPr>
          <a:xfrm>
            <a:off x="3311525" y="1462088"/>
            <a:ext cx="5845175" cy="430212"/>
          </a:xfrm>
          <a:prstGeom prst="roundRect">
            <a:avLst/>
          </a:prstGeom>
          <a:solidFill>
            <a:schemeClr val="bg1"/>
          </a:solidFill>
          <a:ln w="44450">
            <a:solidFill>
              <a:srgbClr val="40364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2800" dirty="0">
                <a:solidFill>
                  <a:srgbClr val="40364F"/>
                </a:solidFill>
                <a:latin typeface="+mj-lt"/>
              </a:rPr>
              <a:t>Flourishing Scotland</a:t>
            </a:r>
          </a:p>
        </p:txBody>
      </p:sp>
      <p:sp>
        <p:nvSpPr>
          <p:cNvPr id="14" name="Up Arrow 13"/>
          <p:cNvSpPr/>
          <p:nvPr/>
        </p:nvSpPr>
        <p:spPr>
          <a:xfrm>
            <a:off x="5158353" y="2016573"/>
            <a:ext cx="2168554" cy="1706564"/>
          </a:xfrm>
          <a:prstGeom prst="upArrow">
            <a:avLst/>
          </a:prstGeom>
          <a:gradFill>
            <a:gsLst>
              <a:gs pos="75000">
                <a:srgbClr val="40364F"/>
              </a:gs>
              <a:gs pos="53000">
                <a:schemeClr val="accent5">
                  <a:lumMod val="0"/>
                  <a:lumOff val="100000"/>
                </a:schemeClr>
              </a:gs>
              <a:gs pos="100000">
                <a:srgbClr val="40364F"/>
              </a:gs>
            </a:gsLst>
            <a:path path="circle">
              <a:fillToRect l="50000" t="-80000" r="50000" b="180000"/>
            </a:path>
          </a:gradFill>
          <a:ln w="25400">
            <a:solidFill>
              <a:srgbClr val="40364F"/>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defRPr/>
            </a:pPr>
            <a:endParaRPr lang="en-GB" dirty="0"/>
          </a:p>
        </p:txBody>
      </p:sp>
      <p:sp>
        <p:nvSpPr>
          <p:cNvPr id="31" name="TextBox 30"/>
          <p:cNvSpPr txBox="1"/>
          <p:nvPr/>
        </p:nvSpPr>
        <p:spPr>
          <a:xfrm>
            <a:off x="5284788" y="2486025"/>
            <a:ext cx="1944687" cy="369888"/>
          </a:xfrm>
          <a:prstGeom prst="rect">
            <a:avLst/>
          </a:prstGeom>
          <a:noFill/>
        </p:spPr>
        <p:txBody>
          <a:bodyPr>
            <a:spAutoFit/>
          </a:bodyPr>
          <a:lstStyle/>
          <a:p>
            <a:pPr algn="ctr" eaLnBrk="1" hangingPunct="1">
              <a:defRPr/>
            </a:pPr>
            <a:r>
              <a:rPr lang="en-GB" sz="1800" dirty="0">
                <a:solidFill>
                  <a:srgbClr val="40364F"/>
                </a:solidFill>
                <a:latin typeface="+mj-lt"/>
                <a:cs typeface="Arial" charset="0"/>
              </a:rPr>
              <a:t>Competitiveness</a:t>
            </a:r>
            <a:endParaRPr lang="en-GB" sz="1400" dirty="0">
              <a:solidFill>
                <a:srgbClr val="40364F"/>
              </a:solidFill>
              <a:latin typeface="+mj-lt"/>
              <a:cs typeface="Arial" charset="0"/>
            </a:endParaRPr>
          </a:p>
        </p:txBody>
      </p:sp>
      <p:sp>
        <p:nvSpPr>
          <p:cNvPr id="34" name="Up Arrow 33"/>
          <p:cNvSpPr/>
          <p:nvPr/>
        </p:nvSpPr>
        <p:spPr>
          <a:xfrm>
            <a:off x="7366752" y="2016573"/>
            <a:ext cx="2168554" cy="1706564"/>
          </a:xfrm>
          <a:prstGeom prst="upArrow">
            <a:avLst/>
          </a:prstGeom>
          <a:gradFill>
            <a:gsLst>
              <a:gs pos="75000">
                <a:srgbClr val="860000"/>
              </a:gs>
              <a:gs pos="53000">
                <a:schemeClr val="accent5">
                  <a:lumMod val="0"/>
                  <a:lumOff val="100000"/>
                </a:schemeClr>
              </a:gs>
              <a:gs pos="100000">
                <a:srgbClr val="860000"/>
              </a:gs>
            </a:gsLst>
            <a:path path="circle">
              <a:fillToRect l="50000" t="-80000" r="50000" b="180000"/>
            </a:path>
          </a:gradFill>
          <a:ln w="25400">
            <a:solidFill>
              <a:srgbClr val="40364F"/>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defRPr/>
            </a:pPr>
            <a:endParaRPr lang="en-GB" dirty="0"/>
          </a:p>
        </p:txBody>
      </p:sp>
      <p:sp>
        <p:nvSpPr>
          <p:cNvPr id="35" name="TextBox 34"/>
          <p:cNvSpPr txBox="1"/>
          <p:nvPr/>
        </p:nvSpPr>
        <p:spPr>
          <a:xfrm>
            <a:off x="7677150" y="2486025"/>
            <a:ext cx="1547813" cy="401638"/>
          </a:xfrm>
          <a:prstGeom prst="rect">
            <a:avLst/>
          </a:prstGeom>
          <a:noFill/>
        </p:spPr>
        <p:txBody>
          <a:bodyPr>
            <a:spAutoFit/>
          </a:bodyPr>
          <a:lstStyle/>
          <a:p>
            <a:pPr algn="ctr" eaLnBrk="1" hangingPunct="1">
              <a:defRPr/>
            </a:pPr>
            <a:r>
              <a:rPr lang="en-GB" dirty="0">
                <a:solidFill>
                  <a:srgbClr val="40364F"/>
                </a:solidFill>
                <a:latin typeface="+mj-lt"/>
                <a:cs typeface="Arial" charset="0"/>
              </a:rPr>
              <a:t>Equality</a:t>
            </a:r>
          </a:p>
        </p:txBody>
      </p:sp>
      <p:sp>
        <p:nvSpPr>
          <p:cNvPr id="37" name="Up Arrow 36"/>
          <p:cNvSpPr/>
          <p:nvPr/>
        </p:nvSpPr>
        <p:spPr>
          <a:xfrm>
            <a:off x="2933923" y="2016573"/>
            <a:ext cx="2168554" cy="1706564"/>
          </a:xfrm>
          <a:prstGeom prst="upArrow">
            <a:avLst/>
          </a:prstGeom>
          <a:gradFill>
            <a:gsLst>
              <a:gs pos="72000">
                <a:srgbClr val="304A1E"/>
              </a:gs>
              <a:gs pos="53000">
                <a:schemeClr val="accent5">
                  <a:lumMod val="0"/>
                  <a:lumOff val="100000"/>
                </a:schemeClr>
              </a:gs>
              <a:gs pos="100000">
                <a:srgbClr val="304A1E"/>
              </a:gs>
            </a:gsLst>
            <a:path path="circle">
              <a:fillToRect l="50000" t="-80000" r="50000" b="180000"/>
            </a:path>
          </a:gradFill>
          <a:ln w="25400">
            <a:solidFill>
              <a:srgbClr val="40364F"/>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defRPr/>
            </a:pPr>
            <a:endParaRPr lang="en-GB" dirty="0"/>
          </a:p>
        </p:txBody>
      </p:sp>
      <p:sp>
        <p:nvSpPr>
          <p:cNvPr id="38" name="TextBox 37"/>
          <p:cNvSpPr txBox="1"/>
          <p:nvPr/>
        </p:nvSpPr>
        <p:spPr>
          <a:xfrm>
            <a:off x="3143250" y="2486025"/>
            <a:ext cx="1785938" cy="401638"/>
          </a:xfrm>
          <a:prstGeom prst="rect">
            <a:avLst/>
          </a:prstGeom>
          <a:noFill/>
        </p:spPr>
        <p:txBody>
          <a:bodyPr>
            <a:spAutoFit/>
          </a:bodyPr>
          <a:lstStyle/>
          <a:p>
            <a:pPr algn="ctr" eaLnBrk="1" hangingPunct="1">
              <a:defRPr/>
            </a:pPr>
            <a:r>
              <a:rPr lang="en-GB" dirty="0">
                <a:solidFill>
                  <a:srgbClr val="40364F"/>
                </a:solidFill>
                <a:latin typeface="+mj-lt"/>
                <a:cs typeface="Arial" charset="0"/>
              </a:rPr>
              <a:t>Sustainability </a:t>
            </a:r>
            <a:endParaRPr lang="en-GB" sz="2800" dirty="0">
              <a:solidFill>
                <a:srgbClr val="40364F"/>
              </a:solidFill>
              <a:latin typeface="+mj-lt"/>
              <a:cs typeface="Arial" charset="0"/>
            </a:endParaRPr>
          </a:p>
        </p:txBody>
      </p:sp>
      <p:sp>
        <p:nvSpPr>
          <p:cNvPr id="41" name="Rounded Rectangle 40"/>
          <p:cNvSpPr/>
          <p:nvPr/>
        </p:nvSpPr>
        <p:spPr>
          <a:xfrm>
            <a:off x="3143250" y="3825875"/>
            <a:ext cx="1785938" cy="1150938"/>
          </a:xfrm>
          <a:prstGeom prst="roundRect">
            <a:avLst/>
          </a:prstGeom>
          <a:solidFill>
            <a:srgbClr val="304A1E"/>
          </a:solidFill>
          <a:ln w="25400">
            <a:solidFill>
              <a:srgbClr val="40364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2800" dirty="0">
                <a:solidFill>
                  <a:schemeClr val="bg1">
                    <a:lumMod val="95000"/>
                  </a:schemeClr>
                </a:solidFill>
                <a:latin typeface="+mj-lt"/>
              </a:rPr>
              <a:t>Natural Capital</a:t>
            </a:r>
          </a:p>
        </p:txBody>
      </p:sp>
      <p:sp>
        <p:nvSpPr>
          <p:cNvPr id="42" name="Rounded Rectangle 41"/>
          <p:cNvSpPr/>
          <p:nvPr/>
        </p:nvSpPr>
        <p:spPr>
          <a:xfrm>
            <a:off x="5335588" y="3825875"/>
            <a:ext cx="1735137" cy="1150938"/>
          </a:xfrm>
          <a:prstGeom prst="roundRect">
            <a:avLst/>
          </a:prstGeom>
          <a:solidFill>
            <a:srgbClr val="40364F"/>
          </a:solidFill>
          <a:ln w="25400">
            <a:solidFill>
              <a:srgbClr val="40364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2800" dirty="0">
                <a:solidFill>
                  <a:schemeClr val="bg1">
                    <a:lumMod val="95000"/>
                  </a:schemeClr>
                </a:solidFill>
                <a:latin typeface="+mj-lt"/>
              </a:rPr>
              <a:t>Economic Capital</a:t>
            </a:r>
          </a:p>
        </p:txBody>
      </p:sp>
      <p:sp>
        <p:nvSpPr>
          <p:cNvPr id="43" name="Rounded Rectangle 42"/>
          <p:cNvSpPr/>
          <p:nvPr/>
        </p:nvSpPr>
        <p:spPr>
          <a:xfrm>
            <a:off x="7604125" y="3825875"/>
            <a:ext cx="1755775" cy="1150938"/>
          </a:xfrm>
          <a:prstGeom prst="roundRect">
            <a:avLst/>
          </a:prstGeom>
          <a:solidFill>
            <a:srgbClr val="860000"/>
          </a:solidFill>
          <a:ln w="25400">
            <a:solidFill>
              <a:srgbClr val="40364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2800" dirty="0">
                <a:solidFill>
                  <a:schemeClr val="bg1">
                    <a:lumMod val="95000"/>
                  </a:schemeClr>
                </a:solidFill>
                <a:latin typeface="+mj-lt"/>
              </a:rPr>
              <a:t>Social Capital</a:t>
            </a:r>
          </a:p>
        </p:txBody>
      </p:sp>
      <p:grpSp>
        <p:nvGrpSpPr>
          <p:cNvPr id="17429" name="Group 54"/>
          <p:cNvGrpSpPr>
            <a:grpSpLocks/>
          </p:cNvGrpSpPr>
          <p:nvPr/>
        </p:nvGrpSpPr>
        <p:grpSpPr bwMode="auto">
          <a:xfrm>
            <a:off x="1930400" y="6492875"/>
            <a:ext cx="7988300" cy="844550"/>
            <a:chOff x="3346581" y="5966049"/>
            <a:chExt cx="7785876" cy="765934"/>
          </a:xfrm>
        </p:grpSpPr>
        <p:sp>
          <p:nvSpPr>
            <p:cNvPr id="50" name="Rounded Rectangle 49"/>
            <p:cNvSpPr/>
            <p:nvPr/>
          </p:nvSpPr>
          <p:spPr>
            <a:xfrm>
              <a:off x="3346581" y="5966049"/>
              <a:ext cx="7785876" cy="765934"/>
            </a:xfrm>
            <a:prstGeom prst="roundRect">
              <a:avLst/>
            </a:prstGeom>
            <a:gradFill flip="none" rotWithShape="1">
              <a:gsLst>
                <a:gs pos="95000">
                  <a:srgbClr val="40364F"/>
                </a:gs>
                <a:gs pos="55000">
                  <a:schemeClr val="accent5">
                    <a:lumMod val="0"/>
                    <a:lumOff val="100000"/>
                  </a:schemeClr>
                </a:gs>
                <a:gs pos="0">
                  <a:srgbClr val="40364F"/>
                </a:gs>
              </a:gsLst>
              <a:path path="shape">
                <a:fillToRect l="50000" t="50000" r="50000" b="50000"/>
              </a:path>
              <a:tileRect/>
            </a:gradFill>
            <a:ln w="38100">
              <a:solidFill>
                <a:srgbClr val="40364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51" name="Rounded Rectangle 50"/>
            <p:cNvSpPr/>
            <p:nvPr/>
          </p:nvSpPr>
          <p:spPr>
            <a:xfrm>
              <a:off x="3457985" y="6137377"/>
              <a:ext cx="1649393" cy="420400"/>
            </a:xfrm>
            <a:prstGeom prst="roundRect">
              <a:avLst/>
            </a:prstGeom>
            <a:solidFill>
              <a:schemeClr val="bg1"/>
            </a:solidFill>
            <a:ln w="25400">
              <a:solidFill>
                <a:srgbClr val="40364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dirty="0">
                  <a:solidFill>
                    <a:srgbClr val="40364F"/>
                  </a:solidFill>
                  <a:latin typeface="+mj-lt"/>
                </a:rPr>
                <a:t>Innovation</a:t>
              </a:r>
            </a:p>
          </p:txBody>
        </p:sp>
        <p:sp>
          <p:nvSpPr>
            <p:cNvPr id="52" name="Rounded Rectangle 51"/>
            <p:cNvSpPr/>
            <p:nvPr/>
          </p:nvSpPr>
          <p:spPr>
            <a:xfrm>
              <a:off x="5107377" y="6138816"/>
              <a:ext cx="1736040" cy="420400"/>
            </a:xfrm>
            <a:prstGeom prst="roundRect">
              <a:avLst/>
            </a:prstGeom>
            <a:solidFill>
              <a:schemeClr val="bg1"/>
            </a:solidFill>
            <a:ln w="25400">
              <a:solidFill>
                <a:srgbClr val="40364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dirty="0">
                  <a:solidFill>
                    <a:srgbClr val="40364F"/>
                  </a:solidFill>
                  <a:latin typeface="+mj-lt"/>
                </a:rPr>
                <a:t>Investment</a:t>
              </a:r>
            </a:p>
          </p:txBody>
        </p:sp>
        <p:sp>
          <p:nvSpPr>
            <p:cNvPr id="53" name="Rounded Rectangle 52"/>
            <p:cNvSpPr/>
            <p:nvPr/>
          </p:nvSpPr>
          <p:spPr>
            <a:xfrm>
              <a:off x="6843417" y="6137377"/>
              <a:ext cx="2682971" cy="420400"/>
            </a:xfrm>
            <a:prstGeom prst="roundRect">
              <a:avLst/>
            </a:prstGeom>
            <a:solidFill>
              <a:schemeClr val="bg1"/>
            </a:solidFill>
            <a:ln w="25400">
              <a:solidFill>
                <a:srgbClr val="40364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dirty="0">
                  <a:solidFill>
                    <a:srgbClr val="40364F"/>
                  </a:solidFill>
                  <a:latin typeface="+mj-lt"/>
                </a:rPr>
                <a:t>Internationalisation</a:t>
              </a:r>
            </a:p>
          </p:txBody>
        </p:sp>
        <p:sp>
          <p:nvSpPr>
            <p:cNvPr id="54" name="Rounded Rectangle 53"/>
            <p:cNvSpPr/>
            <p:nvPr/>
          </p:nvSpPr>
          <p:spPr>
            <a:xfrm>
              <a:off x="9526388" y="6140256"/>
              <a:ext cx="1479193" cy="420400"/>
            </a:xfrm>
            <a:prstGeom prst="roundRect">
              <a:avLst/>
            </a:prstGeom>
            <a:solidFill>
              <a:schemeClr val="bg1"/>
            </a:solidFill>
            <a:ln w="25400">
              <a:solidFill>
                <a:srgbClr val="40364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dirty="0">
                  <a:solidFill>
                    <a:srgbClr val="40364F"/>
                  </a:solidFill>
                  <a:latin typeface="+mj-lt"/>
                </a:rPr>
                <a:t>Inclusion</a:t>
              </a:r>
            </a:p>
          </p:txBody>
        </p:sp>
      </p:grpSp>
      <p:sp>
        <p:nvSpPr>
          <p:cNvPr id="56" name="TextBox 55"/>
          <p:cNvSpPr txBox="1"/>
          <p:nvPr/>
        </p:nvSpPr>
        <p:spPr>
          <a:xfrm>
            <a:off x="3832225" y="139700"/>
            <a:ext cx="5956300" cy="923330"/>
          </a:xfrm>
          <a:prstGeom prst="rect">
            <a:avLst/>
          </a:prstGeom>
          <a:noFill/>
        </p:spPr>
        <p:txBody>
          <a:bodyPr>
            <a:spAutoFit/>
          </a:bodyPr>
          <a:lstStyle/>
          <a:p>
            <a:pPr algn="ctr" eaLnBrk="1" hangingPunct="1">
              <a:defRPr/>
            </a:pPr>
            <a:r>
              <a:rPr lang="en-GB" sz="5400" dirty="0" smtClean="0">
                <a:solidFill>
                  <a:schemeClr val="bg1">
                    <a:lumMod val="95000"/>
                  </a:schemeClr>
                </a:solidFill>
                <a:latin typeface="+mj-lt"/>
                <a:cs typeface="Arial" charset="0"/>
              </a:rPr>
              <a:t>Economic Strategy</a:t>
            </a:r>
            <a:endParaRPr lang="en-GB" sz="5400" dirty="0">
              <a:solidFill>
                <a:schemeClr val="bg1">
                  <a:lumMod val="95000"/>
                </a:schemeClr>
              </a:solidFill>
              <a:latin typeface="+mj-lt"/>
              <a:cs typeface="Arial" charset="0"/>
            </a:endParaRPr>
          </a:p>
        </p:txBody>
      </p:sp>
      <p:grpSp>
        <p:nvGrpSpPr>
          <p:cNvPr id="17431" name="Group 1"/>
          <p:cNvGrpSpPr>
            <a:grpSpLocks/>
          </p:cNvGrpSpPr>
          <p:nvPr/>
        </p:nvGrpSpPr>
        <p:grpSpPr bwMode="auto">
          <a:xfrm>
            <a:off x="1930400" y="5054600"/>
            <a:ext cx="8591550" cy="1296988"/>
            <a:chOff x="2680494" y="4751278"/>
            <a:chExt cx="9048056" cy="824779"/>
          </a:xfrm>
        </p:grpSpPr>
        <p:sp>
          <p:nvSpPr>
            <p:cNvPr id="44" name="Rounded Rectangle 43"/>
            <p:cNvSpPr/>
            <p:nvPr/>
          </p:nvSpPr>
          <p:spPr>
            <a:xfrm>
              <a:off x="2680494" y="4751278"/>
              <a:ext cx="1357543" cy="824779"/>
            </a:xfrm>
            <a:prstGeom prst="roundRect">
              <a:avLst/>
            </a:prstGeom>
            <a:solidFill>
              <a:srgbClr val="40364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800" dirty="0">
                  <a:latin typeface="+mj-lt"/>
                </a:rPr>
                <a:t>Low Carbon &amp;</a:t>
              </a:r>
            </a:p>
            <a:p>
              <a:pPr algn="ctr" eaLnBrk="1" hangingPunct="1">
                <a:defRPr/>
              </a:pPr>
              <a:r>
                <a:rPr lang="en-GB" sz="1800" dirty="0">
                  <a:latin typeface="+mj-lt"/>
                </a:rPr>
                <a:t>Circular Economy</a:t>
              </a:r>
            </a:p>
          </p:txBody>
        </p:sp>
        <p:sp>
          <p:nvSpPr>
            <p:cNvPr id="45" name="Rounded Rectangle 44"/>
            <p:cNvSpPr/>
            <p:nvPr/>
          </p:nvSpPr>
          <p:spPr>
            <a:xfrm>
              <a:off x="4183488" y="4751278"/>
              <a:ext cx="1357543" cy="823769"/>
            </a:xfrm>
            <a:prstGeom prst="roundRect">
              <a:avLst/>
            </a:prstGeom>
            <a:solidFill>
              <a:srgbClr val="40364F"/>
            </a:solidFill>
            <a:ln>
              <a:solidFill>
                <a:srgbClr val="40364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600" dirty="0">
                  <a:latin typeface="+mj-lt"/>
                </a:rPr>
                <a:t>Productive Resources &amp; Capital</a:t>
              </a:r>
            </a:p>
          </p:txBody>
        </p:sp>
        <p:sp>
          <p:nvSpPr>
            <p:cNvPr id="46" name="Rounded Rectangle 45"/>
            <p:cNvSpPr/>
            <p:nvPr/>
          </p:nvSpPr>
          <p:spPr>
            <a:xfrm>
              <a:off x="7186132" y="4752288"/>
              <a:ext cx="1357543" cy="822759"/>
            </a:xfrm>
            <a:prstGeom prst="roundRect">
              <a:avLst/>
            </a:prstGeom>
            <a:solidFill>
              <a:srgbClr val="40364F"/>
            </a:solidFill>
            <a:ln>
              <a:solidFill>
                <a:srgbClr val="40364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400" dirty="0">
                  <a:latin typeface="+mj-lt"/>
                </a:rPr>
                <a:t>Well Qualified &amp; Highly Skilled Workforce</a:t>
              </a:r>
            </a:p>
          </p:txBody>
        </p:sp>
        <p:sp>
          <p:nvSpPr>
            <p:cNvPr id="47" name="Rounded Rectangle 46"/>
            <p:cNvSpPr/>
            <p:nvPr/>
          </p:nvSpPr>
          <p:spPr>
            <a:xfrm>
              <a:off x="8657361" y="4752288"/>
              <a:ext cx="1469556" cy="822759"/>
            </a:xfrm>
            <a:prstGeom prst="roundRect">
              <a:avLst/>
            </a:prstGeom>
            <a:solidFill>
              <a:srgbClr val="40364F"/>
            </a:solidFill>
            <a:ln>
              <a:solidFill>
                <a:srgbClr val="40364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800" dirty="0">
                  <a:latin typeface="+mj-lt"/>
                </a:rPr>
                <a:t>Access to Fairly Paid Jobs</a:t>
              </a:r>
            </a:p>
          </p:txBody>
        </p:sp>
        <p:sp>
          <p:nvSpPr>
            <p:cNvPr id="48" name="Rounded Rectangle 47"/>
            <p:cNvSpPr/>
            <p:nvPr/>
          </p:nvSpPr>
          <p:spPr>
            <a:xfrm>
              <a:off x="10212182" y="4752288"/>
              <a:ext cx="1516368" cy="823769"/>
            </a:xfrm>
            <a:prstGeom prst="roundRect">
              <a:avLst/>
            </a:prstGeom>
            <a:solidFill>
              <a:srgbClr val="40364F"/>
            </a:solidFill>
            <a:ln>
              <a:solidFill>
                <a:srgbClr val="40364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400" dirty="0">
                  <a:latin typeface="+mj-lt"/>
                </a:rPr>
                <a:t>Community Empowerment &amp; Regional Development</a:t>
              </a:r>
            </a:p>
          </p:txBody>
        </p:sp>
        <p:sp>
          <p:nvSpPr>
            <p:cNvPr id="32" name="Rounded Rectangle 31"/>
            <p:cNvSpPr/>
            <p:nvPr/>
          </p:nvSpPr>
          <p:spPr>
            <a:xfrm>
              <a:off x="5679794" y="4752288"/>
              <a:ext cx="1379277" cy="822759"/>
            </a:xfrm>
            <a:prstGeom prst="roundRect">
              <a:avLst/>
            </a:prstGeom>
            <a:solidFill>
              <a:srgbClr val="40364F"/>
            </a:solidFill>
            <a:ln>
              <a:solidFill>
                <a:srgbClr val="40364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800" dirty="0">
                  <a:latin typeface="+mj-lt"/>
                </a:rPr>
                <a:t>Innovation &amp;</a:t>
              </a:r>
            </a:p>
            <a:p>
              <a:pPr algn="ctr" eaLnBrk="1" hangingPunct="1">
                <a:defRPr/>
              </a:pPr>
              <a:r>
                <a:rPr lang="en-GB" sz="1800" dirty="0">
                  <a:latin typeface="+mj-lt"/>
                </a:rPr>
                <a:t>Global Outlook</a:t>
              </a:r>
            </a:p>
          </p:txBody>
        </p:sp>
      </p:grpSp>
      <p:pic>
        <p:nvPicPr>
          <p:cNvPr id="17432" name="Picture 13" descr="Scottish Forum_Reversed Version_20cm@72dpi_RGB.jpg"/>
          <p:cNvPicPr>
            <a:picLocks noChangeAspect="1"/>
          </p:cNvPicPr>
          <p:nvPr/>
        </p:nvPicPr>
        <p:blipFill>
          <a:blip r:embed="rId4">
            <a:clrChange>
              <a:clrFrom>
                <a:srgbClr val="453550"/>
              </a:clrFrom>
              <a:clrTo>
                <a:srgbClr val="453550">
                  <a:alpha val="0"/>
                </a:srgbClr>
              </a:clrTo>
            </a:clrChange>
            <a:extLst>
              <a:ext uri="{28A0092B-C50C-407E-A947-70E740481C1C}">
                <a14:useLocalDpi xmlns:a14="http://schemas.microsoft.com/office/drawing/2010/main" val="0"/>
              </a:ext>
            </a:extLst>
          </a:blip>
          <a:srcRect/>
          <a:stretch>
            <a:fillRect/>
          </a:stretch>
        </p:blipFill>
        <p:spPr bwMode="auto">
          <a:xfrm>
            <a:off x="398463" y="98425"/>
            <a:ext cx="3011487"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51079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0209" y="53048"/>
            <a:ext cx="7701130" cy="919859"/>
          </a:xfrm>
        </p:spPr>
        <p:txBody>
          <a:bodyPr>
            <a:noAutofit/>
          </a:bodyPr>
          <a:lstStyle/>
          <a:p>
            <a:pPr algn="ctr"/>
            <a:r>
              <a:rPr lang="en-US" sz="3200" dirty="0">
                <a:solidFill>
                  <a:schemeClr val="bg1"/>
                </a:solidFill>
                <a:latin typeface="+mj-lt"/>
                <a:cs typeface="+mj-cs"/>
              </a:rPr>
              <a:t>Public policy </a:t>
            </a:r>
            <a:r>
              <a:rPr lang="en-US" sz="3200" dirty="0" smtClean="0">
                <a:solidFill>
                  <a:schemeClr val="bg1"/>
                </a:solidFill>
                <a:latin typeface="+mj-lt"/>
                <a:cs typeface="+mj-cs"/>
              </a:rPr>
              <a:t>priorities?</a:t>
            </a:r>
            <a:br>
              <a:rPr lang="en-US" sz="3200" dirty="0" smtClean="0">
                <a:solidFill>
                  <a:schemeClr val="bg1"/>
                </a:solidFill>
                <a:latin typeface="+mj-lt"/>
                <a:cs typeface="+mj-cs"/>
              </a:rPr>
            </a:br>
            <a:r>
              <a:rPr lang="en-US" sz="3200" dirty="0" smtClean="0">
                <a:solidFill>
                  <a:schemeClr val="bg1"/>
                </a:solidFill>
                <a:latin typeface="+mj-lt"/>
                <a:cs typeface="+mj-cs"/>
              </a:rPr>
              <a:t> Five </a:t>
            </a:r>
            <a:r>
              <a:rPr lang="en-US" sz="3200" dirty="0">
                <a:solidFill>
                  <a:schemeClr val="bg1"/>
                </a:solidFill>
                <a:latin typeface="+mj-lt"/>
                <a:cs typeface="+mj-cs"/>
              </a:rPr>
              <a:t>best options to leverage </a:t>
            </a:r>
            <a:r>
              <a:rPr lang="en-US" sz="3200" dirty="0" smtClean="0">
                <a:solidFill>
                  <a:schemeClr val="bg1"/>
                </a:solidFill>
                <a:latin typeface="+mj-lt"/>
                <a:cs typeface="+mj-cs"/>
              </a:rPr>
              <a:t>business</a:t>
            </a:r>
            <a:endParaRPr lang="en-US" sz="3200" dirty="0">
              <a:solidFill>
                <a:schemeClr val="bg1"/>
              </a:solidFill>
              <a:latin typeface="+mj-lt"/>
              <a:cs typeface="+mj-cs"/>
            </a:endParaRPr>
          </a:p>
        </p:txBody>
      </p:sp>
      <p:sp>
        <p:nvSpPr>
          <p:cNvPr id="4" name="TextBox 31"/>
          <p:cNvSpPr txBox="1"/>
          <p:nvPr/>
        </p:nvSpPr>
        <p:spPr>
          <a:xfrm rot="16200000">
            <a:off x="-214615" y="4281745"/>
            <a:ext cx="1985221" cy="462945"/>
          </a:xfrm>
          <a:prstGeom prst="rect">
            <a:avLst/>
          </a:prstGeom>
          <a:noFill/>
        </p:spPr>
        <p:txBody>
          <a:bodyPr vert="horz" wrap="squar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312862" algn="ctr">
              <a:spcAft>
                <a:spcPts val="1026"/>
              </a:spcAft>
            </a:pPr>
            <a:r>
              <a:rPr lang="en-GB" sz="2400" dirty="0">
                <a:latin typeface="+mj-lt"/>
              </a:rPr>
              <a:t>Feasibility</a:t>
            </a:r>
          </a:p>
        </p:txBody>
      </p:sp>
      <p:cxnSp>
        <p:nvCxnSpPr>
          <p:cNvPr id="5" name="Straight Arrow Connector 4"/>
          <p:cNvCxnSpPr/>
          <p:nvPr/>
        </p:nvCxnSpPr>
        <p:spPr>
          <a:xfrm flipV="1">
            <a:off x="1051554" y="1853022"/>
            <a:ext cx="0" cy="44468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Flowchart: Connector 5"/>
          <p:cNvSpPr/>
          <p:nvPr/>
        </p:nvSpPr>
        <p:spPr bwMode="ltGray">
          <a:xfrm>
            <a:off x="3324194" y="2726519"/>
            <a:ext cx="673375" cy="635271"/>
          </a:xfrm>
          <a:prstGeom prst="flowChartConnector">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lIns="104287" tIns="52144" rIns="104287" bIns="52144"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dirty="0">
              <a:solidFill>
                <a:schemeClr val="bg1"/>
              </a:solidFill>
              <a:latin typeface="Georgia" pitchFamily="18" charset="0"/>
            </a:endParaRPr>
          </a:p>
        </p:txBody>
      </p:sp>
      <p:sp>
        <p:nvSpPr>
          <p:cNvPr id="7" name="TextBox 48"/>
          <p:cNvSpPr txBox="1"/>
          <p:nvPr/>
        </p:nvSpPr>
        <p:spPr>
          <a:xfrm>
            <a:off x="3997569" y="2408883"/>
            <a:ext cx="1010062" cy="476453"/>
          </a:xfrm>
          <a:prstGeom prst="rect">
            <a:avLst/>
          </a:prstGeom>
          <a:noFill/>
        </p:spPr>
        <p:txBody>
          <a:bodyPr vert="horz" wrap="squar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312862">
              <a:spcAft>
                <a:spcPts val="1026"/>
              </a:spcAft>
            </a:pPr>
            <a:r>
              <a:rPr lang="en-GB" sz="1200" dirty="0">
                <a:latin typeface="+mj-lt"/>
              </a:rPr>
              <a:t>Investments in natural capital</a:t>
            </a:r>
          </a:p>
        </p:txBody>
      </p:sp>
      <p:sp>
        <p:nvSpPr>
          <p:cNvPr id="8" name="Flowchart: Connector 7"/>
          <p:cNvSpPr/>
          <p:nvPr/>
        </p:nvSpPr>
        <p:spPr bwMode="ltGray">
          <a:xfrm>
            <a:off x="2061617" y="5108783"/>
            <a:ext cx="673375" cy="635271"/>
          </a:xfrm>
          <a:prstGeom prst="flowChartConnector">
            <a:avLst/>
          </a:prstGeom>
          <a:solidFill>
            <a:schemeClr val="bg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4287" tIns="52144" rIns="104287" bIns="52144"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dirty="0">
              <a:solidFill>
                <a:schemeClr val="bg1"/>
              </a:solidFill>
              <a:latin typeface="Georgia" pitchFamily="18" charset="0"/>
            </a:endParaRPr>
          </a:p>
        </p:txBody>
      </p:sp>
      <p:sp>
        <p:nvSpPr>
          <p:cNvPr id="9" name="TextBox 52"/>
          <p:cNvSpPr txBox="1"/>
          <p:nvPr/>
        </p:nvSpPr>
        <p:spPr>
          <a:xfrm>
            <a:off x="2819163" y="5108784"/>
            <a:ext cx="1010062" cy="397044"/>
          </a:xfrm>
          <a:prstGeom prst="rect">
            <a:avLst/>
          </a:prstGeom>
          <a:noFill/>
        </p:spPr>
        <p:txBody>
          <a:bodyPr vert="horz" wrap="squar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312862">
              <a:spcAft>
                <a:spcPts val="1026"/>
              </a:spcAft>
            </a:pPr>
            <a:r>
              <a:rPr lang="en-GB" sz="1200" dirty="0">
                <a:latin typeface="+mj-lt"/>
              </a:rPr>
              <a:t>Standards and certification</a:t>
            </a:r>
          </a:p>
        </p:txBody>
      </p:sp>
      <p:sp>
        <p:nvSpPr>
          <p:cNvPr id="10" name="Flowchart: Connector 9"/>
          <p:cNvSpPr/>
          <p:nvPr/>
        </p:nvSpPr>
        <p:spPr bwMode="ltGray">
          <a:xfrm>
            <a:off x="3492538" y="3600016"/>
            <a:ext cx="589203" cy="555862"/>
          </a:xfrm>
          <a:prstGeom prst="flowChartConnector">
            <a:avLst/>
          </a:prstGeom>
          <a:solidFill>
            <a:schemeClr val="bg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4287" tIns="52144" rIns="104287" bIns="52144"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dirty="0">
              <a:solidFill>
                <a:schemeClr val="bg1"/>
              </a:solidFill>
              <a:latin typeface="Georgia" pitchFamily="18" charset="0"/>
            </a:endParaRPr>
          </a:p>
        </p:txBody>
      </p:sp>
      <p:sp>
        <p:nvSpPr>
          <p:cNvPr id="11" name="Flowchart: Connector 10"/>
          <p:cNvSpPr/>
          <p:nvPr/>
        </p:nvSpPr>
        <p:spPr bwMode="ltGray">
          <a:xfrm>
            <a:off x="1556585" y="2805927"/>
            <a:ext cx="673375" cy="635271"/>
          </a:xfrm>
          <a:prstGeom prst="flowChartConnector">
            <a:avLst/>
          </a:prstGeom>
          <a:solidFill>
            <a:schemeClr val="bg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4287" tIns="52144" rIns="104287" bIns="52144"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dirty="0">
              <a:solidFill>
                <a:schemeClr val="bg1"/>
              </a:solidFill>
              <a:latin typeface="Georgia" pitchFamily="18" charset="0"/>
            </a:endParaRPr>
          </a:p>
        </p:txBody>
      </p:sp>
      <p:sp>
        <p:nvSpPr>
          <p:cNvPr id="12" name="TextBox 58"/>
          <p:cNvSpPr txBox="1"/>
          <p:nvPr/>
        </p:nvSpPr>
        <p:spPr>
          <a:xfrm>
            <a:off x="2314132" y="3202972"/>
            <a:ext cx="1010062" cy="397044"/>
          </a:xfrm>
          <a:prstGeom prst="rect">
            <a:avLst/>
          </a:prstGeom>
          <a:noFill/>
        </p:spPr>
        <p:txBody>
          <a:bodyPr vert="horz" wrap="squar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312862">
              <a:spcAft>
                <a:spcPts val="1026"/>
              </a:spcAft>
            </a:pPr>
            <a:r>
              <a:rPr lang="en-GB" sz="1200" dirty="0">
                <a:latin typeface="+mj-lt"/>
              </a:rPr>
              <a:t>National green accounting</a:t>
            </a:r>
          </a:p>
        </p:txBody>
      </p:sp>
      <p:sp>
        <p:nvSpPr>
          <p:cNvPr id="13" name="Flowchart: Connector 12"/>
          <p:cNvSpPr/>
          <p:nvPr/>
        </p:nvSpPr>
        <p:spPr bwMode="ltGray">
          <a:xfrm>
            <a:off x="2650820" y="4314695"/>
            <a:ext cx="673375" cy="635271"/>
          </a:xfrm>
          <a:prstGeom prst="flowChartConnector">
            <a:avLst/>
          </a:prstGeom>
          <a:solidFill>
            <a:schemeClr val="bg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4287" tIns="52144" rIns="104287" bIns="52144"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dirty="0">
              <a:solidFill>
                <a:schemeClr val="bg1"/>
              </a:solidFill>
              <a:latin typeface="Georgia" pitchFamily="18" charset="0"/>
            </a:endParaRPr>
          </a:p>
        </p:txBody>
      </p:sp>
      <p:sp>
        <p:nvSpPr>
          <p:cNvPr id="14" name="TextBox 60"/>
          <p:cNvSpPr txBox="1"/>
          <p:nvPr/>
        </p:nvSpPr>
        <p:spPr>
          <a:xfrm>
            <a:off x="3371492" y="4314695"/>
            <a:ext cx="1178406" cy="476453"/>
          </a:xfrm>
          <a:prstGeom prst="rect">
            <a:avLst/>
          </a:prstGeom>
          <a:noFill/>
        </p:spPr>
        <p:txBody>
          <a:bodyPr vert="horz" wrap="squar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312862">
              <a:spcAft>
                <a:spcPts val="1026"/>
              </a:spcAft>
            </a:pPr>
            <a:r>
              <a:rPr lang="en-GB" sz="1200" dirty="0">
                <a:latin typeface="+mj-lt"/>
              </a:rPr>
              <a:t>Green public procurement</a:t>
            </a:r>
          </a:p>
        </p:txBody>
      </p:sp>
      <p:sp>
        <p:nvSpPr>
          <p:cNvPr id="15" name="Flowchart: Connector 14"/>
          <p:cNvSpPr/>
          <p:nvPr/>
        </p:nvSpPr>
        <p:spPr bwMode="ltGray">
          <a:xfrm>
            <a:off x="5512663" y="3917651"/>
            <a:ext cx="505031" cy="476453"/>
          </a:xfrm>
          <a:prstGeom prst="flowChartConnector">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lIns="104287" tIns="52144" rIns="104287" bIns="52144"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dirty="0">
              <a:solidFill>
                <a:schemeClr val="bg1"/>
              </a:solidFill>
              <a:latin typeface="Georgia" pitchFamily="18" charset="0"/>
            </a:endParaRPr>
          </a:p>
        </p:txBody>
      </p:sp>
      <p:sp>
        <p:nvSpPr>
          <p:cNvPr id="16" name="TextBox 63"/>
          <p:cNvSpPr txBox="1"/>
          <p:nvPr/>
        </p:nvSpPr>
        <p:spPr>
          <a:xfrm>
            <a:off x="5512662" y="4453661"/>
            <a:ext cx="841719" cy="794088"/>
          </a:xfrm>
          <a:prstGeom prst="rect">
            <a:avLst/>
          </a:prstGeom>
          <a:noFill/>
        </p:spPr>
        <p:txBody>
          <a:bodyPr vert="horz" wrap="squar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312862">
              <a:spcAft>
                <a:spcPts val="1026"/>
              </a:spcAft>
            </a:pPr>
            <a:r>
              <a:rPr lang="en-GB" sz="1200" dirty="0">
                <a:latin typeface="+mj-lt"/>
              </a:rPr>
              <a:t>Payments for ecosystem services</a:t>
            </a:r>
          </a:p>
        </p:txBody>
      </p:sp>
      <p:sp>
        <p:nvSpPr>
          <p:cNvPr id="17" name="Flowchart: Connector 16"/>
          <p:cNvSpPr/>
          <p:nvPr/>
        </p:nvSpPr>
        <p:spPr bwMode="ltGray">
          <a:xfrm>
            <a:off x="5175975" y="3282380"/>
            <a:ext cx="673375" cy="635271"/>
          </a:xfrm>
          <a:prstGeom prst="flowChartConnector">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lIns="104287" tIns="52144" rIns="104287" bIns="52144"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dirty="0">
              <a:solidFill>
                <a:schemeClr val="bg1"/>
              </a:solidFill>
              <a:latin typeface="Georgia" pitchFamily="18" charset="0"/>
            </a:endParaRPr>
          </a:p>
        </p:txBody>
      </p:sp>
      <p:sp>
        <p:nvSpPr>
          <p:cNvPr id="18" name="TextBox 65"/>
          <p:cNvSpPr txBox="1"/>
          <p:nvPr/>
        </p:nvSpPr>
        <p:spPr>
          <a:xfrm>
            <a:off x="5765178" y="2964745"/>
            <a:ext cx="841719" cy="397044"/>
          </a:xfrm>
          <a:prstGeom prst="rect">
            <a:avLst/>
          </a:prstGeom>
          <a:noFill/>
        </p:spPr>
        <p:txBody>
          <a:bodyPr vert="horz" wrap="squar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312862">
              <a:spcAft>
                <a:spcPts val="1026"/>
              </a:spcAft>
            </a:pPr>
            <a:r>
              <a:rPr lang="en-GB" sz="1200" dirty="0">
                <a:latin typeface="+mj-lt"/>
              </a:rPr>
              <a:t>Offsets and no net loss</a:t>
            </a:r>
          </a:p>
        </p:txBody>
      </p:sp>
      <p:sp>
        <p:nvSpPr>
          <p:cNvPr id="19" name="Flowchart: Connector 18"/>
          <p:cNvSpPr/>
          <p:nvPr/>
        </p:nvSpPr>
        <p:spPr bwMode="ltGray">
          <a:xfrm>
            <a:off x="6354381" y="3600016"/>
            <a:ext cx="1010062" cy="952906"/>
          </a:xfrm>
          <a:prstGeom prst="flowChartConnector">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lIns="104287" tIns="52144" rIns="104287" bIns="52144"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dirty="0">
              <a:solidFill>
                <a:schemeClr val="bg1"/>
              </a:solidFill>
              <a:latin typeface="Georgia" pitchFamily="18" charset="0"/>
            </a:endParaRPr>
          </a:p>
        </p:txBody>
      </p:sp>
      <p:sp>
        <p:nvSpPr>
          <p:cNvPr id="20" name="TextBox 67"/>
          <p:cNvSpPr txBox="1"/>
          <p:nvPr/>
        </p:nvSpPr>
        <p:spPr>
          <a:xfrm>
            <a:off x="7027756" y="3044154"/>
            <a:ext cx="841719" cy="397044"/>
          </a:xfrm>
          <a:prstGeom prst="rect">
            <a:avLst/>
          </a:prstGeom>
          <a:noFill/>
        </p:spPr>
        <p:txBody>
          <a:bodyPr vert="horz" wrap="squar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312862">
              <a:spcAft>
                <a:spcPts val="1026"/>
              </a:spcAft>
            </a:pPr>
            <a:r>
              <a:rPr lang="en-GB" sz="1200" dirty="0">
                <a:latin typeface="+mj-lt"/>
              </a:rPr>
              <a:t>Tax and fiscal incentives</a:t>
            </a:r>
          </a:p>
        </p:txBody>
      </p:sp>
      <p:sp>
        <p:nvSpPr>
          <p:cNvPr id="21" name="Flowchart: Connector 20"/>
          <p:cNvSpPr/>
          <p:nvPr/>
        </p:nvSpPr>
        <p:spPr bwMode="ltGray">
          <a:xfrm>
            <a:off x="7869475" y="3044154"/>
            <a:ext cx="1262578" cy="1191132"/>
          </a:xfrm>
          <a:prstGeom prst="flowChartConnector">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lIns="104287" tIns="52144" rIns="104287" bIns="52144"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dirty="0">
              <a:solidFill>
                <a:schemeClr val="bg1"/>
              </a:solidFill>
              <a:latin typeface="Georgia" pitchFamily="18" charset="0"/>
            </a:endParaRPr>
          </a:p>
        </p:txBody>
      </p:sp>
      <p:sp>
        <p:nvSpPr>
          <p:cNvPr id="22" name="TextBox 69"/>
          <p:cNvSpPr txBox="1"/>
          <p:nvPr/>
        </p:nvSpPr>
        <p:spPr>
          <a:xfrm>
            <a:off x="9216224" y="2885337"/>
            <a:ext cx="841719" cy="397044"/>
          </a:xfrm>
          <a:prstGeom prst="rect">
            <a:avLst/>
          </a:prstGeom>
          <a:noFill/>
        </p:spPr>
        <p:txBody>
          <a:bodyPr vert="horz" wrap="squar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312862">
              <a:spcAft>
                <a:spcPts val="1026"/>
              </a:spcAft>
            </a:pPr>
            <a:r>
              <a:rPr lang="en-GB" sz="1200" dirty="0">
                <a:latin typeface="+mj-lt"/>
              </a:rPr>
              <a:t>Subsidy reform</a:t>
            </a:r>
          </a:p>
        </p:txBody>
      </p:sp>
      <p:sp>
        <p:nvSpPr>
          <p:cNvPr id="23" name="TextBox 71"/>
          <p:cNvSpPr txBox="1"/>
          <p:nvPr/>
        </p:nvSpPr>
        <p:spPr>
          <a:xfrm>
            <a:off x="4118615" y="3361789"/>
            <a:ext cx="1010062" cy="397044"/>
          </a:xfrm>
          <a:prstGeom prst="rect">
            <a:avLst/>
          </a:prstGeom>
          <a:noFill/>
        </p:spPr>
        <p:txBody>
          <a:bodyPr vert="horz" wrap="squar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312862">
              <a:spcAft>
                <a:spcPts val="1026"/>
              </a:spcAft>
            </a:pPr>
            <a:r>
              <a:rPr lang="en-GB" sz="1200" dirty="0" smtClean="0">
                <a:latin typeface="+mj-lt"/>
              </a:rPr>
              <a:t>Protected/ managed </a:t>
            </a:r>
            <a:r>
              <a:rPr lang="en-GB" sz="1200" dirty="0">
                <a:latin typeface="+mj-lt"/>
              </a:rPr>
              <a:t>areas</a:t>
            </a:r>
          </a:p>
        </p:txBody>
      </p:sp>
      <p:sp>
        <p:nvSpPr>
          <p:cNvPr id="25" name="TextBox 73"/>
          <p:cNvSpPr txBox="1"/>
          <p:nvPr/>
        </p:nvSpPr>
        <p:spPr>
          <a:xfrm>
            <a:off x="2819163" y="6336817"/>
            <a:ext cx="4797796" cy="436749"/>
          </a:xfrm>
          <a:prstGeom prst="rect">
            <a:avLst/>
          </a:prstGeom>
          <a:noFill/>
        </p:spPr>
        <p:txBody>
          <a:bodyPr vert="horz" wrap="squar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312862" algn="ctr">
              <a:spcAft>
                <a:spcPts val="1026"/>
              </a:spcAft>
            </a:pPr>
            <a:r>
              <a:rPr lang="en-GB" sz="2400" dirty="0">
                <a:latin typeface="+mj-lt"/>
              </a:rPr>
              <a:t>Efficiency and effectiveness</a:t>
            </a:r>
          </a:p>
        </p:txBody>
      </p:sp>
      <p:cxnSp>
        <p:nvCxnSpPr>
          <p:cNvPr id="26" name="Straight Arrow Connector 25"/>
          <p:cNvCxnSpPr/>
          <p:nvPr/>
        </p:nvCxnSpPr>
        <p:spPr>
          <a:xfrm>
            <a:off x="1051554" y="6299916"/>
            <a:ext cx="833301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724929" y="2567701"/>
            <a:ext cx="7491295" cy="34939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28" name="Picture 27" descr="wbcsd_ecosystems_150dpi_rgb.jpg"/>
          <p:cNvPicPr>
            <a:picLocks noChangeAspect="1"/>
          </p:cNvPicPr>
          <p:nvPr/>
        </p:nvPicPr>
        <p:blipFill>
          <a:blip r:embed="rId3" cstate="print"/>
          <a:stretch>
            <a:fillRect/>
          </a:stretch>
        </p:blipFill>
        <p:spPr>
          <a:xfrm>
            <a:off x="732644" y="6756234"/>
            <a:ext cx="3506716" cy="806616"/>
          </a:xfrm>
          <a:prstGeom prst="rect">
            <a:avLst/>
          </a:prstGeom>
        </p:spPr>
      </p:pic>
      <p:sp>
        <p:nvSpPr>
          <p:cNvPr id="29" name="TextBox 28"/>
          <p:cNvSpPr txBox="1"/>
          <p:nvPr/>
        </p:nvSpPr>
        <p:spPr>
          <a:xfrm>
            <a:off x="4840014" y="6816074"/>
            <a:ext cx="5470445" cy="597749"/>
          </a:xfrm>
          <a:prstGeom prst="rect">
            <a:avLst/>
          </a:prstGeom>
          <a:noFill/>
        </p:spPr>
        <p:txBody>
          <a:bodyPr wrap="square" lIns="104287" tIns="52144" rIns="104287" bIns="52144" rtlCol="0">
            <a:spAutoFit/>
          </a:bodyPr>
          <a:lstStyle/>
          <a:p>
            <a:pPr algn="r"/>
            <a:r>
              <a:rPr lang="en-US" sz="1600" dirty="0" smtClean="0"/>
              <a:t>World Business  Council for Sustainable Development /OECD </a:t>
            </a:r>
            <a:r>
              <a:rPr lang="en-US" sz="1600" dirty="0"/>
              <a:t>2012</a:t>
            </a:r>
            <a:endParaRPr lang="en-GB" sz="1600" dirty="0"/>
          </a:p>
        </p:txBody>
      </p:sp>
    </p:spTree>
    <p:extLst>
      <p:ext uri="{BB962C8B-B14F-4D97-AF65-F5344CB8AC3E}">
        <p14:creationId xmlns:p14="http://schemas.microsoft.com/office/powerpoint/2010/main" val="34626663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ChangeArrowheads="1"/>
          </p:cNvSpPr>
          <p:nvPr/>
        </p:nvSpPr>
        <p:spPr bwMode="auto">
          <a:xfrm>
            <a:off x="547423" y="1955487"/>
            <a:ext cx="9341424" cy="5160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en-US" sz="3200">
                <a:solidFill>
                  <a:schemeClr val="tx2"/>
                </a:solidFill>
              </a:rPr>
              <a:t/>
            </a:r>
            <a:br>
              <a:rPr lang="en-GB" altLang="en-US" sz="3200">
                <a:solidFill>
                  <a:schemeClr val="tx2"/>
                </a:solidFill>
              </a:rPr>
            </a:br>
            <a:endParaRPr lang="en-GB" altLang="en-US" sz="3200">
              <a:solidFill>
                <a:schemeClr val="tx2"/>
              </a:solidFill>
            </a:endParaRPr>
          </a:p>
        </p:txBody>
      </p:sp>
      <p:sp>
        <p:nvSpPr>
          <p:cNvPr id="38915" name="Rectangle 5"/>
          <p:cNvSpPr>
            <a:spLocks noGrp="1" noChangeArrowheads="1"/>
          </p:cNvSpPr>
          <p:nvPr>
            <p:ph type="title"/>
          </p:nvPr>
        </p:nvSpPr>
        <p:spPr>
          <a:xfrm>
            <a:off x="578955" y="-94596"/>
            <a:ext cx="10627554" cy="1260475"/>
          </a:xfrm>
        </p:spPr>
        <p:txBody>
          <a:bodyPr>
            <a:noAutofit/>
          </a:bodyPr>
          <a:lstStyle/>
          <a:p>
            <a:r>
              <a:rPr lang="en-GB" altLang="en-US" sz="3600" dirty="0" smtClean="0">
                <a:solidFill>
                  <a:schemeClr val="bg1"/>
                </a:solidFill>
              </a:rPr>
              <a:t>Ecosystem </a:t>
            </a:r>
            <a:r>
              <a:rPr lang="en-GB" altLang="en-US" sz="3600" dirty="0">
                <a:solidFill>
                  <a:schemeClr val="bg1"/>
                </a:solidFill>
              </a:rPr>
              <a:t>Health Indicators</a:t>
            </a:r>
          </a:p>
        </p:txBody>
      </p:sp>
      <p:pic>
        <p:nvPicPr>
          <p:cNvPr id="3891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456" y="1392666"/>
            <a:ext cx="10329847" cy="538230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6059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54" name="Rectangle 2"/>
          <p:cNvSpPr>
            <a:spLocks noGrp="1" noChangeArrowheads="1"/>
          </p:cNvSpPr>
          <p:nvPr>
            <p:ph type="ctrTitle"/>
          </p:nvPr>
        </p:nvSpPr>
        <p:spPr>
          <a:xfrm>
            <a:off x="801648" y="2160194"/>
            <a:ext cx="9085342" cy="1621111"/>
          </a:xfrm>
        </p:spPr>
        <p:txBody>
          <a:bodyPr>
            <a:normAutofit fontScale="90000"/>
          </a:bodyPr>
          <a:lstStyle/>
          <a:p>
            <a:pPr algn="l"/>
            <a:r>
              <a:rPr lang="en-GB" altLang="en-US" sz="4100" b="1" dirty="0"/>
              <a:t/>
            </a:r>
            <a:br>
              <a:rPr lang="en-GB" altLang="en-US" sz="4100" b="1" dirty="0"/>
            </a:br>
            <a:r>
              <a:rPr lang="en-GB" altLang="en-US" sz="4100" b="1" dirty="0"/>
              <a:t/>
            </a:r>
            <a:br>
              <a:rPr lang="en-GB" altLang="en-US" sz="4100" b="1" dirty="0"/>
            </a:br>
            <a:r>
              <a:rPr lang="en-GB" altLang="en-US" sz="4100" b="1" dirty="0"/>
              <a:t/>
            </a:r>
            <a:br>
              <a:rPr lang="en-GB" altLang="en-US" sz="4100" b="1" dirty="0"/>
            </a:br>
            <a:r>
              <a:rPr lang="en-GB" altLang="en-US" sz="4100" b="1" dirty="0"/>
              <a:t/>
            </a:r>
            <a:br>
              <a:rPr lang="en-GB" altLang="en-US" sz="4100" b="1" dirty="0"/>
            </a:br>
            <a:r>
              <a:rPr lang="en-GB" altLang="en-US" sz="3600" b="1" dirty="0"/>
              <a:t/>
            </a:r>
            <a:br>
              <a:rPr lang="en-GB" altLang="en-US" sz="3600" b="1" dirty="0"/>
            </a:br>
            <a:r>
              <a:rPr lang="en-GB" altLang="en-US" sz="3600" dirty="0" smtClean="0"/>
              <a:t>“</a:t>
            </a:r>
            <a:r>
              <a:rPr lang="en-GB" altLang="en-US" sz="3100" i="1" dirty="0" smtClean="0"/>
              <a:t>Natural </a:t>
            </a:r>
            <a:r>
              <a:rPr lang="en-GB" altLang="en-US" sz="3100" i="1" dirty="0" smtClean="0"/>
              <a:t>Capital </a:t>
            </a:r>
            <a:r>
              <a:rPr lang="en-GB" altLang="en-US" sz="3100" i="1" dirty="0" smtClean="0"/>
              <a:t>is the </a:t>
            </a:r>
            <a:r>
              <a:rPr lang="en-GB" sz="3100" i="1" dirty="0" smtClean="0"/>
              <a:t>stock </a:t>
            </a:r>
            <a:r>
              <a:rPr lang="en-GB" sz="3100" i="1" dirty="0"/>
              <a:t>of natural ecosystems on Earth including air, </a:t>
            </a:r>
            <a:r>
              <a:rPr lang="en-GB" sz="3100" i="1" dirty="0" smtClean="0"/>
              <a:t>water, land</a:t>
            </a:r>
            <a:r>
              <a:rPr lang="en-GB" sz="3100" i="1" dirty="0"/>
              <a:t>, soil, biodiversity and geological resources. </a:t>
            </a:r>
            <a:r>
              <a:rPr lang="en-GB" sz="3100" i="1" dirty="0" smtClean="0"/>
              <a:t/>
            </a:r>
            <a:br>
              <a:rPr lang="en-GB" sz="3100" i="1" dirty="0" smtClean="0"/>
            </a:br>
            <a:r>
              <a:rPr lang="en-GB" sz="3100" i="1" dirty="0"/>
              <a:t/>
            </a:r>
            <a:br>
              <a:rPr lang="en-GB" sz="3100" i="1" dirty="0"/>
            </a:br>
            <a:r>
              <a:rPr lang="en-GB" sz="3100" i="1" dirty="0" smtClean="0"/>
              <a:t>This </a:t>
            </a:r>
            <a:r>
              <a:rPr lang="en-GB" sz="3100" i="1" dirty="0"/>
              <a:t>stock underpins our economy and society by producing value for people, both directly and indirectly</a:t>
            </a:r>
            <a:r>
              <a:rPr lang="en-GB" sz="3100" i="1" dirty="0" smtClean="0"/>
              <a:t>.”</a:t>
            </a:r>
            <a:br>
              <a:rPr lang="en-GB" sz="3100" i="1" dirty="0" smtClean="0"/>
            </a:br>
            <a:r>
              <a:rPr lang="en-GB" altLang="en-US" sz="3600" dirty="0" smtClean="0"/>
              <a:t/>
            </a:r>
            <a:br>
              <a:rPr lang="en-GB" altLang="en-US" sz="3600" dirty="0" smtClean="0"/>
            </a:br>
            <a:endParaRPr lang="en-GB" altLang="en-US" sz="3600" dirty="0"/>
          </a:p>
        </p:txBody>
      </p:sp>
      <p:sp>
        <p:nvSpPr>
          <p:cNvPr id="4" name="TextBox 3"/>
          <p:cNvSpPr txBox="1"/>
          <p:nvPr/>
        </p:nvSpPr>
        <p:spPr>
          <a:xfrm>
            <a:off x="5175975" y="6798960"/>
            <a:ext cx="4881968" cy="413083"/>
          </a:xfrm>
          <a:prstGeom prst="rect">
            <a:avLst/>
          </a:prstGeom>
          <a:noFill/>
        </p:spPr>
        <p:txBody>
          <a:bodyPr wrap="square" lIns="104287" tIns="52144" rIns="104287" bIns="52144" rtlCol="0">
            <a:spAutoFit/>
          </a:bodyPr>
          <a:lstStyle/>
          <a:p>
            <a:pPr algn="r"/>
            <a:r>
              <a:rPr lang="en-GB" dirty="0" smtClean="0"/>
              <a:t>Draft Natural Capital Charter, 2015</a:t>
            </a:r>
            <a:endParaRPr lang="en-GB" dirty="0"/>
          </a:p>
        </p:txBody>
      </p:sp>
    </p:spTree>
    <p:extLst>
      <p:ext uri="{BB962C8B-B14F-4D97-AF65-F5344CB8AC3E}">
        <p14:creationId xmlns:p14="http://schemas.microsoft.com/office/powerpoint/2010/main" val="1876532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47" y="1241217"/>
            <a:ext cx="10668122" cy="5522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059" name="TextBox 1"/>
          <p:cNvSpPr txBox="1">
            <a:spLocks noChangeArrowheads="1"/>
          </p:cNvSpPr>
          <p:nvPr/>
        </p:nvSpPr>
        <p:spPr bwMode="auto">
          <a:xfrm>
            <a:off x="3323500" y="6880093"/>
            <a:ext cx="6817718" cy="413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87" tIns="52144" rIns="104287" bIns="52144">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r>
              <a:rPr lang="en-GB" altLang="en-US"/>
              <a:t>Source: Healthy Waterways 2013, Queensland, Australia</a:t>
            </a:r>
          </a:p>
        </p:txBody>
      </p:sp>
      <p:sp>
        <p:nvSpPr>
          <p:cNvPr id="5" name="Rectangle 5"/>
          <p:cNvSpPr txBox="1">
            <a:spLocks noChangeArrowheads="1"/>
          </p:cNvSpPr>
          <p:nvPr/>
        </p:nvSpPr>
        <p:spPr>
          <a:xfrm>
            <a:off x="3422987" y="213213"/>
            <a:ext cx="6618743" cy="582555"/>
          </a:xfrm>
          <a:prstGeom prst="rect">
            <a:avLst/>
          </a:prstGeom>
        </p:spPr>
        <p:txBody>
          <a:bodyPr>
            <a:noAutofit/>
          </a:bodyPr>
          <a:lstStyle>
            <a:lvl1pPr algn="ctr" defTabSz="497739" rtl="0" eaLnBrk="1" latinLnBrk="0" hangingPunct="1">
              <a:spcBef>
                <a:spcPct val="0"/>
              </a:spcBef>
              <a:buNone/>
              <a:defRPr sz="4800" kern="1200">
                <a:solidFill>
                  <a:schemeClr val="tx1"/>
                </a:solidFill>
                <a:latin typeface="+mj-lt"/>
                <a:ea typeface="+mj-ea"/>
                <a:cs typeface="+mj-cs"/>
              </a:defRPr>
            </a:lvl1pPr>
          </a:lstStyle>
          <a:p>
            <a:r>
              <a:rPr lang="en-GB" altLang="en-US" sz="3600" dirty="0" smtClean="0">
                <a:solidFill>
                  <a:schemeClr val="bg1"/>
                </a:solidFill>
              </a:rPr>
              <a:t>Importance of spatial scales</a:t>
            </a:r>
            <a:endParaRPr lang="en-GB" altLang="en-US" sz="3600" dirty="0">
              <a:solidFill>
                <a:schemeClr val="bg1"/>
              </a:solidFill>
            </a:endParaRPr>
          </a:p>
        </p:txBody>
      </p:sp>
    </p:spTree>
    <p:extLst>
      <p:ext uri="{BB962C8B-B14F-4D97-AF65-F5344CB8AC3E}">
        <p14:creationId xmlns:p14="http://schemas.microsoft.com/office/powerpoint/2010/main" val="48413209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3752191" y="225199"/>
            <a:ext cx="6402015" cy="827885"/>
          </a:xfrm>
        </p:spPr>
        <p:txBody>
          <a:bodyPr>
            <a:normAutofit/>
          </a:bodyPr>
          <a:lstStyle/>
          <a:p>
            <a:pPr algn="ctr"/>
            <a:r>
              <a:rPr lang="en-GB" altLang="en-US" sz="3600" b="0" dirty="0" smtClean="0">
                <a:solidFill>
                  <a:schemeClr val="bg1"/>
                </a:solidFill>
              </a:rPr>
              <a:t>Priorities </a:t>
            </a:r>
            <a:r>
              <a:rPr lang="en-GB" altLang="en-US" sz="3600" b="0" dirty="0" smtClean="0">
                <a:solidFill>
                  <a:schemeClr val="bg1"/>
                </a:solidFill>
              </a:rPr>
              <a:t>for Government </a:t>
            </a:r>
            <a:r>
              <a:rPr lang="en-GB" altLang="en-US" sz="3600" b="0" dirty="0" smtClean="0">
                <a:solidFill>
                  <a:schemeClr val="bg1"/>
                </a:solidFill>
              </a:rPr>
              <a:t>Action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20078889"/>
              </p:ext>
            </p:extLst>
          </p:nvPr>
        </p:nvGraphicFramePr>
        <p:xfrm>
          <a:off x="534432" y="1827727"/>
          <a:ext cx="9619774" cy="4991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0686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166" y="1686910"/>
            <a:ext cx="3972475" cy="3906681"/>
          </a:xfrm>
        </p:spPr>
        <p:txBody>
          <a:bodyPr>
            <a:noAutofit/>
          </a:bodyPr>
          <a:lstStyle/>
          <a:p>
            <a:pPr marL="0" indent="0">
              <a:buNone/>
            </a:pPr>
            <a:r>
              <a:rPr lang="en-US" sz="3200" dirty="0"/>
              <a:t>T</a:t>
            </a:r>
            <a:r>
              <a:rPr lang="en-US" sz="3200" dirty="0" smtClean="0"/>
              <a:t>hank you</a:t>
            </a:r>
            <a:endParaRPr lang="en-US" sz="3200" dirty="0"/>
          </a:p>
          <a:p>
            <a:pPr marL="0" indent="0">
              <a:buNone/>
            </a:pPr>
            <a:endParaRPr lang="en-US" sz="3200" dirty="0" smtClean="0"/>
          </a:p>
          <a:p>
            <a:pPr marL="0" indent="0">
              <a:buNone/>
            </a:pPr>
            <a:r>
              <a:rPr lang="en-US" sz="3200" dirty="0" smtClean="0"/>
              <a:t>See </a:t>
            </a:r>
            <a:r>
              <a:rPr lang="en-US" sz="3200" dirty="0" smtClean="0"/>
              <a:t>you all in November 2015 in Edinburgh at the 2</a:t>
            </a:r>
            <a:r>
              <a:rPr lang="en-US" sz="3200" baseline="30000" dirty="0" smtClean="0"/>
              <a:t>nd</a:t>
            </a:r>
            <a:r>
              <a:rPr lang="en-US" sz="3200" dirty="0" smtClean="0"/>
              <a:t> World Forum on Natural </a:t>
            </a:r>
            <a:r>
              <a:rPr lang="en-US" sz="3200" dirty="0" smtClean="0"/>
              <a:t>Capital!</a:t>
            </a:r>
            <a:endParaRPr lang="en-US" sz="3200" dirty="0" smtClean="0"/>
          </a:p>
        </p:txBody>
      </p:sp>
      <p:pic>
        <p:nvPicPr>
          <p:cNvPr id="5" name="Picture 12" descr="Scottish Wildlife Trust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9786" y="1560785"/>
            <a:ext cx="5585829" cy="22227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nternational Union for Conservation of Nature">
            <a:hlinkClick r:id="rId3" tooltip="International Union for Conservation of Natur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7835" y="4035812"/>
            <a:ext cx="1557780" cy="15577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United Nations Environment Programme">
            <a:hlinkClick r:id="rId3" tooltip="United Nations Environment Programm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0065" y="4035812"/>
            <a:ext cx="1557780" cy="15577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World Business Council for Sustainable Developmen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60192" y="4035811"/>
            <a:ext cx="1557781" cy="1557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3178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54" name="Rectangle 2"/>
          <p:cNvSpPr>
            <a:spLocks noGrp="1" noChangeArrowheads="1"/>
          </p:cNvSpPr>
          <p:nvPr>
            <p:ph type="ctrTitle"/>
          </p:nvPr>
        </p:nvSpPr>
        <p:spPr>
          <a:xfrm>
            <a:off x="283780" y="5266003"/>
            <a:ext cx="10152992" cy="787951"/>
          </a:xfrm>
          <a:solidFill>
            <a:schemeClr val="tx2">
              <a:lumMod val="40000"/>
              <a:lumOff val="60000"/>
            </a:schemeClr>
          </a:solidFill>
        </p:spPr>
        <p:txBody>
          <a:bodyPr>
            <a:noAutofit/>
          </a:bodyPr>
          <a:lstStyle/>
          <a:p>
            <a:r>
              <a:rPr lang="en-GB" altLang="en-US" sz="4400" dirty="0" smtClean="0">
                <a:solidFill>
                  <a:schemeClr val="tx2"/>
                </a:solidFill>
              </a:rPr>
              <a:t>Government policy ideas</a:t>
            </a:r>
            <a:endParaRPr lang="en-GB" altLang="en-US" sz="4400" dirty="0">
              <a:solidFill>
                <a:schemeClr val="tx2"/>
              </a:solidFill>
            </a:endParaRPr>
          </a:p>
        </p:txBody>
      </p:sp>
      <p:sp>
        <p:nvSpPr>
          <p:cNvPr id="5" name="Rectangle 2"/>
          <p:cNvSpPr txBox="1">
            <a:spLocks noChangeArrowheads="1"/>
          </p:cNvSpPr>
          <p:nvPr/>
        </p:nvSpPr>
        <p:spPr>
          <a:xfrm>
            <a:off x="283780" y="3805072"/>
            <a:ext cx="10152992" cy="787951"/>
          </a:xfrm>
          <a:prstGeom prst="rect">
            <a:avLst/>
          </a:prstGeom>
          <a:solidFill>
            <a:schemeClr val="bg1">
              <a:lumMod val="75000"/>
            </a:schemeClr>
          </a:solidFill>
        </p:spPr>
        <p:txBody>
          <a:bodyPr vert="horz" lIns="99549" tIns="49773" rIns="99549" bIns="49773" rtlCol="0" anchor="ctr">
            <a:noAutofit/>
          </a:bodyPr>
          <a:lstStyle>
            <a:lvl1pPr algn="ctr" defTabSz="497739" rtl="0" eaLnBrk="1" latinLnBrk="0" hangingPunct="1">
              <a:spcBef>
                <a:spcPct val="0"/>
              </a:spcBef>
              <a:buNone/>
              <a:defRPr sz="4800" kern="1200">
                <a:solidFill>
                  <a:schemeClr val="tx1"/>
                </a:solidFill>
                <a:latin typeface="+mj-lt"/>
                <a:ea typeface="+mj-ea"/>
                <a:cs typeface="+mj-cs"/>
              </a:defRPr>
            </a:lvl1pPr>
          </a:lstStyle>
          <a:p>
            <a:r>
              <a:rPr lang="en-GB" altLang="en-US" sz="4400" dirty="0" smtClean="0">
                <a:solidFill>
                  <a:schemeClr val="tx2"/>
                </a:solidFill>
              </a:rPr>
              <a:t>What mechanisms are available?</a:t>
            </a:r>
            <a:endParaRPr lang="en-GB" altLang="en-US" sz="4400" dirty="0">
              <a:solidFill>
                <a:schemeClr val="tx2"/>
              </a:solidFill>
            </a:endParaRPr>
          </a:p>
        </p:txBody>
      </p:sp>
      <p:sp>
        <p:nvSpPr>
          <p:cNvPr id="6" name="Rectangle 2"/>
          <p:cNvSpPr txBox="1">
            <a:spLocks noChangeArrowheads="1"/>
          </p:cNvSpPr>
          <p:nvPr/>
        </p:nvSpPr>
        <p:spPr>
          <a:xfrm>
            <a:off x="283780" y="2364826"/>
            <a:ext cx="10152992" cy="787951"/>
          </a:xfrm>
          <a:prstGeom prst="rect">
            <a:avLst/>
          </a:prstGeom>
          <a:solidFill>
            <a:schemeClr val="bg1">
              <a:lumMod val="85000"/>
            </a:schemeClr>
          </a:solidFill>
        </p:spPr>
        <p:txBody>
          <a:bodyPr vert="horz" lIns="99549" tIns="49773" rIns="99549" bIns="49773" rtlCol="0" anchor="ctr">
            <a:noAutofit/>
          </a:bodyPr>
          <a:lstStyle>
            <a:lvl1pPr algn="ctr" defTabSz="497739" rtl="0" eaLnBrk="1" latinLnBrk="0" hangingPunct="1">
              <a:spcBef>
                <a:spcPct val="0"/>
              </a:spcBef>
              <a:buNone/>
              <a:defRPr sz="4800" kern="1200">
                <a:solidFill>
                  <a:schemeClr val="tx1"/>
                </a:solidFill>
                <a:latin typeface="+mj-lt"/>
                <a:ea typeface="+mj-ea"/>
                <a:cs typeface="+mj-cs"/>
              </a:defRPr>
            </a:lvl1pPr>
          </a:lstStyle>
          <a:p>
            <a:r>
              <a:rPr lang="en-GB" altLang="en-US" sz="4400" dirty="0" smtClean="0">
                <a:solidFill>
                  <a:schemeClr val="tx2"/>
                </a:solidFill>
              </a:rPr>
              <a:t>Why Natural Capital?</a:t>
            </a:r>
            <a:endParaRPr lang="en-GB" altLang="en-US" sz="4400" dirty="0">
              <a:solidFill>
                <a:schemeClr val="tx2"/>
              </a:solidFill>
            </a:endParaRPr>
          </a:p>
        </p:txBody>
      </p:sp>
    </p:spTree>
    <p:extLst>
      <p:ext uri="{BB962C8B-B14F-4D97-AF65-F5344CB8AC3E}">
        <p14:creationId xmlns:p14="http://schemas.microsoft.com/office/powerpoint/2010/main" val="1647174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283780" y="2364826"/>
            <a:ext cx="10152992" cy="787951"/>
          </a:xfrm>
          <a:prstGeom prst="rect">
            <a:avLst/>
          </a:prstGeom>
          <a:solidFill>
            <a:schemeClr val="bg1">
              <a:lumMod val="85000"/>
            </a:schemeClr>
          </a:solidFill>
        </p:spPr>
        <p:txBody>
          <a:bodyPr vert="horz" lIns="99549" tIns="49773" rIns="99549" bIns="49773" rtlCol="0" anchor="ctr">
            <a:noAutofit/>
          </a:bodyPr>
          <a:lstStyle>
            <a:lvl1pPr algn="ctr" defTabSz="497739" rtl="0" eaLnBrk="1" latinLnBrk="0" hangingPunct="1">
              <a:spcBef>
                <a:spcPct val="0"/>
              </a:spcBef>
              <a:buNone/>
              <a:defRPr sz="4800" kern="1200">
                <a:solidFill>
                  <a:schemeClr val="tx1"/>
                </a:solidFill>
                <a:latin typeface="+mj-lt"/>
                <a:ea typeface="+mj-ea"/>
                <a:cs typeface="+mj-cs"/>
              </a:defRPr>
            </a:lvl1pPr>
          </a:lstStyle>
          <a:p>
            <a:r>
              <a:rPr lang="en-GB" altLang="en-US" sz="4400" dirty="0" smtClean="0">
                <a:solidFill>
                  <a:schemeClr val="tx2"/>
                </a:solidFill>
              </a:rPr>
              <a:t>Why Natural Capital?</a:t>
            </a:r>
            <a:endParaRPr lang="en-GB" altLang="en-US" sz="4400" dirty="0">
              <a:solidFill>
                <a:schemeClr val="tx2"/>
              </a:solidFill>
            </a:endParaRPr>
          </a:p>
        </p:txBody>
      </p:sp>
    </p:spTree>
    <p:extLst>
      <p:ext uri="{BB962C8B-B14F-4D97-AF65-F5344CB8AC3E}">
        <p14:creationId xmlns:p14="http://schemas.microsoft.com/office/powerpoint/2010/main" val="3260779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GB" dirty="0" smtClean="0"/>
              <a:t/>
            </a:r>
            <a:br>
              <a:rPr lang="en-GB" dirty="0" smtClean="0"/>
            </a:br>
            <a:r>
              <a:rPr lang="en-GB" sz="4400" dirty="0" smtClean="0"/>
              <a:t/>
            </a:r>
            <a:br>
              <a:rPr lang="en-GB" sz="4400" dirty="0" smtClean="0"/>
            </a:br>
            <a:r>
              <a:rPr lang="en-GB" sz="4400" dirty="0" smtClean="0"/>
              <a:t>“</a:t>
            </a:r>
            <a:r>
              <a:rPr lang="en-GB" sz="4400" i="1" dirty="0" smtClean="0"/>
              <a:t>By 2050 agricultural production will grow by about 60%, with increasing wealth projected to boost annual demand for meat products by 76%”</a:t>
            </a:r>
            <a:endParaRPr lang="en-GB" sz="4400" i="1" dirty="0"/>
          </a:p>
        </p:txBody>
      </p:sp>
      <p:sp>
        <p:nvSpPr>
          <p:cNvPr id="6" name="TextBox 5"/>
          <p:cNvSpPr txBox="1"/>
          <p:nvPr/>
        </p:nvSpPr>
        <p:spPr>
          <a:xfrm>
            <a:off x="5175975" y="6798960"/>
            <a:ext cx="4881968" cy="413083"/>
          </a:xfrm>
          <a:prstGeom prst="rect">
            <a:avLst/>
          </a:prstGeom>
          <a:noFill/>
        </p:spPr>
        <p:txBody>
          <a:bodyPr wrap="square" lIns="104287" tIns="52144" rIns="104287" bIns="52144" rtlCol="0">
            <a:spAutoFit/>
          </a:bodyPr>
          <a:lstStyle/>
          <a:p>
            <a:pPr algn="r"/>
            <a:r>
              <a:rPr lang="en-GB" dirty="0" smtClean="0"/>
              <a:t>FAO, 2012</a:t>
            </a:r>
            <a:endParaRPr lang="en-GB" dirty="0"/>
          </a:p>
        </p:txBody>
      </p:sp>
    </p:spTree>
    <p:extLst>
      <p:ext uri="{BB962C8B-B14F-4D97-AF65-F5344CB8AC3E}">
        <p14:creationId xmlns:p14="http://schemas.microsoft.com/office/powerpoint/2010/main" val="17250644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GB" dirty="0" smtClean="0"/>
              <a:t/>
            </a:r>
            <a:br>
              <a:rPr lang="en-GB" dirty="0" smtClean="0"/>
            </a:br>
            <a:r>
              <a:rPr lang="en-GB" sz="4400" i="1" dirty="0"/>
              <a:t/>
            </a:r>
            <a:br>
              <a:rPr lang="en-GB" sz="4400" i="1" dirty="0"/>
            </a:br>
            <a:r>
              <a:rPr lang="en-GB" sz="4400" i="1" dirty="0" smtClean="0"/>
              <a:t>“will require a </a:t>
            </a:r>
            <a:r>
              <a:rPr lang="en-GB" sz="4400" i="1" dirty="0" smtClean="0"/>
              <a:t>short term increase in the global food crop area of about </a:t>
            </a:r>
            <a:br>
              <a:rPr lang="en-GB" sz="4400" i="1" dirty="0" smtClean="0"/>
            </a:br>
            <a:r>
              <a:rPr lang="en-GB" sz="4400" i="1" dirty="0" smtClean="0"/>
              <a:t>1 million km</a:t>
            </a:r>
            <a:r>
              <a:rPr lang="en-GB" sz="4400" i="1" baseline="30000" dirty="0" smtClean="0"/>
              <a:t>2 </a:t>
            </a:r>
            <a:r>
              <a:rPr lang="en-GB" sz="4400" i="1" dirty="0" smtClean="0"/>
              <a:t>”</a:t>
            </a:r>
            <a:endParaRPr lang="en-GB" sz="4400" i="1" dirty="0"/>
          </a:p>
        </p:txBody>
      </p:sp>
      <p:sp>
        <p:nvSpPr>
          <p:cNvPr id="6" name="TextBox 5"/>
          <p:cNvSpPr txBox="1"/>
          <p:nvPr/>
        </p:nvSpPr>
        <p:spPr>
          <a:xfrm>
            <a:off x="5175975" y="6798960"/>
            <a:ext cx="4881968" cy="413083"/>
          </a:xfrm>
          <a:prstGeom prst="rect">
            <a:avLst/>
          </a:prstGeom>
          <a:noFill/>
        </p:spPr>
        <p:txBody>
          <a:bodyPr wrap="square" lIns="104287" tIns="52144" rIns="104287" bIns="52144" rtlCol="0">
            <a:spAutoFit/>
          </a:bodyPr>
          <a:lstStyle/>
          <a:p>
            <a:pPr algn="r"/>
            <a:r>
              <a:rPr lang="en-GB" dirty="0" smtClean="0"/>
              <a:t>OECD, 2012</a:t>
            </a:r>
            <a:endParaRPr lang="en-GB" dirty="0"/>
          </a:p>
        </p:txBody>
      </p:sp>
    </p:spTree>
    <p:extLst>
      <p:ext uri="{BB962C8B-B14F-4D97-AF65-F5344CB8AC3E}">
        <p14:creationId xmlns:p14="http://schemas.microsoft.com/office/powerpoint/2010/main" val="40325145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GB" dirty="0" smtClean="0"/>
              <a:t/>
            </a:r>
            <a:br>
              <a:rPr lang="en-GB" dirty="0" smtClean="0"/>
            </a:br>
            <a:r>
              <a:rPr lang="en-GB" dirty="0"/>
              <a:t/>
            </a:r>
            <a:br>
              <a:rPr lang="en-GB" dirty="0"/>
            </a:br>
            <a:r>
              <a:rPr lang="en-GB" sz="4400" dirty="0" smtClean="0"/>
              <a:t>“</a:t>
            </a:r>
            <a:r>
              <a:rPr lang="en-GB" sz="4400" i="1" dirty="0" smtClean="0"/>
              <a:t>palm oil </a:t>
            </a:r>
            <a:r>
              <a:rPr lang="en-GB" sz="4400" i="1" dirty="0" smtClean="0"/>
              <a:t>plantations alone </a:t>
            </a:r>
            <a:r>
              <a:rPr lang="en-GB" sz="4400" i="1" dirty="0" smtClean="0"/>
              <a:t>set to increase from around 6 million hectares to 20 million in 2030, mostly at the expense of forest [and peatland]</a:t>
            </a:r>
            <a:r>
              <a:rPr lang="en-GB" sz="4400" dirty="0" smtClean="0"/>
              <a:t>”</a:t>
            </a:r>
            <a:endParaRPr lang="en-GB" sz="4400" dirty="0"/>
          </a:p>
        </p:txBody>
      </p:sp>
      <p:sp>
        <p:nvSpPr>
          <p:cNvPr id="6" name="TextBox 5"/>
          <p:cNvSpPr txBox="1"/>
          <p:nvPr/>
        </p:nvSpPr>
        <p:spPr>
          <a:xfrm>
            <a:off x="5175975" y="6798960"/>
            <a:ext cx="4881968" cy="413083"/>
          </a:xfrm>
          <a:prstGeom prst="rect">
            <a:avLst/>
          </a:prstGeom>
          <a:noFill/>
        </p:spPr>
        <p:txBody>
          <a:bodyPr wrap="square" lIns="104287" tIns="52144" rIns="104287" bIns="52144" rtlCol="0">
            <a:spAutoFit/>
          </a:bodyPr>
          <a:lstStyle/>
          <a:p>
            <a:pPr algn="r"/>
            <a:r>
              <a:rPr lang="en-GB" dirty="0" smtClean="0"/>
              <a:t>UNEP, 2009</a:t>
            </a:r>
            <a:endParaRPr lang="en-GB" dirty="0"/>
          </a:p>
        </p:txBody>
      </p:sp>
    </p:spTree>
    <p:extLst>
      <p:ext uri="{BB962C8B-B14F-4D97-AF65-F5344CB8AC3E}">
        <p14:creationId xmlns:p14="http://schemas.microsoft.com/office/powerpoint/2010/main" val="7614194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5001"/>
          <a:stretch/>
        </p:blipFill>
        <p:spPr bwMode="auto">
          <a:xfrm>
            <a:off x="1024758" y="1162995"/>
            <a:ext cx="8655267" cy="6108233"/>
          </a:xfrm>
          <a:prstGeom prst="rect">
            <a:avLst/>
          </a:prstGeom>
          <a:noFill/>
          <a:ln w="1270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916066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30621" y="2349386"/>
            <a:ext cx="9256369" cy="1621111"/>
          </a:xfrm>
        </p:spPr>
        <p:txBody>
          <a:bodyPr>
            <a:normAutofit fontScale="90000"/>
          </a:bodyPr>
          <a:lstStyle/>
          <a:p>
            <a:r>
              <a:rPr lang="en-GB" dirty="0" smtClean="0"/>
              <a:t/>
            </a:r>
            <a:br>
              <a:rPr lang="en-GB" dirty="0" smtClean="0"/>
            </a:br>
            <a:r>
              <a:rPr lang="en-GB" dirty="0"/>
              <a:t/>
            </a:r>
            <a:br>
              <a:rPr lang="en-GB" dirty="0"/>
            </a:br>
            <a:r>
              <a:rPr lang="en-GB" sz="4400" dirty="0" smtClean="0"/>
              <a:t>“</a:t>
            </a:r>
            <a:r>
              <a:rPr lang="en-GB" sz="4400" i="1" dirty="0" smtClean="0"/>
              <a:t>Over half the world’s river basins, containing </a:t>
            </a:r>
            <a:r>
              <a:rPr lang="en-GB" sz="4400" i="1" dirty="0" smtClean="0"/>
              <a:t>2.7 billion </a:t>
            </a:r>
            <a:r>
              <a:rPr lang="en-GB" sz="4400" i="1" dirty="0" smtClean="0"/>
              <a:t>people, face </a:t>
            </a:r>
            <a:r>
              <a:rPr lang="en-GB" sz="4400" i="1" dirty="0" smtClean="0"/>
              <a:t>water scarcity </a:t>
            </a:r>
            <a:r>
              <a:rPr lang="en-GB" sz="4400" i="1" dirty="0" smtClean="0"/>
              <a:t>at </a:t>
            </a:r>
            <a:r>
              <a:rPr lang="en-GB" sz="4400" i="1" dirty="0" smtClean="0"/>
              <a:t>least one month per year</a:t>
            </a:r>
            <a:r>
              <a:rPr lang="en-GB" sz="4400" dirty="0" smtClean="0"/>
              <a:t>”</a:t>
            </a:r>
            <a:endParaRPr lang="en-GB" sz="4400" dirty="0"/>
          </a:p>
        </p:txBody>
      </p:sp>
      <p:sp>
        <p:nvSpPr>
          <p:cNvPr id="6" name="TextBox 5"/>
          <p:cNvSpPr txBox="1"/>
          <p:nvPr/>
        </p:nvSpPr>
        <p:spPr>
          <a:xfrm>
            <a:off x="5175975" y="6798960"/>
            <a:ext cx="4881968" cy="413083"/>
          </a:xfrm>
          <a:prstGeom prst="rect">
            <a:avLst/>
          </a:prstGeom>
          <a:noFill/>
        </p:spPr>
        <p:txBody>
          <a:bodyPr wrap="square" lIns="104287" tIns="52144" rIns="104287" bIns="52144" rtlCol="0">
            <a:spAutoFit/>
          </a:bodyPr>
          <a:lstStyle/>
          <a:p>
            <a:pPr algn="r"/>
            <a:r>
              <a:rPr lang="en-GB" dirty="0" smtClean="0"/>
              <a:t>Hoekstra et al, 2012</a:t>
            </a:r>
            <a:endParaRPr lang="en-GB" dirty="0"/>
          </a:p>
        </p:txBody>
      </p:sp>
    </p:spTree>
    <p:extLst>
      <p:ext uri="{BB962C8B-B14F-4D97-AF65-F5344CB8AC3E}">
        <p14:creationId xmlns:p14="http://schemas.microsoft.com/office/powerpoint/2010/main" val="4004893944"/>
      </p:ext>
    </p:extLst>
  </p:cSld>
  <p:clrMapOvr>
    <a:masterClrMapping/>
  </p:clrMapOvr>
  <p:timing>
    <p:tnLst>
      <p:par>
        <p:cTn id="1" dur="indefinite" restart="never" nodeType="tmRoot"/>
      </p:par>
    </p:tnLst>
  </p:timing>
</p:sld>
</file>

<file path=ppt/theme/theme1.xml><?xml version="1.0" encoding="utf-8"?>
<a:theme xmlns:a="http://schemas.openxmlformats.org/drawingml/2006/main" name="WFNC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5914</TotalTime>
  <Words>388</Words>
  <Application>Microsoft Office PowerPoint</Application>
  <PresentationFormat>Custom</PresentationFormat>
  <Paragraphs>101</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WFNC Theme</vt:lpstr>
      <vt:lpstr>PowerPoint Presentation</vt:lpstr>
      <vt:lpstr>     “Natural Capital is the stock of natural ecosystems on Earth including air, water, land, soil, biodiversity and geological resources.   This stock underpins our economy and society by producing value for people, both directly and indirectly.”  </vt:lpstr>
      <vt:lpstr>Government policy ideas</vt:lpstr>
      <vt:lpstr>PowerPoint Presentation</vt:lpstr>
      <vt:lpstr>  “By 2050 agricultural production will grow by about 60%, with increasing wealth projected to boost annual demand for meat products by 76%”</vt:lpstr>
      <vt:lpstr>  “will require a short term increase in the global food crop area of about  1 million km2 ”</vt:lpstr>
      <vt:lpstr>  “palm oil plantations alone set to increase from around 6 million hectares to 20 million in 2030, mostly at the expense of forest [and peatland]”</vt:lpstr>
      <vt:lpstr>PowerPoint Presentation</vt:lpstr>
      <vt:lpstr>  “Over half the world’s river basins, containing 2.7 billion people, face water scarcity at least one month per year”</vt:lpstr>
      <vt:lpstr> “Business as usual not an option”</vt:lpstr>
      <vt:lpstr>Monocultures don’t pay</vt:lpstr>
      <vt:lpstr>Natura, Brazil palm oil case study</vt:lpstr>
      <vt:lpstr> Moral pleading</vt:lpstr>
      <vt:lpstr>PowerPoint Presentation</vt:lpstr>
      <vt:lpstr>PowerPoint Presentation</vt:lpstr>
      <vt:lpstr>Government policy ideas</vt:lpstr>
      <vt:lpstr>PowerPoint Presentation</vt:lpstr>
      <vt:lpstr>Public policy priorities?  Five best options to leverage business</vt:lpstr>
      <vt:lpstr>Ecosystem Health Indicators</vt:lpstr>
      <vt:lpstr>PowerPoint Presentation</vt:lpstr>
      <vt:lpstr>Priorities for Government Action</vt:lpstr>
      <vt:lpstr>PowerPoint Presentation</vt:lpstr>
    </vt:vector>
  </TitlesOfParts>
  <Company>Glidden Design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Glidden</dc:creator>
  <cp:lastModifiedBy>Jonathan Hughes</cp:lastModifiedBy>
  <cp:revision>152</cp:revision>
  <dcterms:created xsi:type="dcterms:W3CDTF">2013-04-18T07:46:15Z</dcterms:created>
  <dcterms:modified xsi:type="dcterms:W3CDTF">2015-03-19T12:26:28Z</dcterms:modified>
</cp:coreProperties>
</file>