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74" r:id="rId3"/>
    <p:sldId id="380" r:id="rId4"/>
    <p:sldId id="375" r:id="rId5"/>
    <p:sldId id="373" r:id="rId6"/>
    <p:sldId id="281" r:id="rId7"/>
    <p:sldId id="267" r:id="rId8"/>
    <p:sldId id="377" r:id="rId9"/>
    <p:sldId id="378" r:id="rId10"/>
    <p:sldId id="346" r:id="rId11"/>
    <p:sldId id="372" r:id="rId12"/>
    <p:sldId id="379" r:id="rId13"/>
    <p:sldId id="352" r:id="rId14"/>
    <p:sldId id="353" r:id="rId15"/>
    <p:sldId id="351" r:id="rId16"/>
    <p:sldId id="329" r:id="rId17"/>
    <p:sldId id="316" r:id="rId18"/>
    <p:sldId id="341" r:id="rId19"/>
    <p:sldId id="342" r:id="rId20"/>
    <p:sldId id="347" r:id="rId21"/>
    <p:sldId id="350" r:id="rId22"/>
    <p:sldId id="348" r:id="rId23"/>
    <p:sldId id="344" r:id="rId24"/>
    <p:sldId id="345" r:id="rId25"/>
    <p:sldId id="355" r:id="rId26"/>
    <p:sldId id="376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8" autoAdjust="0"/>
    <p:restoredTop sz="94634"/>
  </p:normalViewPr>
  <p:slideViewPr>
    <p:cSldViewPr>
      <p:cViewPr>
        <p:scale>
          <a:sx n="98" d="100"/>
          <a:sy n="98" d="100"/>
        </p:scale>
        <p:origin x="1048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C51F-8B95-44DD-BC94-0D8E1DC299B8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80191-E736-423E-AFAA-D537BDF6128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97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71D53-2606-AF43-A23B-64630742EF90}" type="slidenum">
              <a:rPr lang="pt-BR"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3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32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14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5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65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19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31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1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6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71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35CA-E01A-4B50-90A4-6B4EFA92F563}" type="datetimeFigureOut">
              <a:rPr lang="pt-BR" smtClean="0"/>
              <a:t>15/11/16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E7AE-7764-46A5-AB64-1D417DAC0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293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5840" y="764704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Uma </a:t>
            </a:r>
            <a:r>
              <a:rPr lang="pt-BR" sz="3600" b="1" dirty="0"/>
              <a:t>Contribuição à Discussão sobre </a:t>
            </a:r>
            <a:r>
              <a:rPr lang="pt-BR" sz="3600" b="1" dirty="0" smtClean="0"/>
              <a:t>os desafios da Previsão de Tempo/Clima no Brasil e necessidades legislativas/normativas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2664296"/>
          </a:xfrm>
        </p:spPr>
        <p:txBody>
          <a:bodyPr>
            <a:normAutofit fontScale="47500" lnSpcReduction="20000"/>
          </a:bodyPr>
          <a:lstStyle/>
          <a:p>
            <a:r>
              <a:rPr lang="pt-BR" sz="5100" b="1" dirty="0" smtClean="0"/>
              <a:t>Pedro Leite da Silva Dias</a:t>
            </a:r>
          </a:p>
          <a:p>
            <a:endParaRPr lang="pt-BR" b="1" dirty="0" smtClean="0"/>
          </a:p>
          <a:p>
            <a:endParaRPr lang="pt-BR" dirty="0" smtClean="0"/>
          </a:p>
          <a:p>
            <a:r>
              <a:rPr lang="pt-BR" dirty="0" smtClean="0"/>
              <a:t>Departamento de Ciências Atmosféricas </a:t>
            </a:r>
          </a:p>
          <a:p>
            <a:r>
              <a:rPr lang="pt-BR" dirty="0" smtClean="0"/>
              <a:t>Universidade de São Paulo</a:t>
            </a:r>
          </a:p>
          <a:p>
            <a:endParaRPr lang="pt-BR" dirty="0" smtClean="0"/>
          </a:p>
          <a:p>
            <a:r>
              <a:rPr lang="pt-BR" dirty="0"/>
              <a:t>Audiência Pública </a:t>
            </a:r>
            <a:r>
              <a:rPr lang="pt-BR" dirty="0" smtClean="0"/>
              <a:t>da Comissão de C&amp;T do Senado  </a:t>
            </a:r>
            <a:r>
              <a:rPr lang="pt-BR" dirty="0"/>
              <a:t>visando prover informações e esclarecer sobre </a:t>
            </a:r>
            <a:r>
              <a:rPr lang="pt-BR" b="1" dirty="0"/>
              <a:t>a importância, as necessidades legislativas e normativas e os desafios da área de Previsão do Tempo e Clima no </a:t>
            </a:r>
            <a:r>
              <a:rPr lang="pt-BR" b="1" dirty="0" smtClean="0"/>
              <a:t>Brasil</a:t>
            </a:r>
          </a:p>
          <a:p>
            <a:r>
              <a:rPr lang="pt-BR" dirty="0" smtClean="0"/>
              <a:t>Brasília, DF, 16/11/2016</a:t>
            </a:r>
          </a:p>
        </p:txBody>
      </p:sp>
    </p:spTree>
    <p:extLst>
      <p:ext uri="{BB962C8B-B14F-4D97-AF65-F5344CB8AC3E}">
        <p14:creationId xmlns:p14="http://schemas.microsoft.com/office/powerpoint/2010/main" val="41631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082" y="1002794"/>
            <a:ext cx="7853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400" smtClean="0"/>
              <a:t>Realidade atual:  CPTEC vem perdendo competitividade em comparação com os produtos de outros centros mundiais;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400" smtClean="0"/>
              <a:t>Exceção é a previsão da qualidade do ar em escala continental e local. Permanece como um referência na área.</a:t>
            </a:r>
            <a:endParaRPr lang="pt-BR" sz="2400"/>
          </a:p>
        </p:txBody>
      </p:sp>
      <p:sp>
        <p:nvSpPr>
          <p:cNvPr id="9" name="TextBox 8"/>
          <p:cNvSpPr txBox="1"/>
          <p:nvPr/>
        </p:nvSpPr>
        <p:spPr>
          <a:xfrm>
            <a:off x="683568" y="294166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400" dirty="0" smtClean="0"/>
              <a:t>A multiplicidade de previsões numéricas regionais (CPTEC, INMET, DHN, DECEA, SIPAM, alguns centros estaduais)  poderia fazer algum sentido se os </a:t>
            </a:r>
            <a:r>
              <a:rPr lang="pt-BR" sz="2400" dirty="0" smtClean="0"/>
              <a:t>resultados fossem usados como membros de um </a:t>
            </a:r>
            <a:r>
              <a:rPr lang="pt-BR" sz="2400" dirty="0" err="1" smtClean="0"/>
              <a:t>super-conjunto</a:t>
            </a:r>
            <a:r>
              <a:rPr lang="pt-BR" sz="2400" dirty="0" smtClean="0"/>
              <a:t> de previsões: 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400" dirty="0" smtClean="0"/>
              <a:t> é possível estimar a incerteza das previsões através do uso de um conjunto de previsões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400" dirty="0" smtClean="0"/>
              <a:t>e é possível demonstrar que um tratamento adequado dos membros do conjunto levam a uma previsão melhor.</a:t>
            </a:r>
            <a:endParaRPr lang="pt-B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</a:t>
            </a:r>
            <a:r>
              <a:rPr lang="pt-BR" sz="2800" b="1" dirty="0" smtClean="0"/>
              <a:t>esafios </a:t>
            </a:r>
            <a:r>
              <a:rPr lang="pt-BR" sz="2800" b="1" dirty="0" smtClean="0"/>
              <a:t>da Previsão de Tempo e </a:t>
            </a:r>
            <a:r>
              <a:rPr lang="pt-BR" sz="2800" b="1" dirty="0" smtClean="0"/>
              <a:t>Clima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74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83529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sz="2800" dirty="0"/>
              <a:t>Por que fazer </a:t>
            </a:r>
            <a:r>
              <a:rPr lang="pt-BR" sz="2800" dirty="0" smtClean="0"/>
              <a:t>previsão </a:t>
            </a:r>
            <a:r>
              <a:rPr lang="pt-BR" sz="2800" dirty="0"/>
              <a:t>global?  </a:t>
            </a:r>
            <a:endParaRPr lang="pt-BR" sz="2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sz="2800" dirty="0" smtClean="0"/>
              <a:t>Estratégico    (ou não? - </a:t>
            </a:r>
            <a:r>
              <a:rPr lang="pt-BR" sz="2800" dirty="0" err="1" smtClean="0"/>
              <a:t>poderiamos</a:t>
            </a:r>
            <a:r>
              <a:rPr lang="pt-BR" sz="2800" dirty="0" smtClean="0"/>
              <a:t> usar previsões de outros centros mundiais...) – devemos ou não ter independência na geração de produtos de previsão?</a:t>
            </a:r>
          </a:p>
          <a:p>
            <a:pPr marL="742950" lvl="1" indent="-285750">
              <a:buFont typeface="Arial" charset="0"/>
              <a:buChar char="•"/>
            </a:pPr>
            <a:endParaRPr lang="pt-BR" sz="2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sz="2800" dirty="0"/>
              <a:t>N</a:t>
            </a:r>
            <a:r>
              <a:rPr lang="pt-BR" sz="2800" dirty="0" smtClean="0"/>
              <a:t>ecessário para previsão climática sazonal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sz="2800" dirty="0" smtClean="0"/>
              <a:t>Também é possível usar produtos de outros centros porém essa previsão depende de fatores regionais que não necessariamente são atendidos por outros centros..</a:t>
            </a:r>
            <a:endParaRPr lang="pt-B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Algumas questões de prioridades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841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8478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800" dirty="0"/>
              <a:t>Todos atores rodam previsões </a:t>
            </a:r>
            <a:r>
              <a:rPr lang="pt-BR" sz="2800" dirty="0" smtClean="0"/>
              <a:t>regionais:</a:t>
            </a:r>
            <a:endParaRPr lang="pt-BR" sz="2800" dirty="0"/>
          </a:p>
          <a:p>
            <a:pPr marL="742950" lvl="1" indent="-285750">
              <a:buFont typeface="Arial" charset="0"/>
              <a:buChar char="•"/>
            </a:pPr>
            <a:r>
              <a:rPr lang="pt-BR" sz="2800" dirty="0"/>
              <a:t> Precisa todo esse esforço </a:t>
            </a:r>
            <a:r>
              <a:rPr lang="pt-BR" sz="2800" dirty="0" smtClean="0"/>
              <a:t>?  - RH, energia, infraestrutura...</a:t>
            </a:r>
            <a:endParaRPr lang="pt-BR" sz="2800" dirty="0"/>
          </a:p>
          <a:p>
            <a:endParaRPr lang="pt-BR" sz="2800" dirty="0"/>
          </a:p>
          <a:p>
            <a:pPr marL="285750" indent="-285750">
              <a:buFont typeface="Arial" charset="0"/>
              <a:buChar char="•"/>
            </a:pPr>
            <a:r>
              <a:rPr lang="pt-BR" sz="2800" dirty="0"/>
              <a:t>Quem domina o desenvolvimento desses modelos</a:t>
            </a:r>
            <a:r>
              <a:rPr lang="pt-BR" sz="2800" dirty="0" smtClean="0"/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800" dirty="0" smtClean="0"/>
              <a:t>Totalmente só o CPTEC...</a:t>
            </a:r>
            <a:endParaRPr lang="pt-BR" sz="2800" dirty="0"/>
          </a:p>
          <a:p>
            <a:pPr marL="285750" indent="-285750">
              <a:buFont typeface="Arial" charset="0"/>
              <a:buChar char="•"/>
            </a:pPr>
            <a:endParaRPr lang="pt-BR" sz="2800" dirty="0"/>
          </a:p>
          <a:p>
            <a:pPr marL="285750" indent="-285750">
              <a:buFont typeface="Arial" charset="0"/>
              <a:buChar char="•"/>
            </a:pPr>
            <a:r>
              <a:rPr lang="pt-BR" sz="2800" dirty="0"/>
              <a:t>Rodar modelo dá status mas...importante é desenvolver produtos para usuários específicos usando resultados de modelos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Algumas questões de prioridades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44641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420888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800" dirty="0" smtClean="0"/>
              <a:t>Em parte pelos problemas da gestão do Sistema Meteorológico Nacional – duplicações de esforços,  divisões, falta de um plano de investimentos (RH , e equipamentos)</a:t>
            </a:r>
            <a:endParaRPr lang="pt-B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</a:t>
            </a:r>
            <a:r>
              <a:rPr lang="pt-BR" sz="2800" b="1" dirty="0" smtClean="0"/>
              <a:t>esafios </a:t>
            </a:r>
            <a:r>
              <a:rPr lang="pt-BR" sz="2800" b="1" dirty="0" smtClean="0"/>
              <a:t>da Previsão de Tempo e </a:t>
            </a:r>
            <a:r>
              <a:rPr lang="pt-BR" sz="2800" b="1" dirty="0" smtClean="0"/>
              <a:t>Clima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2198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1328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800" dirty="0" smtClean="0"/>
              <a:t>Atraso técnico -&gt; principalmente relacionado com o atraso na renovação do sistema computacional. Em geral, centros competitivos atualizam os equipamentos a cada 2-4 anos.  CPTEC atualizou há 6 anos ... Nas melhores hipóteses, ainda levará cerca de 1,5 a  2 anos.</a:t>
            </a:r>
            <a:endParaRPr lang="pt-B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</a:t>
            </a:r>
            <a:r>
              <a:rPr lang="pt-BR" sz="2800" b="1" dirty="0" smtClean="0"/>
              <a:t>esafios </a:t>
            </a:r>
            <a:r>
              <a:rPr lang="pt-BR" sz="2800" b="1" dirty="0" smtClean="0"/>
              <a:t>da Previsão de Tempo e </a:t>
            </a:r>
            <a:r>
              <a:rPr lang="pt-BR" sz="2800" b="1" dirty="0" smtClean="0"/>
              <a:t>Clima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198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4784"/>
            <a:ext cx="84249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Questão da computação de alto desempenho...</a:t>
            </a:r>
          </a:p>
          <a:p>
            <a:pPr marL="342900" indent="-342900" algn="ctr">
              <a:buFont typeface="Arial" charset="0"/>
              <a:buChar char="•"/>
            </a:pPr>
            <a:endParaRPr lang="pt-BR" sz="3200" b="1" dirty="0" smtClean="0"/>
          </a:p>
          <a:p>
            <a:pPr marL="342900" indent="-342900" algn="ctr">
              <a:buFont typeface="Arial" charset="0"/>
              <a:buChar char="•"/>
            </a:pPr>
            <a:r>
              <a:rPr lang="pt-BR" sz="2400" b="1" dirty="0" smtClean="0"/>
              <a:t>Como são os centros mundiais de previsão de tempo e clima?</a:t>
            </a:r>
          </a:p>
          <a:p>
            <a:pPr marL="342900" indent="-342900" algn="ctr">
              <a:buFont typeface="Arial" charset="0"/>
              <a:buChar char="•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012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0466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mtClean="0"/>
              <a:t>Situação atual dos principais centros mundiais de </a:t>
            </a:r>
            <a:r>
              <a:rPr lang="pt-BR" sz="2400" b="1"/>
              <a:t> </a:t>
            </a:r>
            <a:r>
              <a:rPr lang="pt-BR" sz="2400" b="1" smtClean="0"/>
              <a:t>previsão de tempo e clima</a:t>
            </a:r>
            <a:endParaRPr lang="pt-BR" sz="2400" b="1"/>
          </a:p>
        </p:txBody>
      </p:sp>
      <p:sp>
        <p:nvSpPr>
          <p:cNvPr id="4" name="TextBox 3"/>
          <p:cNvSpPr txBox="1"/>
          <p:nvPr/>
        </p:nvSpPr>
        <p:spPr>
          <a:xfrm>
            <a:off x="1187624" y="5301208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t-BR" smtClean="0"/>
          </a:p>
          <a:p>
            <a:pPr marL="285750" indent="-285750">
              <a:buFont typeface="Arial" charset="0"/>
              <a:buChar char="•"/>
            </a:pPr>
            <a:endParaRPr lang="pt-BR"/>
          </a:p>
          <a:p>
            <a:pPr marL="285750" indent="-285750">
              <a:buFont typeface="Arial" charset="0"/>
              <a:buChar char="•"/>
            </a:pPr>
            <a:r>
              <a:rPr lang="pt-BR" smtClean="0"/>
              <a:t>O CPTEC está muito distante na métrica do desempenho de pico</a:t>
            </a:r>
          </a:p>
          <a:p>
            <a:pPr marL="285750" indent="-285750">
              <a:buFont typeface="Arial" charset="0"/>
              <a:buChar char="•"/>
            </a:pPr>
            <a:r>
              <a:rPr lang="pt-BR" smtClean="0"/>
              <a:t> A maioria do centros mundiais atualiza o sistema a cada 2-6 anos, alguns a com intervalos de 8-9 anos</a:t>
            </a: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323528" y="483025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mtClean="0"/>
              <a:t>Nos EUA há o </a:t>
            </a:r>
            <a:r>
              <a:rPr lang="pt-BR" sz="1400" err="1" smtClean="0"/>
              <a:t>National</a:t>
            </a:r>
            <a:r>
              <a:rPr lang="pt-BR" sz="1400" smtClean="0"/>
              <a:t> Center for </a:t>
            </a:r>
            <a:r>
              <a:rPr lang="pt-BR" sz="1400" err="1" smtClean="0"/>
              <a:t>Atmospheric</a:t>
            </a:r>
            <a:r>
              <a:rPr lang="pt-BR" sz="1400" smtClean="0"/>
              <a:t> </a:t>
            </a:r>
            <a:r>
              <a:rPr lang="pt-BR" sz="1400" err="1" smtClean="0"/>
              <a:t>Research</a:t>
            </a:r>
            <a:r>
              <a:rPr lang="pt-BR" sz="1400" smtClean="0"/>
              <a:t> além de vários outros centros de pesquisa, alguns com caráter operacional para previsão de clima. Somente no NCAR há computador em instalação com  5,3 </a:t>
            </a:r>
            <a:r>
              <a:rPr lang="pt-BR" sz="1400" err="1" smtClean="0"/>
              <a:t>Petaflops</a:t>
            </a:r>
            <a:endParaRPr lang="pt-BR" sz="14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50895"/>
              </p:ext>
            </p:extLst>
          </p:nvPr>
        </p:nvGraphicFramePr>
        <p:xfrm>
          <a:off x="2195736" y="1343575"/>
          <a:ext cx="4464497" cy="3381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317"/>
                <a:gridCol w="859317"/>
                <a:gridCol w="859317"/>
                <a:gridCol w="1027229"/>
                <a:gridCol w="859317"/>
              </a:tblGrid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Centro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RPEak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Intervalo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Petaflops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atualizações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ECMWF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Europa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10,29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2016/14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2-4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Coréia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6,24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2015/14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4-5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METEO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França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6,00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4-6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UKMO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Inglaterra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5,60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3-4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NCEP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EUA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1,55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3-4 anos(*)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1,41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4-9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DWD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Alemanha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1,27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2014/13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2-8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Japão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1,09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5-6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Austrália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0,87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5-6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NCMRWF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India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0,37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 anos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CPTEC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Brasil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0,25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2010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3-5 anos**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134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(*) anunciou compra de um computador de 10 Petaflops nos próximos 2-3 anos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(Body)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134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(**) </a:t>
                      </a:r>
                      <a:r>
                        <a:rPr lang="en-US" sz="1000" u="none" strike="noStrike" err="1">
                          <a:effectLst/>
                        </a:rPr>
                        <a:t>está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há</a:t>
                      </a:r>
                      <a:r>
                        <a:rPr lang="en-US" sz="1000" u="none" strike="noStrike">
                          <a:effectLst/>
                        </a:rPr>
                        <a:t> 6 </a:t>
                      </a:r>
                      <a:r>
                        <a:rPr lang="en-US" sz="1000" u="none" strike="noStrike" err="1">
                          <a:effectLst/>
                        </a:rPr>
                        <a:t>anos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sem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atualização</a:t>
                      </a:r>
                      <a:r>
                        <a:rPr lang="en-US" sz="1000" u="none" strike="noStrike">
                          <a:effectLst/>
                        </a:rPr>
                        <a:t> e </a:t>
                      </a:r>
                      <a:r>
                        <a:rPr lang="en-US" sz="1000" u="none" strike="noStrike" err="1">
                          <a:effectLst/>
                        </a:rPr>
                        <a:t>vinha</a:t>
                      </a:r>
                      <a:r>
                        <a:rPr lang="en-US" sz="1000" u="none" strike="noStrike">
                          <a:effectLst/>
                        </a:rPr>
                        <a:t> de </a:t>
                      </a:r>
                      <a:r>
                        <a:rPr lang="en-US" sz="1000" u="none" strike="noStrike" err="1">
                          <a:effectLst/>
                        </a:rPr>
                        <a:t>atualizações</a:t>
                      </a:r>
                      <a:r>
                        <a:rPr lang="en-US" sz="1000" u="none" strike="noStrike">
                          <a:effectLst/>
                        </a:rPr>
                        <a:t> a </a:t>
                      </a:r>
                      <a:r>
                        <a:rPr lang="en-US" sz="1000" u="none" strike="noStrike" err="1">
                          <a:effectLst/>
                        </a:rPr>
                        <a:t>cada</a:t>
                      </a:r>
                      <a:r>
                        <a:rPr lang="en-US" sz="1000" u="none" strike="noStrike">
                          <a:effectLst/>
                        </a:rPr>
                        <a:t> -3-4 </a:t>
                      </a:r>
                      <a:r>
                        <a:rPr lang="en-US" sz="1000" u="none" strike="noStrike" err="1">
                          <a:effectLst/>
                        </a:rPr>
                        <a:t>anos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(Body)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4585515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356992"/>
            <a:ext cx="5328592" cy="3062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4976" y="114896"/>
            <a:ext cx="331236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Algumas características fundamentais dos computadores de  centros meteorológicos</a:t>
            </a:r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475560" y="1124744"/>
            <a:ext cx="3560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mtClean="0"/>
              <a:t>Tem que ter ”potência alta” pois as previsões devem ser realizadas rapidamente, algumas vezes por dia: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mtClean="0"/>
              <a:t>Por ex., uma previsão de 10 dias deve ser finalizada em menos de 2hr</a:t>
            </a:r>
          </a:p>
          <a:p>
            <a:pPr marL="742950" lvl="1" indent="-285750">
              <a:buFont typeface="Arial" charset="0"/>
              <a:buChar char="•"/>
            </a:pPr>
            <a:endParaRPr lang="pt-BR"/>
          </a:p>
          <a:p>
            <a:pPr marL="285750" indent="-285750">
              <a:buFont typeface="Arial" charset="0"/>
              <a:buChar char="•"/>
            </a:pPr>
            <a:r>
              <a:rPr lang="pt-BR" smtClean="0"/>
              <a:t>Nos últimos anos , as previsões por conjunto (para estimar incerteza da previsão) e as previsões de alta resolução ocupam mais tempo do computador.</a:t>
            </a:r>
          </a:p>
          <a:p>
            <a:pPr marL="285750" indent="-285750">
              <a:buFont typeface="Arial" charset="0"/>
              <a:buChar char="•"/>
            </a:pPr>
            <a:endParaRPr lang="pt-BR"/>
          </a:p>
          <a:p>
            <a:pPr marL="285750" indent="-285750">
              <a:buFont typeface="Arial" charset="0"/>
              <a:buChar char="•"/>
            </a:pPr>
            <a:r>
              <a:rPr lang="pt-BR" smtClean="0"/>
              <a:t>Cerca de 50% do tempo disponível usado para operação. Resto do tempo para pesquisa que levará à nova geração de modelo. Troca a cada 1-2 anos.</a:t>
            </a:r>
          </a:p>
          <a:p>
            <a:pPr marL="285750" indent="-285750">
              <a:buFont typeface="Arial" charset="0"/>
              <a:buChar char="•"/>
            </a:pPr>
            <a:endParaRPr lang="pt-BR"/>
          </a:p>
          <a:p>
            <a:pPr marL="285750" indent="-285750">
              <a:buFont typeface="Arial" charset="0"/>
              <a:buChar char="•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3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Quais arquiteturas de computadores de alto desempenho são mais adequadas para a previsão de tempo moderna? 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Altíssima capacidade </a:t>
            </a:r>
            <a:r>
              <a:rPr lang="pt-BR" b="1" dirty="0" smtClean="0"/>
              <a:t>de fazer operações numéricas/processos de decisão e de armazenamento de dados (memória – ultra rápida e mais lenta) </a:t>
            </a:r>
            <a:r>
              <a:rPr lang="pt-BR" b="1" dirty="0" smtClean="0"/>
              <a:t>;</a:t>
            </a:r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Computação em nuvem não é solução para previsão de tempo/clima: Conectividade interna da máquina  é fundamental. </a:t>
            </a:r>
          </a:p>
          <a:p>
            <a:pPr marL="285750" indent="-285750">
              <a:buFont typeface="Arial" charset="0"/>
              <a:buChar char="•"/>
            </a:pPr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Existe diferença , as vezes bem grande,  entre a </a:t>
            </a:r>
            <a:r>
              <a:rPr lang="pt-BR" b="1" u="sng" dirty="0" smtClean="0"/>
              <a:t>velocidade de pico </a:t>
            </a:r>
            <a:r>
              <a:rPr lang="pt-BR" b="1" dirty="0" smtClean="0"/>
              <a:t>de um computador e a </a:t>
            </a:r>
            <a:r>
              <a:rPr lang="pt-BR" b="1" u="sng" dirty="0" smtClean="0"/>
              <a:t>velocidade efetiva </a:t>
            </a:r>
            <a:r>
              <a:rPr lang="pt-BR" b="1" dirty="0" smtClean="0"/>
              <a:t>numa determinada aplicação. </a:t>
            </a:r>
            <a:endParaRPr lang="pt-BR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É necessário muito esforço  (custo em  RH e $) no nível do software para tornar eficiente uma determinada aplicação em cada tipo de arquitetura computacional.</a:t>
            </a:r>
          </a:p>
          <a:p>
            <a:pPr marL="285750" indent="-285750">
              <a:buFont typeface="Arial" charset="0"/>
              <a:buChar char="•"/>
            </a:pPr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Computadores modernos estagnaram na velocidade de cálculo por processador:  a solução foi aumentar o número de processadores (hoje da ordem de centenas de milhares indo para milhões) </a:t>
            </a:r>
            <a:r>
              <a:rPr lang="pt-BR" b="1" dirty="0" smtClean="0">
                <a:sym typeface="Wingdings"/>
              </a:rPr>
              <a:t>  aplicações devem ter alto paralelismo</a:t>
            </a:r>
            <a:r>
              <a:rPr lang="pt-BR" b="1" dirty="0" smtClean="0">
                <a:sym typeface="Wingdings"/>
              </a:rPr>
              <a:t>!!</a:t>
            </a:r>
          </a:p>
          <a:p>
            <a:pPr marL="285750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pt-BR" b="1" u="sng" dirty="0" smtClean="0">
                <a:sym typeface="Wingdings"/>
              </a:rPr>
              <a:t>Nada trivial paralelizar massivamente aplicações como a previsão de tempo</a:t>
            </a:r>
            <a:r>
              <a:rPr lang="pt-BR" b="1" dirty="0" smtClean="0">
                <a:sym typeface="Wingdings"/>
              </a:rPr>
              <a:t>.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4569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Santos Dumont é adequado para previsão de tempo operacional? </a:t>
            </a:r>
          </a:p>
          <a:p>
            <a:endParaRPr lang="pt-BR" sz="2400" b="1" dirty="0" smtClean="0"/>
          </a:p>
          <a:p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b="1" dirty="0" smtClean="0"/>
              <a:t>Santos Dumont, é o  computador de alto desempenho localizado no Laboratório Nacional de Computação Científica é o nó central do Sistema Nacional de Processamento de Alto Desempenho – sistema focado no atendimento de requisitos da pesquisa científica no Brasil </a:t>
            </a:r>
            <a:r>
              <a:rPr lang="pt-BR" b="1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pt-BR" b="1" dirty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pt-BR" b="1" dirty="0"/>
              <a:t>Santos Dumont é parte de do Sistema Nacional de Processamento de Alto Desempenho do MCTI que atende um grande número de usuários ao mesmo tempo, focado na prestação de serviços para pesquisa científica e tecnológica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b="1" dirty="0"/>
              <a:t>Atividades tecnológicas de alta segurança, por ex.,  não utilizam o Santos Dumont (ex.  Atividades operacionais  e alguns projetos de pesquisa da Petrobras,  EMBRAER etc. ) </a:t>
            </a:r>
          </a:p>
          <a:p>
            <a:pPr marL="285750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  <a:p>
            <a:endParaRPr lang="pt-BR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512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1160463"/>
            <a:ext cx="2284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2000" b="1" dirty="0" err="1" smtClean="0"/>
              <a:t>Início</a:t>
            </a:r>
            <a:r>
              <a:rPr lang="en-CA" sz="2000" b="1" dirty="0" smtClean="0"/>
              <a:t> do </a:t>
            </a:r>
            <a:r>
              <a:rPr lang="en-CA" sz="2000" b="1" dirty="0" err="1" smtClean="0"/>
              <a:t>Século</a:t>
            </a:r>
            <a:r>
              <a:rPr lang="en-CA" sz="2000" b="1" dirty="0" smtClean="0"/>
              <a:t>  20</a:t>
            </a:r>
            <a:endParaRPr lang="en-CA" sz="2000" b="1" dirty="0"/>
          </a:p>
        </p:txBody>
      </p:sp>
      <p:pic>
        <p:nvPicPr>
          <p:cNvPr id="3078" name="Picture 6" descr="Vilhelmbjerk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5319"/>
          <a:stretch>
            <a:fillRect/>
          </a:stretch>
        </p:blipFill>
        <p:spPr bwMode="auto">
          <a:xfrm>
            <a:off x="5867400" y="981075"/>
            <a:ext cx="2089150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348038" y="1243013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2000" b="1"/>
              <a:t>Vilhelm Bjerknes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9388" y="2660246"/>
            <a:ext cx="5475811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i="1" dirty="0"/>
              <a:t>1</a:t>
            </a:r>
            <a:r>
              <a:rPr lang="en-CA" i="1" dirty="0" smtClean="0"/>
              <a:t>) </a:t>
            </a:r>
            <a:r>
              <a:rPr lang="en-CA" i="1" dirty="0" smtClean="0"/>
              <a:t>As leis que </a:t>
            </a:r>
            <a:r>
              <a:rPr lang="en-CA" i="1" dirty="0" err="1" smtClean="0"/>
              <a:t>regem</a:t>
            </a:r>
            <a:r>
              <a:rPr lang="en-CA" i="1" dirty="0" smtClean="0"/>
              <a:t> </a:t>
            </a:r>
            <a:r>
              <a:rPr lang="en-CA" i="1" dirty="0" err="1" smtClean="0"/>
              <a:t>os</a:t>
            </a:r>
            <a:r>
              <a:rPr lang="en-CA" i="1" dirty="0" smtClean="0"/>
              <a:t> </a:t>
            </a:r>
            <a:r>
              <a:rPr lang="en-CA" i="1" dirty="0" err="1" smtClean="0"/>
              <a:t>movimentos</a:t>
            </a:r>
            <a:r>
              <a:rPr lang="en-CA" i="1" dirty="0" smtClean="0"/>
              <a:t> da </a:t>
            </a:r>
            <a:r>
              <a:rPr lang="en-CA" i="1" dirty="0" err="1" smtClean="0"/>
              <a:t>atmosfera</a:t>
            </a:r>
            <a:r>
              <a:rPr lang="en-CA" i="1" dirty="0" smtClean="0"/>
              <a:t> </a:t>
            </a:r>
            <a:r>
              <a:rPr lang="en-CA" i="1" dirty="0" err="1" smtClean="0"/>
              <a:t>devem</a:t>
            </a:r>
            <a:r>
              <a:rPr lang="en-CA" i="1" dirty="0" smtClean="0"/>
              <a:t> </a:t>
            </a:r>
            <a:r>
              <a:rPr lang="en-CA" i="1" dirty="0" err="1" smtClean="0"/>
              <a:t>ser</a:t>
            </a:r>
            <a:r>
              <a:rPr lang="en-CA" i="1" dirty="0" smtClean="0"/>
              <a:t> </a:t>
            </a:r>
            <a:r>
              <a:rPr lang="en-CA" i="1" dirty="0" err="1" smtClean="0"/>
              <a:t>conhecidas</a:t>
            </a:r>
            <a:r>
              <a:rPr lang="en-CA" i="1" dirty="0" smtClean="0"/>
              <a:t> com “</a:t>
            </a:r>
            <a:r>
              <a:rPr lang="en-CA" i="1" dirty="0" err="1" smtClean="0"/>
              <a:t>suficiente</a:t>
            </a:r>
            <a:r>
              <a:rPr lang="en-CA" i="1" dirty="0" smtClean="0"/>
              <a:t>” </a:t>
            </a:r>
            <a:r>
              <a:rPr lang="en-CA" i="1" dirty="0" err="1" smtClean="0"/>
              <a:t>precisão</a:t>
            </a:r>
            <a:r>
              <a:rPr lang="en-CA" i="1" dirty="0" smtClean="0"/>
              <a:t> para que se </a:t>
            </a:r>
            <a:r>
              <a:rPr lang="en-CA" i="1" dirty="0" err="1" smtClean="0"/>
              <a:t>possa</a:t>
            </a:r>
            <a:r>
              <a:rPr lang="en-CA" i="1" dirty="0" smtClean="0"/>
              <a:t> </a:t>
            </a:r>
            <a:r>
              <a:rPr lang="en-CA" i="1" dirty="0" err="1" smtClean="0"/>
              <a:t>prever</a:t>
            </a:r>
            <a:r>
              <a:rPr lang="en-CA" i="1" dirty="0" smtClean="0"/>
              <a:t> a </a:t>
            </a:r>
            <a:r>
              <a:rPr lang="en-CA" i="1" dirty="0" err="1" smtClean="0"/>
              <a:t>transição</a:t>
            </a:r>
            <a:r>
              <a:rPr lang="en-CA" i="1" dirty="0" smtClean="0"/>
              <a:t> de </a:t>
            </a:r>
            <a:r>
              <a:rPr lang="en-CA" i="1" dirty="0" err="1" smtClean="0"/>
              <a:t>uma</a:t>
            </a:r>
            <a:r>
              <a:rPr lang="en-CA" i="1" dirty="0" smtClean="0"/>
              <a:t> </a:t>
            </a:r>
            <a:r>
              <a:rPr lang="en-CA" i="1" dirty="0" err="1" smtClean="0"/>
              <a:t>estado</a:t>
            </a:r>
            <a:r>
              <a:rPr lang="en-CA" i="1" dirty="0" smtClean="0"/>
              <a:t> do tempo para outro.</a:t>
            </a:r>
            <a:endParaRPr lang="en-CA" i="1" dirty="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728321" y="4259346"/>
            <a:ext cx="285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 b="1"/>
              <a:t>(Magazine of Meteorology 1904)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79388" y="4604005"/>
            <a:ext cx="8328237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charset="0"/>
              <a:buChar char="Þ"/>
            </a:pPr>
            <a:r>
              <a:rPr lang="en-CA" b="1" smtClean="0"/>
              <a:t>2)</a:t>
            </a:r>
            <a:r>
              <a:rPr lang="en-CA" b="1" dirty="0" err="1" smtClean="0"/>
              <a:t>Formulou</a:t>
            </a:r>
            <a:r>
              <a:rPr lang="en-CA" b="1" dirty="0" smtClean="0"/>
              <a:t> </a:t>
            </a:r>
            <a:r>
              <a:rPr lang="en-CA" b="1" dirty="0"/>
              <a:t>7 </a:t>
            </a:r>
            <a:r>
              <a:rPr lang="en-CA" b="1" dirty="0" err="1" smtClean="0"/>
              <a:t>equações</a:t>
            </a:r>
            <a:r>
              <a:rPr lang="en-CA" b="1" dirty="0" smtClean="0"/>
              <a:t> que </a:t>
            </a:r>
            <a:r>
              <a:rPr lang="en-CA" b="1" dirty="0" err="1" smtClean="0"/>
              <a:t>governam</a:t>
            </a:r>
            <a:r>
              <a:rPr lang="en-CA" b="1" dirty="0" smtClean="0"/>
              <a:t> a </a:t>
            </a:r>
            <a:r>
              <a:rPr lang="en-CA" b="1" dirty="0" err="1" smtClean="0"/>
              <a:t>evolução</a:t>
            </a:r>
            <a:r>
              <a:rPr lang="en-CA" b="1" dirty="0" smtClean="0"/>
              <a:t> </a:t>
            </a:r>
            <a:r>
              <a:rPr lang="en-CA" b="1" dirty="0" err="1" smtClean="0"/>
              <a:t>dinâmimca</a:t>
            </a:r>
            <a:r>
              <a:rPr lang="en-CA" b="1" dirty="0" smtClean="0"/>
              <a:t> da </a:t>
            </a:r>
            <a:r>
              <a:rPr lang="en-CA" b="1" dirty="0" err="1" smtClean="0"/>
              <a:t>atmosfera</a:t>
            </a:r>
            <a:r>
              <a:rPr lang="en-CA" b="1" dirty="0" smtClean="0"/>
              <a:t>: </a:t>
            </a:r>
            <a:r>
              <a:rPr lang="en-CA" b="1" dirty="0" err="1" smtClean="0"/>
              <a:t>baseadas</a:t>
            </a:r>
            <a:r>
              <a:rPr lang="en-CA" b="1" dirty="0" smtClean="0"/>
              <a:t> </a:t>
            </a:r>
            <a:r>
              <a:rPr lang="en-CA" b="1" dirty="0" err="1" smtClean="0"/>
              <a:t>na</a:t>
            </a:r>
            <a:r>
              <a:rPr lang="en-CA" b="1" dirty="0" smtClean="0"/>
              <a:t> </a:t>
            </a:r>
            <a:r>
              <a:rPr lang="en-CA" b="1" dirty="0" err="1" smtClean="0"/>
              <a:t>conservação</a:t>
            </a:r>
            <a:r>
              <a:rPr lang="en-CA" b="1" dirty="0" smtClean="0"/>
              <a:t> de momentum (3), </a:t>
            </a:r>
            <a:r>
              <a:rPr lang="en-CA" b="1" dirty="0" err="1" smtClean="0"/>
              <a:t>massa</a:t>
            </a:r>
            <a:r>
              <a:rPr lang="en-CA" b="1" dirty="0" smtClean="0"/>
              <a:t> (1), </a:t>
            </a:r>
            <a:r>
              <a:rPr lang="en-CA" b="1" dirty="0" err="1" smtClean="0"/>
              <a:t>termodinâmica</a:t>
            </a:r>
            <a:r>
              <a:rPr lang="en-CA" b="1" dirty="0" smtClean="0"/>
              <a:t> (</a:t>
            </a:r>
            <a:r>
              <a:rPr lang="en-CA" b="1" dirty="0" err="1" smtClean="0"/>
              <a:t>energia</a:t>
            </a:r>
            <a:r>
              <a:rPr lang="en-CA" b="1" dirty="0" smtClean="0"/>
              <a:t> e </a:t>
            </a:r>
            <a:r>
              <a:rPr lang="en-CA" b="1" dirty="0" err="1" smtClean="0"/>
              <a:t>entropia</a:t>
            </a:r>
            <a:r>
              <a:rPr lang="en-CA" b="1" dirty="0" smtClean="0"/>
              <a:t>) e </a:t>
            </a:r>
            <a:r>
              <a:rPr lang="en-CA" b="1" dirty="0" err="1" smtClean="0"/>
              <a:t>equação</a:t>
            </a:r>
            <a:r>
              <a:rPr lang="en-CA" b="1" dirty="0" smtClean="0"/>
              <a:t> do </a:t>
            </a:r>
            <a:r>
              <a:rPr lang="en-CA" b="1" dirty="0" err="1" smtClean="0"/>
              <a:t>estado</a:t>
            </a:r>
            <a:r>
              <a:rPr lang="en-CA" b="1" dirty="0" smtClean="0"/>
              <a:t> (1);</a:t>
            </a:r>
          </a:p>
          <a:p>
            <a:pPr marL="285750" indent="-285750">
              <a:buFont typeface="Symbol" charset="0"/>
              <a:buChar char="Þ"/>
            </a:pPr>
            <a:endParaRPr lang="en-CA" b="1" dirty="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31775" y="6184669"/>
            <a:ext cx="832823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charset="0"/>
              <a:buChar char="Þ"/>
            </a:pPr>
            <a:r>
              <a:rPr lang="en-CA" b="1" dirty="0" smtClean="0"/>
              <a:t>3)</a:t>
            </a:r>
            <a:r>
              <a:rPr lang="en-CA" b="1" dirty="0" err="1" smtClean="0"/>
              <a:t>Sugeriu</a:t>
            </a:r>
            <a:r>
              <a:rPr lang="en-CA" b="1" dirty="0" smtClean="0"/>
              <a:t> </a:t>
            </a:r>
            <a:r>
              <a:rPr lang="en-CA" b="1" dirty="0" smtClean="0"/>
              <a:t>um </a:t>
            </a:r>
            <a:r>
              <a:rPr lang="en-CA" b="1" dirty="0" err="1" smtClean="0"/>
              <a:t>método</a:t>
            </a:r>
            <a:r>
              <a:rPr lang="en-CA" b="1" dirty="0" smtClean="0"/>
              <a:t> </a:t>
            </a:r>
            <a:r>
              <a:rPr lang="en-CA" b="1" dirty="0" err="1" smtClean="0"/>
              <a:t>gráfico</a:t>
            </a:r>
            <a:r>
              <a:rPr lang="en-CA" b="1" dirty="0" smtClean="0"/>
              <a:t> </a:t>
            </a:r>
            <a:r>
              <a:rPr lang="en-CA" b="1" dirty="0" err="1" smtClean="0"/>
              <a:t>baseado</a:t>
            </a:r>
            <a:r>
              <a:rPr lang="en-CA" b="1" dirty="0" smtClean="0"/>
              <a:t> </a:t>
            </a:r>
            <a:r>
              <a:rPr lang="en-CA" b="1" dirty="0" err="1" smtClean="0"/>
              <a:t>em</a:t>
            </a:r>
            <a:r>
              <a:rPr lang="en-CA" b="1" dirty="0" smtClean="0"/>
              <a:t> </a:t>
            </a:r>
            <a:r>
              <a:rPr lang="en-CA" b="1" dirty="0" err="1" smtClean="0"/>
              <a:t>mapas</a:t>
            </a:r>
            <a:r>
              <a:rPr lang="en-CA" b="1" dirty="0" smtClean="0"/>
              <a:t> </a:t>
            </a:r>
            <a:r>
              <a:rPr lang="en-CA" b="1" dirty="0" err="1" smtClean="0"/>
              <a:t>sinóticos</a:t>
            </a:r>
            <a:r>
              <a:rPr lang="en-CA" b="1" dirty="0" smtClean="0"/>
              <a:t> para resolver as </a:t>
            </a:r>
            <a:r>
              <a:rPr lang="en-CA" b="1" dirty="0" err="1" smtClean="0"/>
              <a:t>equações</a:t>
            </a:r>
            <a:r>
              <a:rPr lang="en-CA" b="1" dirty="0" smtClean="0"/>
              <a:t> </a:t>
            </a:r>
            <a:r>
              <a:rPr lang="en-CA" b="1" dirty="0"/>
              <a:t> </a:t>
            </a:r>
            <a:r>
              <a:rPr lang="en-CA" b="1" dirty="0" smtClean="0"/>
              <a:t>→ </a:t>
            </a:r>
            <a:r>
              <a:rPr lang="en-CA" b="1" dirty="0" err="1" smtClean="0"/>
              <a:t>metodologia</a:t>
            </a:r>
            <a:r>
              <a:rPr lang="en-CA" b="1" dirty="0" smtClean="0"/>
              <a:t> </a:t>
            </a:r>
            <a:r>
              <a:rPr lang="en-CA" b="1" dirty="0" err="1" smtClean="0"/>
              <a:t>muito</a:t>
            </a:r>
            <a:r>
              <a:rPr lang="en-CA" b="1" dirty="0" smtClean="0"/>
              <a:t> </a:t>
            </a:r>
            <a:r>
              <a:rPr lang="en-CA" b="1" dirty="0" err="1" smtClean="0"/>
              <a:t>lenta</a:t>
            </a:r>
            <a:r>
              <a:rPr lang="en-CA" b="1" dirty="0" smtClean="0"/>
              <a:t>…</a:t>
            </a:r>
            <a:endParaRPr lang="en-CA" b="1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790950" y="1576388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/>
              <a:t>(1862-1951)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07988" y="4675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1775" y="154084"/>
            <a:ext cx="868483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640000"/>
                </a:solidFill>
              </a:rPr>
              <a:t>Uma </a:t>
            </a:r>
            <a:r>
              <a:rPr lang="en-CA" sz="2400" b="1" dirty="0" err="1" smtClean="0">
                <a:solidFill>
                  <a:srgbClr val="640000"/>
                </a:solidFill>
              </a:rPr>
              <a:t>breve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história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sobre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os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modelos</a:t>
            </a:r>
            <a:r>
              <a:rPr lang="en-CA" sz="2400" b="1" dirty="0" smtClean="0">
                <a:solidFill>
                  <a:srgbClr val="640000"/>
                </a:solidFill>
              </a:rPr>
              <a:t> de </a:t>
            </a:r>
            <a:r>
              <a:rPr lang="en-CA" sz="2400" b="1" dirty="0" err="1" smtClean="0">
                <a:solidFill>
                  <a:srgbClr val="640000"/>
                </a:solidFill>
              </a:rPr>
              <a:t>previsão</a:t>
            </a:r>
            <a:r>
              <a:rPr lang="en-CA" sz="2400" b="1" dirty="0" smtClean="0">
                <a:solidFill>
                  <a:srgbClr val="640000"/>
                </a:solidFill>
              </a:rPr>
              <a:t> de tempo e </a:t>
            </a:r>
            <a:r>
              <a:rPr lang="en-CA" sz="2400" b="1" dirty="0" err="1" smtClean="0">
                <a:solidFill>
                  <a:srgbClr val="640000"/>
                </a:solidFill>
              </a:rPr>
              <a:t>clima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creen Shot 2016-04-12 at 06.4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6" y="3631035"/>
            <a:ext cx="4745013" cy="2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Screen Shot 2016-04-12 at 06.41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2494" cy="35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Screen Shot 2016-04-12 at 06.4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63" y="3023816"/>
            <a:ext cx="2728020" cy="36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8382" y="340445"/>
            <a:ext cx="2338114" cy="2039661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eaLnBrk="1"/>
            <a:r>
              <a:rPr lang="en-US" altLang="en-US" sz="2531" err="1"/>
              <a:t>Instalação</a:t>
            </a:r>
            <a:r>
              <a:rPr lang="en-US" altLang="en-US" sz="2531"/>
              <a:t> </a:t>
            </a:r>
            <a:r>
              <a:rPr lang="en-US" altLang="en-US" sz="2531" err="1"/>
              <a:t>em</a:t>
            </a:r>
            <a:r>
              <a:rPr lang="en-US" altLang="en-US" sz="2531"/>
              <a:t> containers – </a:t>
            </a:r>
            <a:r>
              <a:rPr lang="en-US" altLang="en-US" sz="2531" err="1"/>
              <a:t>Computador</a:t>
            </a:r>
            <a:r>
              <a:rPr lang="en-US" altLang="en-US" sz="2531"/>
              <a:t> Santos Dumont</a:t>
            </a:r>
          </a:p>
        </p:txBody>
      </p:sp>
    </p:spTree>
    <p:extLst>
      <p:ext uri="{BB962C8B-B14F-4D97-AF65-F5344CB8AC3E}">
        <p14:creationId xmlns:p14="http://schemas.microsoft.com/office/powerpoint/2010/main" val="7918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9697" y="1007939"/>
          <a:ext cx="7160493" cy="4693667"/>
        </p:xfrm>
        <a:graphic>
          <a:graphicData uri="http://schemas.openxmlformats.org/drawingml/2006/table">
            <a:tbl>
              <a:tblPr/>
              <a:tblGrid>
                <a:gridCol w="2346275"/>
                <a:gridCol w="2003599"/>
                <a:gridCol w="2810619"/>
              </a:tblGrid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Machine Module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HPL Tflops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B710 CPU's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214,6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B715+GPU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455,9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 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. # 148  TOP500’s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B715+PHI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111,9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MESCLA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12,1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B710+B715 CPU's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315,8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. # 209 TOP500’s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453182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CPUB710+CPUB715+phi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363,2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.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# 180 TOP500’s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Total Performance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794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+- # 85 TOP500’s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453182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(independent modules)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Peak Performance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 1.092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1,1 Petaflops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91331"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Efficiency 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72,75%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>
                      <a:lvl1pPr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ＭＳ Ｐゴシック" charset="-128"/>
                          <a:sym typeface="Helvetica Light" charset="0"/>
                        </a:defRPr>
                      </a:lvl1pPr>
                      <a:lvl2pPr marL="742950" indent="-28575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 algn="l" defTabSz="457200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12700" marR="12700" marT="12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3904" y="138411"/>
            <a:ext cx="6033120" cy="871254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29" tIns="45715" rIns="91429" bIns="45715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-128"/>
                <a:sym typeface="Helvetica Light" charset="0"/>
              </a:defRPr>
            </a:lvl9pPr>
          </a:lstStyle>
          <a:p>
            <a:pPr eaLnBrk="1"/>
            <a:r>
              <a:rPr lang="en-US" altLang="en-US" sz="2531" b="1"/>
              <a:t>Santos Dumont LINPACK – performance   TOP500 – June 2015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5704" y="5963916"/>
            <a:ext cx="8696399" cy="741351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1434" tIns="45717" rIns="91434" bIns="45717">
            <a:spAutoFit/>
          </a:bodyPr>
          <a:lstStyle/>
          <a:p>
            <a:pPr marL="285722" indent="-285722">
              <a:buFont typeface="Arial"/>
              <a:buChar char="•"/>
              <a:defRPr/>
            </a:pPr>
            <a:r>
              <a:rPr lang="en-US" sz="1406">
                <a:solidFill>
                  <a:schemeClr val="dk1"/>
                </a:solidFill>
              </a:rPr>
              <a:t>Largest  computer in Latin America at this moment</a:t>
            </a:r>
          </a:p>
          <a:p>
            <a:pPr marL="285722" indent="-285722">
              <a:buFont typeface="Arial"/>
              <a:buChar char="•"/>
              <a:defRPr/>
            </a:pPr>
            <a:r>
              <a:rPr lang="en-US" sz="1406" smtClean="0">
                <a:solidFill>
                  <a:schemeClr val="dk1"/>
                </a:solidFill>
              </a:rPr>
              <a:t>IN 2015 (</a:t>
            </a:r>
            <a:r>
              <a:rPr lang="en-US" sz="1406" err="1" smtClean="0">
                <a:solidFill>
                  <a:schemeClr val="dk1"/>
                </a:solidFill>
              </a:rPr>
              <a:t>november</a:t>
            </a:r>
            <a:r>
              <a:rPr lang="en-US" sz="1406" smtClean="0">
                <a:solidFill>
                  <a:schemeClr val="dk1"/>
                </a:solidFill>
              </a:rPr>
              <a:t>) Brazil had  </a:t>
            </a:r>
            <a:r>
              <a:rPr lang="en-US" sz="1406">
                <a:solidFill>
                  <a:schemeClr val="dk1"/>
                </a:solidFill>
              </a:rPr>
              <a:t>6 entries in the  TOP500 list  (LNCC -3; CIMATEC-1; PETROBRAS 1; CPTEC- 1)</a:t>
            </a:r>
          </a:p>
          <a:p>
            <a:pPr marL="285722" indent="-285722">
              <a:buFont typeface="Arial"/>
              <a:buChar char="•"/>
              <a:defRPr/>
            </a:pPr>
            <a:r>
              <a:rPr lang="en-US" sz="1406">
                <a:solidFill>
                  <a:schemeClr val="dk1"/>
                </a:solidFill>
              </a:rPr>
              <a:t>Same as  Australia (however , Australia has  #16 and 3 in the  TOP100)</a:t>
            </a:r>
          </a:p>
        </p:txBody>
      </p:sp>
    </p:spTree>
    <p:extLst>
      <p:ext uri="{BB962C8B-B14F-4D97-AF65-F5344CB8AC3E}">
        <p14:creationId xmlns:p14="http://schemas.microsoft.com/office/powerpoint/2010/main" val="568795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pPr marL="742950" lvl="1" indent="-285750">
              <a:buFont typeface="Arial" charset="0"/>
              <a:buChar char="•"/>
            </a:pPr>
            <a:endParaRPr lang="pt-BR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sz="2800" b="1" dirty="0" smtClean="0"/>
              <a:t>Requisitos na </a:t>
            </a:r>
            <a:r>
              <a:rPr lang="pt-BR" sz="2800" b="1" dirty="0" smtClean="0"/>
              <a:t>especificação do Santos Dumont </a:t>
            </a:r>
            <a:r>
              <a:rPr lang="pt-BR" sz="2800" b="1" dirty="0" smtClean="0"/>
              <a:t>vieram de várias áreas de aplicação </a:t>
            </a:r>
            <a:r>
              <a:rPr lang="pt-BR" sz="2800" b="1" dirty="0" smtClean="0">
                <a:sym typeface="Wingdings"/>
              </a:rPr>
              <a:t> arquitetura é heterogênea (atende biologia computacional, problemas das engenharias, saúde,  construção de novos materiais, astronomia,  geofísica, oceanografia e também meteorologia.</a:t>
            </a:r>
          </a:p>
          <a:p>
            <a:pPr marL="742950" lvl="1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274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71400"/>
            <a:ext cx="8712968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2800" b="1" dirty="0" smtClean="0"/>
              <a:t>Santos Dumont pode ser usado (e já o é) para o desenvolvimento de pesquisas em Previsão de Tempo e Clima . No momento,  projetos de Meteorologia estão entre a 4a e 8a colocação entre os maiores usuários do sistema. </a:t>
            </a:r>
          </a:p>
          <a:p>
            <a:pPr marL="285750" indent="-285750">
              <a:buFont typeface="Arial" charset="0"/>
              <a:buChar char="•"/>
            </a:pPr>
            <a:endParaRPr lang="pt-BR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2800" b="1" dirty="0" smtClean="0"/>
              <a:t>Não é, seguramente, uma máquina com arquitetura  integralmente desenhada para atender as necessidades específicas da Meteorologia (exceto cerca de 1/3 do computador);</a:t>
            </a:r>
          </a:p>
          <a:p>
            <a:pPr marL="285750" indent="-285750">
              <a:buFont typeface="Arial" charset="0"/>
              <a:buChar char="•"/>
            </a:pPr>
            <a:endParaRPr lang="pt-BR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2800" b="1" u="sng" dirty="0" smtClean="0"/>
              <a:t>Não atende os requisitos de segurança de um centro operacional -&gt;  este é um sério problema para atividades governamentais que exigem alto nível de segurança</a:t>
            </a:r>
            <a:r>
              <a:rPr lang="pt-BR" sz="2800" b="1" dirty="0" smtClean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pt-BR" sz="2800" b="1" dirty="0" smtClean="0"/>
          </a:p>
          <a:p>
            <a:pPr marL="742950" lvl="1" indent="-285750">
              <a:buFont typeface="Arial" charset="0"/>
              <a:buChar char="•"/>
            </a:pPr>
            <a:endParaRPr lang="en-US" b="1" dirty="0">
              <a:sym typeface="Wingdings"/>
            </a:endParaRPr>
          </a:p>
          <a:p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958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032"/>
            <a:ext cx="864096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Conclusão</a:t>
            </a:r>
            <a:endParaRPr lang="en-US" sz="2400" b="1" dirty="0" smtClean="0"/>
          </a:p>
          <a:p>
            <a:endParaRPr lang="en-US" b="1" dirty="0"/>
          </a:p>
          <a:p>
            <a:pPr marL="742950" lvl="1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Estamos ficando cada vez mais defasados no cenário mundial dos Centros de Previsão de Tempo/Clima:</a:t>
            </a:r>
          </a:p>
          <a:p>
            <a:pPr marL="742950" lvl="1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Atraso na capacidade de processamento, </a:t>
            </a:r>
            <a:r>
              <a:rPr lang="pt-BR" b="1" dirty="0" smtClean="0">
                <a:sym typeface="Wingdings"/>
              </a:rPr>
              <a:t>armazenamento; </a:t>
            </a:r>
            <a:endParaRPr lang="pt-BR" b="1" dirty="0" smtClean="0">
              <a:sym typeface="Wingdings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Falta de atualização mais frequente:   maioria dos centros entre 2-5 anos. CPTEC  está há 6 anos com o mesmo computador.  Pequeno upgrade será realizado em 2017 mas não o suficiente para torná-lo competitivo.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Entre a decisão de adquirir um novo computador (ou seja, ter a garantia do recurso) e a instalação - &gt;  da ordem de 2 anos.  Ou seja, a atualização do CPTEC, na melhor das hipóteses, em 2018.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Santos Dumont não é uma solução para a previsão operacional. </a:t>
            </a:r>
          </a:p>
          <a:p>
            <a:pPr marL="1200150" lvl="2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Não basta comprar computador -&gt;  é preciso rever a estrutura do Sistema Nacional de Meteorologia,  definindo claramente as responsabilidades de cada setor - 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Modelo de gestão:  talvez OS?</a:t>
            </a:r>
          </a:p>
          <a:p>
            <a:pPr marL="1200150" lvl="2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Recursos Humanos: Articulação entre setor operacional e acadêmico:  experiência dos europeus e americanos é positiva.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b="1" dirty="0" smtClean="0">
                <a:sym typeface="Wingdings"/>
              </a:rPr>
              <a:t>Editais de pesquisa podem unir esforços.</a:t>
            </a:r>
          </a:p>
          <a:p>
            <a:pPr marL="1200150" lvl="2" indent="-285750">
              <a:buFont typeface="Arial" charset="0"/>
              <a:buChar char="•"/>
            </a:pPr>
            <a:endParaRPr lang="pt-BR" b="1" dirty="0" smtClean="0">
              <a:sym typeface="Wingdings"/>
            </a:endParaRPr>
          </a:p>
          <a:p>
            <a:endParaRPr lang="pt-BR" b="1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2010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Planejamento Estratégico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</a:t>
            </a:r>
            <a:r>
              <a:rPr lang="pt-BR" dirty="0" smtClean="0"/>
              <a:t>oluções </a:t>
            </a:r>
            <a:r>
              <a:rPr lang="pt-BR" dirty="0"/>
              <a:t>de fusões e extinções de instituições e talvez novas e mais vigoras instituições emergirão como solução para os problemas atuais.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coragem para enfrentar os desafios deve vir de cima, da vontade política de dar um salto de qualidade ao </a:t>
            </a:r>
            <a:r>
              <a:rPr lang="pt-BR" dirty="0" smtClean="0"/>
              <a:t>SNMC para benefício de todos.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5077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196752"/>
            <a:ext cx="2880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2 a 4 anos entre atualizações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13335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" y="1412776"/>
            <a:ext cx="9144000" cy="33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61"/>
            <a:ext cx="9144000" cy="2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20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1472" y="1772816"/>
            <a:ext cx="47525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4-5 anos aproximadamente.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05714" y="788123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2000" b="1" dirty="0"/>
              <a:t>Lewis Richardson</a:t>
            </a:r>
          </a:p>
        </p:txBody>
      </p:sp>
      <p:pic>
        <p:nvPicPr>
          <p:cNvPr id="4106" name="Picture 10" descr="Lewis_Fry_Richard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 bwMode="auto">
          <a:xfrm>
            <a:off x="6265863" y="981075"/>
            <a:ext cx="24098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9388" y="980283"/>
            <a:ext cx="3408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2000" b="1" dirty="0"/>
              <a:t>1910–1922 </a:t>
            </a:r>
            <a:r>
              <a:rPr lang="en-CA" sz="2000" b="1" dirty="0" err="1" smtClean="0"/>
              <a:t>Previsão</a:t>
            </a:r>
            <a:r>
              <a:rPr lang="en-CA" sz="2000" b="1" dirty="0" smtClean="0"/>
              <a:t> </a:t>
            </a:r>
            <a:r>
              <a:rPr lang="en-CA" sz="2000" b="1" dirty="0" err="1"/>
              <a:t>N</a:t>
            </a:r>
            <a:r>
              <a:rPr lang="en-CA" sz="2000" b="1" dirty="0" err="1" smtClean="0"/>
              <a:t>umérica</a:t>
            </a:r>
            <a:endParaRPr lang="en-CA" sz="2000" b="1" dirty="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9388" y="2636838"/>
            <a:ext cx="6000749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dirty="0"/>
              <a:t>– </a:t>
            </a:r>
            <a:r>
              <a:rPr lang="en-CA" dirty="0" err="1" smtClean="0"/>
              <a:t>tentativa</a:t>
            </a:r>
            <a:r>
              <a:rPr lang="en-CA" dirty="0" smtClean="0"/>
              <a:t> de </a:t>
            </a:r>
            <a:r>
              <a:rPr lang="en-CA" dirty="0" err="1" smtClean="0"/>
              <a:t>previsão</a:t>
            </a:r>
            <a:r>
              <a:rPr lang="en-CA" dirty="0" smtClean="0"/>
              <a:t> de </a:t>
            </a:r>
            <a:r>
              <a:rPr lang="en-CA" dirty="0"/>
              <a:t>8hr </a:t>
            </a:r>
            <a:r>
              <a:rPr lang="en-CA" dirty="0" smtClean="0"/>
              <a:t>para </a:t>
            </a:r>
            <a:r>
              <a:rPr lang="en-CA" dirty="0" smtClean="0"/>
              <a:t>20 de </a:t>
            </a:r>
            <a:r>
              <a:rPr lang="en-CA" dirty="0" err="1" smtClean="0"/>
              <a:t>maio</a:t>
            </a:r>
            <a:r>
              <a:rPr lang="en-CA" dirty="0" smtClean="0"/>
              <a:t> de  </a:t>
            </a:r>
            <a:r>
              <a:rPr lang="en-CA" dirty="0"/>
              <a:t>1910 </a:t>
            </a:r>
            <a:r>
              <a:rPr lang="en-CA" dirty="0" smtClean="0"/>
              <a:t>, um </a:t>
            </a:r>
            <a:r>
              <a:rPr lang="en-CA" dirty="0" err="1" smtClean="0"/>
              <a:t>período</a:t>
            </a:r>
            <a:r>
              <a:rPr lang="en-CA" dirty="0" smtClean="0"/>
              <a:t> </a:t>
            </a:r>
            <a:r>
              <a:rPr lang="en-CA" dirty="0" err="1" smtClean="0"/>
              <a:t>em</a:t>
            </a:r>
            <a:r>
              <a:rPr lang="en-CA" dirty="0" smtClean="0"/>
              <a:t> que </a:t>
            </a:r>
            <a:r>
              <a:rPr lang="en-CA" dirty="0" err="1" smtClean="0"/>
              <a:t>haviam</a:t>
            </a:r>
            <a:r>
              <a:rPr lang="en-CA" dirty="0" smtClean="0"/>
              <a:t> </a:t>
            </a:r>
            <a:r>
              <a:rPr lang="en-CA" dirty="0" err="1" smtClean="0"/>
              <a:t>observações</a:t>
            </a:r>
            <a:r>
              <a:rPr lang="en-CA" dirty="0" smtClean="0"/>
              <a:t> de </a:t>
            </a:r>
            <a:r>
              <a:rPr lang="en-CA" dirty="0" err="1" smtClean="0"/>
              <a:t>superfície</a:t>
            </a:r>
            <a:r>
              <a:rPr lang="en-CA" dirty="0" smtClean="0"/>
              <a:t> e de </a:t>
            </a:r>
            <a:r>
              <a:rPr lang="en-CA" dirty="0" err="1" smtClean="0"/>
              <a:t>balões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4109" name="Picture 13" descr="richardson_map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2808287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9388" y="1779588"/>
            <a:ext cx="600075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dirty="0"/>
              <a:t>– </a:t>
            </a:r>
            <a:r>
              <a:rPr lang="en-CA" dirty="0" err="1" smtClean="0"/>
              <a:t>solução</a:t>
            </a:r>
            <a:r>
              <a:rPr lang="en-CA" dirty="0" smtClean="0"/>
              <a:t> </a:t>
            </a:r>
            <a:r>
              <a:rPr lang="en-CA" dirty="0" err="1" smtClean="0"/>
              <a:t>baseada</a:t>
            </a:r>
            <a:r>
              <a:rPr lang="en-CA" dirty="0" smtClean="0"/>
              <a:t> </a:t>
            </a:r>
            <a:r>
              <a:rPr lang="en-CA" dirty="0" err="1" smtClean="0"/>
              <a:t>na</a:t>
            </a:r>
            <a:r>
              <a:rPr lang="en-CA" dirty="0" smtClean="0"/>
              <a:t> </a:t>
            </a:r>
            <a:r>
              <a:rPr lang="en-CA" dirty="0" err="1" smtClean="0"/>
              <a:t>formulação</a:t>
            </a:r>
            <a:r>
              <a:rPr lang="en-CA" dirty="0" smtClean="0"/>
              <a:t> </a:t>
            </a:r>
            <a:r>
              <a:rPr lang="en-CA" dirty="0" err="1" smtClean="0"/>
              <a:t>em</a:t>
            </a:r>
            <a:r>
              <a:rPr lang="en-CA" dirty="0" smtClean="0"/>
              <a:t> </a:t>
            </a:r>
            <a:r>
              <a:rPr lang="en-CA" dirty="0" err="1" smtClean="0"/>
              <a:t>diferenças</a:t>
            </a:r>
            <a:r>
              <a:rPr lang="en-CA" dirty="0" smtClean="0"/>
              <a:t> </a:t>
            </a:r>
            <a:r>
              <a:rPr lang="en-CA" dirty="0" err="1" smtClean="0"/>
              <a:t>finitas</a:t>
            </a:r>
            <a:r>
              <a:rPr lang="en-CA" dirty="0" smtClean="0"/>
              <a:t> de um </a:t>
            </a:r>
            <a:r>
              <a:rPr lang="en-CA" dirty="0" err="1" smtClean="0"/>
              <a:t>sistema</a:t>
            </a:r>
            <a:r>
              <a:rPr lang="en-CA" dirty="0" smtClean="0"/>
              <a:t> </a:t>
            </a:r>
            <a:r>
              <a:rPr lang="en-CA" dirty="0" err="1" smtClean="0"/>
              <a:t>simplificado</a:t>
            </a:r>
            <a:r>
              <a:rPr lang="en-CA" dirty="0" smtClean="0"/>
              <a:t> das  </a:t>
            </a:r>
            <a:r>
              <a:rPr lang="en-CA" dirty="0" err="1" smtClean="0"/>
              <a:t>equações</a:t>
            </a:r>
            <a:r>
              <a:rPr lang="en-CA" dirty="0" smtClean="0"/>
              <a:t> do </a:t>
            </a:r>
            <a:r>
              <a:rPr lang="en-CA" dirty="0" err="1" smtClean="0"/>
              <a:t>Bjerkness</a:t>
            </a:r>
            <a:endParaRPr lang="en-CA" dirty="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203575" y="4058541"/>
            <a:ext cx="5832921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dirty="0"/>
              <a:t>– </a:t>
            </a:r>
            <a:r>
              <a:rPr lang="en-CA" dirty="0" err="1" smtClean="0"/>
              <a:t>levou</a:t>
            </a:r>
            <a:r>
              <a:rPr lang="en-CA" dirty="0" smtClean="0"/>
              <a:t> </a:t>
            </a:r>
            <a:r>
              <a:rPr lang="en-CA" dirty="0" smtClean="0"/>
              <a:t>6 </a:t>
            </a:r>
            <a:r>
              <a:rPr lang="en-CA" dirty="0" err="1" smtClean="0"/>
              <a:t>semanas</a:t>
            </a:r>
            <a:r>
              <a:rPr lang="en-CA" dirty="0" smtClean="0"/>
              <a:t> para </a:t>
            </a:r>
            <a:r>
              <a:rPr lang="en-CA" dirty="0" err="1" smtClean="0"/>
              <a:t>calcular</a:t>
            </a:r>
            <a:r>
              <a:rPr lang="en-CA" dirty="0" smtClean="0"/>
              <a:t> </a:t>
            </a:r>
            <a:r>
              <a:rPr lang="en-CA" dirty="0" err="1" smtClean="0"/>
              <a:t>na</a:t>
            </a:r>
            <a:r>
              <a:rPr lang="en-CA" dirty="0" smtClean="0"/>
              <a:t> </a:t>
            </a:r>
            <a:r>
              <a:rPr lang="en-CA" dirty="0" err="1" smtClean="0"/>
              <a:t>mão</a:t>
            </a:r>
            <a:r>
              <a:rPr lang="en-CA" dirty="0" smtClean="0"/>
              <a:t>…(</a:t>
            </a:r>
            <a:r>
              <a:rPr lang="en-CA" dirty="0" err="1" smtClean="0"/>
              <a:t>durante</a:t>
            </a:r>
            <a:r>
              <a:rPr lang="en-CA" dirty="0" smtClean="0"/>
              <a:t> </a:t>
            </a:r>
            <a:r>
              <a:rPr lang="en-CA" dirty="0" err="1" smtClean="0"/>
              <a:t>períodos</a:t>
            </a:r>
            <a:r>
              <a:rPr lang="en-CA" dirty="0" smtClean="0"/>
              <a:t> de “</a:t>
            </a:r>
            <a:r>
              <a:rPr lang="en-CA" dirty="0" err="1" smtClean="0"/>
              <a:t>descanço</a:t>
            </a:r>
            <a:r>
              <a:rPr lang="en-CA" dirty="0" smtClean="0"/>
              <a:t>” </a:t>
            </a:r>
            <a:r>
              <a:rPr lang="en-CA" dirty="0" err="1" smtClean="0"/>
              <a:t>enquanto</a:t>
            </a:r>
            <a:r>
              <a:rPr lang="en-CA" dirty="0" smtClean="0"/>
              <a:t> </a:t>
            </a:r>
            <a:r>
              <a:rPr lang="en-CA" dirty="0" err="1" smtClean="0"/>
              <a:t>dirigia</a:t>
            </a:r>
            <a:r>
              <a:rPr lang="en-CA" dirty="0" smtClean="0"/>
              <a:t> </a:t>
            </a:r>
            <a:r>
              <a:rPr lang="en-CA" dirty="0" err="1" smtClean="0"/>
              <a:t>ambulâncias</a:t>
            </a:r>
            <a:r>
              <a:rPr lang="en-CA" dirty="0" smtClean="0"/>
              <a:t> </a:t>
            </a:r>
            <a:r>
              <a:rPr lang="en-CA" dirty="0" err="1" smtClean="0"/>
              <a:t>na</a:t>
            </a:r>
            <a:r>
              <a:rPr lang="en-CA" dirty="0" smtClean="0"/>
              <a:t> 1</a:t>
            </a:r>
            <a:r>
              <a:rPr lang="en-CA" baseline="30000" dirty="0" smtClean="0"/>
              <a:t>a</a:t>
            </a:r>
            <a:r>
              <a:rPr lang="en-CA" dirty="0" smtClean="0"/>
              <a:t> Guerra Mundial). </a:t>
            </a:r>
            <a:endParaRPr lang="en-CA" dirty="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203575" y="5191212"/>
            <a:ext cx="5832921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dirty="0"/>
              <a:t>– </a:t>
            </a:r>
            <a:r>
              <a:rPr lang="en-CA" dirty="0" err="1" smtClean="0"/>
              <a:t>fracasso</a:t>
            </a:r>
            <a:r>
              <a:rPr lang="en-CA" dirty="0" smtClean="0"/>
              <a:t>!! </a:t>
            </a:r>
            <a:r>
              <a:rPr lang="en-CA" dirty="0" err="1" smtClean="0"/>
              <a:t>Mudanças</a:t>
            </a:r>
            <a:r>
              <a:rPr lang="en-CA" dirty="0" smtClean="0"/>
              <a:t> de </a:t>
            </a:r>
            <a:r>
              <a:rPr lang="en-CA" dirty="0" err="1" smtClean="0"/>
              <a:t>pressão</a:t>
            </a:r>
            <a:r>
              <a:rPr lang="en-CA" dirty="0" smtClean="0"/>
              <a:t> e </a:t>
            </a:r>
            <a:r>
              <a:rPr lang="en-CA" dirty="0" err="1" smtClean="0"/>
              <a:t>temperatura</a:t>
            </a:r>
            <a:r>
              <a:rPr lang="en-CA" dirty="0" smtClean="0"/>
              <a:t>  </a:t>
            </a:r>
            <a:r>
              <a:rPr lang="en-CA" dirty="0" err="1" smtClean="0"/>
              <a:t>absurdas</a:t>
            </a:r>
            <a:r>
              <a:rPr lang="en-CA" dirty="0" smtClean="0"/>
              <a:t>…</a:t>
            </a:r>
          </a:p>
          <a:p>
            <a:endParaRPr lang="en-CA" dirty="0"/>
          </a:p>
          <a:p>
            <a:r>
              <a:rPr lang="en-CA" dirty="0"/>
              <a:t>– </a:t>
            </a:r>
            <a:r>
              <a:rPr lang="en-CA" dirty="0" err="1" smtClean="0"/>
              <a:t>demorou</a:t>
            </a:r>
            <a:r>
              <a:rPr lang="en-CA" dirty="0" smtClean="0"/>
              <a:t> </a:t>
            </a:r>
            <a:r>
              <a:rPr lang="en-CA" dirty="0" err="1" smtClean="0"/>
              <a:t>mais</a:t>
            </a:r>
            <a:r>
              <a:rPr lang="en-CA" dirty="0" smtClean="0"/>
              <a:t> de 15 </a:t>
            </a:r>
            <a:r>
              <a:rPr lang="en-CA" dirty="0" err="1" smtClean="0"/>
              <a:t>anos</a:t>
            </a:r>
            <a:r>
              <a:rPr lang="en-CA" dirty="0" smtClean="0"/>
              <a:t> para </a:t>
            </a:r>
            <a:r>
              <a:rPr lang="en-CA" dirty="0" err="1" smtClean="0"/>
              <a:t>descobrirem</a:t>
            </a:r>
            <a:r>
              <a:rPr lang="en-CA" dirty="0" smtClean="0"/>
              <a:t> a causa </a:t>
            </a:r>
            <a:r>
              <a:rPr lang="en-CA" dirty="0" smtClean="0"/>
              <a:t>–  </a:t>
            </a:r>
            <a:r>
              <a:rPr lang="en-CA" dirty="0" err="1" smtClean="0"/>
              <a:t>abriu</a:t>
            </a:r>
            <a:r>
              <a:rPr lang="en-CA" dirty="0" smtClean="0"/>
              <a:t> </a:t>
            </a:r>
            <a:r>
              <a:rPr lang="en-CA" dirty="0" err="1" smtClean="0"/>
              <a:t>uma</a:t>
            </a:r>
            <a:r>
              <a:rPr lang="en-CA" dirty="0" smtClean="0"/>
              <a:t> </a:t>
            </a:r>
            <a:r>
              <a:rPr lang="en-CA" dirty="0" err="1" smtClean="0"/>
              <a:t>área</a:t>
            </a:r>
            <a:r>
              <a:rPr lang="en-CA" dirty="0" smtClean="0"/>
              <a:t> de </a:t>
            </a:r>
            <a:r>
              <a:rPr lang="en-CA" dirty="0" err="1" smtClean="0"/>
              <a:t>pesquisa</a:t>
            </a:r>
            <a:r>
              <a:rPr lang="en-CA" dirty="0" smtClean="0"/>
              <a:t> </a:t>
            </a:r>
            <a:r>
              <a:rPr lang="en-CA" dirty="0" err="1" smtClean="0"/>
              <a:t>em</a:t>
            </a:r>
            <a:r>
              <a:rPr lang="en-CA" dirty="0" smtClean="0"/>
              <a:t> </a:t>
            </a:r>
            <a:r>
              <a:rPr lang="en-CA" dirty="0" err="1" smtClean="0"/>
              <a:t>Matemática</a:t>
            </a:r>
            <a:r>
              <a:rPr lang="en-CA" dirty="0" smtClean="0"/>
              <a:t> </a:t>
            </a:r>
            <a:r>
              <a:rPr lang="en-CA" dirty="0" err="1" smtClean="0"/>
              <a:t>Aplicada</a:t>
            </a:r>
            <a:r>
              <a:rPr lang="is-IS" smtClean="0"/>
              <a:t>…</a:t>
            </a:r>
            <a:r>
              <a:rPr lang="en-CA" smtClean="0"/>
              <a:t> </a:t>
            </a:r>
            <a:endParaRPr lang="en-CA" dirty="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203575" y="58054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dirty="0" smtClean="0"/>
              <a:t>–</a:t>
            </a:r>
            <a:endParaRPr lang="en-CA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438650" y="1184998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dirty="0"/>
              <a:t>(1881-1953)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775" y="154084"/>
            <a:ext cx="868483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640000"/>
                </a:solidFill>
              </a:rPr>
              <a:t>Uma </a:t>
            </a:r>
            <a:r>
              <a:rPr lang="en-CA" sz="2400" b="1" dirty="0" err="1" smtClean="0">
                <a:solidFill>
                  <a:srgbClr val="640000"/>
                </a:solidFill>
              </a:rPr>
              <a:t>breve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história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sobre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os</a:t>
            </a:r>
            <a:r>
              <a:rPr lang="en-CA" sz="2400" b="1" dirty="0" smtClean="0">
                <a:solidFill>
                  <a:srgbClr val="640000"/>
                </a:solidFill>
              </a:rPr>
              <a:t> </a:t>
            </a:r>
            <a:r>
              <a:rPr lang="en-CA" sz="2400" b="1" dirty="0" err="1" smtClean="0">
                <a:solidFill>
                  <a:srgbClr val="640000"/>
                </a:solidFill>
              </a:rPr>
              <a:t>modelos</a:t>
            </a:r>
            <a:r>
              <a:rPr lang="en-CA" sz="2400" b="1" dirty="0" smtClean="0">
                <a:solidFill>
                  <a:srgbClr val="640000"/>
                </a:solidFill>
              </a:rPr>
              <a:t> de </a:t>
            </a:r>
            <a:r>
              <a:rPr lang="en-CA" sz="2400" b="1" dirty="0" err="1" smtClean="0">
                <a:solidFill>
                  <a:srgbClr val="640000"/>
                </a:solidFill>
              </a:rPr>
              <a:t>previsão</a:t>
            </a:r>
            <a:r>
              <a:rPr lang="en-CA" sz="2400" b="1" dirty="0" smtClean="0">
                <a:solidFill>
                  <a:srgbClr val="640000"/>
                </a:solidFill>
              </a:rPr>
              <a:t> de tempo e </a:t>
            </a:r>
            <a:r>
              <a:rPr lang="en-CA" sz="2400" b="1" dirty="0" err="1" smtClean="0">
                <a:solidFill>
                  <a:srgbClr val="640000"/>
                </a:solidFill>
              </a:rPr>
              <a:t>clima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794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2060848"/>
            <a:ext cx="28083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2016:  </a:t>
            </a:r>
            <a:r>
              <a:rPr lang="pt-BR" err="1" smtClean="0">
                <a:solidFill>
                  <a:schemeClr val="bg1"/>
                </a:solidFill>
              </a:rPr>
              <a:t>installed</a:t>
            </a:r>
            <a:r>
              <a:rPr lang="pt-BR" smtClean="0">
                <a:solidFill>
                  <a:schemeClr val="bg1"/>
                </a:solidFill>
              </a:rPr>
              <a:t> a 6 000.000 </a:t>
            </a:r>
            <a:r>
              <a:rPr lang="pt-BR" err="1" smtClean="0">
                <a:solidFill>
                  <a:schemeClr val="bg1"/>
                </a:solidFill>
              </a:rPr>
              <a:t>GFlop</a:t>
            </a:r>
            <a:r>
              <a:rPr lang="pt-BR" smtClean="0">
                <a:solidFill>
                  <a:schemeClr val="bg1"/>
                </a:solidFill>
              </a:rPr>
              <a:t>/</a:t>
            </a:r>
            <a:r>
              <a:rPr lang="pt-BR" err="1" smtClean="0">
                <a:solidFill>
                  <a:schemeClr val="bg1"/>
                </a:solidFill>
              </a:rPr>
              <a:t>s</a:t>
            </a:r>
            <a:r>
              <a:rPr lang="pt-BR" smtClean="0">
                <a:solidFill>
                  <a:schemeClr val="bg1"/>
                </a:solidFill>
              </a:rPr>
              <a:t> </a:t>
            </a:r>
            <a:r>
              <a:rPr lang="pt-BR" err="1" smtClean="0">
                <a:solidFill>
                  <a:schemeClr val="bg1"/>
                </a:solidFill>
              </a:rPr>
              <a:t>computer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6314810"/>
            <a:ext cx="47525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4-6 anos aproximadamente.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740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1196752"/>
            <a:ext cx="29068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3-4 anos)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69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2204864"/>
            <a:ext cx="30963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2016: </a:t>
            </a:r>
            <a:r>
              <a:rPr lang="pt-BR" err="1" smtClean="0"/>
              <a:t>announced</a:t>
            </a:r>
            <a:r>
              <a:rPr lang="pt-BR" smtClean="0"/>
              <a:t> </a:t>
            </a:r>
            <a:r>
              <a:rPr lang="pt-BR" err="1" smtClean="0"/>
              <a:t>plans</a:t>
            </a:r>
            <a:r>
              <a:rPr lang="pt-BR" smtClean="0"/>
              <a:t> </a:t>
            </a:r>
            <a:r>
              <a:rPr lang="pt-BR" err="1" smtClean="0"/>
              <a:t>to</a:t>
            </a:r>
            <a:r>
              <a:rPr lang="pt-BR" smtClean="0"/>
              <a:t> </a:t>
            </a:r>
            <a:r>
              <a:rPr lang="pt-BR" err="1" smtClean="0"/>
              <a:t>install</a:t>
            </a:r>
            <a:r>
              <a:rPr lang="pt-BR" smtClean="0"/>
              <a:t> a 10.000.000 </a:t>
            </a:r>
            <a:r>
              <a:rPr lang="pt-BR" err="1" smtClean="0"/>
              <a:t>Gflops</a:t>
            </a:r>
            <a:r>
              <a:rPr lang="pt-BR" smtClean="0"/>
              <a:t> system in </a:t>
            </a:r>
            <a:r>
              <a:rPr lang="pt-BR" err="1" smtClean="0"/>
              <a:t>the</a:t>
            </a:r>
            <a:r>
              <a:rPr lang="pt-BR" smtClean="0"/>
              <a:t> </a:t>
            </a:r>
            <a:r>
              <a:rPr lang="pt-BR" err="1" smtClean="0"/>
              <a:t>next</a:t>
            </a:r>
            <a:r>
              <a:rPr lang="pt-BR" smtClean="0"/>
              <a:t> </a:t>
            </a:r>
            <a:r>
              <a:rPr lang="pt-BR" err="1" smtClean="0"/>
              <a:t>years</a:t>
            </a:r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1655676" y="593467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/>
              <a:t>De 1995 a 2009 o NCEP não teve nenhum computador na lista dos TOP500!!!</a:t>
            </a:r>
          </a:p>
          <a:p>
            <a:pPr algn="ctr"/>
            <a:r>
              <a:rPr lang="pt-BR" smtClean="0"/>
              <a:t>De 2009 em diante , atualizações a cada 3-4 anos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1916832"/>
            <a:ext cx="33843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2016:   instalando um computador de 5.340.000 </a:t>
            </a:r>
            <a:r>
              <a:rPr lang="pt-BR" err="1" smtClean="0">
                <a:solidFill>
                  <a:schemeClr val="bg1"/>
                </a:solidFill>
              </a:rPr>
              <a:t>Gflop</a:t>
            </a:r>
            <a:r>
              <a:rPr lang="pt-BR" smtClean="0">
                <a:solidFill>
                  <a:schemeClr val="bg1"/>
                </a:solidFill>
              </a:rPr>
              <a:t>/</a:t>
            </a:r>
            <a:r>
              <a:rPr lang="pt-BR" err="1" smtClean="0">
                <a:solidFill>
                  <a:schemeClr val="bg1"/>
                </a:solidFill>
              </a:rPr>
              <a:t>s</a:t>
            </a:r>
            <a:endParaRPr lang="pt-BR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2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3956" y="2636912"/>
            <a:ext cx="47525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4-9 anos aproximadamente.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335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556792"/>
            <a:ext cx="39604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Foram 8 anos entre a atualização de 2005 e a de 2013. Antes, a cada 2 anos.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1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2852936"/>
            <a:ext cx="47525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5-6 anos aproximadamente.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33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1412776"/>
            <a:ext cx="30243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2016:  adquiriu um sistema da  </a:t>
            </a:r>
            <a:r>
              <a:rPr lang="pt-BR" err="1" smtClean="0"/>
              <a:t>Cray</a:t>
            </a:r>
            <a:r>
              <a:rPr lang="pt-BR" smtClean="0"/>
              <a:t>  de  860.000 </a:t>
            </a:r>
            <a:r>
              <a:rPr lang="pt-BR" err="1" smtClean="0"/>
              <a:t>Gflop</a:t>
            </a:r>
            <a:r>
              <a:rPr lang="pt-BR" smtClean="0"/>
              <a:t>/</a:t>
            </a:r>
            <a:r>
              <a:rPr lang="pt-BR" err="1" smtClean="0"/>
              <a:t>s</a:t>
            </a:r>
            <a:endParaRPr lang="pt-BR" smtClean="0"/>
          </a:p>
        </p:txBody>
      </p:sp>
      <p:sp>
        <p:nvSpPr>
          <p:cNvPr id="6" name="TextBox 5"/>
          <p:cNvSpPr txBox="1"/>
          <p:nvPr/>
        </p:nvSpPr>
        <p:spPr>
          <a:xfrm>
            <a:off x="4211960" y="5013176"/>
            <a:ext cx="46085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6 anos aproximadamente 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3330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" y="5229200"/>
            <a:ext cx="9144000" cy="723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452" y="3430282"/>
            <a:ext cx="47525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Atualizações a cada 3-5 anos até 2010. Sem atualizações a 6 anos.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5 at 08.5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76" y="515444"/>
            <a:ext cx="4205489" cy="479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Computadores</a:t>
            </a:r>
            <a:r>
              <a:rPr lang="en-US" sz="3200" b="1" dirty="0" smtClean="0">
                <a:solidFill>
                  <a:schemeClr val="bg1"/>
                </a:solidFill>
              </a:rPr>
              <a:t> de Alto </a:t>
            </a:r>
            <a:r>
              <a:rPr lang="en-US" sz="3200" b="1" dirty="0" err="1" smtClean="0">
                <a:solidFill>
                  <a:schemeClr val="bg1"/>
                </a:solidFill>
              </a:rPr>
              <a:t>Desempenho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Sempre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muito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próximos</a:t>
            </a:r>
            <a:r>
              <a:rPr lang="en-US" sz="3200" b="1" dirty="0" smtClean="0">
                <a:solidFill>
                  <a:schemeClr val="bg1"/>
                </a:solidFill>
              </a:rPr>
              <a:t> da </a:t>
            </a:r>
            <a:r>
              <a:rPr lang="en-US" sz="3200" b="1" dirty="0" err="1" smtClean="0">
                <a:solidFill>
                  <a:schemeClr val="bg1"/>
                </a:solidFill>
              </a:rPr>
              <a:t>Meteorologia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7218"/>
            <a:ext cx="4248472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9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995487"/>
            <a:ext cx="36798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10" descr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600199"/>
            <a:ext cx="25003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11" descr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4221088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548680"/>
            <a:ext cx="241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Modelos globais</a:t>
            </a:r>
            <a:endParaRPr lang="pt-B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54867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/>
              <a:t>Modelos regionais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379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nacional de meteorologia e climatologia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4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20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4" y="179092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*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724" y="25649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*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976" y="179092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*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328" y="219598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*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4976" y="2640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*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57301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*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20" y="3354957"/>
            <a:ext cx="40324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Exceto CPTEC (parcialmente) todos os demais centros alimentam seus modelos  com produtos que vem dos EUA ou Alemanha... </a:t>
            </a:r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Exceto pelo CPTEC e INMET, as previsões regionais são feitas com resolução muito próxima a dos modelos globais do NCEP (EUA) e ECMWF (Europeu)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60" y="76470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b="1" dirty="0" smtClean="0"/>
              <a:t>CPTEC foi criado no final dos anos 80/início dos 90 para prover o Brasil com a melhor previsão possível na região da América do Sul, com ênfase </a:t>
            </a:r>
            <a:r>
              <a:rPr lang="pt-BR" sz="2400" b="1" dirty="0" smtClean="0"/>
              <a:t>na </a:t>
            </a:r>
            <a:r>
              <a:rPr lang="pt-BR" sz="2400" b="1" dirty="0" smtClean="0"/>
              <a:t>nossa região. Assumiu também responsabilidades na previsão da qualidade  do ar. </a:t>
            </a:r>
            <a:endParaRPr lang="pt-B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49289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CPTEC foi criado para prover previsões numéricas de tempo (e depois, clima foi incorporado à missão) -&gt; escritórios dos principais usuários (INMET, Marinha, Aeronáutica, Recursos Hídricos...) fariam a interface com os usuários....realidade atual é bem diferente...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044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80" y="119675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800" b="1" dirty="0"/>
              <a:t>CPTEC  faz previsão: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800" b="1" dirty="0"/>
              <a:t> global com resolução de 40/80km até 15 dias;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800" b="1" dirty="0"/>
              <a:t>Regional com 2 modelos – ETA e BRAMS (durante a Olimpíada com um 3º modelo (WRF)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800" b="1" dirty="0"/>
              <a:t>Tem domínio completo  sobre o global, ETA e BRAMS;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800" b="1" dirty="0"/>
              <a:t>Também faz previsão de estado do mar e clima sazonal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800" b="1" dirty="0"/>
              <a:t>Demais centros utilizam modelos estrangeiros,  sem total domínio .  </a:t>
            </a:r>
          </a:p>
          <a:p>
            <a:pPr marL="285750" indent="-285750">
              <a:buFont typeface="Arial" charset="0"/>
              <a:buChar char="•"/>
            </a:pPr>
            <a:endParaRPr lang="pt-BR" sz="2800" b="1" dirty="0"/>
          </a:p>
          <a:p>
            <a:pPr marL="285750" indent="-285750">
              <a:buFont typeface="Arial" charset="0"/>
              <a:buChar char="•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603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25956</TotalTime>
  <Words>1955</Words>
  <Application>Microsoft Macintosh PowerPoint</Application>
  <PresentationFormat>On-screen Show (4:3)</PresentationFormat>
  <Paragraphs>280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Calibri (Body)</vt:lpstr>
      <vt:lpstr>Helvetica Light</vt:lpstr>
      <vt:lpstr>ＭＳ Ｐゴシック</vt:lpstr>
      <vt:lpstr>Symbol</vt:lpstr>
      <vt:lpstr>Wingdings</vt:lpstr>
      <vt:lpstr>Arial</vt:lpstr>
      <vt:lpstr>Tema do Office</vt:lpstr>
      <vt:lpstr>Uma Contribuição à Discussão sobre os desafios da Previsão de Tempo/Clima no Brasil e necessidades legislativas/normativas   </vt:lpstr>
      <vt:lpstr>PowerPoint Presentation</vt:lpstr>
      <vt:lpstr>PowerPoint Presentation</vt:lpstr>
      <vt:lpstr>PowerPoint Presentation</vt:lpstr>
      <vt:lpstr>PowerPoint Presentation</vt:lpstr>
      <vt:lpstr>Sistema nacional de meteorologia e climatologia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Planejamento Estratégico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Assuncao</dc:creator>
  <cp:lastModifiedBy>Microsoft Office User</cp:lastModifiedBy>
  <cp:revision>121</cp:revision>
  <cp:lastPrinted>2016-11-16T09:19:56Z</cp:lastPrinted>
  <dcterms:created xsi:type="dcterms:W3CDTF">2012-09-19T12:30:17Z</dcterms:created>
  <dcterms:modified xsi:type="dcterms:W3CDTF">2016-11-16T11:59:56Z</dcterms:modified>
</cp:coreProperties>
</file>