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61" r:id="rId2"/>
    <p:sldId id="507" r:id="rId3"/>
    <p:sldId id="513" r:id="rId4"/>
    <p:sldId id="529" r:id="rId5"/>
    <p:sldId id="509" r:id="rId6"/>
    <p:sldId id="672" r:id="rId7"/>
    <p:sldId id="536" r:id="rId8"/>
    <p:sldId id="533" r:id="rId9"/>
    <p:sldId id="696" r:id="rId10"/>
    <p:sldId id="688" r:id="rId11"/>
    <p:sldId id="697" r:id="rId12"/>
    <p:sldId id="694" r:id="rId13"/>
    <p:sldId id="695" r:id="rId14"/>
    <p:sldId id="701" r:id="rId15"/>
    <p:sldId id="702" r:id="rId16"/>
    <p:sldId id="489" r:id="rId17"/>
  </p:sldIdLst>
  <p:sldSz cx="12192000" cy="7315200"/>
  <p:notesSz cx="6797675" cy="9926638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32">
          <p15:clr>
            <a:srgbClr val="A4A3A4"/>
          </p15:clr>
        </p15:guide>
        <p15:guide id="2" pos="73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2C4F"/>
    <a:srgbClr val="EAF2FA"/>
    <a:srgbClr val="D4E5F4"/>
    <a:srgbClr val="599AD5"/>
    <a:srgbClr val="75DBFF"/>
    <a:srgbClr val="B3EBFF"/>
    <a:srgbClr val="A8CBEA"/>
    <a:srgbClr val="81A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3969" autoAdjust="0"/>
  </p:normalViewPr>
  <p:slideViewPr>
    <p:cSldViewPr snapToGrid="0">
      <p:cViewPr varScale="1">
        <p:scale>
          <a:sx n="98" d="100"/>
          <a:sy n="98" d="100"/>
        </p:scale>
        <p:origin x="1014" y="96"/>
      </p:cViewPr>
      <p:guideLst>
        <p:guide orient="horz" pos="4232"/>
        <p:guide pos="7355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CAB88B37-F9B0-3399-B4EE-6CB1817F3D8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1964F80-4B13-9BE1-DDB8-43576E7E051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A94B4A5-2F39-4304-9211-880DCE432B4F}" type="datetimeFigureOut">
              <a:rPr lang="pt-BR"/>
              <a:pPr>
                <a:defRPr/>
              </a:pPr>
              <a:t>19/12/2022</a:t>
            </a:fld>
            <a:endParaRPr lang="pt-BR"/>
          </a:p>
        </p:txBody>
      </p:sp>
      <p:sp>
        <p:nvSpPr>
          <p:cNvPr id="4" name="Espaço Reservado para Imagem de Slide 3">
            <a:extLst>
              <a:ext uri="{FF2B5EF4-FFF2-40B4-BE49-F238E27FC236}">
                <a16:creationId xmlns:a16="http://schemas.microsoft.com/office/drawing/2014/main" id="{0A34C461-E781-AA69-820D-6A5F781FA7B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08013" y="1241425"/>
            <a:ext cx="55816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>
            <a:extLst>
              <a:ext uri="{FF2B5EF4-FFF2-40B4-BE49-F238E27FC236}">
                <a16:creationId xmlns:a16="http://schemas.microsoft.com/office/drawing/2014/main" id="{7F9C6383-2634-153B-DF9F-541386EA84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noProof="0"/>
              <a:t>Clique para editar os estilos de texto Mestres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502EE9C-7B18-7FDC-314F-7634CE47891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4E68562-DB58-FC81-0E5C-4B3D6A219FB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D8DCF5A-7E1E-4B59-A5E8-1D3DCB9A144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97187"/>
            <a:ext cx="9144000" cy="2546773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842174"/>
            <a:ext cx="9144000" cy="176614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A7C77A-3FCE-1422-2155-701829565A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780213"/>
            <a:ext cx="2743200" cy="3889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34CCE0-8BC1-40EE-BA3D-6CE809CC64AF}" type="datetimeFigureOut">
              <a:rPr lang="pt-BR"/>
              <a:pPr>
                <a:defRPr/>
              </a:pPr>
              <a:t>19/12/2022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A5F0B1-C265-CD9A-C4B4-0290D8E0C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780213"/>
            <a:ext cx="4114800" cy="3889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931B1C-1337-BFBC-4CDF-85AEA2173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780213"/>
            <a:ext cx="2743200" cy="3889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6D4341F-FB0E-4696-AF01-4D323E647A1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801964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88938"/>
            <a:ext cx="10515600" cy="1414462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947863"/>
            <a:ext cx="10515600" cy="464026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845B5E-B4C8-D232-F274-2A365DD3932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780213"/>
            <a:ext cx="2743200" cy="3889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79E6EE-E8B6-4044-83FE-31F2C2E3A145}" type="datetimeFigureOut">
              <a:rPr lang="pt-BR"/>
              <a:pPr>
                <a:defRPr/>
              </a:pPr>
              <a:t>19/12/2022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11B10D-2603-B073-78F9-F4A60DE74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780213"/>
            <a:ext cx="4114800" cy="3889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48F582-5439-9921-FE49-05E063D4D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780213"/>
            <a:ext cx="2743200" cy="3889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104651A4-4DB2-4FCB-B974-5BA959B65B7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067487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89467"/>
            <a:ext cx="2628900" cy="6199294"/>
          </a:xfrm>
          <a:prstGeom prst="rect">
            <a:avLst/>
          </a:prstGeo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89467"/>
            <a:ext cx="7734300" cy="619929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751F24-C45E-5CCD-173C-6FCA1FB4E92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780213"/>
            <a:ext cx="2743200" cy="3889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5B9E0B-94C4-405D-9E2E-99B9286F18FD}" type="datetimeFigureOut">
              <a:rPr lang="pt-BR"/>
              <a:pPr>
                <a:defRPr/>
              </a:pPr>
              <a:t>19/12/2022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CADFBA-FEE8-6750-B6D6-9B3C6FC41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780213"/>
            <a:ext cx="4114800" cy="3889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A724EF-3AF7-B156-1AB2-D9B176EB2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780213"/>
            <a:ext cx="2743200" cy="3889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1CDFE1A4-101A-47C4-ABB5-C66BD076303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284198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88938"/>
            <a:ext cx="10515600" cy="1414462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47863"/>
            <a:ext cx="10515600" cy="464026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A33DA4-4A47-A77E-44AA-FB3836EFB98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780213"/>
            <a:ext cx="2743200" cy="3889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8168FD-BB58-4E9B-8A30-FD0929A6BF8B}" type="datetimeFigureOut">
              <a:rPr lang="pt-BR"/>
              <a:pPr>
                <a:defRPr/>
              </a:pPr>
              <a:t>19/12/2022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D8E9D6-DFD5-030B-C354-6555F15D5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780213"/>
            <a:ext cx="4114800" cy="3889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646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823721"/>
            <a:ext cx="10515600" cy="3042919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895428"/>
            <a:ext cx="10515600" cy="16001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F8BD4C-76A9-EC1B-4112-1A0F99E0732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780213"/>
            <a:ext cx="2743200" cy="3889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F50ED0-ADA2-4D5A-8373-80632187669E}" type="datetimeFigureOut">
              <a:rPr lang="pt-BR"/>
              <a:pPr>
                <a:defRPr/>
              </a:pPr>
              <a:t>19/12/2022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B4906B-D53B-5CD0-3BC1-7641AE8CC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780213"/>
            <a:ext cx="4114800" cy="3889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AAAFAD-8BDB-FFEF-4441-1F6791F0D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780213"/>
            <a:ext cx="2743200" cy="3889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B568FC5-013D-4D95-B58A-E3937DF37C6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408692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88938"/>
            <a:ext cx="10515600" cy="1414462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47333"/>
            <a:ext cx="5181600" cy="464142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947333"/>
            <a:ext cx="5181600" cy="464142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1CF10FB-FD84-5B6D-7C26-F7CC1D16F9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780213"/>
            <a:ext cx="2743200" cy="3889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B11520-DFA8-4AB3-9511-D4FC8FEAD7E1}" type="datetimeFigureOut">
              <a:rPr lang="pt-BR"/>
              <a:pPr>
                <a:defRPr/>
              </a:pPr>
              <a:t>19/12/2022</a:t>
            </a:fld>
            <a:endParaRPr lang="pt-BR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DF7C361-8E82-FF2D-2C3B-D36E6915C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780213"/>
            <a:ext cx="4114800" cy="3889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305EE17-81B2-5C61-D2EF-8B560691E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780213"/>
            <a:ext cx="2743200" cy="3889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044E1CB-C2DE-49B0-A13A-89928427643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236835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89467"/>
            <a:ext cx="10515600" cy="1413934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793241"/>
            <a:ext cx="5157787" cy="87883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672080"/>
            <a:ext cx="5157787" cy="393022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793241"/>
            <a:ext cx="5183188" cy="87883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672080"/>
            <a:ext cx="5183188" cy="393022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5776D20-B29F-9D6F-B63C-EDC4A781856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780213"/>
            <a:ext cx="2743200" cy="3889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5BAAF8-A5C4-44F3-9887-F08BF7401AE1}" type="datetimeFigureOut">
              <a:rPr lang="pt-BR"/>
              <a:pPr>
                <a:defRPr/>
              </a:pPr>
              <a:t>19/12/2022</a:t>
            </a:fld>
            <a:endParaRPr lang="pt-BR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9DF3EEA-0928-A25D-39DE-62AA65E98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780213"/>
            <a:ext cx="4114800" cy="3889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712EA5B-9148-9A8A-E181-60D230BAF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780213"/>
            <a:ext cx="2743200" cy="3889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6DDA5975-BDAA-448A-8A09-7AE5C74D6CB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30369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88938"/>
            <a:ext cx="10515600" cy="1414462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0A576D6-4DE9-D0BA-340E-C085F863331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780213"/>
            <a:ext cx="2743200" cy="3889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422A68-1BF1-4C97-9FFB-70F392FDBADC}" type="datetimeFigureOut">
              <a:rPr lang="pt-BR"/>
              <a:pPr>
                <a:defRPr/>
              </a:pPr>
              <a:t>19/12/2022</a:t>
            </a:fld>
            <a:endParaRPr lang="pt-BR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BC29B00-64B2-B272-7563-E53BC7A86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780213"/>
            <a:ext cx="4114800" cy="3889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C12AC47-92F1-442A-16C2-D09505214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780213"/>
            <a:ext cx="2743200" cy="3889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588A6FB8-5872-408A-966D-50BEF46E77C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003316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ACE51678-65CD-7746-51A1-47F411CAEF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780213"/>
            <a:ext cx="2743200" cy="3889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E13A2A-CD47-40C2-8B72-5D713B71E2A5}" type="datetimeFigureOut">
              <a:rPr lang="pt-BR"/>
              <a:pPr>
                <a:defRPr/>
              </a:pPr>
              <a:t>19/12/2022</a:t>
            </a:fld>
            <a:endParaRPr lang="pt-BR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B5CE4E75-5DE4-25AD-FCCF-32FC84B48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780213"/>
            <a:ext cx="4114800" cy="3889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122B08F-C44C-28EB-3809-921431C40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780213"/>
            <a:ext cx="2743200" cy="3889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A8EF0D4-A920-4964-8C95-EC3DDE68CF9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661033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87680"/>
            <a:ext cx="3932237" cy="170688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053254"/>
            <a:ext cx="6172200" cy="519853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194560"/>
            <a:ext cx="3932237" cy="406569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8A19326-2B32-0A69-7EF3-A6AEDA1BDB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780213"/>
            <a:ext cx="2743200" cy="3889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4237F0-C76F-44BE-A1C0-7D38EE06D382}" type="datetimeFigureOut">
              <a:rPr lang="pt-BR"/>
              <a:pPr>
                <a:defRPr/>
              </a:pPr>
              <a:t>19/12/2022</a:t>
            </a:fld>
            <a:endParaRPr lang="pt-BR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ECBD331-90C0-1E1A-C5F8-DBCADB4C8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780213"/>
            <a:ext cx="4114800" cy="3889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0935FFF-2633-CF6E-A6BB-C3B6409C4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780213"/>
            <a:ext cx="2743200" cy="3889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0BFE22C0-D9F2-4C50-8A6E-750D8DCD947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37082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87680"/>
            <a:ext cx="3932237" cy="170688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053254"/>
            <a:ext cx="6172200" cy="5198533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/>
              <a:t>Clique no ícone para adicionar uma imagem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194560"/>
            <a:ext cx="3932237" cy="406569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6A87D1E-4D48-ACB4-A0B3-96F34B0B4E8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780213"/>
            <a:ext cx="2743200" cy="3889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20E46-59A8-4B6F-9B67-F7E6B8F78CFB}" type="datetimeFigureOut">
              <a:rPr lang="pt-BR"/>
              <a:pPr>
                <a:defRPr/>
              </a:pPr>
              <a:t>19/12/2022</a:t>
            </a:fld>
            <a:endParaRPr lang="pt-BR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641728B-6846-E218-E027-0AAFE2295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780213"/>
            <a:ext cx="4114800" cy="3889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8DCDDEC-90EB-CB3A-D1C6-CE1787FFD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780213"/>
            <a:ext cx="2743200" cy="3889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1C22202-78FF-4CA3-98BC-FE5269B6305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36014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m 2">
            <a:extLst>
              <a:ext uri="{FF2B5EF4-FFF2-40B4-BE49-F238E27FC236}">
                <a16:creationId xmlns:a16="http://schemas.microsoft.com/office/drawing/2014/main" id="{23C81695-DA22-55D9-6BAC-6B3F6CCE4069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9837A2E9-DB69-3995-8508-4FDCF5A5E388}"/>
              </a:ext>
            </a:extLst>
          </p:cNvPr>
          <p:cNvSpPr/>
          <p:nvPr userDrawn="1"/>
        </p:nvSpPr>
        <p:spPr>
          <a:xfrm>
            <a:off x="6496050" y="5927725"/>
            <a:ext cx="5475288" cy="13033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pic>
        <p:nvPicPr>
          <p:cNvPr id="1028" name="Imagem 16">
            <a:extLst>
              <a:ext uri="{FF2B5EF4-FFF2-40B4-BE49-F238E27FC236}">
                <a16:creationId xmlns:a16="http://schemas.microsoft.com/office/drawing/2014/main" id="{3690B21D-DCAB-960F-EFF4-BEA08237F0A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32863" y="6600825"/>
            <a:ext cx="303847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135" r:id="rId1"/>
    <p:sldLayoutId id="2147485136" r:id="rId2"/>
    <p:sldLayoutId id="2147485137" r:id="rId3"/>
    <p:sldLayoutId id="2147485138" r:id="rId4"/>
    <p:sldLayoutId id="2147485139" r:id="rId5"/>
    <p:sldLayoutId id="2147485140" r:id="rId6"/>
    <p:sldLayoutId id="2147485141" r:id="rId7"/>
    <p:sldLayoutId id="2147485142" r:id="rId8"/>
    <p:sldLayoutId id="2147485143" r:id="rId9"/>
    <p:sldLayoutId id="2147485144" r:id="rId10"/>
    <p:sldLayoutId id="2147485145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Agrupar 1">
            <a:extLst>
              <a:ext uri="{FF2B5EF4-FFF2-40B4-BE49-F238E27FC236}">
                <a16:creationId xmlns:a16="http://schemas.microsoft.com/office/drawing/2014/main" id="{2AE25053-A45E-BBFA-1A19-7D4CD6528B3F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7321550"/>
            <a:chOff x="0" y="0"/>
            <a:chExt cx="12192000" cy="7321312"/>
          </a:xfrm>
        </p:grpSpPr>
        <p:pic>
          <p:nvPicPr>
            <p:cNvPr id="14340" name="Imagem 1">
              <a:extLst>
                <a:ext uri="{FF2B5EF4-FFF2-40B4-BE49-F238E27FC236}">
                  <a16:creationId xmlns:a16="http://schemas.microsoft.com/office/drawing/2014/main" id="{6A1D8D21-8F70-7E52-D8DF-23C927299A5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2192000" cy="7315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41" name="Imagem 11">
              <a:extLst>
                <a:ext uri="{FF2B5EF4-FFF2-40B4-BE49-F238E27FC236}">
                  <a16:creationId xmlns:a16="http://schemas.microsoft.com/office/drawing/2014/main" id="{1B40652D-8B77-419E-0735-35C0E81FBEC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66025" y="6508750"/>
              <a:ext cx="4625975" cy="652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42" name="Imagem 16">
              <a:extLst>
                <a:ext uri="{FF2B5EF4-FFF2-40B4-BE49-F238E27FC236}">
                  <a16:creationId xmlns:a16="http://schemas.microsoft.com/office/drawing/2014/main" id="{849E64BB-B444-1CF5-9A9A-35957797C3B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39151" y="6606937"/>
              <a:ext cx="3038475" cy="714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4339" name="CaixaDeTexto 1">
            <a:extLst>
              <a:ext uri="{FF2B5EF4-FFF2-40B4-BE49-F238E27FC236}">
                <a16:creationId xmlns:a16="http://schemas.microsoft.com/office/drawing/2014/main" id="{80637B2A-CD0D-20B9-1C08-C34B44ADE0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7425" y="122238"/>
            <a:ext cx="10655300" cy="63401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endParaRPr lang="pt-BR" altLang="pt-BR" sz="3200" b="1" dirty="0">
              <a:solidFill>
                <a:srgbClr val="1F4E7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altLang="pt-BR" sz="6600" b="1" dirty="0">
                <a:solidFill>
                  <a:srgbClr val="00206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TRANSAÇÃO RFB  </a:t>
            </a:r>
          </a:p>
          <a:p>
            <a:pPr algn="ctr"/>
            <a:endParaRPr lang="pt-BR" altLang="pt-BR" sz="4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Aft>
                <a:spcPts val="600"/>
              </a:spcAft>
            </a:pPr>
            <a:r>
              <a:rPr lang="pt-BR" altLang="pt-BR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Lei nº 13.988/2020 alterada pela Lei nº 14.375/2022 </a:t>
            </a:r>
          </a:p>
          <a:p>
            <a:pPr algn="ctr">
              <a:spcAft>
                <a:spcPts val="600"/>
              </a:spcAft>
            </a:pPr>
            <a:endParaRPr lang="pt-BR" altLang="pt-BR" sz="4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altLang="pt-BR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SANDRO DE VARGAS SERPA</a:t>
            </a:r>
          </a:p>
          <a:p>
            <a:pPr algn="ctr"/>
            <a:r>
              <a:rPr lang="pt-BR" altLang="pt-BR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Secretário Especial Adjunto da RFB</a:t>
            </a:r>
          </a:p>
          <a:p>
            <a:pPr algn="r"/>
            <a:endParaRPr lang="pt-BR" altLang="pt-BR" sz="2400" b="1" dirty="0">
              <a:solidFill>
                <a:srgbClr val="002060"/>
              </a:solidFill>
            </a:endParaRPr>
          </a:p>
          <a:p>
            <a:pPr algn="r"/>
            <a:r>
              <a:rPr lang="pt-BR" altLang="pt-BR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Brasília, 19 de dezembro de 2022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ângulo 11">
            <a:extLst>
              <a:ext uri="{FF2B5EF4-FFF2-40B4-BE49-F238E27FC236}">
                <a16:creationId xmlns:a16="http://schemas.microsoft.com/office/drawing/2014/main" id="{B923ADD2-F0ED-777D-8E96-B83B76B191E7}"/>
              </a:ext>
            </a:extLst>
          </p:cNvPr>
          <p:cNvSpPr/>
          <p:nvPr/>
        </p:nvSpPr>
        <p:spPr>
          <a:xfrm>
            <a:off x="515938" y="1765300"/>
            <a:ext cx="3800475" cy="28638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 dirty="0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034B1B40-0CF1-24AF-D7F8-CA18D114405A}"/>
              </a:ext>
            </a:extLst>
          </p:cNvPr>
          <p:cNvSpPr/>
          <p:nvPr/>
        </p:nvSpPr>
        <p:spPr>
          <a:xfrm>
            <a:off x="7007225" y="1765300"/>
            <a:ext cx="3881438" cy="28638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6388" name="CaixaDeTexto 4">
            <a:extLst>
              <a:ext uri="{FF2B5EF4-FFF2-40B4-BE49-F238E27FC236}">
                <a16:creationId xmlns:a16="http://schemas.microsoft.com/office/drawing/2014/main" id="{D49FE5C6-D0C7-91A9-EE75-F172E659CA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588" y="1959445"/>
            <a:ext cx="3800475" cy="2616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pt-BR" altLang="pt-BR" sz="2000" b="1" dirty="0">
                <a:solidFill>
                  <a:srgbClr val="002060"/>
                </a:solidFill>
                <a:cs typeface="Arial" panose="020B0604020202020204" pitchFamily="34" charset="0"/>
              </a:rPr>
              <a:t>RFB</a:t>
            </a:r>
            <a:endParaRPr lang="pt-BR" altLang="pt-BR" sz="1600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algn="ctr"/>
            <a:endParaRPr lang="pt-BR" altLang="pt-BR" sz="1600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pt-BR" altLang="pt-BR" sz="1600" dirty="0">
                <a:solidFill>
                  <a:srgbClr val="002060"/>
                </a:solidFill>
              </a:rPr>
              <a:t> Contencioso Tributário de Relevante e Disseminada Controvérsia Jurídica.</a:t>
            </a:r>
          </a:p>
          <a:p>
            <a:pPr algn="just">
              <a:buClr>
                <a:srgbClr val="00B050"/>
              </a:buClr>
            </a:pPr>
            <a:endParaRPr lang="pt-BR" altLang="pt-BR" sz="1600" dirty="0">
              <a:solidFill>
                <a:srgbClr val="002060"/>
              </a:solidFill>
            </a:endParaRPr>
          </a:p>
          <a:p>
            <a:pPr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pt-BR" altLang="pt-BR" sz="1600" dirty="0">
                <a:solidFill>
                  <a:srgbClr val="002060"/>
                </a:solidFill>
              </a:rPr>
              <a:t> Contencioso de pequeno valor.</a:t>
            </a:r>
          </a:p>
          <a:p>
            <a:pPr algn="just">
              <a:buClr>
                <a:srgbClr val="00B050"/>
              </a:buClr>
            </a:pPr>
            <a:endParaRPr lang="pt-BR" altLang="pt-BR" sz="1600" dirty="0">
              <a:solidFill>
                <a:srgbClr val="002060"/>
              </a:solidFill>
            </a:endParaRPr>
          </a:p>
          <a:p>
            <a:pPr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pt-BR" altLang="pt-BR" sz="1600" b="1" dirty="0">
                <a:solidFill>
                  <a:srgbClr val="002060"/>
                </a:solidFill>
              </a:rPr>
              <a:t>Proposta individual ou por adesão na cobrança de créditos em contencioso administrativo fiscal</a:t>
            </a:r>
            <a:r>
              <a:rPr lang="pt-BR" altLang="pt-BR" sz="1600" dirty="0">
                <a:solidFill>
                  <a:srgbClr val="002060"/>
                </a:solidFill>
              </a:rPr>
              <a:t>.</a:t>
            </a:r>
          </a:p>
        </p:txBody>
      </p:sp>
      <p:sp>
        <p:nvSpPr>
          <p:cNvPr id="16389" name="CaixaDeTexto 6">
            <a:extLst>
              <a:ext uri="{FF2B5EF4-FFF2-40B4-BE49-F238E27FC236}">
                <a16:creationId xmlns:a16="http://schemas.microsoft.com/office/drawing/2014/main" id="{E9A4115E-1D08-BFF0-3CC5-2F1DFF6A87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61200" y="1818655"/>
            <a:ext cx="3773487" cy="255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pt-BR" altLang="pt-BR" sz="1600" b="1" dirty="0">
                <a:solidFill>
                  <a:srgbClr val="002060"/>
                </a:solidFill>
                <a:cs typeface="Arial" panose="020B0604020202020204" pitchFamily="34" charset="0"/>
              </a:rPr>
              <a:t>PGFN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pt-BR" altLang="pt-BR" sz="1600" dirty="0">
              <a:solidFill>
                <a:srgbClr val="002060"/>
              </a:solidFill>
            </a:endParaRPr>
          </a:p>
          <a:p>
            <a:pPr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pt-BR" altLang="pt-BR" sz="1600" dirty="0">
                <a:solidFill>
                  <a:srgbClr val="002060"/>
                </a:solidFill>
              </a:rPr>
              <a:t>Proposta individual ou por adesão na cobrança de créditos inscritos em dívida ativa da União.</a:t>
            </a:r>
          </a:p>
          <a:p>
            <a:pPr algn="just">
              <a:buClr>
                <a:srgbClr val="00B050"/>
              </a:buClr>
            </a:pPr>
            <a:endParaRPr lang="pt-BR" altLang="pt-BR" sz="1600" dirty="0">
              <a:solidFill>
                <a:srgbClr val="002060"/>
              </a:solidFill>
            </a:endParaRPr>
          </a:p>
          <a:p>
            <a:pPr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pt-BR" altLang="pt-BR" sz="1600" dirty="0">
                <a:solidFill>
                  <a:srgbClr val="002060"/>
                </a:solidFill>
              </a:rPr>
              <a:t> Contencioso Tributário de Relevante e Disseminada Controvérsia Jurídica.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pt-BR" altLang="pt-BR" sz="1600" dirty="0">
              <a:solidFill>
                <a:srgbClr val="002060"/>
              </a:solidFill>
            </a:endParaRPr>
          </a:p>
          <a:p>
            <a:pPr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pt-BR" altLang="pt-BR" sz="1600" dirty="0">
                <a:solidFill>
                  <a:srgbClr val="002060"/>
                </a:solidFill>
              </a:rPr>
              <a:t> Contencioso de pequeno valor.</a:t>
            </a:r>
          </a:p>
        </p:txBody>
      </p:sp>
      <p:sp>
        <p:nvSpPr>
          <p:cNvPr id="8" name="Paralelogramo 7">
            <a:extLst>
              <a:ext uri="{FF2B5EF4-FFF2-40B4-BE49-F238E27FC236}">
                <a16:creationId xmlns:a16="http://schemas.microsoft.com/office/drawing/2014/main" id="{CB124BF5-1899-8355-1FF0-F4CE83CA49C2}"/>
              </a:ext>
            </a:extLst>
          </p:cNvPr>
          <p:cNvSpPr/>
          <p:nvPr/>
        </p:nvSpPr>
        <p:spPr>
          <a:xfrm>
            <a:off x="7938" y="320675"/>
            <a:ext cx="12184062" cy="765175"/>
          </a:xfrm>
          <a:prstGeom prst="parallelogram">
            <a:avLst>
              <a:gd name="adj" fmla="val 0"/>
            </a:avLst>
          </a:prstGeom>
          <a:solidFill>
            <a:schemeClr val="accent1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just">
              <a:lnSpc>
                <a:spcPct val="125000"/>
              </a:lnSpc>
              <a:defRPr/>
            </a:pPr>
            <a:endParaRPr lang="pt-BR" sz="1200" dirty="0">
              <a:solidFill>
                <a:srgbClr val="002060"/>
              </a:solidFill>
            </a:endParaRP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4D7B1463-8B9D-D506-B3B2-F8D5C2924F88}"/>
              </a:ext>
            </a:extLst>
          </p:cNvPr>
          <p:cNvSpPr/>
          <p:nvPr/>
        </p:nvSpPr>
        <p:spPr>
          <a:xfrm>
            <a:off x="5643563" y="4851400"/>
            <a:ext cx="2133600" cy="1273175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altLang="pt-BR" sz="1400" dirty="0">
                <a:solidFill>
                  <a:srgbClr val="002060"/>
                </a:solidFill>
              </a:rPr>
              <a:t>Processos administrativos e mandados de segurança para inscrição em DAU com a finalidade de transacionar.</a:t>
            </a: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500B6FDF-9FC6-CEEB-B6EC-36919064C19F}"/>
              </a:ext>
            </a:extLst>
          </p:cNvPr>
          <p:cNvSpPr/>
          <p:nvPr/>
        </p:nvSpPr>
        <p:spPr>
          <a:xfrm>
            <a:off x="7840663" y="4851400"/>
            <a:ext cx="2160587" cy="1271588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altLang="pt-BR" sz="1400" dirty="0">
                <a:solidFill>
                  <a:srgbClr val="002060"/>
                </a:solidFill>
              </a:rPr>
              <a:t>Desvio de fluxo automático, que inscreveu mais de </a:t>
            </a:r>
            <a:r>
              <a:rPr lang="pt-BR" altLang="pt-BR" sz="1400" b="1" dirty="0">
                <a:solidFill>
                  <a:srgbClr val="002060"/>
                </a:solidFill>
              </a:rPr>
              <a:t>R$ 200 milhões de créditos tributários </a:t>
            </a:r>
            <a:r>
              <a:rPr lang="pt-BR" altLang="pt-BR" sz="1400" dirty="0">
                <a:solidFill>
                  <a:srgbClr val="002060"/>
                </a:solidFill>
              </a:rPr>
              <a:t>de janeiro a setembro de 2022.</a:t>
            </a:r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3B4106F9-EDB1-F81F-6F9F-F3870DF3FA49}"/>
              </a:ext>
            </a:extLst>
          </p:cNvPr>
          <p:cNvSpPr/>
          <p:nvPr/>
        </p:nvSpPr>
        <p:spPr>
          <a:xfrm>
            <a:off x="10063163" y="4859338"/>
            <a:ext cx="2073275" cy="1273175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altLang="pt-BR" sz="1400" dirty="0">
                <a:solidFill>
                  <a:srgbClr val="002060"/>
                </a:solidFill>
              </a:rPr>
              <a:t>Tempo, burocracia e custos para o contribuinte e a União.</a:t>
            </a:r>
            <a:endParaRPr lang="pt-BR" altLang="pt-BR" sz="1400" b="1" dirty="0">
              <a:solidFill>
                <a:srgbClr val="003366"/>
              </a:solidFill>
              <a:cs typeface="Arial" panose="020B0604020202020204" pitchFamily="34" charset="0"/>
            </a:endParaRPr>
          </a:p>
        </p:txBody>
      </p:sp>
      <p:sp>
        <p:nvSpPr>
          <p:cNvPr id="16395" name="CaixaDeTexto 5">
            <a:extLst>
              <a:ext uri="{FF2B5EF4-FFF2-40B4-BE49-F238E27FC236}">
                <a16:creationId xmlns:a16="http://schemas.microsoft.com/office/drawing/2014/main" id="{16D0FAE1-B04C-D370-0C87-9A6DE2E3CE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25975" y="5153025"/>
            <a:ext cx="10747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pt-BR" altLang="pt-BR" b="1">
                <a:solidFill>
                  <a:srgbClr val="002060"/>
                </a:solidFill>
              </a:rPr>
              <a:t>EFEITOS:</a:t>
            </a:r>
          </a:p>
        </p:txBody>
      </p:sp>
      <p:pic>
        <p:nvPicPr>
          <p:cNvPr id="16396" name="Gráfico 2" descr="Balança da justiça com preenchimento sólido">
            <a:extLst>
              <a:ext uri="{FF2B5EF4-FFF2-40B4-BE49-F238E27FC236}">
                <a16:creationId xmlns:a16="http://schemas.microsoft.com/office/drawing/2014/main" id="{4B99529E-D822-71BE-BA60-99019F5A49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200" y="309563"/>
            <a:ext cx="914400" cy="77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Fluxograma: Preparação 20">
            <a:extLst>
              <a:ext uri="{FF2B5EF4-FFF2-40B4-BE49-F238E27FC236}">
                <a16:creationId xmlns:a16="http://schemas.microsoft.com/office/drawing/2014/main" id="{6A75F51F-DD20-86F8-13DE-D44DEE8A6FC6}"/>
              </a:ext>
            </a:extLst>
          </p:cNvPr>
          <p:cNvSpPr/>
          <p:nvPr/>
        </p:nvSpPr>
        <p:spPr>
          <a:xfrm>
            <a:off x="93663" y="336550"/>
            <a:ext cx="1133475" cy="776288"/>
          </a:xfrm>
          <a:prstGeom prst="flowChartPreparation">
            <a:avLst/>
          </a:prstGeom>
          <a:noFill/>
          <a:ln w="38100">
            <a:solidFill>
              <a:schemeClr val="tx2">
                <a:lumMod val="40000"/>
                <a:lumOff val="60000"/>
              </a:schemeClr>
            </a:solidFill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22" name="Título 1">
            <a:extLst>
              <a:ext uri="{FF2B5EF4-FFF2-40B4-BE49-F238E27FC236}">
                <a16:creationId xmlns:a16="http://schemas.microsoft.com/office/drawing/2014/main" id="{57F856BD-E872-AAAD-FD90-0728BAA9B301}"/>
              </a:ext>
            </a:extLst>
          </p:cNvPr>
          <p:cNvSpPr txBox="1">
            <a:spLocks/>
          </p:cNvSpPr>
          <p:nvPr/>
        </p:nvSpPr>
        <p:spPr bwMode="auto">
          <a:xfrm>
            <a:off x="1736725" y="388938"/>
            <a:ext cx="8723313" cy="6477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>
              <a:defRPr/>
            </a:pPr>
            <a:r>
              <a:rPr lang="pt-BR" altLang="pt-BR" b="1" dirty="0">
                <a:solidFill>
                  <a:srgbClr val="002060"/>
                </a:solidFill>
                <a:latin typeface="Calibri" panose="020F0502020204030204" pitchFamily="34" charset="0"/>
                <a:ea typeface="+mn-ea"/>
                <a:cs typeface="+mn-cs"/>
              </a:rPr>
              <a:t>LEI 14.375 DE 21 DE JUNHO DE 2022</a:t>
            </a:r>
          </a:p>
        </p:txBody>
      </p:sp>
      <p:sp>
        <p:nvSpPr>
          <p:cNvPr id="16399" name="CaixaDeTexto 22">
            <a:extLst>
              <a:ext uri="{FF2B5EF4-FFF2-40B4-BE49-F238E27FC236}">
                <a16:creationId xmlns:a16="http://schemas.microsoft.com/office/drawing/2014/main" id="{3984445C-630A-F36B-0DA3-2E21E69D28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775" y="5208588"/>
            <a:ext cx="3816350" cy="181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pt-BR" altLang="pt-BR" sz="1600" b="1" dirty="0">
                <a:solidFill>
                  <a:srgbClr val="002060"/>
                </a:solidFill>
              </a:rPr>
              <a:t>Transações RFB  - Pedidos </a:t>
            </a:r>
          </a:p>
          <a:p>
            <a:pPr>
              <a:lnSpc>
                <a:spcPct val="150000"/>
              </a:lnSpc>
            </a:pPr>
            <a:r>
              <a:rPr lang="pt-BR" altLang="pt-BR" sz="1600" b="1" dirty="0">
                <a:solidFill>
                  <a:srgbClr val="002060"/>
                </a:solidFill>
              </a:rPr>
              <a:t>Pequeno Valor: 3.027</a:t>
            </a:r>
            <a:r>
              <a:rPr lang="pt-BR" altLang="pt-BR" sz="1600" dirty="0">
                <a:solidFill>
                  <a:srgbClr val="FF0000"/>
                </a:solidFill>
              </a:rPr>
              <a:t> </a:t>
            </a:r>
            <a:br>
              <a:rPr lang="pt-BR" altLang="pt-BR" sz="1600" dirty="0">
                <a:solidFill>
                  <a:srgbClr val="FF0000"/>
                </a:solidFill>
              </a:rPr>
            </a:br>
            <a:r>
              <a:rPr lang="pt-BR" altLang="pt-BR" sz="1600" b="1" dirty="0">
                <a:solidFill>
                  <a:srgbClr val="002060"/>
                </a:solidFill>
              </a:rPr>
              <a:t>Créditos Irrecuperáveis: 404</a:t>
            </a:r>
            <a:br>
              <a:rPr lang="pt-BR" altLang="pt-BR" sz="1600" dirty="0">
                <a:solidFill>
                  <a:srgbClr val="002060"/>
                </a:solidFill>
              </a:rPr>
            </a:br>
            <a:r>
              <a:rPr lang="pt-BR" altLang="pt-BR" sz="1600" b="1" dirty="0">
                <a:solidFill>
                  <a:srgbClr val="002060"/>
                </a:solidFill>
              </a:rPr>
              <a:t>Proposta pelo Contribuinte: </a:t>
            </a:r>
            <a:r>
              <a:rPr lang="pt-BR" altLang="pt-BR" sz="1600" dirty="0">
                <a:solidFill>
                  <a:srgbClr val="FF0000"/>
                </a:solidFill>
              </a:rPr>
              <a:t> </a:t>
            </a:r>
            <a:r>
              <a:rPr lang="pt-BR" altLang="pt-BR" sz="1600" b="1" dirty="0">
                <a:solidFill>
                  <a:srgbClr val="002060"/>
                </a:solidFill>
              </a:rPr>
              <a:t>1068 </a:t>
            </a:r>
          </a:p>
          <a:p>
            <a:pPr>
              <a:lnSpc>
                <a:spcPct val="150000"/>
              </a:lnSpc>
            </a:pPr>
            <a:r>
              <a:rPr lang="pt-BR" altLang="pt-BR" sz="1200" dirty="0">
                <a:solidFill>
                  <a:srgbClr val="002060"/>
                </a:solidFill>
              </a:rPr>
              <a:t>*Dados até 16/12/2022</a:t>
            </a:r>
          </a:p>
        </p:txBody>
      </p:sp>
      <p:cxnSp>
        <p:nvCxnSpPr>
          <p:cNvPr id="25" name="Conector: Angulado 24">
            <a:extLst>
              <a:ext uri="{FF2B5EF4-FFF2-40B4-BE49-F238E27FC236}">
                <a16:creationId xmlns:a16="http://schemas.microsoft.com/office/drawing/2014/main" id="{7E6D284D-1297-2225-2C00-692B8D7AB78F}"/>
              </a:ext>
            </a:extLst>
          </p:cNvPr>
          <p:cNvCxnSpPr>
            <a:cxnSpLocks/>
          </p:cNvCxnSpPr>
          <p:nvPr/>
        </p:nvCxnSpPr>
        <p:spPr>
          <a:xfrm rot="16200000" flipH="1">
            <a:off x="-532606" y="3047207"/>
            <a:ext cx="2814637" cy="1454150"/>
          </a:xfrm>
          <a:prstGeom prst="bentConnector3">
            <a:avLst>
              <a:gd name="adj1" fmla="val 94910"/>
            </a:avLst>
          </a:prstGeom>
          <a:ln w="190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de Seta Reta 49">
            <a:extLst>
              <a:ext uri="{FF2B5EF4-FFF2-40B4-BE49-F238E27FC236}">
                <a16:creationId xmlns:a16="http://schemas.microsoft.com/office/drawing/2014/main" id="{9B305610-A830-A1AC-55AC-B246BAC9BA20}"/>
              </a:ext>
            </a:extLst>
          </p:cNvPr>
          <p:cNvCxnSpPr>
            <a:cxnSpLocks/>
          </p:cNvCxnSpPr>
          <p:nvPr/>
        </p:nvCxnSpPr>
        <p:spPr>
          <a:xfrm>
            <a:off x="147638" y="2366963"/>
            <a:ext cx="1454150" cy="0"/>
          </a:xfrm>
          <a:prstGeom prst="straightConnector1">
            <a:avLst/>
          </a:prstGeom>
          <a:ln w="190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3" name="Gráfico 22" descr="Empréstimo com preenchimento sólido">
            <a:extLst>
              <a:ext uri="{FF2B5EF4-FFF2-40B4-BE49-F238E27FC236}">
                <a16:creationId xmlns:a16="http://schemas.microsoft.com/office/drawing/2014/main" id="{B9536DD2-9C8C-C73F-D27E-74319036A7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71000" y="5715494"/>
            <a:ext cx="541683" cy="5416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" name="Retângulo: Cantos Arredondados 55">
            <a:extLst>
              <a:ext uri="{FF2B5EF4-FFF2-40B4-BE49-F238E27FC236}">
                <a16:creationId xmlns:a16="http://schemas.microsoft.com/office/drawing/2014/main" id="{65710464-2AD7-FDE2-3902-D3F331742CC5}"/>
              </a:ext>
            </a:extLst>
          </p:cNvPr>
          <p:cNvSpPr/>
          <p:nvPr/>
        </p:nvSpPr>
        <p:spPr>
          <a:xfrm>
            <a:off x="80963" y="5233988"/>
            <a:ext cx="4229100" cy="1744662"/>
          </a:xfrm>
          <a:prstGeom prst="round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cxnSp>
        <p:nvCxnSpPr>
          <p:cNvPr id="80" name="Conector: Angulado 79">
            <a:extLst>
              <a:ext uri="{FF2B5EF4-FFF2-40B4-BE49-F238E27FC236}">
                <a16:creationId xmlns:a16="http://schemas.microsoft.com/office/drawing/2014/main" id="{645D4068-F58D-DCED-0761-46D8BDCDC2CF}"/>
              </a:ext>
            </a:extLst>
          </p:cNvPr>
          <p:cNvCxnSpPr>
            <a:cxnSpLocks/>
          </p:cNvCxnSpPr>
          <p:nvPr/>
        </p:nvCxnSpPr>
        <p:spPr>
          <a:xfrm rot="5400000">
            <a:off x="4524376" y="2690812"/>
            <a:ext cx="2870200" cy="1635125"/>
          </a:xfrm>
          <a:prstGeom prst="bentConnector3">
            <a:avLst>
              <a:gd name="adj1" fmla="val 88837"/>
            </a:avLst>
          </a:prstGeom>
          <a:ln w="190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ector de Seta Reta 80">
            <a:extLst>
              <a:ext uri="{FF2B5EF4-FFF2-40B4-BE49-F238E27FC236}">
                <a16:creationId xmlns:a16="http://schemas.microsoft.com/office/drawing/2014/main" id="{6FAEE4E7-C3E2-C3B1-0217-6DFFE71224E5}"/>
              </a:ext>
            </a:extLst>
          </p:cNvPr>
          <p:cNvCxnSpPr>
            <a:cxnSpLocks/>
          </p:cNvCxnSpPr>
          <p:nvPr/>
        </p:nvCxnSpPr>
        <p:spPr>
          <a:xfrm>
            <a:off x="6777038" y="2082800"/>
            <a:ext cx="1265237" cy="0"/>
          </a:xfrm>
          <a:prstGeom prst="straightConnector1">
            <a:avLst/>
          </a:prstGeom>
          <a:ln w="190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ixaDeTexto 6">
            <a:extLst>
              <a:ext uri="{FF2B5EF4-FFF2-40B4-BE49-F238E27FC236}">
                <a16:creationId xmlns:a16="http://schemas.microsoft.com/office/drawing/2014/main" id="{C2BCF435-0D11-95F8-BA33-810E0B9C56B0}"/>
              </a:ext>
            </a:extLst>
          </p:cNvPr>
          <p:cNvSpPr txBox="1"/>
          <p:nvPr/>
        </p:nvSpPr>
        <p:spPr>
          <a:xfrm>
            <a:off x="0" y="1126802"/>
            <a:ext cx="1219199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altLang="pt-BR" sz="2400" b="1" i="1" dirty="0">
                <a:solidFill>
                  <a:srgbClr val="002060"/>
                </a:solidFill>
                <a:latin typeface="Calibri" panose="020F0502020204030204" pitchFamily="34" charset="0"/>
                <a:ea typeface="+mn-ea"/>
                <a:cs typeface="+mn-cs"/>
              </a:rPr>
              <a:t>(Alteração da Lei 13.988/2020)</a:t>
            </a:r>
            <a:endParaRPr lang="pt-BR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aralelogramo 7">
            <a:extLst>
              <a:ext uri="{FF2B5EF4-FFF2-40B4-BE49-F238E27FC236}">
                <a16:creationId xmlns:a16="http://schemas.microsoft.com/office/drawing/2014/main" id="{9F1E8E25-7519-9D3E-9155-7F6729ACEE3D}"/>
              </a:ext>
            </a:extLst>
          </p:cNvPr>
          <p:cNvSpPr/>
          <p:nvPr/>
        </p:nvSpPr>
        <p:spPr>
          <a:xfrm>
            <a:off x="0" y="282575"/>
            <a:ext cx="12184063" cy="765175"/>
          </a:xfrm>
          <a:prstGeom prst="parallelogram">
            <a:avLst>
              <a:gd name="adj" fmla="val 0"/>
            </a:avLst>
          </a:prstGeom>
          <a:solidFill>
            <a:schemeClr val="accent1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just">
              <a:lnSpc>
                <a:spcPct val="125000"/>
              </a:lnSpc>
              <a:defRPr/>
            </a:pPr>
            <a:endParaRPr lang="pt-BR" sz="1200" dirty="0">
              <a:solidFill>
                <a:srgbClr val="002060"/>
              </a:solidFill>
            </a:endParaRPr>
          </a:p>
        </p:txBody>
      </p:sp>
      <p:sp>
        <p:nvSpPr>
          <p:cNvPr id="21" name="Fluxograma: Preparação 20">
            <a:extLst>
              <a:ext uri="{FF2B5EF4-FFF2-40B4-BE49-F238E27FC236}">
                <a16:creationId xmlns:a16="http://schemas.microsoft.com/office/drawing/2014/main" id="{A16F96C4-B581-633C-83F2-3CCC04DD032D}"/>
              </a:ext>
            </a:extLst>
          </p:cNvPr>
          <p:cNvSpPr/>
          <p:nvPr/>
        </p:nvSpPr>
        <p:spPr>
          <a:xfrm>
            <a:off x="85725" y="285750"/>
            <a:ext cx="1133475" cy="776288"/>
          </a:xfrm>
          <a:prstGeom prst="flowChartPreparation">
            <a:avLst/>
          </a:prstGeom>
          <a:noFill/>
          <a:ln w="38100">
            <a:solidFill>
              <a:schemeClr val="tx2">
                <a:lumMod val="40000"/>
                <a:lumOff val="60000"/>
              </a:schemeClr>
            </a:solidFill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20484" name="Título 1">
            <a:extLst>
              <a:ext uri="{FF2B5EF4-FFF2-40B4-BE49-F238E27FC236}">
                <a16:creationId xmlns:a16="http://schemas.microsoft.com/office/drawing/2014/main" id="{297D8FF8-1349-021F-212C-8E827704A3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349250"/>
            <a:ext cx="1089183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altLang="pt-BR" sz="4000" b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VANTAGENS DA TRANSAÇÃO NA RFB</a:t>
            </a:r>
          </a:p>
        </p:txBody>
      </p:sp>
      <p:pic>
        <p:nvPicPr>
          <p:cNvPr id="20487" name="Gráfico 2" descr="Gráfico exponencial com preenchimento sólido">
            <a:extLst>
              <a:ext uri="{FF2B5EF4-FFF2-40B4-BE49-F238E27FC236}">
                <a16:creationId xmlns:a16="http://schemas.microsoft.com/office/drawing/2014/main" id="{97A4CBCC-790B-E264-B674-AD9711C0CE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75" y="207963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FC7CC4A4-99A0-5E16-6149-8AF0FAD1E9AD}"/>
              </a:ext>
            </a:extLst>
          </p:cNvPr>
          <p:cNvSpPr txBox="1"/>
          <p:nvPr/>
        </p:nvSpPr>
        <p:spPr>
          <a:xfrm>
            <a:off x="406214" y="1210528"/>
            <a:ext cx="11371634" cy="57554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1.Redução de custos:</a:t>
            </a:r>
            <a:endParaRPr lang="pt-BR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pt-BR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1.1. Para o cidadão, porque não precisará solicitar laudos contábeis, pois os Auditores-Fiscais da RFB tem competência de avaliar contabilidade.</a:t>
            </a:r>
          </a:p>
          <a:p>
            <a:r>
              <a:rPr lang="pt-BR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1.2. Para a União, porque não incorrerá com os custos de manutenção e desenvolvimento de sistemas de inscrição e liberará centenas de servidores públicos que hoje realizam o trabalho de inscrição apenas para ver o débito transacionado. Dezenas de milhões de reais são gastos todos os meses para realizar inscrições desnecessárias.</a:t>
            </a:r>
          </a:p>
          <a:p>
            <a:endParaRPr lang="pt-BR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pt-BR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2.Redução de burocracia:</a:t>
            </a:r>
            <a:endParaRPr lang="pt-BR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pt-BR" sz="1600" dirty="0">
                <a:ea typeface="Calibri" panose="020F0502020204030204" pitchFamily="34" charset="0"/>
              </a:rPr>
              <a:t>2</a:t>
            </a:r>
            <a:r>
              <a:rPr lang="pt-BR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.1. Para o cidadão, porque não precisará abrir processos pedindo inscrição apenas para transacionar.</a:t>
            </a:r>
          </a:p>
          <a:p>
            <a:r>
              <a:rPr lang="pt-BR" sz="1600" dirty="0">
                <a:ea typeface="Calibri" panose="020F0502020204030204" pitchFamily="34" charset="0"/>
              </a:rPr>
              <a:t>2.2. Para o cidadão que  pode transacionar alguns débitos ou processos e não todos de uma vez, caso deseje ainda discutir alguns débitos, mantendo-os no contencioso administrativo.</a:t>
            </a:r>
            <a:endParaRPr lang="pt-BR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pt-BR" sz="1600" dirty="0">
                <a:ea typeface="Calibri" panose="020F0502020204030204" pitchFamily="34" charset="0"/>
              </a:rPr>
              <a:t>2</a:t>
            </a:r>
            <a:r>
              <a:rPr lang="pt-BR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.3. Para a União, porque não realizará o dispendioso trabalho de preparação para inscrição para possibilitar a transação.</a:t>
            </a:r>
          </a:p>
          <a:p>
            <a:endParaRPr lang="pt-BR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pt-BR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3.Redução de tempo:</a:t>
            </a:r>
            <a:endParaRPr lang="pt-BR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pt-BR" sz="1600" dirty="0">
                <a:ea typeface="Calibri" panose="020F0502020204030204" pitchFamily="34" charset="0"/>
              </a:rPr>
              <a:t>3</a:t>
            </a:r>
            <a:r>
              <a:rPr lang="pt-BR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.1. Para o cidadão, porque poderá transacionar imediatamente, sem a necessidade de aguardar os trâmites da inscrição.</a:t>
            </a:r>
          </a:p>
          <a:p>
            <a:r>
              <a:rPr lang="pt-BR" sz="1600" dirty="0">
                <a:ea typeface="Calibri" panose="020F0502020204030204" pitchFamily="34" charset="0"/>
              </a:rPr>
              <a:t>3</a:t>
            </a:r>
            <a:r>
              <a:rPr lang="pt-BR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.2. Para a União, porque não precisará aguardar a inscrição para receber a primeira parcela.</a:t>
            </a:r>
          </a:p>
          <a:p>
            <a:endParaRPr lang="pt-BR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pt-BR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4.Redução de litígios:</a:t>
            </a:r>
            <a:endParaRPr lang="pt-BR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pt-BR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4.1. Para o cidadão, porque reduzirá seu estoque em disputa perante a RFB.</a:t>
            </a:r>
          </a:p>
          <a:p>
            <a:r>
              <a:rPr lang="pt-BR" sz="1600" dirty="0">
                <a:ea typeface="Calibri" panose="020F0502020204030204" pitchFamily="34" charset="0"/>
              </a:rPr>
              <a:t>4</a:t>
            </a:r>
            <a:r>
              <a:rPr lang="pt-BR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.2. Para a União, porque deixará reduzirá o estoque de litígios na RFB.</a:t>
            </a:r>
          </a:p>
          <a:p>
            <a:r>
              <a:rPr lang="pt-BR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Balão de Fala: Retângulo 13">
            <a:extLst>
              <a:ext uri="{FF2B5EF4-FFF2-40B4-BE49-F238E27FC236}">
                <a16:creationId xmlns:a16="http://schemas.microsoft.com/office/drawing/2014/main" id="{E93910E3-5EA0-FDCF-792C-E9B228FD78C7}"/>
              </a:ext>
            </a:extLst>
          </p:cNvPr>
          <p:cNvSpPr/>
          <p:nvPr/>
        </p:nvSpPr>
        <p:spPr>
          <a:xfrm>
            <a:off x="9199563" y="1147763"/>
            <a:ext cx="2813050" cy="3039190"/>
          </a:xfrm>
          <a:prstGeom prst="wedgeRectCallout">
            <a:avLst>
              <a:gd name="adj1" fmla="val 11046"/>
              <a:gd name="adj2" fmla="val 60896"/>
            </a:avLst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 dirty="0"/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87A18735-C306-9833-9139-4C1C1E2AF7FF}"/>
              </a:ext>
            </a:extLst>
          </p:cNvPr>
          <p:cNvSpPr/>
          <p:nvPr/>
        </p:nvSpPr>
        <p:spPr>
          <a:xfrm>
            <a:off x="300580" y="1204913"/>
            <a:ext cx="8764043" cy="136524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 dirty="0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934ABCD5-68E3-1C8D-9810-A3DADBA6375F}"/>
              </a:ext>
            </a:extLst>
          </p:cNvPr>
          <p:cNvSpPr/>
          <p:nvPr/>
        </p:nvSpPr>
        <p:spPr>
          <a:xfrm>
            <a:off x="1167320" y="2856139"/>
            <a:ext cx="7256462" cy="4937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7413" name="CaixaDeTexto 4">
            <a:extLst>
              <a:ext uri="{FF2B5EF4-FFF2-40B4-BE49-F238E27FC236}">
                <a16:creationId xmlns:a16="http://schemas.microsoft.com/office/drawing/2014/main" id="{D7CC9A8F-C74C-D076-5A9E-BD4D17D0CC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741" y="1233488"/>
            <a:ext cx="8229059" cy="1339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altLang="pt-BR" sz="1600" b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Texto inicial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altLang="pt-BR" sz="1600" b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altLang="pt-BR" sz="16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Altera a Lei Complementar nº 123, de 14 de dezembro de 2006, que </a:t>
            </a:r>
            <a:r>
              <a:rPr lang="pt-BR" altLang="pt-BR" sz="1600" b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“Institui o Estatuto Nacional da Microempresa e da Empresa de Pequeno Porte.”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altLang="pt-BR" sz="16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Objetivo: Alteração limites e sublimites Simples Nacional.</a:t>
            </a:r>
          </a:p>
        </p:txBody>
      </p:sp>
      <p:sp>
        <p:nvSpPr>
          <p:cNvPr id="8" name="Paralelogramo 7">
            <a:extLst>
              <a:ext uri="{FF2B5EF4-FFF2-40B4-BE49-F238E27FC236}">
                <a16:creationId xmlns:a16="http://schemas.microsoft.com/office/drawing/2014/main" id="{99BDAA6B-5C60-773C-EA19-CD49099D924E}"/>
              </a:ext>
            </a:extLst>
          </p:cNvPr>
          <p:cNvSpPr/>
          <p:nvPr/>
        </p:nvSpPr>
        <p:spPr>
          <a:xfrm>
            <a:off x="0" y="304800"/>
            <a:ext cx="12184063" cy="765175"/>
          </a:xfrm>
          <a:prstGeom prst="parallelogram">
            <a:avLst>
              <a:gd name="adj" fmla="val 0"/>
            </a:avLst>
          </a:prstGeom>
          <a:solidFill>
            <a:schemeClr val="accent1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just">
              <a:lnSpc>
                <a:spcPct val="125000"/>
              </a:lnSpc>
              <a:defRPr/>
            </a:pPr>
            <a:endParaRPr lang="pt-BR" sz="1200" dirty="0">
              <a:solidFill>
                <a:srgbClr val="002060"/>
              </a:solidFill>
            </a:endParaRPr>
          </a:p>
        </p:txBody>
      </p:sp>
      <p:pic>
        <p:nvPicPr>
          <p:cNvPr id="17415" name="Gráfico 2" descr="Balança da justiça com preenchimento sólido">
            <a:extLst>
              <a:ext uri="{FF2B5EF4-FFF2-40B4-BE49-F238E27FC236}">
                <a16:creationId xmlns:a16="http://schemas.microsoft.com/office/drawing/2014/main" id="{CE2844DB-ADEB-F831-10B5-3F54EE31A3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263" y="293688"/>
            <a:ext cx="914400" cy="77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Fluxograma: Preparação 20">
            <a:extLst>
              <a:ext uri="{FF2B5EF4-FFF2-40B4-BE49-F238E27FC236}">
                <a16:creationId xmlns:a16="http://schemas.microsoft.com/office/drawing/2014/main" id="{359B8EF0-2950-00CB-4D56-E20D5BB46071}"/>
              </a:ext>
            </a:extLst>
          </p:cNvPr>
          <p:cNvSpPr/>
          <p:nvPr/>
        </p:nvSpPr>
        <p:spPr>
          <a:xfrm>
            <a:off x="85725" y="304800"/>
            <a:ext cx="1133475" cy="776288"/>
          </a:xfrm>
          <a:prstGeom prst="flowChartPreparation">
            <a:avLst/>
          </a:prstGeom>
          <a:noFill/>
          <a:ln w="38100">
            <a:solidFill>
              <a:schemeClr val="tx2">
                <a:lumMod val="40000"/>
                <a:lumOff val="60000"/>
              </a:schemeClr>
            </a:solidFill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17417" name="Título 1">
            <a:extLst>
              <a:ext uri="{FF2B5EF4-FFF2-40B4-BE49-F238E27FC236}">
                <a16:creationId xmlns:a16="http://schemas.microsoft.com/office/drawing/2014/main" id="{436D64FA-E8EE-771E-268C-CD8A24F5E0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25" y="322263"/>
            <a:ext cx="1085373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altLang="pt-BR" sz="4000" b="1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PROJETO DE LEI COMPLEMENTAR N° 127, de 2021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247D8EF7-78CC-0741-B4D2-C82852B42E8A}"/>
              </a:ext>
            </a:extLst>
          </p:cNvPr>
          <p:cNvSpPr txBox="1"/>
          <p:nvPr/>
        </p:nvSpPr>
        <p:spPr>
          <a:xfrm>
            <a:off x="1218930" y="2907531"/>
            <a:ext cx="7256462" cy="3444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  <a:defRPr/>
            </a:pPr>
            <a:r>
              <a:rPr lang="pt-BR" sz="1600" b="1" dirty="0">
                <a:solidFill>
                  <a:srgbClr val="00206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EMENDA 1 - PLP 127/2021 e EMENDA 2/CAE - PLP 127/2021</a:t>
            </a:r>
          </a:p>
        </p:txBody>
      </p:sp>
      <p:sp>
        <p:nvSpPr>
          <p:cNvPr id="29" name="Retângulo 28">
            <a:extLst>
              <a:ext uri="{FF2B5EF4-FFF2-40B4-BE49-F238E27FC236}">
                <a16:creationId xmlns:a16="http://schemas.microsoft.com/office/drawing/2014/main" id="{78AB9A53-BE9C-B408-1592-983438CF9DEC}"/>
              </a:ext>
            </a:extLst>
          </p:cNvPr>
          <p:cNvSpPr/>
          <p:nvPr/>
        </p:nvSpPr>
        <p:spPr>
          <a:xfrm>
            <a:off x="4948254" y="4249738"/>
            <a:ext cx="3639548" cy="2601912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  <a:defRPr/>
            </a:pPr>
            <a:endParaRPr lang="pt-BR" sz="1400" dirty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Retângulo 29">
            <a:extLst>
              <a:ext uri="{FF2B5EF4-FFF2-40B4-BE49-F238E27FC236}">
                <a16:creationId xmlns:a16="http://schemas.microsoft.com/office/drawing/2014/main" id="{26EC85FA-3AD3-55EE-3B6C-A01DAED75095}"/>
              </a:ext>
            </a:extLst>
          </p:cNvPr>
          <p:cNvSpPr/>
          <p:nvPr/>
        </p:nvSpPr>
        <p:spPr>
          <a:xfrm>
            <a:off x="8715374" y="4506913"/>
            <a:ext cx="3355975" cy="2274887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  <a:defRPr/>
            </a:pPr>
            <a:endParaRPr lang="pt-BR" sz="1400" dirty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2" name="Retângulo 31">
            <a:extLst>
              <a:ext uri="{FF2B5EF4-FFF2-40B4-BE49-F238E27FC236}">
                <a16:creationId xmlns:a16="http://schemas.microsoft.com/office/drawing/2014/main" id="{CF3131E7-024B-2619-4E2A-5957E4D7C0A0}"/>
              </a:ext>
            </a:extLst>
          </p:cNvPr>
          <p:cNvSpPr/>
          <p:nvPr/>
        </p:nvSpPr>
        <p:spPr>
          <a:xfrm>
            <a:off x="25400" y="4249738"/>
            <a:ext cx="4795282" cy="2760662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  <a:defRPr/>
            </a:pPr>
            <a:endParaRPr lang="pt-BR" sz="1400" dirty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57" name="Conector de Seta Reta 56">
            <a:extLst>
              <a:ext uri="{FF2B5EF4-FFF2-40B4-BE49-F238E27FC236}">
                <a16:creationId xmlns:a16="http://schemas.microsoft.com/office/drawing/2014/main" id="{ED3DA95F-073C-58A1-F968-726384F962E5}"/>
              </a:ext>
            </a:extLst>
          </p:cNvPr>
          <p:cNvCxnSpPr>
            <a:cxnSpLocks/>
          </p:cNvCxnSpPr>
          <p:nvPr/>
        </p:nvCxnSpPr>
        <p:spPr>
          <a:xfrm>
            <a:off x="1468640" y="3349851"/>
            <a:ext cx="0" cy="837102"/>
          </a:xfrm>
          <a:prstGeom prst="straightConnector1">
            <a:avLst/>
          </a:prstGeom>
          <a:ln w="190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ector de Seta Reta 57">
            <a:extLst>
              <a:ext uri="{FF2B5EF4-FFF2-40B4-BE49-F238E27FC236}">
                <a16:creationId xmlns:a16="http://schemas.microsoft.com/office/drawing/2014/main" id="{729BEEC8-134C-75B0-9E14-A3AE5DCF960C}"/>
              </a:ext>
            </a:extLst>
          </p:cNvPr>
          <p:cNvCxnSpPr>
            <a:cxnSpLocks/>
          </p:cNvCxnSpPr>
          <p:nvPr/>
        </p:nvCxnSpPr>
        <p:spPr>
          <a:xfrm>
            <a:off x="5283200" y="3905250"/>
            <a:ext cx="0" cy="355600"/>
          </a:xfrm>
          <a:prstGeom prst="straightConnector1">
            <a:avLst/>
          </a:prstGeom>
          <a:ln w="190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de Seta Reta 58">
            <a:extLst>
              <a:ext uri="{FF2B5EF4-FFF2-40B4-BE49-F238E27FC236}">
                <a16:creationId xmlns:a16="http://schemas.microsoft.com/office/drawing/2014/main" id="{EDC05566-60AD-35AB-CEB0-786C0653A932}"/>
              </a:ext>
            </a:extLst>
          </p:cNvPr>
          <p:cNvCxnSpPr>
            <a:cxnSpLocks/>
          </p:cNvCxnSpPr>
          <p:nvPr/>
        </p:nvCxnSpPr>
        <p:spPr>
          <a:xfrm>
            <a:off x="8423782" y="3367195"/>
            <a:ext cx="775781" cy="1138175"/>
          </a:xfrm>
          <a:prstGeom prst="straightConnector1">
            <a:avLst/>
          </a:prstGeom>
          <a:ln w="190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ector reto 60">
            <a:extLst>
              <a:ext uri="{FF2B5EF4-FFF2-40B4-BE49-F238E27FC236}">
                <a16:creationId xmlns:a16="http://schemas.microsoft.com/office/drawing/2014/main" id="{97A528CA-0598-3ED2-6F62-C1635079DF48}"/>
              </a:ext>
            </a:extLst>
          </p:cNvPr>
          <p:cNvCxnSpPr/>
          <p:nvPr/>
        </p:nvCxnSpPr>
        <p:spPr>
          <a:xfrm>
            <a:off x="1167320" y="3367195"/>
            <a:ext cx="7256462" cy="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ector de Seta Reta 62">
            <a:extLst>
              <a:ext uri="{FF2B5EF4-FFF2-40B4-BE49-F238E27FC236}">
                <a16:creationId xmlns:a16="http://schemas.microsoft.com/office/drawing/2014/main" id="{804E128D-AACD-8C90-DE7B-393F03B7A4E2}"/>
              </a:ext>
            </a:extLst>
          </p:cNvPr>
          <p:cNvCxnSpPr>
            <a:cxnSpLocks/>
          </p:cNvCxnSpPr>
          <p:nvPr/>
        </p:nvCxnSpPr>
        <p:spPr>
          <a:xfrm>
            <a:off x="4417439" y="2570162"/>
            <a:ext cx="0" cy="285977"/>
          </a:xfrm>
          <a:prstGeom prst="straightConnector1">
            <a:avLst/>
          </a:prstGeom>
          <a:ln w="190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Conector reto 2">
            <a:extLst>
              <a:ext uri="{FF2B5EF4-FFF2-40B4-BE49-F238E27FC236}">
                <a16:creationId xmlns:a16="http://schemas.microsoft.com/office/drawing/2014/main" id="{F3BCFD97-DD58-E1EF-BAB8-2CD9E0367F18}"/>
              </a:ext>
            </a:extLst>
          </p:cNvPr>
          <p:cNvCxnSpPr>
            <a:cxnSpLocks/>
          </p:cNvCxnSpPr>
          <p:nvPr/>
        </p:nvCxnSpPr>
        <p:spPr>
          <a:xfrm>
            <a:off x="5283200" y="3367195"/>
            <a:ext cx="0" cy="669024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28" name="CaixaDeTexto 76">
            <a:extLst>
              <a:ext uri="{FF2B5EF4-FFF2-40B4-BE49-F238E27FC236}">
                <a16:creationId xmlns:a16="http://schemas.microsoft.com/office/drawing/2014/main" id="{9CB8E925-3483-9916-BA20-5A8A92246F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58300" y="1131888"/>
            <a:ext cx="2813050" cy="3055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4572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tabLst>
                <a:tab pos="4572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tabLst>
                <a:tab pos="4572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tabLst>
                <a:tab pos="4572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tabLst>
                <a:tab pos="4572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altLang="pt-BR" sz="1400" b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O que isso significa?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altLang="pt-BR" sz="14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Complexidade e burocracia ao sistema tributário, custos ao contribuinte e ao Estado, ineficiência e retardo na arrecadação federal com impactos em recursos para saúde, educação e geração de emprego.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altLang="pt-BR" sz="2000" b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Insegurança jurídica </a:t>
            </a:r>
            <a:r>
              <a:rPr lang="pt-BR" altLang="pt-BR" sz="1200" b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no Brasil devido retirada de competência da RFB após apenas 6 meses da publicação da Lei 14.375 de 21 de junho de 2022</a:t>
            </a:r>
          </a:p>
        </p:txBody>
      </p:sp>
      <p:pic>
        <p:nvPicPr>
          <p:cNvPr id="5" name="Picture 8" descr="ícone de linha para a preocupação 3219917 Vetor no Vecteezy">
            <a:extLst>
              <a:ext uri="{FF2B5EF4-FFF2-40B4-BE49-F238E27FC236}">
                <a16:creationId xmlns:a16="http://schemas.microsoft.com/office/drawing/2014/main" id="{A8543AFF-5361-3215-2B70-32BB5C2B7C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9272863" y="1047268"/>
            <a:ext cx="456512" cy="456512"/>
          </a:xfrm>
          <a:prstGeom prst="rect">
            <a:avLst/>
          </a:prstGeom>
          <a:noFill/>
        </p:spPr>
      </p:pic>
      <p:sp>
        <p:nvSpPr>
          <p:cNvPr id="22" name="CaixaDeTexto 21">
            <a:extLst>
              <a:ext uri="{FF2B5EF4-FFF2-40B4-BE49-F238E27FC236}">
                <a16:creationId xmlns:a16="http://schemas.microsoft.com/office/drawing/2014/main" id="{10472623-A98D-34C3-3ACC-E53BC9A6AE78}"/>
              </a:ext>
            </a:extLst>
          </p:cNvPr>
          <p:cNvSpPr txBox="1"/>
          <p:nvPr/>
        </p:nvSpPr>
        <p:spPr>
          <a:xfrm>
            <a:off x="120650" y="4205288"/>
            <a:ext cx="3543300" cy="60016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defRPr/>
            </a:pPr>
            <a:r>
              <a:rPr lang="pt-BR" sz="1100" b="1" dirty="0">
                <a:solidFill>
                  <a:srgbClr val="002060"/>
                </a:solidFill>
                <a:latin typeface="+mn-lt"/>
                <a:ea typeface="+mj-ea"/>
                <a:cs typeface="Arial" panose="020B0604020202020204" pitchFamily="34" charset="0"/>
              </a:rPr>
              <a:t>O art. 4º aprimora o instituto da transação?</a:t>
            </a:r>
          </a:p>
          <a:p>
            <a:pPr algn="just">
              <a:defRPr/>
            </a:pPr>
            <a:endParaRPr lang="pt-BR" sz="1100" b="1" dirty="0">
              <a:solidFill>
                <a:srgbClr val="002060"/>
              </a:solidFill>
              <a:latin typeface="+mn-lt"/>
              <a:ea typeface="+mj-ea"/>
              <a:cs typeface="Arial" panose="020B0604020202020204" pitchFamily="34" charset="0"/>
            </a:endParaRPr>
          </a:p>
          <a:p>
            <a:pPr algn="just">
              <a:defRPr/>
            </a:pPr>
            <a:endParaRPr lang="pt-BR" sz="1100" kern="100" dirty="0">
              <a:latin typeface="+mn-lt"/>
              <a:ea typeface="NSimSun" panose="0201060903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6D14323B-BFCF-A017-63F9-BC8D2AFC4689}"/>
              </a:ext>
            </a:extLst>
          </p:cNvPr>
          <p:cNvSpPr txBox="1"/>
          <p:nvPr/>
        </p:nvSpPr>
        <p:spPr>
          <a:xfrm>
            <a:off x="4948254" y="4437583"/>
            <a:ext cx="3543300" cy="2462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pt-BR" sz="1100" b="1" dirty="0">
                <a:solidFill>
                  <a:srgbClr val="002060"/>
                </a:solidFill>
                <a:latin typeface="+mn-lt"/>
                <a:ea typeface="Arial Unicode MS" pitchFamily="34" charset="-128"/>
                <a:cs typeface="Arial" panose="020B0604020202020204" pitchFamily="34" charset="0"/>
              </a:rPr>
              <a:t>Qual a consequência ao retirar a competência da Receita Federal transacionar débitos em contencioso administrativo fiscal?</a:t>
            </a:r>
          </a:p>
          <a:p>
            <a:pPr algn="just">
              <a:defRPr/>
            </a:pPr>
            <a:endParaRPr lang="pt-BR" sz="1100" dirty="0">
              <a:solidFill>
                <a:srgbClr val="002060"/>
              </a:solidFill>
              <a:latin typeface="+mn-lt"/>
              <a:ea typeface="Arial Unicode MS" pitchFamily="34" charset="-128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  <a:defRPr/>
            </a:pPr>
            <a:r>
              <a:rPr lang="pt-BR" sz="1100" dirty="0">
                <a:solidFill>
                  <a:srgbClr val="002060"/>
                </a:solidFill>
                <a:latin typeface="+mn-lt"/>
                <a:ea typeface="Arial Unicode MS" pitchFamily="34" charset="-128"/>
                <a:cs typeface="Arial" panose="020B0604020202020204" pitchFamily="34" charset="0"/>
              </a:rPr>
              <a:t>Maior custo e burocracia para a União e para o contribuinte:</a:t>
            </a:r>
          </a:p>
          <a:p>
            <a:pPr marL="742950" lvl="1" indent="-285750" algn="just">
              <a:buFont typeface="Wingdings" panose="05000000000000000000" pitchFamily="2" charset="2"/>
              <a:buChar char="q"/>
              <a:defRPr/>
            </a:pPr>
            <a:r>
              <a:rPr lang="pt-BR" sz="1100" dirty="0">
                <a:solidFill>
                  <a:srgbClr val="002060"/>
                </a:solidFill>
                <a:latin typeface="+mn-lt"/>
                <a:ea typeface="Arial Unicode MS" pitchFamily="34" charset="-128"/>
                <a:cs typeface="Arial" panose="020B0604020202020204" pitchFamily="34" charset="0"/>
              </a:rPr>
              <a:t>Contribuinte:</a:t>
            </a:r>
          </a:p>
          <a:p>
            <a:pPr marL="1200150" lvl="2" indent="-285750" algn="just">
              <a:buFont typeface="Wingdings" panose="05000000000000000000" pitchFamily="2" charset="2"/>
              <a:buChar char="q"/>
              <a:defRPr/>
            </a:pPr>
            <a:r>
              <a:rPr lang="pt-BR" sz="1100" dirty="0">
                <a:solidFill>
                  <a:srgbClr val="002060"/>
                </a:solidFill>
                <a:latin typeface="+mn-lt"/>
                <a:ea typeface="Arial Unicode MS" pitchFamily="34" charset="-128"/>
                <a:cs typeface="Arial" panose="020B0604020202020204" pitchFamily="34" charset="0"/>
              </a:rPr>
              <a:t>Necessidade de apresentar laudo.</a:t>
            </a:r>
          </a:p>
          <a:p>
            <a:pPr marL="1200150" lvl="2" indent="-285750" algn="just">
              <a:buFont typeface="Wingdings" panose="05000000000000000000" pitchFamily="2" charset="2"/>
              <a:buChar char="q"/>
              <a:defRPr/>
            </a:pPr>
            <a:r>
              <a:rPr lang="pt-BR" sz="1100" dirty="0">
                <a:solidFill>
                  <a:srgbClr val="002060"/>
                </a:solidFill>
                <a:latin typeface="+mn-lt"/>
                <a:ea typeface="Arial Unicode MS" pitchFamily="34" charset="-128"/>
                <a:cs typeface="Arial" panose="020B0604020202020204" pitchFamily="34" charset="0"/>
              </a:rPr>
              <a:t>Mais burocracia.</a:t>
            </a:r>
          </a:p>
          <a:p>
            <a:pPr marL="742950" lvl="1" indent="-285750" algn="just">
              <a:buFont typeface="Wingdings" panose="05000000000000000000" pitchFamily="2" charset="2"/>
              <a:buChar char="q"/>
              <a:defRPr/>
            </a:pPr>
            <a:r>
              <a:rPr lang="pt-BR" sz="1100" dirty="0">
                <a:solidFill>
                  <a:srgbClr val="002060"/>
                </a:solidFill>
                <a:latin typeface="+mn-lt"/>
                <a:ea typeface="Arial Unicode MS" pitchFamily="34" charset="-128"/>
                <a:cs typeface="Arial" panose="020B0604020202020204" pitchFamily="34" charset="0"/>
              </a:rPr>
              <a:t>União:</a:t>
            </a:r>
          </a:p>
          <a:p>
            <a:pPr marL="1200150" lvl="2" indent="-285750" algn="just">
              <a:buFont typeface="Wingdings" panose="05000000000000000000" pitchFamily="2" charset="2"/>
              <a:buChar char="q"/>
              <a:defRPr/>
            </a:pPr>
            <a:r>
              <a:rPr lang="pt-BR" sz="1100" dirty="0">
                <a:solidFill>
                  <a:srgbClr val="002060"/>
                </a:solidFill>
                <a:latin typeface="+mn-lt"/>
                <a:ea typeface="Arial Unicode MS" pitchFamily="34" charset="-128"/>
                <a:cs typeface="Arial" panose="020B0604020202020204" pitchFamily="34" charset="0"/>
              </a:rPr>
              <a:t>Mais emprego de mão de obra;</a:t>
            </a:r>
          </a:p>
          <a:p>
            <a:pPr marL="1200150" lvl="2" indent="-285750" algn="just">
              <a:buFont typeface="Wingdings" panose="05000000000000000000" pitchFamily="2" charset="2"/>
              <a:buChar char="q"/>
              <a:defRPr/>
            </a:pPr>
            <a:r>
              <a:rPr lang="pt-BR" sz="1100" dirty="0">
                <a:solidFill>
                  <a:srgbClr val="002060"/>
                </a:solidFill>
                <a:latin typeface="+mn-lt"/>
                <a:ea typeface="Arial Unicode MS" pitchFamily="34" charset="-128"/>
                <a:cs typeface="Arial" panose="020B0604020202020204" pitchFamily="34" charset="0"/>
              </a:rPr>
              <a:t> Mais tempo gasto com a atividade manual de inscrição em DAU;</a:t>
            </a:r>
          </a:p>
          <a:p>
            <a:pPr marL="1200150" lvl="2" indent="-285750" algn="just">
              <a:buFont typeface="Wingdings" panose="05000000000000000000" pitchFamily="2" charset="2"/>
              <a:buChar char="q"/>
              <a:defRPr/>
            </a:pPr>
            <a:r>
              <a:rPr lang="pt-BR" sz="1100" dirty="0">
                <a:solidFill>
                  <a:srgbClr val="002060"/>
                </a:solidFill>
                <a:latin typeface="+mn-lt"/>
                <a:ea typeface="Arial Unicode MS" pitchFamily="34" charset="-128"/>
                <a:cs typeface="Arial" panose="020B0604020202020204" pitchFamily="34" charset="0"/>
              </a:rPr>
              <a:t>Mais burocracia.</a:t>
            </a: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BA5E7A6D-50F8-734D-9D2B-87FBBF7D0D28}"/>
              </a:ext>
            </a:extLst>
          </p:cNvPr>
          <p:cNvSpPr txBox="1"/>
          <p:nvPr/>
        </p:nvSpPr>
        <p:spPr>
          <a:xfrm>
            <a:off x="8732026" y="4595449"/>
            <a:ext cx="3076576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pt-BR" sz="1100" b="1" dirty="0">
                <a:solidFill>
                  <a:srgbClr val="002060"/>
                </a:solidFill>
                <a:latin typeface="+mn-lt"/>
                <a:ea typeface="Arial Unicode MS" pitchFamily="34" charset="-128"/>
                <a:cs typeface="Arial" panose="020B0604020202020204" pitchFamily="34" charset="0"/>
              </a:rPr>
              <a:t>Retirar competência da Receita Federal transacionar débitos em contencioso administrativo fiscal:</a:t>
            </a:r>
            <a:endParaRPr lang="pt-BR" sz="1100" dirty="0">
              <a:solidFill>
                <a:srgbClr val="002060"/>
              </a:solidFill>
              <a:latin typeface="+mn-lt"/>
              <a:ea typeface="Arial Unicode MS" pitchFamily="34" charset="-128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  <a:defRPr/>
            </a:pPr>
            <a:r>
              <a:rPr lang="pt-BR" sz="1100" dirty="0">
                <a:solidFill>
                  <a:srgbClr val="002060"/>
                </a:solidFill>
                <a:latin typeface="+mn-lt"/>
                <a:ea typeface="Arial Unicode MS" pitchFamily="34" charset="-128"/>
                <a:cs typeface="Arial" panose="020B0604020202020204" pitchFamily="34" charset="0"/>
              </a:rPr>
              <a:t>Desvalorização do órgão arrecadador na contramão dos demais países;</a:t>
            </a:r>
          </a:p>
          <a:p>
            <a:pPr marL="285750" indent="-285750" algn="just">
              <a:buFont typeface="Wingdings" panose="05000000000000000000" pitchFamily="2" charset="2"/>
              <a:buChar char="q"/>
              <a:defRPr/>
            </a:pPr>
            <a:endParaRPr lang="pt-BR" sz="1100" dirty="0">
              <a:solidFill>
                <a:srgbClr val="002060"/>
              </a:solidFill>
              <a:latin typeface="+mn-lt"/>
              <a:ea typeface="Arial Unicode MS" pitchFamily="34" charset="-128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  <a:defRPr/>
            </a:pPr>
            <a:r>
              <a:rPr lang="pt-BR" sz="1100" dirty="0">
                <a:solidFill>
                  <a:srgbClr val="002060"/>
                </a:solidFill>
                <a:latin typeface="+mn-lt"/>
                <a:ea typeface="Arial Unicode MS" pitchFamily="34" charset="-128"/>
                <a:cs typeface="Arial" panose="020B0604020202020204" pitchFamily="34" charset="0"/>
              </a:rPr>
              <a:t>RFB tem maior expertise para aferir a capacidade de pagamento;</a:t>
            </a:r>
          </a:p>
          <a:p>
            <a:pPr algn="just">
              <a:defRPr/>
            </a:pPr>
            <a:endParaRPr lang="pt-BR" sz="1100" dirty="0">
              <a:solidFill>
                <a:srgbClr val="002060"/>
              </a:solidFill>
              <a:latin typeface="+mn-lt"/>
              <a:ea typeface="Arial Unicode MS" pitchFamily="34" charset="-128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  <a:defRPr/>
            </a:pPr>
            <a:r>
              <a:rPr lang="pt-BR" sz="1100" dirty="0">
                <a:solidFill>
                  <a:srgbClr val="002060"/>
                </a:solidFill>
                <a:latin typeface="+mn-lt"/>
                <a:ea typeface="Arial Unicode MS" pitchFamily="34" charset="-128"/>
                <a:cs typeface="Arial" panose="020B0604020202020204" pitchFamily="34" charset="0"/>
              </a:rPr>
              <a:t>RFB tem competência na fiscalização da troca de titularidade de empresas e constituição de “laranjas”</a:t>
            </a:r>
          </a:p>
        </p:txBody>
      </p:sp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id="{B25F01D4-5CB5-C89F-500B-0496A2FB8F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7529059"/>
              </p:ext>
            </p:extLst>
          </p:nvPr>
        </p:nvGraphicFramePr>
        <p:xfrm>
          <a:off x="25400" y="4426172"/>
          <a:ext cx="4770151" cy="2560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85357">
                  <a:extLst>
                    <a:ext uri="{9D8B030D-6E8A-4147-A177-3AD203B41FA5}">
                      <a16:colId xmlns:a16="http://schemas.microsoft.com/office/drawing/2014/main" val="2701835976"/>
                    </a:ext>
                  </a:extLst>
                </a:gridCol>
                <a:gridCol w="2384794">
                  <a:extLst>
                    <a:ext uri="{9D8B030D-6E8A-4147-A177-3AD203B41FA5}">
                      <a16:colId xmlns:a16="http://schemas.microsoft.com/office/drawing/2014/main" val="243136295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457200" algn="ctr"/>
                      <a:r>
                        <a:rPr lang="pt-BR" sz="1200" kern="100">
                          <a:effectLst/>
                        </a:rPr>
                        <a:t>Redação ATUAL da Lei nº 13.988, de 2020</a:t>
                      </a:r>
                      <a:endParaRPr lang="pt-BR" sz="1200" kern="100">
                        <a:effectLst/>
                        <a:latin typeface="Liberation Serif"/>
                        <a:ea typeface="NSimSun" panose="02010609030101010101" pitchFamily="49" charset="-122"/>
                        <a:cs typeface="Lucida Sans" panose="020B0602030504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/>
                      <a:r>
                        <a:rPr lang="pt-BR" sz="1200" kern="100">
                          <a:effectLst/>
                        </a:rPr>
                        <a:t>Redação do PLP 127-2021</a:t>
                      </a:r>
                      <a:endParaRPr lang="pt-BR" sz="1200" kern="100">
                        <a:effectLst/>
                        <a:latin typeface="Liberation Serif"/>
                        <a:ea typeface="NSimSun" panose="02010609030101010101" pitchFamily="49" charset="-122"/>
                        <a:cs typeface="Lucida Sans" panose="020B0602030504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837625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57200" algn="just"/>
                      <a:r>
                        <a:rPr lang="pt-BR" sz="1200" b="0" kern="100" dirty="0">
                          <a:effectLst/>
                        </a:rPr>
                        <a:t>Art. 10-A. A transação na cobrança de créditos tributários em contencioso administrativo fiscal poderá ser proposta pela </a:t>
                      </a:r>
                      <a:r>
                        <a:rPr lang="pt-BR" sz="1200" b="1" kern="100" dirty="0">
                          <a:solidFill>
                            <a:schemeClr val="tx1"/>
                          </a:solidFill>
                          <a:effectLst/>
                        </a:rPr>
                        <a:t>Secretaria Especial da Receita Federal do Brasil</a:t>
                      </a:r>
                      <a:r>
                        <a:rPr lang="pt-BR" sz="1200" b="0" kern="100" dirty="0">
                          <a:effectLst/>
                        </a:rPr>
                        <a:t>, de forma individual ou por adesão, ou por iniciativa do devedor, observada a Lei Complementar nº 73, de 10 de fevereiro de 1993.</a:t>
                      </a:r>
                      <a:endParaRPr lang="pt-BR" sz="1200" b="0" kern="100" dirty="0">
                        <a:effectLst/>
                        <a:latin typeface="Liberation Serif"/>
                        <a:ea typeface="NSimSun" panose="02010609030101010101" pitchFamily="49" charset="-122"/>
                        <a:cs typeface="Lucida Sans" panose="020B0602030504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200" kern="100" dirty="0">
                          <a:effectLst/>
                        </a:rPr>
                        <a:t>Art. 10-A. A transação na cobrança de créditos tributários em contencioso administrativo fiscal poderá ser proposta pela </a:t>
                      </a:r>
                      <a:r>
                        <a:rPr lang="pt-BR" sz="1200" b="1" kern="100" dirty="0">
                          <a:solidFill>
                            <a:srgbClr val="FF0000"/>
                          </a:solidFill>
                          <a:effectLst/>
                        </a:rPr>
                        <a:t>Procuradoria-Geral da Fazenda Nacional</a:t>
                      </a:r>
                      <a:r>
                        <a:rPr lang="pt-BR" sz="1200" kern="100" dirty="0">
                          <a:effectLst/>
                        </a:rPr>
                        <a:t>, de forma individual ou por adesão, ou por iniciativa do devedor, observada a Lei Complementar nº 73, de 10 de fevereiro de 1993.” (NR)</a:t>
                      </a:r>
                      <a:endParaRPr lang="pt-BR" sz="1200" kern="100" dirty="0">
                        <a:effectLst/>
                        <a:latin typeface="Liberation Serif"/>
                        <a:ea typeface="NSimSun" panose="02010609030101010101" pitchFamily="49" charset="-122"/>
                        <a:cs typeface="Lucida Sans" panose="020B0602030504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5497754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aralelogramo 7">
            <a:extLst>
              <a:ext uri="{FF2B5EF4-FFF2-40B4-BE49-F238E27FC236}">
                <a16:creationId xmlns:a16="http://schemas.microsoft.com/office/drawing/2014/main" id="{C7764343-8A5E-BE2E-7DAA-519DF7A36246}"/>
              </a:ext>
            </a:extLst>
          </p:cNvPr>
          <p:cNvSpPr/>
          <p:nvPr/>
        </p:nvSpPr>
        <p:spPr>
          <a:xfrm>
            <a:off x="0" y="309563"/>
            <a:ext cx="12184063" cy="765175"/>
          </a:xfrm>
          <a:prstGeom prst="parallelogram">
            <a:avLst>
              <a:gd name="adj" fmla="val 0"/>
            </a:avLst>
          </a:prstGeom>
          <a:solidFill>
            <a:schemeClr val="accent1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just">
              <a:lnSpc>
                <a:spcPct val="125000"/>
              </a:lnSpc>
              <a:defRPr/>
            </a:pPr>
            <a:endParaRPr lang="pt-BR" sz="1200" dirty="0">
              <a:solidFill>
                <a:srgbClr val="002060"/>
              </a:solidFill>
            </a:endParaRPr>
          </a:p>
        </p:txBody>
      </p:sp>
      <p:pic>
        <p:nvPicPr>
          <p:cNvPr id="18435" name="Gráfico 2" descr="Balança da justiça com preenchimento sólido">
            <a:extLst>
              <a:ext uri="{FF2B5EF4-FFF2-40B4-BE49-F238E27FC236}">
                <a16:creationId xmlns:a16="http://schemas.microsoft.com/office/drawing/2014/main" id="{C667F689-65F7-14CE-086F-1FCC38FC87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263" y="298450"/>
            <a:ext cx="91440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Fluxograma: Preparação 20">
            <a:extLst>
              <a:ext uri="{FF2B5EF4-FFF2-40B4-BE49-F238E27FC236}">
                <a16:creationId xmlns:a16="http://schemas.microsoft.com/office/drawing/2014/main" id="{FEA8998D-A60F-2726-E67A-B9F2E65BA373}"/>
              </a:ext>
            </a:extLst>
          </p:cNvPr>
          <p:cNvSpPr/>
          <p:nvPr/>
        </p:nvSpPr>
        <p:spPr>
          <a:xfrm>
            <a:off x="85725" y="312738"/>
            <a:ext cx="1133475" cy="776287"/>
          </a:xfrm>
          <a:prstGeom prst="flowChartPreparation">
            <a:avLst/>
          </a:prstGeom>
          <a:noFill/>
          <a:ln w="38100">
            <a:solidFill>
              <a:schemeClr val="tx2">
                <a:lumMod val="40000"/>
                <a:lumOff val="60000"/>
              </a:schemeClr>
            </a:solidFill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3EF5C2D6-4B15-A241-77BE-56785F97CCF1}"/>
              </a:ext>
            </a:extLst>
          </p:cNvPr>
          <p:cNvSpPr/>
          <p:nvPr/>
        </p:nvSpPr>
        <p:spPr>
          <a:xfrm>
            <a:off x="1458913" y="3170238"/>
            <a:ext cx="7256462" cy="4937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7001347C-4806-9956-0393-8A3797E16F54}"/>
              </a:ext>
            </a:extLst>
          </p:cNvPr>
          <p:cNvSpPr txBox="1"/>
          <p:nvPr/>
        </p:nvSpPr>
        <p:spPr>
          <a:xfrm>
            <a:off x="1808163" y="3252788"/>
            <a:ext cx="7256462" cy="3762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  <a:defRPr/>
            </a:pPr>
            <a:r>
              <a:rPr lang="pt-BR" b="1" u="sng" dirty="0">
                <a:solidFill>
                  <a:srgbClr val="00206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EMENDAS FAVORÁVEIS</a:t>
            </a: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CB4A070D-6166-C3E0-7DEA-37FDDFF0D78C}"/>
              </a:ext>
            </a:extLst>
          </p:cNvPr>
          <p:cNvSpPr/>
          <p:nvPr/>
        </p:nvSpPr>
        <p:spPr>
          <a:xfrm>
            <a:off x="1458913" y="1963738"/>
            <a:ext cx="7256462" cy="4937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8440" name="CaixaDeTexto 14">
            <a:extLst>
              <a:ext uri="{FF2B5EF4-FFF2-40B4-BE49-F238E27FC236}">
                <a16:creationId xmlns:a16="http://schemas.microsoft.com/office/drawing/2014/main" id="{039EA1E7-063D-7A3F-9EFF-ACFC5A0F80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8913" y="2046288"/>
            <a:ext cx="7256462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altLang="pt-BR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“Suprima-se o art. 4º do Projeto de Lei nº 127/2021...” </a:t>
            </a:r>
          </a:p>
        </p:txBody>
      </p:sp>
      <p:cxnSp>
        <p:nvCxnSpPr>
          <p:cNvPr id="37" name="Conector de Seta Reta 36">
            <a:extLst>
              <a:ext uri="{FF2B5EF4-FFF2-40B4-BE49-F238E27FC236}">
                <a16:creationId xmlns:a16="http://schemas.microsoft.com/office/drawing/2014/main" id="{1B7E1E27-70A5-944F-F0B0-75BCDB1E76A2}"/>
              </a:ext>
            </a:extLst>
          </p:cNvPr>
          <p:cNvCxnSpPr>
            <a:cxnSpLocks/>
          </p:cNvCxnSpPr>
          <p:nvPr/>
        </p:nvCxnSpPr>
        <p:spPr>
          <a:xfrm>
            <a:off x="5667375" y="2493963"/>
            <a:ext cx="0" cy="531812"/>
          </a:xfrm>
          <a:prstGeom prst="straightConnector1">
            <a:avLst/>
          </a:prstGeom>
          <a:ln w="190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de Seta Reta 37">
            <a:extLst>
              <a:ext uri="{FF2B5EF4-FFF2-40B4-BE49-F238E27FC236}">
                <a16:creationId xmlns:a16="http://schemas.microsoft.com/office/drawing/2014/main" id="{2AC0621A-5772-AB65-9FF7-23DA02ECB836}"/>
              </a:ext>
            </a:extLst>
          </p:cNvPr>
          <p:cNvCxnSpPr>
            <a:cxnSpLocks/>
          </p:cNvCxnSpPr>
          <p:nvPr/>
        </p:nvCxnSpPr>
        <p:spPr>
          <a:xfrm>
            <a:off x="5667375" y="3643313"/>
            <a:ext cx="0" cy="533400"/>
          </a:xfrm>
          <a:prstGeom prst="straightConnector1">
            <a:avLst/>
          </a:prstGeom>
          <a:ln w="190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tângulo 38">
            <a:extLst>
              <a:ext uri="{FF2B5EF4-FFF2-40B4-BE49-F238E27FC236}">
                <a16:creationId xmlns:a16="http://schemas.microsoft.com/office/drawing/2014/main" id="{FFEF3B4F-4982-7CB9-6709-37FE75B7C09F}"/>
              </a:ext>
            </a:extLst>
          </p:cNvPr>
          <p:cNvSpPr/>
          <p:nvPr/>
        </p:nvSpPr>
        <p:spPr>
          <a:xfrm>
            <a:off x="3609975" y="4316413"/>
            <a:ext cx="4114800" cy="2460625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50000"/>
              </a:lnSpc>
              <a:spcAft>
                <a:spcPts val="0"/>
              </a:spcAft>
              <a:defRPr/>
            </a:pPr>
            <a:endParaRPr lang="pt-BR" b="1" dirty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  <a:defRPr/>
            </a:pPr>
            <a:r>
              <a:rPr lang="pt-BR" sz="2000" b="1" dirty="0">
                <a:solidFill>
                  <a:srgbClr val="002060"/>
                </a:solidFill>
              </a:rPr>
              <a:t>EMENDA 4 PLEN - PLP 127/2021</a:t>
            </a:r>
          </a:p>
          <a:p>
            <a:pPr algn="ctr">
              <a:lnSpc>
                <a:spcPct val="150000"/>
              </a:lnSpc>
              <a:spcAft>
                <a:spcPts val="0"/>
              </a:spcAft>
              <a:defRPr/>
            </a:pPr>
            <a:r>
              <a:rPr lang="pt-BR" sz="2000" b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EMENDA 5 PLEN - PLP 127/2021</a:t>
            </a:r>
          </a:p>
          <a:p>
            <a:pPr algn="ctr">
              <a:lnSpc>
                <a:spcPct val="150000"/>
              </a:lnSpc>
              <a:spcAft>
                <a:spcPts val="0"/>
              </a:spcAft>
              <a:defRPr/>
            </a:pPr>
            <a:r>
              <a:rPr lang="pt-BR" sz="2000" b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EMENDA 6 PLEN - PLP 127/2021</a:t>
            </a:r>
          </a:p>
          <a:p>
            <a:pPr algn="ctr">
              <a:lnSpc>
                <a:spcPct val="150000"/>
              </a:lnSpc>
              <a:spcAft>
                <a:spcPts val="0"/>
              </a:spcAft>
              <a:defRPr/>
            </a:pPr>
            <a:endParaRPr lang="pt-BR" dirty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" name="Balão de Fala: Retângulo 42">
            <a:extLst>
              <a:ext uri="{FF2B5EF4-FFF2-40B4-BE49-F238E27FC236}">
                <a16:creationId xmlns:a16="http://schemas.microsoft.com/office/drawing/2014/main" id="{A74F84E2-823E-9A50-B36B-DBA36D5EB77A}"/>
              </a:ext>
            </a:extLst>
          </p:cNvPr>
          <p:cNvSpPr/>
          <p:nvPr/>
        </p:nvSpPr>
        <p:spPr>
          <a:xfrm>
            <a:off x="8832850" y="3460750"/>
            <a:ext cx="2813050" cy="2554288"/>
          </a:xfrm>
          <a:prstGeom prst="wedgeRectCallout">
            <a:avLst>
              <a:gd name="adj1" fmla="val -78802"/>
              <a:gd name="adj2" fmla="val 4011"/>
            </a:avLst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 dirty="0"/>
          </a:p>
        </p:txBody>
      </p:sp>
      <p:sp>
        <p:nvSpPr>
          <p:cNvPr id="18445" name="CaixaDeTexto 41">
            <a:extLst>
              <a:ext uri="{FF2B5EF4-FFF2-40B4-BE49-F238E27FC236}">
                <a16:creationId xmlns:a16="http://schemas.microsoft.com/office/drawing/2014/main" id="{7D2FA569-FDDB-21E1-BA8C-7445B7249F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99525" y="3468688"/>
            <a:ext cx="2681288" cy="2554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altLang="pt-BR" sz="1600" b="1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Benefícios: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altLang="pt-BR" sz="160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Segurança jurídica, razoabilidade e racionalidade ao ambiente empresarial, redução de custos para contribuintes e União, manutenção das competências legais da RFB e PGFN.</a:t>
            </a:r>
          </a:p>
        </p:txBody>
      </p:sp>
      <p:pic>
        <p:nvPicPr>
          <p:cNvPr id="18446" name="Gráfico 2" descr="Marca de seleção com preenchimento sólido">
            <a:extLst>
              <a:ext uri="{FF2B5EF4-FFF2-40B4-BE49-F238E27FC236}">
                <a16:creationId xmlns:a16="http://schemas.microsoft.com/office/drawing/2014/main" id="{70B42DEB-9A56-5529-1A1A-47158F8093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2850" y="3176588"/>
            <a:ext cx="774700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47" name="Título 1">
            <a:extLst>
              <a:ext uri="{FF2B5EF4-FFF2-40B4-BE49-F238E27FC236}">
                <a16:creationId xmlns:a16="http://schemas.microsoft.com/office/drawing/2014/main" id="{4F5CD2B7-1693-953E-40C2-F719564AF2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360363"/>
            <a:ext cx="1085373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altLang="pt-BR" sz="4000" b="1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PROJETO DE LEI COMPLEMENTAR N° 127, de 2021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77" name="Paralelogramo 14376">
            <a:extLst>
              <a:ext uri="{FF2B5EF4-FFF2-40B4-BE49-F238E27FC236}">
                <a16:creationId xmlns:a16="http://schemas.microsoft.com/office/drawing/2014/main" id="{4D934AD2-527D-87EE-4AAE-2C39623175B4}"/>
              </a:ext>
            </a:extLst>
          </p:cNvPr>
          <p:cNvSpPr/>
          <p:nvPr/>
        </p:nvSpPr>
        <p:spPr>
          <a:xfrm>
            <a:off x="4319588" y="3205163"/>
            <a:ext cx="7377112" cy="1619250"/>
          </a:xfrm>
          <a:prstGeom prst="parallelogram">
            <a:avLst>
              <a:gd name="adj" fmla="val 0"/>
            </a:avLst>
          </a:prstGeom>
          <a:solidFill>
            <a:schemeClr val="accent1">
              <a:lumMod val="20000"/>
              <a:lumOff val="80000"/>
              <a:alpha val="34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1400" i="1" dirty="0">
              <a:solidFill>
                <a:srgbClr val="4472C4"/>
              </a:solidFill>
              <a:latin typeface="DejaVu Sans Condensed" panose="020B0606030804020204" pitchFamily="34" charset="0"/>
              <a:ea typeface="DejaVu Sans Condensed" panose="020B0606030804020204" pitchFamily="34" charset="0"/>
              <a:cs typeface="DejaVu Sans Condensed" panose="020B0606030804020204" pitchFamily="34" charset="0"/>
            </a:endParaRPr>
          </a:p>
        </p:txBody>
      </p:sp>
      <p:sp>
        <p:nvSpPr>
          <p:cNvPr id="14367" name="Paralelogramo 14366">
            <a:extLst>
              <a:ext uri="{FF2B5EF4-FFF2-40B4-BE49-F238E27FC236}">
                <a16:creationId xmlns:a16="http://schemas.microsoft.com/office/drawing/2014/main" id="{50135458-71EC-2F2D-B498-4ABFD88190FC}"/>
              </a:ext>
            </a:extLst>
          </p:cNvPr>
          <p:cNvSpPr/>
          <p:nvPr/>
        </p:nvSpPr>
        <p:spPr>
          <a:xfrm>
            <a:off x="4318000" y="1457325"/>
            <a:ext cx="7378700" cy="1619250"/>
          </a:xfrm>
          <a:prstGeom prst="parallelogram">
            <a:avLst>
              <a:gd name="adj" fmla="val 0"/>
            </a:avLst>
          </a:prstGeom>
          <a:solidFill>
            <a:schemeClr val="accent1">
              <a:lumMod val="20000"/>
              <a:lumOff val="80000"/>
              <a:alpha val="34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1400" i="1" dirty="0">
              <a:solidFill>
                <a:srgbClr val="4472C4"/>
              </a:solidFill>
              <a:latin typeface="DejaVu Sans Condensed" panose="020B0606030804020204" pitchFamily="34" charset="0"/>
              <a:ea typeface="DejaVu Sans Condensed" panose="020B0606030804020204" pitchFamily="34" charset="0"/>
              <a:cs typeface="DejaVu Sans Condensed" panose="020B0606030804020204" pitchFamily="34" charset="0"/>
            </a:endParaRPr>
          </a:p>
        </p:txBody>
      </p:sp>
      <p:pic>
        <p:nvPicPr>
          <p:cNvPr id="22532" name="Gráfico 14" descr="Selo ponto de interrogação estrutura de tópicos">
            <a:extLst>
              <a:ext uri="{FF2B5EF4-FFF2-40B4-BE49-F238E27FC236}">
                <a16:creationId xmlns:a16="http://schemas.microsoft.com/office/drawing/2014/main" id="{8B4F54F2-98D7-9710-C376-F087927432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7140575"/>
            <a:ext cx="44450" cy="4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Paralelogramo 6">
            <a:extLst>
              <a:ext uri="{FF2B5EF4-FFF2-40B4-BE49-F238E27FC236}">
                <a16:creationId xmlns:a16="http://schemas.microsoft.com/office/drawing/2014/main" id="{EF98D893-64D3-269E-37D2-46885D5D2AF9}"/>
              </a:ext>
            </a:extLst>
          </p:cNvPr>
          <p:cNvSpPr/>
          <p:nvPr/>
        </p:nvSpPr>
        <p:spPr>
          <a:xfrm>
            <a:off x="-11113" y="315913"/>
            <a:ext cx="12184063" cy="765175"/>
          </a:xfrm>
          <a:prstGeom prst="parallelogram">
            <a:avLst>
              <a:gd name="adj" fmla="val 0"/>
            </a:avLst>
          </a:prstGeom>
          <a:solidFill>
            <a:schemeClr val="accent1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just">
              <a:lnSpc>
                <a:spcPct val="125000"/>
              </a:lnSpc>
              <a:defRPr/>
            </a:pPr>
            <a:endParaRPr lang="pt-BR" sz="1200" dirty="0">
              <a:solidFill>
                <a:srgbClr val="002060"/>
              </a:solidFill>
            </a:endParaRPr>
          </a:p>
        </p:txBody>
      </p:sp>
      <p:sp>
        <p:nvSpPr>
          <p:cNvPr id="15" name="Título 1">
            <a:extLst>
              <a:ext uri="{FF2B5EF4-FFF2-40B4-BE49-F238E27FC236}">
                <a16:creationId xmlns:a16="http://schemas.microsoft.com/office/drawing/2014/main" id="{7196D818-12AB-0E1D-6EA6-412B820DA91F}"/>
              </a:ext>
            </a:extLst>
          </p:cNvPr>
          <p:cNvSpPr txBox="1">
            <a:spLocks/>
          </p:cNvSpPr>
          <p:nvPr/>
        </p:nvSpPr>
        <p:spPr bwMode="auto">
          <a:xfrm>
            <a:off x="1200150" y="387350"/>
            <a:ext cx="10523538" cy="6477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>
              <a:defRPr/>
            </a:pPr>
            <a:r>
              <a:rPr lang="pt-BR" altLang="pt-BR" b="1" dirty="0">
                <a:solidFill>
                  <a:srgbClr val="002060"/>
                </a:solidFill>
                <a:latin typeface="Calibri" panose="020F0502020204030204" pitchFamily="34" charset="0"/>
                <a:ea typeface="+mn-ea"/>
                <a:cs typeface="+mn-cs"/>
              </a:rPr>
              <a:t>TRANSAÇÃO – PÚBLICO ALVO</a:t>
            </a:r>
          </a:p>
        </p:txBody>
      </p:sp>
      <p:sp>
        <p:nvSpPr>
          <p:cNvPr id="52" name="CaixaDeTexto 51">
            <a:extLst>
              <a:ext uri="{FF2B5EF4-FFF2-40B4-BE49-F238E27FC236}">
                <a16:creationId xmlns:a16="http://schemas.microsoft.com/office/drawing/2014/main" id="{410FF628-8FB6-3AFF-69D8-9E5207DA3ED5}"/>
              </a:ext>
            </a:extLst>
          </p:cNvPr>
          <p:cNvSpPr txBox="1"/>
          <p:nvPr/>
        </p:nvSpPr>
        <p:spPr>
          <a:xfrm>
            <a:off x="9747502" y="3313980"/>
            <a:ext cx="1976823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defTabSz="457200">
              <a:defRPr/>
            </a:pPr>
            <a:r>
              <a:rPr lang="pt-BR" sz="4000" b="1" kern="100" spc="-100" dirty="0">
                <a:solidFill>
                  <a:srgbClr val="002060"/>
                </a:solidFill>
                <a:effectLst>
                  <a:reflection blurRad="63500" stA="10000" endPos="60000" dir="5400000" sy="-100000" algn="bl" rotWithShape="0"/>
                </a:effectLst>
                <a:latin typeface="Arial Black" panose="020B0A04020102020204" pitchFamily="34" charset="0"/>
                <a:ea typeface="DejaVu Sans Condensed" panose="020B0606030804020204" pitchFamily="34" charset="0"/>
                <a:cs typeface="DejaVu Sans Condensed" panose="020B0606030804020204" pitchFamily="34" charset="0"/>
              </a:rPr>
              <a:t>2,5 mil</a:t>
            </a:r>
          </a:p>
        </p:txBody>
      </p:sp>
      <p:sp>
        <p:nvSpPr>
          <p:cNvPr id="22536" name="CaixaDeTexto 14362">
            <a:extLst>
              <a:ext uri="{FF2B5EF4-FFF2-40B4-BE49-F238E27FC236}">
                <a16:creationId xmlns:a16="http://schemas.microsoft.com/office/drawing/2014/main" id="{B1C5DEC1-2DFC-80FE-8001-FD6A029FFC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5550" y="2162175"/>
            <a:ext cx="32607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pt-BR" altLang="pt-BR" b="1">
                <a:solidFill>
                  <a:srgbClr val="002060"/>
                </a:solidFill>
              </a:rPr>
              <a:t>Passivo Tributário: R$ 1,8 bilhão</a:t>
            </a:r>
          </a:p>
        </p:txBody>
      </p:sp>
      <p:sp>
        <p:nvSpPr>
          <p:cNvPr id="22537" name="CaixaDeTexto 14364">
            <a:extLst>
              <a:ext uri="{FF2B5EF4-FFF2-40B4-BE49-F238E27FC236}">
                <a16:creationId xmlns:a16="http://schemas.microsoft.com/office/drawing/2014/main" id="{62ECC759-BBA7-5C73-E3F7-C60A63DA7C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2650" y="2601913"/>
            <a:ext cx="37226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pt-BR" altLang="pt-BR" b="1">
                <a:solidFill>
                  <a:srgbClr val="002060"/>
                </a:solidFill>
              </a:rPr>
              <a:t>Número de Parcelas: até 52 parcelas</a:t>
            </a:r>
          </a:p>
        </p:txBody>
      </p:sp>
      <p:sp>
        <p:nvSpPr>
          <p:cNvPr id="14382" name="Texto Explicativo: Seta para a Direita 14381">
            <a:extLst>
              <a:ext uri="{FF2B5EF4-FFF2-40B4-BE49-F238E27FC236}">
                <a16:creationId xmlns:a16="http://schemas.microsoft.com/office/drawing/2014/main" id="{8C56C7D9-67A0-B891-A5F8-074DC5BB2D73}"/>
              </a:ext>
            </a:extLst>
          </p:cNvPr>
          <p:cNvSpPr/>
          <p:nvPr/>
        </p:nvSpPr>
        <p:spPr>
          <a:xfrm>
            <a:off x="287543" y="1570038"/>
            <a:ext cx="4040188" cy="1558925"/>
          </a:xfrm>
          <a:prstGeom prst="rightArrowCallout">
            <a:avLst>
              <a:gd name="adj1" fmla="val 31402"/>
              <a:gd name="adj2" fmla="val 25000"/>
              <a:gd name="adj3" fmla="val 25000"/>
              <a:gd name="adj4" fmla="val 64977"/>
            </a:avLst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accent1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altLang="pt-BR" sz="2400" b="1" dirty="0">
                <a:solidFill>
                  <a:srgbClr val="002060"/>
                </a:solidFill>
              </a:rPr>
              <a:t>Edital: PEQUENO</a:t>
            </a:r>
          </a:p>
          <a:p>
            <a:pPr algn="ctr">
              <a:defRPr/>
            </a:pPr>
            <a:r>
              <a:rPr lang="pt-BR" altLang="pt-BR" sz="2400" b="1" dirty="0">
                <a:solidFill>
                  <a:srgbClr val="002060"/>
                </a:solidFill>
              </a:rPr>
              <a:t>VALOR</a:t>
            </a:r>
          </a:p>
        </p:txBody>
      </p:sp>
      <p:pic>
        <p:nvPicPr>
          <p:cNvPr id="14393" name="Gráfico 22" descr="Empréstimo com preenchimento sólido">
            <a:extLst>
              <a:ext uri="{FF2B5EF4-FFF2-40B4-BE49-F238E27FC236}">
                <a16:creationId xmlns:a16="http://schemas.microsoft.com/office/drawing/2014/main" id="{0368331D-314A-0C01-1456-8ECCC76058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5365404" y="2513690"/>
            <a:ext cx="541683" cy="5416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2" name="Gráfico 7" descr="Moedas estrutura de tópicos">
            <a:extLst>
              <a:ext uri="{FF2B5EF4-FFF2-40B4-BE49-F238E27FC236}">
                <a16:creationId xmlns:a16="http://schemas.microsoft.com/office/drawing/2014/main" id="{0FD6C463-9195-A1D9-26A0-6C68CBC306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9288" y="2125663"/>
            <a:ext cx="611187" cy="611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94" name="Paralelogramo 14393">
            <a:extLst>
              <a:ext uri="{FF2B5EF4-FFF2-40B4-BE49-F238E27FC236}">
                <a16:creationId xmlns:a16="http://schemas.microsoft.com/office/drawing/2014/main" id="{7C33487A-B16E-8D93-1773-DA3C4A7E1D7F}"/>
              </a:ext>
            </a:extLst>
          </p:cNvPr>
          <p:cNvSpPr/>
          <p:nvPr/>
        </p:nvSpPr>
        <p:spPr>
          <a:xfrm>
            <a:off x="4319588" y="5078413"/>
            <a:ext cx="7377112" cy="1619250"/>
          </a:xfrm>
          <a:prstGeom prst="parallelogram">
            <a:avLst>
              <a:gd name="adj" fmla="val 0"/>
            </a:avLst>
          </a:prstGeom>
          <a:solidFill>
            <a:schemeClr val="accent1">
              <a:lumMod val="20000"/>
              <a:lumOff val="80000"/>
              <a:alpha val="34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1400" i="1" dirty="0">
              <a:solidFill>
                <a:srgbClr val="4472C4"/>
              </a:solidFill>
              <a:latin typeface="DejaVu Sans Condensed" panose="020B0606030804020204" pitchFamily="34" charset="0"/>
              <a:ea typeface="DejaVu Sans Condensed" panose="020B0606030804020204" pitchFamily="34" charset="0"/>
              <a:cs typeface="DejaVu Sans Condensed" panose="020B0606030804020204" pitchFamily="34" charset="0"/>
            </a:endParaRPr>
          </a:p>
        </p:txBody>
      </p:sp>
      <p:sp>
        <p:nvSpPr>
          <p:cNvPr id="13" name="CaixaDeTexto 30737">
            <a:extLst>
              <a:ext uri="{FF2B5EF4-FFF2-40B4-BE49-F238E27FC236}">
                <a16:creationId xmlns:a16="http://schemas.microsoft.com/office/drawing/2014/main" id="{93E992F3-E79B-492F-EF6F-CCD696201A25}"/>
              </a:ext>
            </a:extLst>
          </p:cNvPr>
          <p:cNvSpPr txBox="1"/>
          <p:nvPr/>
        </p:nvSpPr>
        <p:spPr>
          <a:xfrm>
            <a:off x="9906199" y="5217389"/>
            <a:ext cx="1818126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defTabSz="457200">
              <a:defRPr/>
            </a:pPr>
            <a:r>
              <a:rPr lang="pt-BR" sz="4000" b="1" kern="100" spc="-100" dirty="0">
                <a:solidFill>
                  <a:srgbClr val="002060"/>
                </a:solidFill>
                <a:effectLst>
                  <a:reflection blurRad="63500" stA="10000" endPos="60000" dir="5400000" sy="-100000" algn="bl" rotWithShape="0"/>
                </a:effectLst>
                <a:latin typeface="Arial Black" panose="020B0A04020102020204" pitchFamily="34" charset="0"/>
                <a:ea typeface="DejaVu Sans Condensed" panose="020B0606030804020204" pitchFamily="34" charset="0"/>
                <a:cs typeface="DejaVu Sans Condensed" panose="020B0606030804020204" pitchFamily="34" charset="0"/>
              </a:rPr>
              <a:t>10 mil</a:t>
            </a:r>
          </a:p>
        </p:txBody>
      </p:sp>
      <p:grpSp>
        <p:nvGrpSpPr>
          <p:cNvPr id="22545" name="Agrupar 192">
            <a:extLst>
              <a:ext uri="{FF2B5EF4-FFF2-40B4-BE49-F238E27FC236}">
                <a16:creationId xmlns:a16="http://schemas.microsoft.com/office/drawing/2014/main" id="{0238AF1C-10FC-6951-D096-3F08F73AF967}"/>
              </a:ext>
            </a:extLst>
          </p:cNvPr>
          <p:cNvGrpSpPr>
            <a:grpSpLocks/>
          </p:cNvGrpSpPr>
          <p:nvPr/>
        </p:nvGrpSpPr>
        <p:grpSpPr bwMode="auto">
          <a:xfrm>
            <a:off x="4291013" y="1576388"/>
            <a:ext cx="1085850" cy="431800"/>
            <a:chOff x="7588050" y="2672486"/>
            <a:chExt cx="1313134" cy="360533"/>
          </a:xfrm>
        </p:grpSpPr>
        <p:pic>
          <p:nvPicPr>
            <p:cNvPr id="110" name="Gráfico 14355" descr="Homem estrutura de tópicos">
              <a:extLst>
                <a:ext uri="{FF2B5EF4-FFF2-40B4-BE49-F238E27FC236}">
                  <a16:creationId xmlns:a16="http://schemas.microsoft.com/office/drawing/2014/main" id="{B75F2267-7DDE-1DB3-5F39-1FDF2A3C2AC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8408702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1" name="Gráfico 14355" descr="Homem estrutura de tópicos">
              <a:extLst>
                <a:ext uri="{FF2B5EF4-FFF2-40B4-BE49-F238E27FC236}">
                  <a16:creationId xmlns:a16="http://schemas.microsoft.com/office/drawing/2014/main" id="{F360F674-4D69-3219-EB06-289038B94DF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7588050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2" name="Gráfico 14355" descr="Homem estrutura de tópicos">
              <a:extLst>
                <a:ext uri="{FF2B5EF4-FFF2-40B4-BE49-F238E27FC236}">
                  <a16:creationId xmlns:a16="http://schemas.microsoft.com/office/drawing/2014/main" id="{80F54542-6D97-58BE-C71C-FA8192B58AE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7752180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3" name="Gráfico 14355" descr="Homem estrutura de tópicos">
              <a:extLst>
                <a:ext uri="{FF2B5EF4-FFF2-40B4-BE49-F238E27FC236}">
                  <a16:creationId xmlns:a16="http://schemas.microsoft.com/office/drawing/2014/main" id="{14A459F3-F8A1-DC0C-904F-30C50A0B1FA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7916310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4" name="Gráfico 14355" descr="Homem estrutura de tópicos">
              <a:extLst>
                <a:ext uri="{FF2B5EF4-FFF2-40B4-BE49-F238E27FC236}">
                  <a16:creationId xmlns:a16="http://schemas.microsoft.com/office/drawing/2014/main" id="{F6082920-A691-83D4-C42A-5557FCE9B98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8080440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5" name="Gráfico 14355" descr="Homem estrutura de tópicos">
              <a:extLst>
                <a:ext uri="{FF2B5EF4-FFF2-40B4-BE49-F238E27FC236}">
                  <a16:creationId xmlns:a16="http://schemas.microsoft.com/office/drawing/2014/main" id="{7CA62635-B4F3-341D-0EC6-7059F337215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8244570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2546" name="Agrupar 192">
            <a:extLst>
              <a:ext uri="{FF2B5EF4-FFF2-40B4-BE49-F238E27FC236}">
                <a16:creationId xmlns:a16="http://schemas.microsoft.com/office/drawing/2014/main" id="{2F62ED16-93F9-5272-A1F7-4B869B03FF6D}"/>
              </a:ext>
            </a:extLst>
          </p:cNvPr>
          <p:cNvGrpSpPr>
            <a:grpSpLocks/>
          </p:cNvGrpSpPr>
          <p:nvPr/>
        </p:nvGrpSpPr>
        <p:grpSpPr bwMode="auto">
          <a:xfrm>
            <a:off x="5148263" y="1576388"/>
            <a:ext cx="1085850" cy="431800"/>
            <a:chOff x="7588050" y="2672486"/>
            <a:chExt cx="1313134" cy="360533"/>
          </a:xfrm>
        </p:grpSpPr>
        <p:pic>
          <p:nvPicPr>
            <p:cNvPr id="138" name="Gráfico 14355" descr="Homem estrutura de tópicos">
              <a:extLst>
                <a:ext uri="{FF2B5EF4-FFF2-40B4-BE49-F238E27FC236}">
                  <a16:creationId xmlns:a16="http://schemas.microsoft.com/office/drawing/2014/main" id="{277BD4F9-D1C6-01F1-D4D8-E1F06A12F03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8408702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9" name="Gráfico 14355" descr="Homem estrutura de tópicos">
              <a:extLst>
                <a:ext uri="{FF2B5EF4-FFF2-40B4-BE49-F238E27FC236}">
                  <a16:creationId xmlns:a16="http://schemas.microsoft.com/office/drawing/2014/main" id="{F2E59D71-2728-E46A-026D-C384E7058F6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7588050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0" name="Gráfico 14355" descr="Homem estrutura de tópicos">
              <a:extLst>
                <a:ext uri="{FF2B5EF4-FFF2-40B4-BE49-F238E27FC236}">
                  <a16:creationId xmlns:a16="http://schemas.microsoft.com/office/drawing/2014/main" id="{C4D6A112-99FF-5E14-DE6B-81AE3F85EE6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7752180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1" name="Gráfico 14355" descr="Homem estrutura de tópicos">
              <a:extLst>
                <a:ext uri="{FF2B5EF4-FFF2-40B4-BE49-F238E27FC236}">
                  <a16:creationId xmlns:a16="http://schemas.microsoft.com/office/drawing/2014/main" id="{988C793F-CA34-4A7E-E0E0-43AD9A6BDEE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7916310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2" name="Gráfico 14355" descr="Homem estrutura de tópicos">
              <a:extLst>
                <a:ext uri="{FF2B5EF4-FFF2-40B4-BE49-F238E27FC236}">
                  <a16:creationId xmlns:a16="http://schemas.microsoft.com/office/drawing/2014/main" id="{E6F5DA70-1973-ADC9-8FDE-77EA8B95B79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8080440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3" name="Gráfico 14355" descr="Homem estrutura de tópicos">
              <a:extLst>
                <a:ext uri="{FF2B5EF4-FFF2-40B4-BE49-F238E27FC236}">
                  <a16:creationId xmlns:a16="http://schemas.microsoft.com/office/drawing/2014/main" id="{E628C40B-0816-681F-4F0D-41ED7553332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8244570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2547" name="Agrupar 192">
            <a:extLst>
              <a:ext uri="{FF2B5EF4-FFF2-40B4-BE49-F238E27FC236}">
                <a16:creationId xmlns:a16="http://schemas.microsoft.com/office/drawing/2014/main" id="{CCF97973-8AA8-0A82-634F-639598C2264E}"/>
              </a:ext>
            </a:extLst>
          </p:cNvPr>
          <p:cNvGrpSpPr>
            <a:grpSpLocks/>
          </p:cNvGrpSpPr>
          <p:nvPr/>
        </p:nvGrpSpPr>
        <p:grpSpPr bwMode="auto">
          <a:xfrm>
            <a:off x="6015038" y="1576388"/>
            <a:ext cx="1085850" cy="431800"/>
            <a:chOff x="7588050" y="2672486"/>
            <a:chExt cx="1313134" cy="360533"/>
          </a:xfrm>
        </p:grpSpPr>
        <p:pic>
          <p:nvPicPr>
            <p:cNvPr id="145" name="Gráfico 14355" descr="Homem estrutura de tópicos">
              <a:extLst>
                <a:ext uri="{FF2B5EF4-FFF2-40B4-BE49-F238E27FC236}">
                  <a16:creationId xmlns:a16="http://schemas.microsoft.com/office/drawing/2014/main" id="{EA1743A4-DD3E-FE14-E747-654A28DE807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8408702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6" name="Gráfico 14355" descr="Homem estrutura de tópicos">
              <a:extLst>
                <a:ext uri="{FF2B5EF4-FFF2-40B4-BE49-F238E27FC236}">
                  <a16:creationId xmlns:a16="http://schemas.microsoft.com/office/drawing/2014/main" id="{9A8842C3-F174-5655-60C6-3DDE0600379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7588050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7" name="Gráfico 14355" descr="Homem estrutura de tópicos">
              <a:extLst>
                <a:ext uri="{FF2B5EF4-FFF2-40B4-BE49-F238E27FC236}">
                  <a16:creationId xmlns:a16="http://schemas.microsoft.com/office/drawing/2014/main" id="{E4F5349E-2341-2CC9-5C4A-053069DB47A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7752180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8" name="Gráfico 14355" descr="Homem estrutura de tópicos">
              <a:extLst>
                <a:ext uri="{FF2B5EF4-FFF2-40B4-BE49-F238E27FC236}">
                  <a16:creationId xmlns:a16="http://schemas.microsoft.com/office/drawing/2014/main" id="{0B42669C-2B27-471A-6AF6-D0E9DDAAC88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7916310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9" name="Gráfico 14355" descr="Homem estrutura de tópicos">
              <a:extLst>
                <a:ext uri="{FF2B5EF4-FFF2-40B4-BE49-F238E27FC236}">
                  <a16:creationId xmlns:a16="http://schemas.microsoft.com/office/drawing/2014/main" id="{ECB78FCE-D5B2-A9A8-B0BE-0741F8BC267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8080440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0" name="Gráfico 14355" descr="Homem estrutura de tópicos">
              <a:extLst>
                <a:ext uri="{FF2B5EF4-FFF2-40B4-BE49-F238E27FC236}">
                  <a16:creationId xmlns:a16="http://schemas.microsoft.com/office/drawing/2014/main" id="{B6A73EFE-F48E-C90E-0414-F45D5E30F57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8244570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2548" name="Agrupar 192">
            <a:extLst>
              <a:ext uri="{FF2B5EF4-FFF2-40B4-BE49-F238E27FC236}">
                <a16:creationId xmlns:a16="http://schemas.microsoft.com/office/drawing/2014/main" id="{2EEBA9BB-6BB0-D7AB-606D-2BD5912F4093}"/>
              </a:ext>
            </a:extLst>
          </p:cNvPr>
          <p:cNvGrpSpPr>
            <a:grpSpLocks/>
          </p:cNvGrpSpPr>
          <p:nvPr/>
        </p:nvGrpSpPr>
        <p:grpSpPr bwMode="auto">
          <a:xfrm>
            <a:off x="6870700" y="1576388"/>
            <a:ext cx="1085850" cy="431800"/>
            <a:chOff x="7588050" y="2672486"/>
            <a:chExt cx="1313134" cy="360533"/>
          </a:xfrm>
        </p:grpSpPr>
        <p:pic>
          <p:nvPicPr>
            <p:cNvPr id="152" name="Gráfico 14355" descr="Homem estrutura de tópicos">
              <a:extLst>
                <a:ext uri="{FF2B5EF4-FFF2-40B4-BE49-F238E27FC236}">
                  <a16:creationId xmlns:a16="http://schemas.microsoft.com/office/drawing/2014/main" id="{D7F38156-6E01-80B6-F4FD-FC270937DCE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8408702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3" name="Gráfico 14355" descr="Homem estrutura de tópicos">
              <a:extLst>
                <a:ext uri="{FF2B5EF4-FFF2-40B4-BE49-F238E27FC236}">
                  <a16:creationId xmlns:a16="http://schemas.microsoft.com/office/drawing/2014/main" id="{78ED811B-888F-5EA7-1FF5-95D9CDCDDCA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7588050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4" name="Gráfico 14355" descr="Homem estrutura de tópicos">
              <a:extLst>
                <a:ext uri="{FF2B5EF4-FFF2-40B4-BE49-F238E27FC236}">
                  <a16:creationId xmlns:a16="http://schemas.microsoft.com/office/drawing/2014/main" id="{D44E52C0-B7B1-9751-C90A-41C0E50EC84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7752180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5" name="Gráfico 14355" descr="Homem estrutura de tópicos">
              <a:extLst>
                <a:ext uri="{FF2B5EF4-FFF2-40B4-BE49-F238E27FC236}">
                  <a16:creationId xmlns:a16="http://schemas.microsoft.com/office/drawing/2014/main" id="{37FB705C-DB5C-2180-E7FE-68C705CC508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7916310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6" name="Gráfico 14355" descr="Homem estrutura de tópicos">
              <a:extLst>
                <a:ext uri="{FF2B5EF4-FFF2-40B4-BE49-F238E27FC236}">
                  <a16:creationId xmlns:a16="http://schemas.microsoft.com/office/drawing/2014/main" id="{96244BA6-8B95-B2B4-7043-4644EDBCB01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8080440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7" name="Gráfico 14355" descr="Homem estrutura de tópicos">
              <a:extLst>
                <a:ext uri="{FF2B5EF4-FFF2-40B4-BE49-F238E27FC236}">
                  <a16:creationId xmlns:a16="http://schemas.microsoft.com/office/drawing/2014/main" id="{8910A436-1ABB-EE52-A2A4-9EDDF759DF8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8244570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2549" name="Agrupar 192">
            <a:extLst>
              <a:ext uri="{FF2B5EF4-FFF2-40B4-BE49-F238E27FC236}">
                <a16:creationId xmlns:a16="http://schemas.microsoft.com/office/drawing/2014/main" id="{C55E66A0-C352-EA84-54A5-6F806595931D}"/>
              </a:ext>
            </a:extLst>
          </p:cNvPr>
          <p:cNvGrpSpPr>
            <a:grpSpLocks/>
          </p:cNvGrpSpPr>
          <p:nvPr/>
        </p:nvGrpSpPr>
        <p:grpSpPr bwMode="auto">
          <a:xfrm>
            <a:off x="7732713" y="1576388"/>
            <a:ext cx="1085850" cy="431800"/>
            <a:chOff x="7588050" y="2672486"/>
            <a:chExt cx="1313134" cy="360533"/>
          </a:xfrm>
        </p:grpSpPr>
        <p:pic>
          <p:nvPicPr>
            <p:cNvPr id="159" name="Gráfico 14355" descr="Homem estrutura de tópicos">
              <a:extLst>
                <a:ext uri="{FF2B5EF4-FFF2-40B4-BE49-F238E27FC236}">
                  <a16:creationId xmlns:a16="http://schemas.microsoft.com/office/drawing/2014/main" id="{24844CFC-0352-9373-9085-81B2789E298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8408702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60" name="Gráfico 14355" descr="Homem estrutura de tópicos">
              <a:extLst>
                <a:ext uri="{FF2B5EF4-FFF2-40B4-BE49-F238E27FC236}">
                  <a16:creationId xmlns:a16="http://schemas.microsoft.com/office/drawing/2014/main" id="{C0A6430E-B8F7-E45C-1325-1D19431FA6D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7588050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61" name="Gráfico 14355" descr="Homem estrutura de tópicos">
              <a:extLst>
                <a:ext uri="{FF2B5EF4-FFF2-40B4-BE49-F238E27FC236}">
                  <a16:creationId xmlns:a16="http://schemas.microsoft.com/office/drawing/2014/main" id="{8EB3C50A-4345-A60E-8DE5-F77A54FDC8B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7752180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62" name="Gráfico 14355" descr="Homem estrutura de tópicos">
              <a:extLst>
                <a:ext uri="{FF2B5EF4-FFF2-40B4-BE49-F238E27FC236}">
                  <a16:creationId xmlns:a16="http://schemas.microsoft.com/office/drawing/2014/main" id="{C2BD839F-D174-F058-DE74-442C1F56B5B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7916310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63" name="Gráfico 14355" descr="Homem estrutura de tópicos">
              <a:extLst>
                <a:ext uri="{FF2B5EF4-FFF2-40B4-BE49-F238E27FC236}">
                  <a16:creationId xmlns:a16="http://schemas.microsoft.com/office/drawing/2014/main" id="{912F1D2B-19B0-CBE7-6075-BF432C4C2F6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8080440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64" name="Gráfico 14355" descr="Homem estrutura de tópicos">
              <a:extLst>
                <a:ext uri="{FF2B5EF4-FFF2-40B4-BE49-F238E27FC236}">
                  <a16:creationId xmlns:a16="http://schemas.microsoft.com/office/drawing/2014/main" id="{77E2BE04-5524-F328-F38C-AB7ABE4553A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8244570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2550" name="Agrupar 192">
            <a:extLst>
              <a:ext uri="{FF2B5EF4-FFF2-40B4-BE49-F238E27FC236}">
                <a16:creationId xmlns:a16="http://schemas.microsoft.com/office/drawing/2014/main" id="{9E91D7E6-1E7A-BB00-102D-38DFFF7C8377}"/>
              </a:ext>
            </a:extLst>
          </p:cNvPr>
          <p:cNvGrpSpPr>
            <a:grpSpLocks/>
          </p:cNvGrpSpPr>
          <p:nvPr/>
        </p:nvGrpSpPr>
        <p:grpSpPr bwMode="auto">
          <a:xfrm>
            <a:off x="8583613" y="1571625"/>
            <a:ext cx="1085850" cy="431800"/>
            <a:chOff x="7588050" y="2672486"/>
            <a:chExt cx="1313134" cy="360533"/>
          </a:xfrm>
        </p:grpSpPr>
        <p:pic>
          <p:nvPicPr>
            <p:cNvPr id="166" name="Gráfico 14355" descr="Homem estrutura de tópicos">
              <a:extLst>
                <a:ext uri="{FF2B5EF4-FFF2-40B4-BE49-F238E27FC236}">
                  <a16:creationId xmlns:a16="http://schemas.microsoft.com/office/drawing/2014/main" id="{2CF0EBD3-BA1A-8DA6-CF0E-C8E527474BB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8408702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67" name="Gráfico 14355" descr="Homem estrutura de tópicos">
              <a:extLst>
                <a:ext uri="{FF2B5EF4-FFF2-40B4-BE49-F238E27FC236}">
                  <a16:creationId xmlns:a16="http://schemas.microsoft.com/office/drawing/2014/main" id="{A220840A-AC6F-1B68-E5D8-E72A4D7A9E0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7588050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68" name="Gráfico 14355" descr="Homem estrutura de tópicos">
              <a:extLst>
                <a:ext uri="{FF2B5EF4-FFF2-40B4-BE49-F238E27FC236}">
                  <a16:creationId xmlns:a16="http://schemas.microsoft.com/office/drawing/2014/main" id="{234E9791-CC21-7276-4855-688BE89EB47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7752180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69" name="Gráfico 14355" descr="Homem estrutura de tópicos">
              <a:extLst>
                <a:ext uri="{FF2B5EF4-FFF2-40B4-BE49-F238E27FC236}">
                  <a16:creationId xmlns:a16="http://schemas.microsoft.com/office/drawing/2014/main" id="{1E52DEF9-A52E-075F-E1F1-46ADF253B0B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7916310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0" name="Gráfico 14355" descr="Homem estrutura de tópicos">
              <a:extLst>
                <a:ext uri="{FF2B5EF4-FFF2-40B4-BE49-F238E27FC236}">
                  <a16:creationId xmlns:a16="http://schemas.microsoft.com/office/drawing/2014/main" id="{AC4B07BC-D9D9-E436-5D9D-C689FA76700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8080440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1" name="Gráfico 14355" descr="Homem estrutura de tópicos">
              <a:extLst>
                <a:ext uri="{FF2B5EF4-FFF2-40B4-BE49-F238E27FC236}">
                  <a16:creationId xmlns:a16="http://schemas.microsoft.com/office/drawing/2014/main" id="{A1AB5AD8-E55C-58FC-BB74-356E3BA2958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8244570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2551" name="CaixaDeTexto 172">
            <a:extLst>
              <a:ext uri="{FF2B5EF4-FFF2-40B4-BE49-F238E27FC236}">
                <a16:creationId xmlns:a16="http://schemas.microsoft.com/office/drawing/2014/main" id="{A2580AA5-4BA4-C90B-8342-F2D680B9F4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17113" y="2143125"/>
            <a:ext cx="14668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pt-BR" altLang="pt-BR" b="1">
                <a:solidFill>
                  <a:srgbClr val="002060"/>
                </a:solidFill>
                <a:cs typeface="Calibri" panose="020F0502020204030204" pitchFamily="34" charset="0"/>
              </a:rPr>
              <a:t>Contribuintes</a:t>
            </a:r>
            <a:endParaRPr lang="pt-BR" altLang="pt-BR"/>
          </a:p>
        </p:txBody>
      </p:sp>
      <p:sp>
        <p:nvSpPr>
          <p:cNvPr id="22552" name="CaixaDeTexto 173">
            <a:extLst>
              <a:ext uri="{FF2B5EF4-FFF2-40B4-BE49-F238E27FC236}">
                <a16:creationId xmlns:a16="http://schemas.microsoft.com/office/drawing/2014/main" id="{100F8D8C-2EA7-8C8A-24E4-3C8679690B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02838" y="3924300"/>
            <a:ext cx="14668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pt-BR" altLang="pt-BR" b="1">
                <a:solidFill>
                  <a:srgbClr val="002060"/>
                </a:solidFill>
                <a:cs typeface="Calibri" panose="020F0502020204030204" pitchFamily="34" charset="0"/>
              </a:rPr>
              <a:t>Contribuintes</a:t>
            </a:r>
            <a:endParaRPr lang="pt-BR" altLang="pt-BR"/>
          </a:p>
        </p:txBody>
      </p:sp>
      <p:sp>
        <p:nvSpPr>
          <p:cNvPr id="22553" name="CaixaDeTexto 174">
            <a:extLst>
              <a:ext uri="{FF2B5EF4-FFF2-40B4-BE49-F238E27FC236}">
                <a16:creationId xmlns:a16="http://schemas.microsoft.com/office/drawing/2014/main" id="{D3D3EE42-6E7C-AFD5-B97E-73CD8795F2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82213" y="5754688"/>
            <a:ext cx="14668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pt-BR" altLang="pt-BR" b="1">
                <a:solidFill>
                  <a:srgbClr val="002060"/>
                </a:solidFill>
                <a:cs typeface="Calibri" panose="020F0502020204030204" pitchFamily="34" charset="0"/>
              </a:rPr>
              <a:t>Contribuintes</a:t>
            </a:r>
            <a:endParaRPr lang="pt-BR" altLang="pt-BR"/>
          </a:p>
        </p:txBody>
      </p:sp>
      <p:sp>
        <p:nvSpPr>
          <p:cNvPr id="22554" name="CaixaDeTexto 14362">
            <a:extLst>
              <a:ext uri="{FF2B5EF4-FFF2-40B4-BE49-F238E27FC236}">
                <a16:creationId xmlns:a16="http://schemas.microsoft.com/office/drawing/2014/main" id="{D5BA7BC3-76BF-4FB6-3430-A0E948496D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3650" y="3898900"/>
            <a:ext cx="32607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pt-BR" altLang="pt-BR" b="1">
                <a:solidFill>
                  <a:srgbClr val="002060"/>
                </a:solidFill>
              </a:rPr>
              <a:t>Passivo Tributário: R$ 10 bilhões</a:t>
            </a:r>
          </a:p>
        </p:txBody>
      </p:sp>
      <p:sp>
        <p:nvSpPr>
          <p:cNvPr id="22555" name="CaixaDeTexto 14364">
            <a:extLst>
              <a:ext uri="{FF2B5EF4-FFF2-40B4-BE49-F238E27FC236}">
                <a16:creationId xmlns:a16="http://schemas.microsoft.com/office/drawing/2014/main" id="{4E6DFFA0-E460-41A0-C50F-1C098F8E0E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0750" y="4338638"/>
            <a:ext cx="56959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pt-BR" altLang="pt-BR" b="1">
                <a:solidFill>
                  <a:srgbClr val="002060"/>
                </a:solidFill>
              </a:rPr>
              <a:t>Número de Parcelas: 120 parcelas, podendo chegar a 145</a:t>
            </a:r>
          </a:p>
        </p:txBody>
      </p:sp>
      <p:pic>
        <p:nvPicPr>
          <p:cNvPr id="178" name="Gráfico 22" descr="Empréstimo com preenchimento sólido">
            <a:extLst>
              <a:ext uri="{FF2B5EF4-FFF2-40B4-BE49-F238E27FC236}">
                <a16:creationId xmlns:a16="http://schemas.microsoft.com/office/drawing/2014/main" id="{2DD0DF26-9CE9-BF57-3496-4341BF2F2A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5403308" y="4250710"/>
            <a:ext cx="541683" cy="5416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57" name="Gráfico 7" descr="Moedas estrutura de tópicos">
            <a:extLst>
              <a:ext uri="{FF2B5EF4-FFF2-40B4-BE49-F238E27FC236}">
                <a16:creationId xmlns:a16="http://schemas.microsoft.com/office/drawing/2014/main" id="{7CE51EE0-6779-35D1-1D09-C8634C8CF7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7388" y="3862388"/>
            <a:ext cx="611187" cy="611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2558" name="Agrupar 192">
            <a:extLst>
              <a:ext uri="{FF2B5EF4-FFF2-40B4-BE49-F238E27FC236}">
                <a16:creationId xmlns:a16="http://schemas.microsoft.com/office/drawing/2014/main" id="{4FDDF814-61CA-F52F-1AC3-460B6E543757}"/>
              </a:ext>
            </a:extLst>
          </p:cNvPr>
          <p:cNvGrpSpPr>
            <a:grpSpLocks/>
          </p:cNvGrpSpPr>
          <p:nvPr/>
        </p:nvGrpSpPr>
        <p:grpSpPr bwMode="auto">
          <a:xfrm>
            <a:off x="4289425" y="3360738"/>
            <a:ext cx="1085850" cy="431800"/>
            <a:chOff x="7588050" y="2672486"/>
            <a:chExt cx="1313134" cy="360533"/>
          </a:xfrm>
        </p:grpSpPr>
        <p:pic>
          <p:nvPicPr>
            <p:cNvPr id="181" name="Gráfico 14355" descr="Homem estrutura de tópicos">
              <a:extLst>
                <a:ext uri="{FF2B5EF4-FFF2-40B4-BE49-F238E27FC236}">
                  <a16:creationId xmlns:a16="http://schemas.microsoft.com/office/drawing/2014/main" id="{A4FDF9BE-8F2C-6898-391B-4CE1E318FDC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8408702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82" name="Gráfico 14355" descr="Homem estrutura de tópicos">
              <a:extLst>
                <a:ext uri="{FF2B5EF4-FFF2-40B4-BE49-F238E27FC236}">
                  <a16:creationId xmlns:a16="http://schemas.microsoft.com/office/drawing/2014/main" id="{565BA5E6-07F5-875E-F945-3D6BE535F44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7588050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83" name="Gráfico 14355" descr="Homem estrutura de tópicos">
              <a:extLst>
                <a:ext uri="{FF2B5EF4-FFF2-40B4-BE49-F238E27FC236}">
                  <a16:creationId xmlns:a16="http://schemas.microsoft.com/office/drawing/2014/main" id="{50175B84-5B7F-8A64-EA09-71BAD287C1D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7752180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84" name="Gráfico 14355" descr="Homem estrutura de tópicos">
              <a:extLst>
                <a:ext uri="{FF2B5EF4-FFF2-40B4-BE49-F238E27FC236}">
                  <a16:creationId xmlns:a16="http://schemas.microsoft.com/office/drawing/2014/main" id="{4CCFD59D-DCC7-C472-CCD3-BACC9D47E7E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7916310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85" name="Gráfico 14355" descr="Homem estrutura de tópicos">
              <a:extLst>
                <a:ext uri="{FF2B5EF4-FFF2-40B4-BE49-F238E27FC236}">
                  <a16:creationId xmlns:a16="http://schemas.microsoft.com/office/drawing/2014/main" id="{4F8813C9-022D-E509-124D-02BD87D76C2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8080440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86" name="Gráfico 14355" descr="Homem estrutura de tópicos">
              <a:extLst>
                <a:ext uri="{FF2B5EF4-FFF2-40B4-BE49-F238E27FC236}">
                  <a16:creationId xmlns:a16="http://schemas.microsoft.com/office/drawing/2014/main" id="{441F1C98-B454-F7F6-7EEA-61AF460C9F2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8244570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2559" name="Agrupar 192">
            <a:extLst>
              <a:ext uri="{FF2B5EF4-FFF2-40B4-BE49-F238E27FC236}">
                <a16:creationId xmlns:a16="http://schemas.microsoft.com/office/drawing/2014/main" id="{7029336F-FB62-A72A-20E5-4BF5A6552587}"/>
              </a:ext>
            </a:extLst>
          </p:cNvPr>
          <p:cNvGrpSpPr>
            <a:grpSpLocks/>
          </p:cNvGrpSpPr>
          <p:nvPr/>
        </p:nvGrpSpPr>
        <p:grpSpPr bwMode="auto">
          <a:xfrm>
            <a:off x="6856413" y="5140325"/>
            <a:ext cx="1085850" cy="431800"/>
            <a:chOff x="7588050" y="2672486"/>
            <a:chExt cx="1313134" cy="360533"/>
          </a:xfrm>
        </p:grpSpPr>
        <p:pic>
          <p:nvPicPr>
            <p:cNvPr id="188" name="Gráfico 14355" descr="Homem estrutura de tópicos">
              <a:extLst>
                <a:ext uri="{FF2B5EF4-FFF2-40B4-BE49-F238E27FC236}">
                  <a16:creationId xmlns:a16="http://schemas.microsoft.com/office/drawing/2014/main" id="{8D06148C-C2B7-F469-FBF6-AF56D193EC4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8408702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89" name="Gráfico 14355" descr="Homem estrutura de tópicos">
              <a:extLst>
                <a:ext uri="{FF2B5EF4-FFF2-40B4-BE49-F238E27FC236}">
                  <a16:creationId xmlns:a16="http://schemas.microsoft.com/office/drawing/2014/main" id="{8778E728-4CFC-068C-E918-DE962B934BC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7588050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90" name="Gráfico 14355" descr="Homem estrutura de tópicos">
              <a:extLst>
                <a:ext uri="{FF2B5EF4-FFF2-40B4-BE49-F238E27FC236}">
                  <a16:creationId xmlns:a16="http://schemas.microsoft.com/office/drawing/2014/main" id="{DB77D299-21DB-6CD0-D11B-C30D3191297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7752180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91" name="Gráfico 14355" descr="Homem estrutura de tópicos">
              <a:extLst>
                <a:ext uri="{FF2B5EF4-FFF2-40B4-BE49-F238E27FC236}">
                  <a16:creationId xmlns:a16="http://schemas.microsoft.com/office/drawing/2014/main" id="{81457E48-DB78-5EFF-AE05-1194F8FE749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7916310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92" name="Gráfico 14355" descr="Homem estrutura de tópicos">
              <a:extLst>
                <a:ext uri="{FF2B5EF4-FFF2-40B4-BE49-F238E27FC236}">
                  <a16:creationId xmlns:a16="http://schemas.microsoft.com/office/drawing/2014/main" id="{D38F17E3-3158-8E56-7252-DF56BB533ED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8080440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93" name="Gráfico 14355" descr="Homem estrutura de tópicos">
              <a:extLst>
                <a:ext uri="{FF2B5EF4-FFF2-40B4-BE49-F238E27FC236}">
                  <a16:creationId xmlns:a16="http://schemas.microsoft.com/office/drawing/2014/main" id="{6D444077-B24F-1B9D-AC6E-FDDEFCC56B8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8244570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2560" name="Agrupar 192">
            <a:extLst>
              <a:ext uri="{FF2B5EF4-FFF2-40B4-BE49-F238E27FC236}">
                <a16:creationId xmlns:a16="http://schemas.microsoft.com/office/drawing/2014/main" id="{29C14253-BEE1-F0CA-58B9-7CE1ACF7B51E}"/>
              </a:ext>
            </a:extLst>
          </p:cNvPr>
          <p:cNvGrpSpPr>
            <a:grpSpLocks/>
          </p:cNvGrpSpPr>
          <p:nvPr/>
        </p:nvGrpSpPr>
        <p:grpSpPr bwMode="auto">
          <a:xfrm>
            <a:off x="5999163" y="5140325"/>
            <a:ext cx="1085850" cy="431800"/>
            <a:chOff x="7588050" y="2672486"/>
            <a:chExt cx="1313134" cy="360533"/>
          </a:xfrm>
        </p:grpSpPr>
        <p:pic>
          <p:nvPicPr>
            <p:cNvPr id="195" name="Gráfico 14355" descr="Homem estrutura de tópicos">
              <a:extLst>
                <a:ext uri="{FF2B5EF4-FFF2-40B4-BE49-F238E27FC236}">
                  <a16:creationId xmlns:a16="http://schemas.microsoft.com/office/drawing/2014/main" id="{E506FC64-E08F-C367-DF4B-0A38E4C6688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8408702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96" name="Gráfico 14355" descr="Homem estrutura de tópicos">
              <a:extLst>
                <a:ext uri="{FF2B5EF4-FFF2-40B4-BE49-F238E27FC236}">
                  <a16:creationId xmlns:a16="http://schemas.microsoft.com/office/drawing/2014/main" id="{65CDD69B-7942-92C2-0358-77EC815DBBB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7588050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97" name="Gráfico 14355" descr="Homem estrutura de tópicos">
              <a:extLst>
                <a:ext uri="{FF2B5EF4-FFF2-40B4-BE49-F238E27FC236}">
                  <a16:creationId xmlns:a16="http://schemas.microsoft.com/office/drawing/2014/main" id="{F7E029EA-DC03-6593-E4EE-E12F48CE736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7752180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98" name="Gráfico 14355" descr="Homem estrutura de tópicos">
              <a:extLst>
                <a:ext uri="{FF2B5EF4-FFF2-40B4-BE49-F238E27FC236}">
                  <a16:creationId xmlns:a16="http://schemas.microsoft.com/office/drawing/2014/main" id="{B2AD5684-A997-70C2-05B2-D57B32E4AE1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7916310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99" name="Gráfico 14355" descr="Homem estrutura de tópicos">
              <a:extLst>
                <a:ext uri="{FF2B5EF4-FFF2-40B4-BE49-F238E27FC236}">
                  <a16:creationId xmlns:a16="http://schemas.microsoft.com/office/drawing/2014/main" id="{610B26D9-C700-D2E1-62DE-257E084771E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8080440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00" name="Gráfico 14355" descr="Homem estrutura de tópicos">
              <a:extLst>
                <a:ext uri="{FF2B5EF4-FFF2-40B4-BE49-F238E27FC236}">
                  <a16:creationId xmlns:a16="http://schemas.microsoft.com/office/drawing/2014/main" id="{AD742736-0DD6-C3E2-D5F4-48397644297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8244570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2561" name="Agrupar 192">
            <a:extLst>
              <a:ext uri="{FF2B5EF4-FFF2-40B4-BE49-F238E27FC236}">
                <a16:creationId xmlns:a16="http://schemas.microsoft.com/office/drawing/2014/main" id="{EF5EC5F1-6756-6548-73CF-D94486AB971D}"/>
              </a:ext>
            </a:extLst>
          </p:cNvPr>
          <p:cNvGrpSpPr>
            <a:grpSpLocks/>
          </p:cNvGrpSpPr>
          <p:nvPr/>
        </p:nvGrpSpPr>
        <p:grpSpPr bwMode="auto">
          <a:xfrm>
            <a:off x="5148263" y="5140325"/>
            <a:ext cx="1085850" cy="431800"/>
            <a:chOff x="7588050" y="2672486"/>
            <a:chExt cx="1313134" cy="360533"/>
          </a:xfrm>
        </p:grpSpPr>
        <p:pic>
          <p:nvPicPr>
            <p:cNvPr id="202" name="Gráfico 14355" descr="Homem estrutura de tópicos">
              <a:extLst>
                <a:ext uri="{FF2B5EF4-FFF2-40B4-BE49-F238E27FC236}">
                  <a16:creationId xmlns:a16="http://schemas.microsoft.com/office/drawing/2014/main" id="{289138DD-4E46-DB2F-B610-EB61CDCDA1E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8408702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03" name="Gráfico 14355" descr="Homem estrutura de tópicos">
              <a:extLst>
                <a:ext uri="{FF2B5EF4-FFF2-40B4-BE49-F238E27FC236}">
                  <a16:creationId xmlns:a16="http://schemas.microsoft.com/office/drawing/2014/main" id="{6077BC7C-FA3E-E4AD-62A9-A1DE5E79BDA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7588050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04" name="Gráfico 14355" descr="Homem estrutura de tópicos">
              <a:extLst>
                <a:ext uri="{FF2B5EF4-FFF2-40B4-BE49-F238E27FC236}">
                  <a16:creationId xmlns:a16="http://schemas.microsoft.com/office/drawing/2014/main" id="{538E98F0-F83F-1C1C-1032-2811985174D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7752180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05" name="Gráfico 14355" descr="Homem estrutura de tópicos">
              <a:extLst>
                <a:ext uri="{FF2B5EF4-FFF2-40B4-BE49-F238E27FC236}">
                  <a16:creationId xmlns:a16="http://schemas.microsoft.com/office/drawing/2014/main" id="{7D9C3438-10D4-3FF9-77F6-766186740CD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7916310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06" name="Gráfico 14355" descr="Homem estrutura de tópicos">
              <a:extLst>
                <a:ext uri="{FF2B5EF4-FFF2-40B4-BE49-F238E27FC236}">
                  <a16:creationId xmlns:a16="http://schemas.microsoft.com/office/drawing/2014/main" id="{C5BE2E89-CD46-1E84-4746-0BB51D2F2C1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8080440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07" name="Gráfico 14355" descr="Homem estrutura de tópicos">
              <a:extLst>
                <a:ext uri="{FF2B5EF4-FFF2-40B4-BE49-F238E27FC236}">
                  <a16:creationId xmlns:a16="http://schemas.microsoft.com/office/drawing/2014/main" id="{C39E656E-49D5-1978-46C7-3DD96F017FC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8244570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2562" name="Agrupar 192">
            <a:extLst>
              <a:ext uri="{FF2B5EF4-FFF2-40B4-BE49-F238E27FC236}">
                <a16:creationId xmlns:a16="http://schemas.microsoft.com/office/drawing/2014/main" id="{77764372-16C3-23BC-6F14-4DEC3820CF45}"/>
              </a:ext>
            </a:extLst>
          </p:cNvPr>
          <p:cNvGrpSpPr>
            <a:grpSpLocks/>
          </p:cNvGrpSpPr>
          <p:nvPr/>
        </p:nvGrpSpPr>
        <p:grpSpPr bwMode="auto">
          <a:xfrm>
            <a:off x="4302125" y="5140325"/>
            <a:ext cx="1084263" cy="431800"/>
            <a:chOff x="7588050" y="2672486"/>
            <a:chExt cx="1313134" cy="360533"/>
          </a:xfrm>
        </p:grpSpPr>
        <p:pic>
          <p:nvPicPr>
            <p:cNvPr id="209" name="Gráfico 14355" descr="Homem estrutura de tópicos">
              <a:extLst>
                <a:ext uri="{FF2B5EF4-FFF2-40B4-BE49-F238E27FC236}">
                  <a16:creationId xmlns:a16="http://schemas.microsoft.com/office/drawing/2014/main" id="{6E0613F5-E1B7-43C5-D7A5-07D0EF6A491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8408702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0" name="Gráfico 14355" descr="Homem estrutura de tópicos">
              <a:extLst>
                <a:ext uri="{FF2B5EF4-FFF2-40B4-BE49-F238E27FC236}">
                  <a16:creationId xmlns:a16="http://schemas.microsoft.com/office/drawing/2014/main" id="{E3DABEF6-43BC-5EFD-8259-2EAE0F635BE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7588050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1" name="Gráfico 14355" descr="Homem estrutura de tópicos">
              <a:extLst>
                <a:ext uri="{FF2B5EF4-FFF2-40B4-BE49-F238E27FC236}">
                  <a16:creationId xmlns:a16="http://schemas.microsoft.com/office/drawing/2014/main" id="{BD8058E7-5EC4-778E-69C1-BF03EBC0D68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7752180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2" name="Gráfico 14355" descr="Homem estrutura de tópicos">
              <a:extLst>
                <a:ext uri="{FF2B5EF4-FFF2-40B4-BE49-F238E27FC236}">
                  <a16:creationId xmlns:a16="http://schemas.microsoft.com/office/drawing/2014/main" id="{19E7DFFA-6FF2-44C9-7A84-34CDDF3240D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7916310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3" name="Gráfico 14355" descr="Homem estrutura de tópicos">
              <a:extLst>
                <a:ext uri="{FF2B5EF4-FFF2-40B4-BE49-F238E27FC236}">
                  <a16:creationId xmlns:a16="http://schemas.microsoft.com/office/drawing/2014/main" id="{D62E740E-AF70-E915-0181-4D9A8724486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8080440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4" name="Gráfico 14355" descr="Homem estrutura de tópicos">
              <a:extLst>
                <a:ext uri="{FF2B5EF4-FFF2-40B4-BE49-F238E27FC236}">
                  <a16:creationId xmlns:a16="http://schemas.microsoft.com/office/drawing/2014/main" id="{52A5540C-D723-4F6E-C53B-7AA23523705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8244570" y="2672486"/>
              <a:ext cx="492482" cy="360533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2563" name="CaixaDeTexto 14362">
            <a:extLst>
              <a:ext uri="{FF2B5EF4-FFF2-40B4-BE49-F238E27FC236}">
                <a16:creationId xmlns:a16="http://schemas.microsoft.com/office/drawing/2014/main" id="{D933B25E-A52D-87F3-7B7D-E905DD85D9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3650" y="5772150"/>
            <a:ext cx="32607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pt-BR" altLang="pt-BR" b="1">
                <a:solidFill>
                  <a:srgbClr val="002060"/>
                </a:solidFill>
              </a:rPr>
              <a:t>Passivo Tributário: R$ 1 trilhão</a:t>
            </a:r>
          </a:p>
        </p:txBody>
      </p:sp>
      <p:sp>
        <p:nvSpPr>
          <p:cNvPr id="22564" name="CaixaDeTexto 14364">
            <a:extLst>
              <a:ext uri="{FF2B5EF4-FFF2-40B4-BE49-F238E27FC236}">
                <a16:creationId xmlns:a16="http://schemas.microsoft.com/office/drawing/2014/main" id="{215B5F14-242A-E5BB-3ED8-27915AC6B0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0750" y="6211888"/>
            <a:ext cx="56959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pt-BR" altLang="pt-BR" b="1">
                <a:solidFill>
                  <a:srgbClr val="002060"/>
                </a:solidFill>
              </a:rPr>
              <a:t>Número de Parcelas: 120 parcelas, podendo chegar a 145</a:t>
            </a:r>
          </a:p>
        </p:txBody>
      </p:sp>
      <p:pic>
        <p:nvPicPr>
          <p:cNvPr id="231" name="Gráfico 22" descr="Empréstimo com preenchimento sólido">
            <a:extLst>
              <a:ext uri="{FF2B5EF4-FFF2-40B4-BE49-F238E27FC236}">
                <a16:creationId xmlns:a16="http://schemas.microsoft.com/office/drawing/2014/main" id="{026BA125-6855-BBF4-4D34-EB95AFEF85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5403308" y="6124315"/>
            <a:ext cx="541683" cy="5416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66" name="Gráfico 7" descr="Moedas estrutura de tópicos">
            <a:extLst>
              <a:ext uri="{FF2B5EF4-FFF2-40B4-BE49-F238E27FC236}">
                <a16:creationId xmlns:a16="http://schemas.microsoft.com/office/drawing/2014/main" id="{092A58E2-D2E3-9198-9E3F-66D536BB8D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7388" y="5735638"/>
            <a:ext cx="611187" cy="611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4" name="Texto Explicativo: Seta para a Direita 233">
            <a:extLst>
              <a:ext uri="{FF2B5EF4-FFF2-40B4-BE49-F238E27FC236}">
                <a16:creationId xmlns:a16="http://schemas.microsoft.com/office/drawing/2014/main" id="{AA5B48C5-AE1D-033F-E787-C595125841AA}"/>
              </a:ext>
            </a:extLst>
          </p:cNvPr>
          <p:cNvSpPr/>
          <p:nvPr/>
        </p:nvSpPr>
        <p:spPr>
          <a:xfrm>
            <a:off x="287543" y="3324225"/>
            <a:ext cx="4040188" cy="1558925"/>
          </a:xfrm>
          <a:prstGeom prst="rightArrowCallout">
            <a:avLst>
              <a:gd name="adj1" fmla="val 31402"/>
              <a:gd name="adj2" fmla="val 25000"/>
              <a:gd name="adj3" fmla="val 25000"/>
              <a:gd name="adj4" fmla="val 64977"/>
            </a:avLst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accent1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altLang="pt-BR" sz="2400" b="1" dirty="0">
                <a:solidFill>
                  <a:srgbClr val="002060"/>
                </a:solidFill>
              </a:rPr>
              <a:t>Edital: CRÉDITOS IRRECUPERÁVEIS</a:t>
            </a:r>
          </a:p>
        </p:txBody>
      </p:sp>
      <p:sp>
        <p:nvSpPr>
          <p:cNvPr id="235" name="Texto Explicativo: Seta para a Direita 234">
            <a:extLst>
              <a:ext uri="{FF2B5EF4-FFF2-40B4-BE49-F238E27FC236}">
                <a16:creationId xmlns:a16="http://schemas.microsoft.com/office/drawing/2014/main" id="{0C58806A-DF4E-036C-319F-F366B9B204DD}"/>
              </a:ext>
            </a:extLst>
          </p:cNvPr>
          <p:cNvSpPr/>
          <p:nvPr/>
        </p:nvSpPr>
        <p:spPr>
          <a:xfrm>
            <a:off x="287543" y="5078413"/>
            <a:ext cx="4040188" cy="1558925"/>
          </a:xfrm>
          <a:prstGeom prst="rightArrowCallout">
            <a:avLst>
              <a:gd name="adj1" fmla="val 31402"/>
              <a:gd name="adj2" fmla="val 25000"/>
              <a:gd name="adj3" fmla="val 25000"/>
              <a:gd name="adj4" fmla="val 64977"/>
            </a:avLst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accent1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altLang="pt-BR" sz="2400" b="1" dirty="0">
                <a:solidFill>
                  <a:srgbClr val="002060"/>
                </a:solidFill>
              </a:rPr>
              <a:t>Portaria RFB 247/2022:</a:t>
            </a:r>
          </a:p>
          <a:p>
            <a:pPr algn="ctr">
              <a:defRPr/>
            </a:pPr>
            <a:r>
              <a:rPr lang="pt-BR" altLang="pt-BR" sz="2400" b="1" dirty="0">
                <a:solidFill>
                  <a:srgbClr val="002060"/>
                </a:solidFill>
              </a:rPr>
              <a:t>PROPOSTA PELO CONTRIBUINTE</a:t>
            </a:r>
          </a:p>
        </p:txBody>
      </p:sp>
      <p:sp>
        <p:nvSpPr>
          <p:cNvPr id="236" name="CaixaDeTexto 235">
            <a:extLst>
              <a:ext uri="{FF2B5EF4-FFF2-40B4-BE49-F238E27FC236}">
                <a16:creationId xmlns:a16="http://schemas.microsoft.com/office/drawing/2014/main" id="{3901E878-2830-F5F8-6D1F-932E115151E5}"/>
              </a:ext>
            </a:extLst>
          </p:cNvPr>
          <p:cNvSpPr txBox="1"/>
          <p:nvPr/>
        </p:nvSpPr>
        <p:spPr bwMode="auto">
          <a:xfrm>
            <a:off x="9577156" y="1590862"/>
            <a:ext cx="2147169" cy="707909"/>
          </a:xfrm>
          <a:prstGeom prst="rect">
            <a:avLst/>
          </a:prstGeom>
          <a:noFill/>
          <a:effectLst>
            <a:glow rad="127000">
              <a:schemeClr val="accent1">
                <a:alpha val="92000"/>
              </a:schemeClr>
            </a:glow>
          </a:effectLst>
        </p:spPr>
        <p:txBody>
          <a:bodyPr wrap="none">
            <a:spAutoFit/>
          </a:bodyPr>
          <a:lstStyle/>
          <a:p>
            <a:pPr defTabSz="457200">
              <a:defRPr/>
            </a:pPr>
            <a:r>
              <a:rPr lang="pt-BR" sz="4000" b="1" kern="100" spc="-100" dirty="0">
                <a:solidFill>
                  <a:srgbClr val="002060"/>
                </a:solidFill>
                <a:effectLst>
                  <a:reflection blurRad="63500" stA="10000" endPos="60000" dir="5400000" sy="-100000" algn="bl" rotWithShape="0"/>
                </a:effectLst>
                <a:latin typeface="Arial Black" panose="020B0A04020102020204" pitchFamily="34" charset="0"/>
                <a:ea typeface="DejaVu Sans Condensed" panose="020B0606030804020204" pitchFamily="34" charset="0"/>
                <a:cs typeface="DejaVu Sans Condensed" panose="020B0606030804020204" pitchFamily="34" charset="0"/>
              </a:rPr>
              <a:t>100 mil</a:t>
            </a:r>
          </a:p>
        </p:txBody>
      </p:sp>
      <p:sp>
        <p:nvSpPr>
          <p:cNvPr id="2" name="Fluxograma: Preparação 1">
            <a:extLst>
              <a:ext uri="{FF2B5EF4-FFF2-40B4-BE49-F238E27FC236}">
                <a16:creationId xmlns:a16="http://schemas.microsoft.com/office/drawing/2014/main" id="{36D8FC34-9837-EB73-1140-233036E9A706}"/>
              </a:ext>
            </a:extLst>
          </p:cNvPr>
          <p:cNvSpPr/>
          <p:nvPr/>
        </p:nvSpPr>
        <p:spPr>
          <a:xfrm>
            <a:off x="74613" y="339725"/>
            <a:ext cx="1133475" cy="776288"/>
          </a:xfrm>
          <a:prstGeom prst="flowChartPreparation">
            <a:avLst/>
          </a:prstGeom>
          <a:noFill/>
          <a:ln w="38100">
            <a:solidFill>
              <a:schemeClr val="tx2">
                <a:lumMod val="40000"/>
                <a:lumOff val="60000"/>
              </a:schemeClr>
            </a:solidFill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pt-BR" dirty="0">
              <a:solidFill>
                <a:prstClr val="white"/>
              </a:solidFill>
            </a:endParaRPr>
          </a:p>
        </p:txBody>
      </p:sp>
      <p:pic>
        <p:nvPicPr>
          <p:cNvPr id="22575" name="Gráfico 2" descr="Aperto de mão com preenchimento sólido">
            <a:extLst>
              <a:ext uri="{FF2B5EF4-FFF2-40B4-BE49-F238E27FC236}">
                <a16:creationId xmlns:a16="http://schemas.microsoft.com/office/drawing/2014/main" id="{9F512F46-215C-D70D-E482-7F878262FF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75" y="339725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aralelogramo 7">
            <a:extLst>
              <a:ext uri="{FF2B5EF4-FFF2-40B4-BE49-F238E27FC236}">
                <a16:creationId xmlns:a16="http://schemas.microsoft.com/office/drawing/2014/main" id="{96770921-27E8-32FE-AB65-B58D2D2E72DA}"/>
              </a:ext>
            </a:extLst>
          </p:cNvPr>
          <p:cNvSpPr/>
          <p:nvPr/>
        </p:nvSpPr>
        <p:spPr>
          <a:xfrm>
            <a:off x="0" y="336550"/>
            <a:ext cx="12184063" cy="765175"/>
          </a:xfrm>
          <a:prstGeom prst="parallelogram">
            <a:avLst>
              <a:gd name="adj" fmla="val 0"/>
            </a:avLst>
          </a:prstGeom>
          <a:solidFill>
            <a:schemeClr val="accent1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just">
              <a:lnSpc>
                <a:spcPct val="125000"/>
              </a:lnSpc>
              <a:defRPr/>
            </a:pPr>
            <a:endParaRPr lang="pt-BR" sz="1200" dirty="0">
              <a:solidFill>
                <a:srgbClr val="002060"/>
              </a:solidFill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FEEBE6EB-73E0-0A7E-B01B-240900465CF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395287"/>
            <a:ext cx="12192000" cy="64770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pt-BR" altLang="pt-BR" sz="3600" b="1" dirty="0">
                <a:solidFill>
                  <a:srgbClr val="002060"/>
                </a:solidFill>
                <a:latin typeface="Calibri" panose="020F0502020204030204" pitchFamily="34" charset="0"/>
                <a:ea typeface="+mn-ea"/>
                <a:cs typeface="+mn-cs"/>
              </a:rPr>
              <a:t>ENTIDADES QUE APOIAM A TRANSAÇÃO NA RECEITA FEDERAL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395B5107-194E-1CBB-68B0-81D5BBA354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888" y="1997007"/>
            <a:ext cx="10372725" cy="1181100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EBB93CD0-73CD-8861-3F77-DD839F8E30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5961" y="4105212"/>
            <a:ext cx="2309409" cy="793201"/>
          </a:xfrm>
          <a:prstGeom prst="rect">
            <a:avLst/>
          </a:prstGeom>
        </p:spPr>
      </p:pic>
      <p:pic>
        <p:nvPicPr>
          <p:cNvPr id="12" name="Imagem 11">
            <a:extLst>
              <a:ext uri="{FF2B5EF4-FFF2-40B4-BE49-F238E27FC236}">
                <a16:creationId xmlns:a16="http://schemas.microsoft.com/office/drawing/2014/main" id="{70EDB44D-DE66-CA4B-D106-60B8FF1542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4222" y="3372457"/>
            <a:ext cx="8951544" cy="2717057"/>
          </a:xfrm>
          <a:prstGeom prst="rect">
            <a:avLst/>
          </a:prstGeom>
        </p:spPr>
      </p:pic>
      <p:pic>
        <p:nvPicPr>
          <p:cNvPr id="14" name="Imagem 13">
            <a:extLst>
              <a:ext uri="{FF2B5EF4-FFF2-40B4-BE49-F238E27FC236}">
                <a16:creationId xmlns:a16="http://schemas.microsoft.com/office/drawing/2014/main" id="{C5A00D46-691A-0B2B-0532-27A8021EF99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07214" y="5120667"/>
            <a:ext cx="2100911" cy="793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92234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Espaço Reservado para Conteúdo 2">
            <a:extLst>
              <a:ext uri="{FF2B5EF4-FFF2-40B4-BE49-F238E27FC236}">
                <a16:creationId xmlns:a16="http://schemas.microsoft.com/office/drawing/2014/main" id="{00E33A49-92D9-BAE2-461F-A355BE6713C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947863" y="1839913"/>
            <a:ext cx="7543800" cy="2989262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r">
              <a:buFont typeface="Arial" panose="020B0604020202020204" pitchFamily="34" charset="0"/>
              <a:buNone/>
              <a:defRPr/>
            </a:pPr>
            <a:endParaRPr lang="pt-BR" altLang="pt-BR" b="1" dirty="0">
              <a:solidFill>
                <a:srgbClr val="1F4E79"/>
              </a:solidFill>
            </a:endParaRPr>
          </a:p>
          <a:p>
            <a:pPr marL="0" indent="0" algn="r">
              <a:buFont typeface="Arial" panose="020B0604020202020204" pitchFamily="34" charset="0"/>
              <a:buNone/>
              <a:defRPr/>
            </a:pPr>
            <a:endParaRPr lang="pt-BR" altLang="pt-BR" b="1" dirty="0">
              <a:solidFill>
                <a:srgbClr val="1F4E79"/>
              </a:solidFill>
            </a:endParaRPr>
          </a:p>
          <a:p>
            <a:pPr marL="0" indent="0" algn="ctr">
              <a:buFont typeface="Arial" panose="020B0604020202020204" pitchFamily="34" charset="0"/>
              <a:buNone/>
              <a:defRPr/>
            </a:pPr>
            <a:r>
              <a:rPr lang="pt-BR" altLang="pt-BR" sz="6000" b="1" dirty="0">
                <a:solidFill>
                  <a:srgbClr val="002060"/>
                </a:solidFill>
              </a:rPr>
              <a:t>Muito obrigado!</a:t>
            </a:r>
          </a:p>
          <a:p>
            <a:pPr algn="ctr">
              <a:defRPr/>
            </a:pPr>
            <a:endParaRPr lang="pt-BR" altLang="pt-BR" b="1" dirty="0">
              <a:solidFill>
                <a:srgbClr val="1F4E79"/>
              </a:solidFill>
            </a:endParaRPr>
          </a:p>
          <a:p>
            <a:pPr algn="r">
              <a:defRPr/>
            </a:pPr>
            <a:endParaRPr lang="pt-BR" altLang="pt-BR" b="1" dirty="0">
              <a:solidFill>
                <a:srgbClr val="1F4E79"/>
              </a:solidFill>
            </a:endParaRPr>
          </a:p>
        </p:txBody>
      </p:sp>
      <p:pic>
        <p:nvPicPr>
          <p:cNvPr id="26627" name="Gráfico 3" descr="Sinal de polegar para cima estrutura de tópicos">
            <a:extLst>
              <a:ext uri="{FF2B5EF4-FFF2-40B4-BE49-F238E27FC236}">
                <a16:creationId xmlns:a16="http://schemas.microsoft.com/office/drawing/2014/main" id="{BA314AAC-3B27-D4E5-391B-97963A44F9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3913" y="2752725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aralelogramo 32">
            <a:extLst>
              <a:ext uri="{FF2B5EF4-FFF2-40B4-BE49-F238E27FC236}">
                <a16:creationId xmlns:a16="http://schemas.microsoft.com/office/drawing/2014/main" id="{49A82CB0-A897-7BA4-F49E-3DA89AA8C202}"/>
              </a:ext>
            </a:extLst>
          </p:cNvPr>
          <p:cNvSpPr/>
          <p:nvPr/>
        </p:nvSpPr>
        <p:spPr>
          <a:xfrm>
            <a:off x="157163" y="3940175"/>
            <a:ext cx="4457700" cy="1649413"/>
          </a:xfrm>
          <a:prstGeom prst="parallelogram">
            <a:avLst>
              <a:gd name="adj" fmla="val 0"/>
            </a:avLst>
          </a:prstGeom>
          <a:solidFill>
            <a:schemeClr val="accent5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just">
              <a:lnSpc>
                <a:spcPct val="125000"/>
              </a:lnSpc>
              <a:defRPr/>
            </a:pPr>
            <a:endParaRPr lang="pt-BR" sz="1200" dirty="0">
              <a:solidFill>
                <a:srgbClr val="002060"/>
              </a:solidFill>
            </a:endParaRPr>
          </a:p>
        </p:txBody>
      </p:sp>
      <p:sp>
        <p:nvSpPr>
          <p:cNvPr id="24" name="Paralelogramo 23">
            <a:extLst>
              <a:ext uri="{FF2B5EF4-FFF2-40B4-BE49-F238E27FC236}">
                <a16:creationId xmlns:a16="http://schemas.microsoft.com/office/drawing/2014/main" id="{765BB9F8-FBE2-5C13-0598-94E0009512EE}"/>
              </a:ext>
            </a:extLst>
          </p:cNvPr>
          <p:cNvSpPr/>
          <p:nvPr/>
        </p:nvSpPr>
        <p:spPr>
          <a:xfrm>
            <a:off x="165100" y="1535113"/>
            <a:ext cx="4440238" cy="2279650"/>
          </a:xfrm>
          <a:prstGeom prst="parallelogram">
            <a:avLst>
              <a:gd name="adj" fmla="val 0"/>
            </a:avLst>
          </a:prstGeom>
          <a:solidFill>
            <a:schemeClr val="accent5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just">
              <a:lnSpc>
                <a:spcPct val="125000"/>
              </a:lnSpc>
              <a:defRPr/>
            </a:pPr>
            <a:endParaRPr lang="pt-BR" sz="1200" dirty="0">
              <a:solidFill>
                <a:srgbClr val="002060"/>
              </a:solidFill>
            </a:endParaRPr>
          </a:p>
        </p:txBody>
      </p:sp>
      <p:sp>
        <p:nvSpPr>
          <p:cNvPr id="26" name="Paralelogramo 25">
            <a:extLst>
              <a:ext uri="{FF2B5EF4-FFF2-40B4-BE49-F238E27FC236}">
                <a16:creationId xmlns:a16="http://schemas.microsoft.com/office/drawing/2014/main" id="{D1071BD0-B692-EBEC-3927-CFC4A5F44E45}"/>
              </a:ext>
            </a:extLst>
          </p:cNvPr>
          <p:cNvSpPr/>
          <p:nvPr/>
        </p:nvSpPr>
        <p:spPr>
          <a:xfrm>
            <a:off x="7688263" y="3281363"/>
            <a:ext cx="4386262" cy="1651000"/>
          </a:xfrm>
          <a:prstGeom prst="parallelogram">
            <a:avLst>
              <a:gd name="adj" fmla="val 0"/>
            </a:avLst>
          </a:prstGeom>
          <a:solidFill>
            <a:schemeClr val="accent5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just">
              <a:lnSpc>
                <a:spcPct val="125000"/>
              </a:lnSpc>
              <a:defRPr/>
            </a:pPr>
            <a:endParaRPr lang="pt-BR" sz="1200" dirty="0">
              <a:solidFill>
                <a:srgbClr val="002060"/>
              </a:solidFill>
            </a:endParaRPr>
          </a:p>
        </p:txBody>
      </p:sp>
      <p:cxnSp>
        <p:nvCxnSpPr>
          <p:cNvPr id="27" name="Conector reto 26">
            <a:extLst>
              <a:ext uri="{FF2B5EF4-FFF2-40B4-BE49-F238E27FC236}">
                <a16:creationId xmlns:a16="http://schemas.microsoft.com/office/drawing/2014/main" id="{02959444-E9B0-81FB-8C31-CD26D778DCB9}"/>
              </a:ext>
            </a:extLst>
          </p:cNvPr>
          <p:cNvCxnSpPr>
            <a:cxnSpLocks/>
          </p:cNvCxnSpPr>
          <p:nvPr/>
        </p:nvCxnSpPr>
        <p:spPr>
          <a:xfrm>
            <a:off x="7691438" y="4943475"/>
            <a:ext cx="438785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Paralelogramo 27">
            <a:extLst>
              <a:ext uri="{FF2B5EF4-FFF2-40B4-BE49-F238E27FC236}">
                <a16:creationId xmlns:a16="http://schemas.microsoft.com/office/drawing/2014/main" id="{C794445F-1470-D548-EE1E-993DDD689E88}"/>
              </a:ext>
            </a:extLst>
          </p:cNvPr>
          <p:cNvSpPr/>
          <p:nvPr/>
        </p:nvSpPr>
        <p:spPr>
          <a:xfrm>
            <a:off x="7664450" y="1489075"/>
            <a:ext cx="4386263" cy="1668463"/>
          </a:xfrm>
          <a:prstGeom prst="parallelogram">
            <a:avLst>
              <a:gd name="adj" fmla="val 0"/>
            </a:avLst>
          </a:prstGeom>
          <a:solidFill>
            <a:schemeClr val="accent5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just">
              <a:lnSpc>
                <a:spcPct val="125000"/>
              </a:lnSpc>
              <a:defRPr/>
            </a:pPr>
            <a:endParaRPr lang="pt-BR" sz="1200" dirty="0">
              <a:solidFill>
                <a:srgbClr val="002060"/>
              </a:solidFill>
            </a:endParaRPr>
          </a:p>
        </p:txBody>
      </p:sp>
      <p:cxnSp>
        <p:nvCxnSpPr>
          <p:cNvPr id="29" name="Conector reto 28">
            <a:extLst>
              <a:ext uri="{FF2B5EF4-FFF2-40B4-BE49-F238E27FC236}">
                <a16:creationId xmlns:a16="http://schemas.microsoft.com/office/drawing/2014/main" id="{5D0E8086-FE2F-F704-16AA-7646E887D0F4}"/>
              </a:ext>
            </a:extLst>
          </p:cNvPr>
          <p:cNvCxnSpPr>
            <a:cxnSpLocks/>
          </p:cNvCxnSpPr>
          <p:nvPr/>
        </p:nvCxnSpPr>
        <p:spPr>
          <a:xfrm>
            <a:off x="7664450" y="3194050"/>
            <a:ext cx="4386263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tângulo 4">
            <a:extLst>
              <a:ext uri="{FF2B5EF4-FFF2-40B4-BE49-F238E27FC236}">
                <a16:creationId xmlns:a16="http://schemas.microsoft.com/office/drawing/2014/main" id="{01590E2C-8FA0-76EE-FCA2-911D9F9B5544}"/>
              </a:ext>
            </a:extLst>
          </p:cNvPr>
          <p:cNvSpPr/>
          <p:nvPr/>
        </p:nvSpPr>
        <p:spPr>
          <a:xfrm>
            <a:off x="7415213" y="6526213"/>
            <a:ext cx="4641850" cy="6461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pic>
        <p:nvPicPr>
          <p:cNvPr id="23561" name="Imagem 6">
            <a:extLst>
              <a:ext uri="{FF2B5EF4-FFF2-40B4-BE49-F238E27FC236}">
                <a16:creationId xmlns:a16="http://schemas.microsoft.com/office/drawing/2014/main" id="{88BB9628-96AD-C23D-9473-710DD9187A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8313" y="6523038"/>
            <a:ext cx="263842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Fluxograma: Preparação 8">
            <a:extLst>
              <a:ext uri="{FF2B5EF4-FFF2-40B4-BE49-F238E27FC236}">
                <a16:creationId xmlns:a16="http://schemas.microsoft.com/office/drawing/2014/main" id="{949C82AC-2DA8-B04D-EF7A-0FB1EE9E2276}"/>
              </a:ext>
            </a:extLst>
          </p:cNvPr>
          <p:cNvSpPr/>
          <p:nvPr/>
        </p:nvSpPr>
        <p:spPr>
          <a:xfrm>
            <a:off x="5927725" y="1783929"/>
            <a:ext cx="2051233" cy="1462087"/>
          </a:xfrm>
          <a:prstGeom prst="flowChartPreparation">
            <a:avLst/>
          </a:prstGeom>
          <a:gradFill flip="none" rotWithShape="1">
            <a:gsLst>
              <a:gs pos="0">
                <a:schemeClr val="accent5">
                  <a:lumMod val="75000"/>
                  <a:shade val="30000"/>
                  <a:satMod val="115000"/>
                </a:schemeClr>
              </a:gs>
              <a:gs pos="50000">
                <a:schemeClr val="accent5">
                  <a:lumMod val="75000"/>
                  <a:shade val="67500"/>
                  <a:satMod val="115000"/>
                </a:schemeClr>
              </a:gs>
              <a:gs pos="100000">
                <a:schemeClr val="accent5">
                  <a:lumMod val="75000"/>
                  <a:shade val="100000"/>
                  <a:satMod val="115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 w="38100">
            <a:solidFill>
              <a:schemeClr val="tx2">
                <a:lumMod val="40000"/>
                <a:lumOff val="60000"/>
              </a:schemeClr>
            </a:solidFill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10" name="Espaço Reservado para Conteúdo 1">
            <a:extLst>
              <a:ext uri="{FF2B5EF4-FFF2-40B4-BE49-F238E27FC236}">
                <a16:creationId xmlns:a16="http://schemas.microsoft.com/office/drawing/2014/main" id="{345C998C-338A-BF6E-35E6-7348C711D5AB}"/>
              </a:ext>
            </a:extLst>
          </p:cNvPr>
          <p:cNvSpPr txBox="1">
            <a:spLocks/>
          </p:cNvSpPr>
          <p:nvPr/>
        </p:nvSpPr>
        <p:spPr>
          <a:xfrm>
            <a:off x="5851525" y="2279650"/>
            <a:ext cx="2189163" cy="858838"/>
          </a:xfrm>
          <a:prstGeom prst="rect">
            <a:avLst/>
          </a:prstGeom>
        </p:spPr>
        <p:txBody>
          <a:bodyPr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500" b="1" kern="0" dirty="0">
                <a:solidFill>
                  <a:schemeClr val="bg1"/>
                </a:solidFill>
                <a:ea typeface="Arial" pitchFamily="34"/>
                <a:cs typeface="Arial" pitchFamily="34"/>
              </a:rPr>
              <a:t>Transação individual proposta pelo devedor</a:t>
            </a: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600" b="1" kern="0" dirty="0">
              <a:solidFill>
                <a:srgbClr val="002060"/>
              </a:solidFill>
              <a:ea typeface="Arial" pitchFamily="34"/>
              <a:cs typeface="Arial" pitchFamily="34"/>
            </a:endParaRPr>
          </a:p>
          <a:p>
            <a:pPr marL="0" indent="0" algn="ctr"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600" b="1" kern="0" dirty="0">
              <a:solidFill>
                <a:srgbClr val="002060"/>
              </a:solidFill>
              <a:ea typeface="Arial" pitchFamily="34"/>
              <a:cs typeface="Arial" pitchFamily="34"/>
            </a:endParaRPr>
          </a:p>
          <a:p>
            <a:pPr marL="0" indent="0" algn="ctr"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600" b="1" kern="0" dirty="0">
              <a:solidFill>
                <a:srgbClr val="002060"/>
              </a:solidFill>
              <a:ea typeface="Arial" pitchFamily="34"/>
              <a:cs typeface="Arial" pitchFamily="34"/>
            </a:endParaRPr>
          </a:p>
          <a:p>
            <a:pPr marL="0" indent="0" algn="ctr"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600" b="1" kern="0" dirty="0">
              <a:solidFill>
                <a:srgbClr val="002060"/>
              </a:solidFill>
              <a:ea typeface="Arial" pitchFamily="34"/>
              <a:cs typeface="Arial" pitchFamily="34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600" b="1" kern="0" dirty="0">
              <a:solidFill>
                <a:srgbClr val="002060"/>
              </a:solidFill>
              <a:ea typeface="Arial" pitchFamily="34"/>
              <a:cs typeface="Arial" pitchFamily="34"/>
            </a:endParaRPr>
          </a:p>
          <a:p>
            <a:pPr marL="0" indent="0" algn="ctr"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600" b="1" kern="0" dirty="0">
              <a:solidFill>
                <a:srgbClr val="002060"/>
              </a:solidFill>
              <a:ea typeface="Arial" pitchFamily="34"/>
              <a:cs typeface="Arial" pitchFamily="34"/>
            </a:endParaRPr>
          </a:p>
          <a:p>
            <a:pPr marL="0" indent="0" algn="ctr"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600" b="1" kern="0" dirty="0">
              <a:solidFill>
                <a:srgbClr val="002060"/>
              </a:solidFill>
              <a:ea typeface="Arial" pitchFamily="34"/>
              <a:cs typeface="Arial" pitchFamily="34"/>
            </a:endParaRPr>
          </a:p>
          <a:p>
            <a:pPr marL="457200" indent="-457200" algn="ctr">
              <a:buFontTx/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600" b="1" kern="0" dirty="0">
              <a:solidFill>
                <a:srgbClr val="002060"/>
              </a:solidFill>
              <a:ea typeface="Arial" pitchFamily="34"/>
              <a:cs typeface="Arial" pitchFamily="34"/>
            </a:endParaRPr>
          </a:p>
          <a:p>
            <a:pPr marL="457200" indent="-457200" algn="ctr">
              <a:buFontTx/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600" b="1" kern="0" dirty="0">
              <a:solidFill>
                <a:srgbClr val="002060"/>
              </a:solidFill>
              <a:ea typeface="Arial" pitchFamily="34"/>
              <a:cs typeface="Arial" pitchFamily="34"/>
            </a:endParaRPr>
          </a:p>
          <a:p>
            <a:pPr marL="457200" indent="-457200" algn="ctr">
              <a:buFontTx/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600" b="1" kern="0" dirty="0">
              <a:solidFill>
                <a:srgbClr val="002060"/>
              </a:solidFill>
              <a:ea typeface="Arial" pitchFamily="34"/>
              <a:cs typeface="Arial" pitchFamily="34"/>
            </a:endParaRPr>
          </a:p>
          <a:p>
            <a:pPr marL="457200" indent="-457200" algn="ctr">
              <a:buFontTx/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600" b="1" kern="0" dirty="0">
              <a:solidFill>
                <a:srgbClr val="002060"/>
              </a:solidFill>
              <a:ea typeface="Arial" pitchFamily="34"/>
              <a:cs typeface="Arial" pitchFamily="34"/>
            </a:endParaRPr>
          </a:p>
          <a:p>
            <a:pPr algn="ctr">
              <a:defRPr/>
            </a:pPr>
            <a:endParaRPr lang="pt-BR" sz="1600" dirty="0">
              <a:solidFill>
                <a:srgbClr val="002060"/>
              </a:solidFill>
            </a:endParaRPr>
          </a:p>
        </p:txBody>
      </p:sp>
      <p:sp>
        <p:nvSpPr>
          <p:cNvPr id="11" name="Fluxograma: Preparação 10">
            <a:extLst>
              <a:ext uri="{FF2B5EF4-FFF2-40B4-BE49-F238E27FC236}">
                <a16:creationId xmlns:a16="http://schemas.microsoft.com/office/drawing/2014/main" id="{3591A20D-CE05-0BC1-57F8-7660D39347BE}"/>
              </a:ext>
            </a:extLst>
          </p:cNvPr>
          <p:cNvSpPr/>
          <p:nvPr/>
        </p:nvSpPr>
        <p:spPr>
          <a:xfrm>
            <a:off x="5965825" y="3281363"/>
            <a:ext cx="2008188" cy="1462087"/>
          </a:xfrm>
          <a:prstGeom prst="flowChartPreparation">
            <a:avLst/>
          </a:prstGeom>
          <a:gradFill flip="none" rotWithShape="1">
            <a:gsLst>
              <a:gs pos="0">
                <a:schemeClr val="accent5">
                  <a:lumMod val="75000"/>
                  <a:shade val="30000"/>
                  <a:satMod val="115000"/>
                </a:schemeClr>
              </a:gs>
              <a:gs pos="50000">
                <a:schemeClr val="accent5">
                  <a:lumMod val="75000"/>
                  <a:shade val="67500"/>
                  <a:satMod val="115000"/>
                </a:schemeClr>
              </a:gs>
              <a:gs pos="100000">
                <a:schemeClr val="accent5">
                  <a:lumMod val="75000"/>
                  <a:shade val="100000"/>
                  <a:satMod val="115000"/>
                </a:schemeClr>
              </a:gs>
            </a:gsLst>
            <a:lin ang="0" scaled="1"/>
            <a:tileRect/>
          </a:gradFill>
          <a:ln w="38100">
            <a:solidFill>
              <a:schemeClr val="tx2">
                <a:lumMod val="40000"/>
                <a:lumOff val="60000"/>
              </a:schemeClr>
            </a:solidFill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16" name="Espaço Reservado para Conteúdo 1">
            <a:extLst>
              <a:ext uri="{FF2B5EF4-FFF2-40B4-BE49-F238E27FC236}">
                <a16:creationId xmlns:a16="http://schemas.microsoft.com/office/drawing/2014/main" id="{98CD5880-985C-2F48-FE76-4B32BB1C53D6}"/>
              </a:ext>
            </a:extLst>
          </p:cNvPr>
          <p:cNvSpPr txBox="1">
            <a:spLocks/>
          </p:cNvSpPr>
          <p:nvPr/>
        </p:nvSpPr>
        <p:spPr>
          <a:xfrm>
            <a:off x="5927725" y="3844925"/>
            <a:ext cx="2038350" cy="592138"/>
          </a:xfrm>
          <a:prstGeom prst="rect">
            <a:avLst/>
          </a:prstGeom>
        </p:spPr>
        <p:txBody>
          <a:bodyPr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600" b="1" kern="0" dirty="0">
                <a:solidFill>
                  <a:schemeClr val="bg1"/>
                </a:solidFill>
                <a:ea typeface="Arial" pitchFamily="34"/>
                <a:cs typeface="Arial" pitchFamily="34"/>
              </a:rPr>
              <a:t>Transação individual simplificada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600" b="1" kern="0" dirty="0">
              <a:solidFill>
                <a:srgbClr val="002060"/>
              </a:solidFill>
              <a:ea typeface="Arial" pitchFamily="34"/>
              <a:cs typeface="Arial" pitchFamily="34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600" b="1" kern="0" dirty="0">
              <a:solidFill>
                <a:srgbClr val="002060"/>
              </a:solidFill>
              <a:ea typeface="Arial" pitchFamily="34"/>
              <a:cs typeface="Arial" pitchFamily="34"/>
            </a:endParaRPr>
          </a:p>
          <a:p>
            <a:pPr marL="0" indent="0"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600" b="1" kern="0" dirty="0">
              <a:solidFill>
                <a:srgbClr val="002060"/>
              </a:solidFill>
              <a:ea typeface="Arial" pitchFamily="34"/>
              <a:cs typeface="Arial" pitchFamily="34"/>
            </a:endParaRPr>
          </a:p>
          <a:p>
            <a:pPr marL="0" indent="0" algn="r"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600" b="1" kern="0" dirty="0">
              <a:solidFill>
                <a:srgbClr val="002060"/>
              </a:solidFill>
              <a:ea typeface="Arial" pitchFamily="34"/>
              <a:cs typeface="Arial" pitchFamily="34"/>
            </a:endParaRPr>
          </a:p>
          <a:p>
            <a:pPr marL="457200" indent="-457200">
              <a:buFontTx/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600" b="1" kern="0" dirty="0">
              <a:solidFill>
                <a:srgbClr val="002060"/>
              </a:solidFill>
              <a:ea typeface="Arial" pitchFamily="34"/>
              <a:cs typeface="Arial" pitchFamily="34"/>
            </a:endParaRPr>
          </a:p>
          <a:p>
            <a:pPr marL="457200" indent="-457200">
              <a:buFontTx/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600" b="1" kern="0" dirty="0">
              <a:solidFill>
                <a:srgbClr val="002060"/>
              </a:solidFill>
              <a:ea typeface="Arial" pitchFamily="34"/>
              <a:cs typeface="Arial" pitchFamily="34"/>
            </a:endParaRPr>
          </a:p>
          <a:p>
            <a:pPr marL="457200" indent="-457200">
              <a:buFontTx/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600" b="1" kern="0" dirty="0">
              <a:solidFill>
                <a:srgbClr val="002060"/>
              </a:solidFill>
              <a:ea typeface="Arial" pitchFamily="34"/>
              <a:cs typeface="Arial" pitchFamily="34"/>
            </a:endParaRPr>
          </a:p>
          <a:p>
            <a:pPr marL="457200" indent="-457200">
              <a:buFontTx/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600" b="1" kern="0" dirty="0">
              <a:solidFill>
                <a:srgbClr val="002060"/>
              </a:solidFill>
              <a:ea typeface="Arial" pitchFamily="34"/>
              <a:cs typeface="Arial" pitchFamily="34"/>
            </a:endParaRPr>
          </a:p>
          <a:p>
            <a:pPr>
              <a:defRPr/>
            </a:pPr>
            <a:endParaRPr lang="pt-BR" sz="1600" dirty="0">
              <a:solidFill>
                <a:srgbClr val="002060"/>
              </a:solidFill>
            </a:endParaRP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6BA9B6C9-2BA9-CBE6-FEE4-0EECC9F941AB}"/>
              </a:ext>
            </a:extLst>
          </p:cNvPr>
          <p:cNvSpPr txBox="1"/>
          <p:nvPr/>
        </p:nvSpPr>
        <p:spPr>
          <a:xfrm>
            <a:off x="134938" y="4252913"/>
            <a:ext cx="4457700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171450" indent="-171450">
              <a:buFont typeface="Wingdings" panose="05000000000000000000" pitchFamily="2" charset="2"/>
              <a:buChar char="q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200" kern="150" dirty="0">
                <a:solidFill>
                  <a:srgbClr val="002060"/>
                </a:solidFill>
                <a:cs typeface="Arial" panose="020B0604020202020204" pitchFamily="34" charset="0"/>
              </a:rPr>
              <a:t>Contribuinte será notificado pela RFB;</a:t>
            </a:r>
          </a:p>
          <a:p>
            <a:pPr marL="171450" indent="-171450">
              <a:buFont typeface="Wingdings" panose="05000000000000000000" pitchFamily="2" charset="2"/>
              <a:buChar char="q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200" kern="150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q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200" kern="150" dirty="0">
                <a:solidFill>
                  <a:srgbClr val="002060"/>
                </a:solidFill>
                <a:cs typeface="Arial" panose="020B0604020202020204" pitchFamily="34" charset="0"/>
              </a:rPr>
              <a:t>Notificação contendo capacidade de pagamento presumida, relação de créditos tributários elegíveis à transação, valores estimados de descontos, condições de pagamento, prazo para aceitação da proposta.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496EE1FC-0635-B6B8-DDAC-4FEE518A9630}"/>
              </a:ext>
            </a:extLst>
          </p:cNvPr>
          <p:cNvSpPr txBox="1"/>
          <p:nvPr/>
        </p:nvSpPr>
        <p:spPr>
          <a:xfrm>
            <a:off x="8040688" y="1595438"/>
            <a:ext cx="4057650" cy="15700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q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200" kern="150" dirty="0">
                <a:solidFill>
                  <a:srgbClr val="002060"/>
                </a:solidFill>
                <a:cs typeface="Arial" panose="020B0604020202020204" pitchFamily="34" charset="0"/>
              </a:rPr>
              <a:t>Contribuinte apresentará proposta via processo digital instruído com documentação comprobatória e causas da situação econômica e financeira;</a:t>
            </a:r>
          </a:p>
          <a:p>
            <a:pPr algn="just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200" kern="150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q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200" kern="150" dirty="0">
                <a:solidFill>
                  <a:srgbClr val="002060"/>
                </a:solidFill>
                <a:cs typeface="Arial" panose="020B0604020202020204" pitchFamily="34" charset="0"/>
              </a:rPr>
              <a:t>Equipe responsável analisará a proposta devendo apresentar ao contribuinte capacidade de pagamento presumida, relação dos créditos, prazos para pagamento, etc.</a:t>
            </a: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58C80A57-CBEB-BE95-BDC3-6364C31D9519}"/>
              </a:ext>
            </a:extLst>
          </p:cNvPr>
          <p:cNvSpPr txBox="1"/>
          <p:nvPr/>
        </p:nvSpPr>
        <p:spPr>
          <a:xfrm>
            <a:off x="8047038" y="3292475"/>
            <a:ext cx="4294187" cy="1570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200" kern="150" dirty="0">
                <a:solidFill>
                  <a:srgbClr val="002060"/>
                </a:solidFill>
                <a:cs typeface="Arial" panose="020B0604020202020204" pitchFamily="34" charset="0"/>
              </a:rPr>
              <a:t>Contribuinte apresentará proposta via processo digital instruído plano de pagamento e condições de pagamento;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200" kern="150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200" kern="150" dirty="0">
                <a:solidFill>
                  <a:srgbClr val="002060"/>
                </a:solidFill>
                <a:cs typeface="Arial" panose="020B0604020202020204" pitchFamily="34" charset="0"/>
              </a:rPr>
              <a:t>Equipe avalia e realiza deferimento via sistema;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200" kern="150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200" kern="150" dirty="0">
                <a:solidFill>
                  <a:srgbClr val="002060"/>
                </a:solidFill>
                <a:cs typeface="Arial" panose="020B0604020202020204" pitchFamily="34" charset="0"/>
              </a:rPr>
              <a:t>Simplificação no rito de análise, deferimento e concessão.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200" kern="150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200" kern="150" dirty="0">
                <a:solidFill>
                  <a:srgbClr val="002060"/>
                </a:solidFill>
                <a:cs typeface="Arial" panose="020B0604020202020204" pitchFamily="34" charset="0"/>
              </a:rPr>
              <a:t>Vigência a partir de janeiro de 2023;</a:t>
            </a:r>
          </a:p>
        </p:txBody>
      </p:sp>
      <p:sp>
        <p:nvSpPr>
          <p:cNvPr id="21" name="Fluxograma: Preparação 20">
            <a:extLst>
              <a:ext uri="{FF2B5EF4-FFF2-40B4-BE49-F238E27FC236}">
                <a16:creationId xmlns:a16="http://schemas.microsoft.com/office/drawing/2014/main" id="{2D1EF754-5103-50D9-BDAE-D8B2DA22CA13}"/>
              </a:ext>
            </a:extLst>
          </p:cNvPr>
          <p:cNvSpPr/>
          <p:nvPr/>
        </p:nvSpPr>
        <p:spPr>
          <a:xfrm>
            <a:off x="4309542" y="2549736"/>
            <a:ext cx="1985080" cy="1427123"/>
          </a:xfrm>
          <a:prstGeom prst="flowChartPreparation">
            <a:avLst/>
          </a:prstGeom>
          <a:gradFill flip="none" rotWithShape="1">
            <a:gsLst>
              <a:gs pos="0">
                <a:schemeClr val="accent5">
                  <a:lumMod val="50000"/>
                  <a:shade val="30000"/>
                  <a:satMod val="115000"/>
                </a:schemeClr>
              </a:gs>
              <a:gs pos="50000">
                <a:schemeClr val="accent5">
                  <a:lumMod val="50000"/>
                  <a:shade val="67500"/>
                  <a:satMod val="115000"/>
                </a:schemeClr>
              </a:gs>
              <a:gs pos="100000">
                <a:schemeClr val="accent5">
                  <a:lumMod val="5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chemeClr val="tx2">
                <a:lumMod val="40000"/>
                <a:lumOff val="60000"/>
              </a:schemeClr>
            </a:solidFill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22" name="Fluxograma: Preparação 21">
            <a:extLst>
              <a:ext uri="{FF2B5EF4-FFF2-40B4-BE49-F238E27FC236}">
                <a16:creationId xmlns:a16="http://schemas.microsoft.com/office/drawing/2014/main" id="{99AA6805-1FFD-40BE-A768-180BB06F22CD}"/>
              </a:ext>
            </a:extLst>
          </p:cNvPr>
          <p:cNvSpPr/>
          <p:nvPr/>
        </p:nvSpPr>
        <p:spPr>
          <a:xfrm>
            <a:off x="4295182" y="4019037"/>
            <a:ext cx="2060936" cy="1479281"/>
          </a:xfrm>
          <a:prstGeom prst="flowChartPreparation">
            <a:avLst/>
          </a:prstGeom>
          <a:gradFill flip="none" rotWithShape="1">
            <a:gsLst>
              <a:gs pos="0">
                <a:schemeClr val="accent5">
                  <a:lumMod val="50000"/>
                  <a:shade val="30000"/>
                  <a:satMod val="115000"/>
                </a:schemeClr>
              </a:gs>
              <a:gs pos="50000">
                <a:schemeClr val="accent5">
                  <a:lumMod val="50000"/>
                  <a:shade val="67500"/>
                  <a:satMod val="115000"/>
                </a:schemeClr>
              </a:gs>
              <a:gs pos="100000">
                <a:schemeClr val="accent5">
                  <a:lumMod val="50000"/>
                  <a:shade val="100000"/>
                  <a:satMod val="115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 w="38100">
            <a:solidFill>
              <a:schemeClr val="tx2">
                <a:lumMod val="40000"/>
                <a:lumOff val="60000"/>
              </a:schemeClr>
            </a:solidFill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23" name="Espaço Reservado para Conteúdo 1">
            <a:extLst>
              <a:ext uri="{FF2B5EF4-FFF2-40B4-BE49-F238E27FC236}">
                <a16:creationId xmlns:a16="http://schemas.microsoft.com/office/drawing/2014/main" id="{436D6D7C-4BE2-9C4E-DBE6-8EAD2DBAF7CF}"/>
              </a:ext>
            </a:extLst>
          </p:cNvPr>
          <p:cNvSpPr txBox="1">
            <a:spLocks/>
          </p:cNvSpPr>
          <p:nvPr/>
        </p:nvSpPr>
        <p:spPr>
          <a:xfrm>
            <a:off x="4156075" y="3127375"/>
            <a:ext cx="2228850" cy="671513"/>
          </a:xfrm>
          <a:prstGeom prst="rect">
            <a:avLst/>
          </a:prstGeom>
        </p:spPr>
        <p:txBody>
          <a:bodyPr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600" b="1" kern="0" dirty="0">
                <a:solidFill>
                  <a:schemeClr val="bg1"/>
                </a:solidFill>
                <a:ea typeface="Arial" pitchFamily="34"/>
                <a:cs typeface="Arial" pitchFamily="34"/>
              </a:rPr>
              <a:t>Transação individual Público alvo</a:t>
            </a:r>
          </a:p>
          <a:p>
            <a:pPr marL="0" indent="0" algn="ctr"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600" b="1" kern="0" dirty="0">
              <a:solidFill>
                <a:srgbClr val="002060"/>
              </a:solidFill>
              <a:ea typeface="Arial" pitchFamily="34"/>
              <a:cs typeface="Arial" pitchFamily="34"/>
            </a:endParaRPr>
          </a:p>
          <a:p>
            <a:pPr marL="0" indent="0" algn="ctr"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600" b="1" kern="0" dirty="0">
              <a:solidFill>
                <a:srgbClr val="002060"/>
              </a:solidFill>
              <a:ea typeface="Arial" pitchFamily="34"/>
              <a:cs typeface="Arial" pitchFamily="34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600" b="1" kern="0" dirty="0">
              <a:solidFill>
                <a:srgbClr val="002060"/>
              </a:solidFill>
              <a:ea typeface="Arial" pitchFamily="34"/>
              <a:cs typeface="Arial" pitchFamily="34"/>
            </a:endParaRPr>
          </a:p>
          <a:p>
            <a:pPr marL="0" indent="0" algn="ctr"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600" b="1" kern="0" dirty="0">
              <a:solidFill>
                <a:srgbClr val="002060"/>
              </a:solidFill>
              <a:ea typeface="Arial" pitchFamily="34"/>
              <a:cs typeface="Arial" pitchFamily="34"/>
            </a:endParaRPr>
          </a:p>
          <a:p>
            <a:pPr marL="0" indent="0" algn="ctr"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600" b="1" kern="0" dirty="0">
              <a:solidFill>
                <a:srgbClr val="002060"/>
              </a:solidFill>
              <a:ea typeface="Arial" pitchFamily="34"/>
              <a:cs typeface="Arial" pitchFamily="34"/>
            </a:endParaRPr>
          </a:p>
          <a:p>
            <a:pPr marL="457200" indent="-457200" algn="ctr">
              <a:buFontTx/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600" b="1" kern="0" dirty="0">
              <a:solidFill>
                <a:srgbClr val="002060"/>
              </a:solidFill>
              <a:ea typeface="Arial" pitchFamily="34"/>
              <a:cs typeface="Arial" pitchFamily="34"/>
            </a:endParaRPr>
          </a:p>
          <a:p>
            <a:pPr marL="457200" indent="-457200" algn="ctr">
              <a:buFontTx/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600" b="1" kern="0" dirty="0">
              <a:solidFill>
                <a:srgbClr val="002060"/>
              </a:solidFill>
              <a:ea typeface="Arial" pitchFamily="34"/>
              <a:cs typeface="Arial" pitchFamily="34"/>
            </a:endParaRPr>
          </a:p>
          <a:p>
            <a:pPr marL="457200" indent="-457200" algn="ctr">
              <a:buFontTx/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600" b="1" kern="0" dirty="0">
              <a:solidFill>
                <a:srgbClr val="002060"/>
              </a:solidFill>
              <a:ea typeface="Arial" pitchFamily="34"/>
              <a:cs typeface="Arial" pitchFamily="34"/>
            </a:endParaRPr>
          </a:p>
          <a:p>
            <a:pPr marL="457200" indent="-457200" algn="ctr">
              <a:buFontTx/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600" b="1" kern="0" dirty="0">
              <a:solidFill>
                <a:srgbClr val="002060"/>
              </a:solidFill>
              <a:ea typeface="Arial" pitchFamily="34"/>
              <a:cs typeface="Arial" pitchFamily="34"/>
            </a:endParaRPr>
          </a:p>
          <a:p>
            <a:pPr algn="ctr">
              <a:defRPr/>
            </a:pPr>
            <a:endParaRPr lang="pt-BR" sz="1600" dirty="0">
              <a:solidFill>
                <a:srgbClr val="002060"/>
              </a:solidFill>
            </a:endParaRPr>
          </a:p>
        </p:txBody>
      </p:sp>
      <p:cxnSp>
        <p:nvCxnSpPr>
          <p:cNvPr id="25" name="Conector reto 24">
            <a:extLst>
              <a:ext uri="{FF2B5EF4-FFF2-40B4-BE49-F238E27FC236}">
                <a16:creationId xmlns:a16="http://schemas.microsoft.com/office/drawing/2014/main" id="{95116577-4AF5-CBA5-0B9F-9EA011A00EA9}"/>
              </a:ext>
            </a:extLst>
          </p:cNvPr>
          <p:cNvCxnSpPr>
            <a:cxnSpLocks/>
          </p:cNvCxnSpPr>
          <p:nvPr/>
        </p:nvCxnSpPr>
        <p:spPr>
          <a:xfrm>
            <a:off x="165100" y="3819525"/>
            <a:ext cx="4440238" cy="9525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275C7077-48A5-5859-B123-978AA565E9FA}"/>
              </a:ext>
            </a:extLst>
          </p:cNvPr>
          <p:cNvSpPr txBox="1"/>
          <p:nvPr/>
        </p:nvSpPr>
        <p:spPr>
          <a:xfrm>
            <a:off x="165100" y="1562100"/>
            <a:ext cx="4603750" cy="2492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200" kern="150" dirty="0">
                <a:solidFill>
                  <a:srgbClr val="00206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contribuinte que possua contencioso administrativo fiscal cujo valor for superior a R$ 10.000.000,00 (dez milhões de reais); Limite por contencioso administrativo fiscal;</a:t>
            </a:r>
            <a:br>
              <a:rPr lang="pt-BR" sz="1200" kern="150" dirty="0">
                <a:solidFill>
                  <a:srgbClr val="00206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pt-BR" sz="1200" kern="150" dirty="0">
              <a:solidFill>
                <a:srgbClr val="00206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200" kern="150" dirty="0">
                <a:solidFill>
                  <a:srgbClr val="00206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devedores falidos, em recuperação judicial ou extrajudicial, em liquidação judicial ou extrajudicial ou em intervenção extrajudicial;</a:t>
            </a:r>
            <a:br>
              <a:rPr lang="pt-BR" sz="1200" kern="150" dirty="0">
                <a:solidFill>
                  <a:srgbClr val="00206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pt-BR" sz="1200" kern="150" dirty="0">
              <a:solidFill>
                <a:srgbClr val="00206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200" kern="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Estados, Distrito Federal e Municípios e respectivas</a:t>
            </a:r>
            <a:br>
              <a:rPr lang="pt-BR" sz="1200" kern="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200" kern="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entidades de direito público da administração indireta.</a:t>
            </a:r>
          </a:p>
          <a:p>
            <a:pPr marL="285750" indent="-285750">
              <a:buFont typeface="Wingdings" panose="05000000000000000000" pitchFamily="2" charset="2"/>
              <a:buChar char="q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200" kern="150" dirty="0">
              <a:solidFill>
                <a:srgbClr val="00206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200" kern="150" dirty="0">
                <a:solidFill>
                  <a:srgbClr val="00206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autarquias, fundações e empresas públicas federais, observadas  as competências da CCAF/AGU criada pela lei 13.105/2015;</a:t>
            </a:r>
            <a:endParaRPr lang="pt-BR" sz="1200" kern="150" dirty="0">
              <a:solidFill>
                <a:srgbClr val="FF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200" kern="150" dirty="0">
              <a:solidFill>
                <a:srgbClr val="00206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5" name="Espaço Reservado para Conteúdo 1">
            <a:extLst>
              <a:ext uri="{FF2B5EF4-FFF2-40B4-BE49-F238E27FC236}">
                <a16:creationId xmlns:a16="http://schemas.microsoft.com/office/drawing/2014/main" id="{CD48315A-6E3F-4110-03E2-EFD9BAAEC8E9}"/>
              </a:ext>
            </a:extLst>
          </p:cNvPr>
          <p:cNvSpPr txBox="1">
            <a:spLocks/>
          </p:cNvSpPr>
          <p:nvPr/>
        </p:nvSpPr>
        <p:spPr>
          <a:xfrm>
            <a:off x="4184650" y="4567238"/>
            <a:ext cx="2171700" cy="828675"/>
          </a:xfrm>
          <a:prstGeom prst="rect">
            <a:avLst/>
          </a:prstGeom>
        </p:spPr>
        <p:txBody>
          <a:bodyPr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600" b="1" kern="0" dirty="0">
                <a:solidFill>
                  <a:schemeClr val="bg1"/>
                </a:solidFill>
                <a:ea typeface="Arial" pitchFamily="34"/>
                <a:cs typeface="Arial" pitchFamily="34"/>
              </a:rPr>
              <a:t>Transação individual proposta pela RFB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600" b="1" kern="0" dirty="0">
              <a:solidFill>
                <a:srgbClr val="002060"/>
              </a:solidFill>
              <a:ea typeface="Arial" pitchFamily="34"/>
              <a:cs typeface="Arial" pitchFamily="34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600" b="1" kern="0" dirty="0">
              <a:solidFill>
                <a:srgbClr val="002060"/>
              </a:solidFill>
              <a:ea typeface="Arial" pitchFamily="34"/>
              <a:cs typeface="Arial" pitchFamily="34"/>
            </a:endParaRPr>
          </a:p>
          <a:p>
            <a:pPr marL="0" indent="0"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600" b="1" kern="0" dirty="0">
              <a:solidFill>
                <a:srgbClr val="002060"/>
              </a:solidFill>
              <a:ea typeface="Arial" pitchFamily="34"/>
              <a:cs typeface="Arial" pitchFamily="34"/>
            </a:endParaRPr>
          </a:p>
          <a:p>
            <a:pPr marL="0" indent="0" algn="r"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600" b="1" kern="0" dirty="0">
              <a:solidFill>
                <a:srgbClr val="002060"/>
              </a:solidFill>
              <a:ea typeface="Arial" pitchFamily="34"/>
              <a:cs typeface="Arial" pitchFamily="34"/>
            </a:endParaRPr>
          </a:p>
          <a:p>
            <a:pPr marL="457200" indent="-457200">
              <a:buFontTx/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600" b="1" kern="0" dirty="0">
              <a:solidFill>
                <a:srgbClr val="002060"/>
              </a:solidFill>
              <a:ea typeface="Arial" pitchFamily="34"/>
              <a:cs typeface="Arial" pitchFamily="34"/>
            </a:endParaRPr>
          </a:p>
          <a:p>
            <a:pPr marL="457200" indent="-457200">
              <a:buFontTx/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600" b="1" kern="0" dirty="0">
              <a:solidFill>
                <a:srgbClr val="002060"/>
              </a:solidFill>
              <a:ea typeface="Arial" pitchFamily="34"/>
              <a:cs typeface="Arial" pitchFamily="34"/>
            </a:endParaRPr>
          </a:p>
          <a:p>
            <a:pPr marL="457200" indent="-457200">
              <a:buFontTx/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600" b="1" kern="0" dirty="0">
              <a:solidFill>
                <a:srgbClr val="002060"/>
              </a:solidFill>
              <a:ea typeface="Arial" pitchFamily="34"/>
              <a:cs typeface="Arial" pitchFamily="34"/>
            </a:endParaRPr>
          </a:p>
          <a:p>
            <a:pPr marL="457200" indent="-457200">
              <a:buFontTx/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600" b="1" kern="0" dirty="0">
              <a:solidFill>
                <a:srgbClr val="002060"/>
              </a:solidFill>
              <a:ea typeface="Arial" pitchFamily="34"/>
              <a:cs typeface="Arial" pitchFamily="34"/>
            </a:endParaRPr>
          </a:p>
          <a:p>
            <a:pPr>
              <a:defRPr/>
            </a:pPr>
            <a:endParaRPr lang="pt-BR" sz="1600" dirty="0">
              <a:solidFill>
                <a:srgbClr val="002060"/>
              </a:solidFill>
            </a:endParaRPr>
          </a:p>
        </p:txBody>
      </p:sp>
      <p:cxnSp>
        <p:nvCxnSpPr>
          <p:cNvPr id="34" name="Conector reto 33">
            <a:extLst>
              <a:ext uri="{FF2B5EF4-FFF2-40B4-BE49-F238E27FC236}">
                <a16:creationId xmlns:a16="http://schemas.microsoft.com/office/drawing/2014/main" id="{2E489B62-B406-B7FE-228F-5FEA90364421}"/>
              </a:ext>
            </a:extLst>
          </p:cNvPr>
          <p:cNvCxnSpPr>
            <a:cxnSpLocks/>
          </p:cNvCxnSpPr>
          <p:nvPr/>
        </p:nvCxnSpPr>
        <p:spPr>
          <a:xfrm flipV="1">
            <a:off x="157163" y="5567363"/>
            <a:ext cx="4457700" cy="22225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Paralelogramo 38">
            <a:extLst>
              <a:ext uri="{FF2B5EF4-FFF2-40B4-BE49-F238E27FC236}">
                <a16:creationId xmlns:a16="http://schemas.microsoft.com/office/drawing/2014/main" id="{1D481E03-AD6A-959D-3118-A8EC11BACE34}"/>
              </a:ext>
            </a:extLst>
          </p:cNvPr>
          <p:cNvSpPr/>
          <p:nvPr/>
        </p:nvSpPr>
        <p:spPr>
          <a:xfrm>
            <a:off x="7938" y="219025"/>
            <a:ext cx="12184062" cy="765175"/>
          </a:xfrm>
          <a:prstGeom prst="parallelogram">
            <a:avLst>
              <a:gd name="adj" fmla="val 0"/>
            </a:avLst>
          </a:prstGeom>
          <a:solidFill>
            <a:schemeClr val="accent5">
              <a:lumMod val="20000"/>
              <a:lumOff val="80000"/>
              <a:alpha val="7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just">
              <a:lnSpc>
                <a:spcPct val="125000"/>
              </a:lnSpc>
              <a:defRPr/>
            </a:pPr>
            <a:endParaRPr lang="pt-BR" sz="1200" dirty="0">
              <a:solidFill>
                <a:srgbClr val="002060"/>
              </a:solidFill>
            </a:endParaRPr>
          </a:p>
        </p:txBody>
      </p:sp>
      <p:sp>
        <p:nvSpPr>
          <p:cNvPr id="40" name="Fluxograma: Preparação 39">
            <a:extLst>
              <a:ext uri="{FF2B5EF4-FFF2-40B4-BE49-F238E27FC236}">
                <a16:creationId xmlns:a16="http://schemas.microsoft.com/office/drawing/2014/main" id="{9B72E626-CE8A-4139-FBBA-B15D412AEDBB}"/>
              </a:ext>
            </a:extLst>
          </p:cNvPr>
          <p:cNvSpPr/>
          <p:nvPr/>
        </p:nvSpPr>
        <p:spPr>
          <a:xfrm>
            <a:off x="93662" y="309031"/>
            <a:ext cx="1133475" cy="776288"/>
          </a:xfrm>
          <a:prstGeom prst="flowChartPreparation">
            <a:avLst/>
          </a:prstGeom>
          <a:noFill/>
          <a:ln w="38100">
            <a:solidFill>
              <a:schemeClr val="tx2">
                <a:lumMod val="40000"/>
                <a:lumOff val="60000"/>
              </a:schemeClr>
            </a:solidFill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14338" name="Título 1">
            <a:extLst>
              <a:ext uri="{FF2B5EF4-FFF2-40B4-BE49-F238E27FC236}">
                <a16:creationId xmlns:a16="http://schemas.microsoft.com/office/drawing/2014/main" id="{6C1B8EC4-A7A1-F696-7A4D-5093C603638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227137" y="345300"/>
            <a:ext cx="10964863" cy="64770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pt-BR" altLang="pt-BR" sz="3600" b="1" dirty="0">
                <a:solidFill>
                  <a:srgbClr val="6CA62C"/>
                </a:solidFill>
                <a:latin typeface="Calibri" panose="020F0502020204030204" pitchFamily="34" charset="0"/>
                <a:ea typeface="+mn-ea"/>
                <a:cs typeface="+mn-cs"/>
              </a:rPr>
              <a:t>NOVAS </a:t>
            </a:r>
            <a:r>
              <a:rPr lang="pt-BR" altLang="pt-BR" sz="3600" b="1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ea typeface="+mn-ea"/>
                <a:cs typeface="+mn-cs"/>
              </a:rPr>
              <a:t>MODALIDADES DE TRANSAÇÃO – </a:t>
            </a:r>
            <a:r>
              <a:rPr lang="pt-BR" altLang="pt-BR" sz="3200" b="1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ea typeface="+mn-ea"/>
                <a:cs typeface="+mn-cs"/>
              </a:rPr>
              <a:t>Lei 14.375/2022</a:t>
            </a:r>
            <a:endParaRPr lang="pt-BR" altLang="pt-BR" sz="3600" b="1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ea typeface="+mn-ea"/>
              <a:cs typeface="+mn-cs"/>
            </a:endParaRPr>
          </a:p>
        </p:txBody>
      </p:sp>
      <p:pic>
        <p:nvPicPr>
          <p:cNvPr id="23585" name="Gráfico 2" descr="Aperto de mão com preenchimento sólido">
            <a:extLst>
              <a:ext uri="{FF2B5EF4-FFF2-40B4-BE49-F238E27FC236}">
                <a16:creationId xmlns:a16="http://schemas.microsoft.com/office/drawing/2014/main" id="{69B33873-334D-A479-31C9-46C32562D9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200" y="239975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Fluxograma: Preparação 29">
            <a:extLst>
              <a:ext uri="{FF2B5EF4-FFF2-40B4-BE49-F238E27FC236}">
                <a16:creationId xmlns:a16="http://schemas.microsoft.com/office/drawing/2014/main" id="{560EF169-4A38-4C1F-B5F8-633095467AFB}"/>
              </a:ext>
            </a:extLst>
          </p:cNvPr>
          <p:cNvSpPr/>
          <p:nvPr/>
        </p:nvSpPr>
        <p:spPr>
          <a:xfrm>
            <a:off x="6034088" y="4795838"/>
            <a:ext cx="1947862" cy="1400175"/>
          </a:xfrm>
          <a:prstGeom prst="flowChartPreparation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tx2">
                <a:lumMod val="40000"/>
                <a:lumOff val="60000"/>
              </a:schemeClr>
            </a:solidFill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31" name="Fluxograma: Preparação 30">
            <a:extLst>
              <a:ext uri="{FF2B5EF4-FFF2-40B4-BE49-F238E27FC236}">
                <a16:creationId xmlns:a16="http://schemas.microsoft.com/office/drawing/2014/main" id="{E88F6789-F1A1-C717-B571-BE185E289270}"/>
              </a:ext>
            </a:extLst>
          </p:cNvPr>
          <p:cNvSpPr/>
          <p:nvPr/>
        </p:nvSpPr>
        <p:spPr>
          <a:xfrm rot="10800000">
            <a:off x="4325938" y="5557838"/>
            <a:ext cx="2022475" cy="1360487"/>
          </a:xfrm>
          <a:prstGeom prst="flowChartPreparation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tx2">
                <a:lumMod val="40000"/>
                <a:lumOff val="60000"/>
              </a:schemeClr>
            </a:solidFill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32" name="Espaço Reservado para Conteúdo 1">
            <a:extLst>
              <a:ext uri="{FF2B5EF4-FFF2-40B4-BE49-F238E27FC236}">
                <a16:creationId xmlns:a16="http://schemas.microsoft.com/office/drawing/2014/main" id="{914AE638-AC2B-DC4A-0572-A72EB012F1E9}"/>
              </a:ext>
            </a:extLst>
          </p:cNvPr>
          <p:cNvSpPr txBox="1">
            <a:spLocks/>
          </p:cNvSpPr>
          <p:nvPr/>
        </p:nvSpPr>
        <p:spPr>
          <a:xfrm>
            <a:off x="6154738" y="5199063"/>
            <a:ext cx="1706562" cy="860425"/>
          </a:xfrm>
          <a:prstGeom prst="rect">
            <a:avLst/>
          </a:prstGeom>
        </p:spPr>
        <p:txBody>
          <a:bodyPr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700" b="1" kern="0" dirty="0">
                <a:solidFill>
                  <a:schemeClr val="bg1"/>
                </a:solidFill>
                <a:ea typeface="Arial" pitchFamily="34"/>
                <a:cs typeface="Arial" pitchFamily="34"/>
              </a:rPr>
              <a:t>Contencioso de pequeno valor</a:t>
            </a: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b="1" kern="0" dirty="0">
              <a:solidFill>
                <a:schemeClr val="bg1"/>
              </a:solidFill>
              <a:ea typeface="Arial" pitchFamily="34"/>
              <a:cs typeface="Arial" pitchFamily="34"/>
            </a:endParaRPr>
          </a:p>
          <a:p>
            <a:pPr marL="0" indent="0" algn="ctr"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b="1" kern="0" dirty="0">
              <a:solidFill>
                <a:schemeClr val="bg1"/>
              </a:solidFill>
              <a:ea typeface="Arial" pitchFamily="34"/>
              <a:cs typeface="Arial" pitchFamily="34"/>
            </a:endParaRPr>
          </a:p>
          <a:p>
            <a:pPr marL="0" indent="0" algn="ctr"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b="1" kern="0" dirty="0">
              <a:solidFill>
                <a:schemeClr val="bg1"/>
              </a:solidFill>
              <a:ea typeface="Arial" pitchFamily="34"/>
              <a:cs typeface="Arial" pitchFamily="34"/>
            </a:endParaRPr>
          </a:p>
          <a:p>
            <a:pPr marL="0" indent="0" algn="ctr"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b="1" kern="0" dirty="0">
              <a:solidFill>
                <a:schemeClr val="bg1"/>
              </a:solidFill>
              <a:ea typeface="Arial" pitchFamily="34"/>
              <a:cs typeface="Arial" pitchFamily="34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b="1" kern="0" dirty="0">
              <a:solidFill>
                <a:schemeClr val="bg1"/>
              </a:solidFill>
              <a:ea typeface="Arial" pitchFamily="34"/>
              <a:cs typeface="Arial" pitchFamily="34"/>
            </a:endParaRPr>
          </a:p>
          <a:p>
            <a:pPr marL="0" indent="0" algn="ctr"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b="1" kern="0" dirty="0">
              <a:solidFill>
                <a:schemeClr val="bg1"/>
              </a:solidFill>
              <a:ea typeface="Arial" pitchFamily="34"/>
              <a:cs typeface="Arial" pitchFamily="34"/>
            </a:endParaRPr>
          </a:p>
          <a:p>
            <a:pPr marL="0" indent="0" algn="ctr"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b="1" kern="0" dirty="0">
              <a:solidFill>
                <a:schemeClr val="bg1"/>
              </a:solidFill>
              <a:ea typeface="Arial" pitchFamily="34"/>
              <a:cs typeface="Arial" pitchFamily="34"/>
            </a:endParaRPr>
          </a:p>
          <a:p>
            <a:pPr marL="457200" indent="-457200" algn="ctr">
              <a:buFontTx/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b="1" kern="0" dirty="0">
              <a:solidFill>
                <a:schemeClr val="bg1"/>
              </a:solidFill>
              <a:ea typeface="Arial" pitchFamily="34"/>
              <a:cs typeface="Arial" pitchFamily="34"/>
            </a:endParaRPr>
          </a:p>
          <a:p>
            <a:pPr marL="457200" indent="-457200" algn="ctr">
              <a:buFontTx/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b="1" kern="0" dirty="0">
              <a:solidFill>
                <a:schemeClr val="bg1"/>
              </a:solidFill>
              <a:ea typeface="Arial" pitchFamily="34"/>
              <a:cs typeface="Arial" pitchFamily="34"/>
            </a:endParaRPr>
          </a:p>
          <a:p>
            <a:pPr marL="457200" indent="-457200" algn="ctr">
              <a:buFontTx/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b="1" kern="0" dirty="0">
              <a:solidFill>
                <a:schemeClr val="bg1"/>
              </a:solidFill>
              <a:ea typeface="Arial" pitchFamily="34"/>
              <a:cs typeface="Arial" pitchFamily="34"/>
            </a:endParaRPr>
          </a:p>
          <a:p>
            <a:pPr marL="457200" indent="-457200" algn="ctr">
              <a:buFontTx/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b="1" kern="0" dirty="0">
              <a:solidFill>
                <a:schemeClr val="bg1"/>
              </a:solidFill>
              <a:ea typeface="Arial" pitchFamily="34"/>
              <a:cs typeface="Arial" pitchFamily="34"/>
            </a:endParaRPr>
          </a:p>
          <a:p>
            <a:pPr algn="ctr">
              <a:defRPr/>
            </a:pPr>
            <a:endParaRPr lang="pt-BR" sz="1800" dirty="0">
              <a:solidFill>
                <a:schemeClr val="bg1"/>
              </a:solidFill>
            </a:endParaRPr>
          </a:p>
        </p:txBody>
      </p:sp>
      <p:sp>
        <p:nvSpPr>
          <p:cNvPr id="35" name="Espaço Reservado para Conteúdo 1">
            <a:extLst>
              <a:ext uri="{FF2B5EF4-FFF2-40B4-BE49-F238E27FC236}">
                <a16:creationId xmlns:a16="http://schemas.microsoft.com/office/drawing/2014/main" id="{E049A30F-11B7-86BA-426E-D20B99A786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0688" y="5822950"/>
            <a:ext cx="2212975" cy="1370013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500" b="1" kern="0" dirty="0">
                <a:solidFill>
                  <a:schemeClr val="bg1"/>
                </a:solidFill>
                <a:ea typeface="Arial" pitchFamily="34"/>
                <a:cs typeface="Arial" pitchFamily="34"/>
              </a:rPr>
              <a:t>Contencioso de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500" b="1" kern="0" dirty="0">
                <a:solidFill>
                  <a:schemeClr val="bg1"/>
                </a:solidFill>
                <a:ea typeface="Arial" pitchFamily="34"/>
                <a:cs typeface="Arial" pitchFamily="34"/>
              </a:rPr>
              <a:t>relevante e disseminada controvérsia jurídica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500" b="1" kern="0" dirty="0">
              <a:solidFill>
                <a:srgbClr val="003366"/>
              </a:solidFill>
              <a:ea typeface="Arial" pitchFamily="34"/>
              <a:cs typeface="Arial" pitchFamily="34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000" b="1" kern="0" dirty="0">
              <a:solidFill>
                <a:srgbClr val="003366"/>
              </a:solidFill>
              <a:ea typeface="Arial" pitchFamily="34"/>
              <a:cs typeface="Arial" pitchFamily="34"/>
            </a:endParaRPr>
          </a:p>
          <a:p>
            <a:pPr marL="0" indent="0"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000" b="1" kern="0" dirty="0">
              <a:solidFill>
                <a:srgbClr val="003366"/>
              </a:solidFill>
              <a:ea typeface="Arial" pitchFamily="34"/>
              <a:cs typeface="Arial" pitchFamily="34"/>
            </a:endParaRPr>
          </a:p>
          <a:p>
            <a:pPr marL="0" indent="0" algn="r"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000" b="1" kern="0" dirty="0">
              <a:solidFill>
                <a:srgbClr val="003366"/>
              </a:solidFill>
              <a:ea typeface="Arial" pitchFamily="34"/>
              <a:cs typeface="Arial" pitchFamily="34"/>
            </a:endParaRPr>
          </a:p>
          <a:p>
            <a:pPr marL="457200" indent="-457200">
              <a:buFontTx/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000" b="1" kern="0" dirty="0">
              <a:solidFill>
                <a:srgbClr val="003366"/>
              </a:solidFill>
              <a:ea typeface="Arial" pitchFamily="34"/>
              <a:cs typeface="Arial" pitchFamily="34"/>
            </a:endParaRPr>
          </a:p>
          <a:p>
            <a:pPr marL="457200" indent="-457200">
              <a:buFontTx/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b="1" kern="0" dirty="0">
              <a:solidFill>
                <a:srgbClr val="003366"/>
              </a:solidFill>
              <a:ea typeface="Arial" pitchFamily="34"/>
              <a:cs typeface="Arial" pitchFamily="34"/>
            </a:endParaRPr>
          </a:p>
          <a:p>
            <a:pPr marL="457200" indent="-457200">
              <a:buFontTx/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b="1" kern="0" dirty="0">
              <a:solidFill>
                <a:srgbClr val="003366"/>
              </a:solidFill>
              <a:ea typeface="Arial" pitchFamily="34"/>
              <a:cs typeface="Arial" pitchFamily="34"/>
            </a:endParaRPr>
          </a:p>
          <a:p>
            <a:pPr marL="457200" indent="-457200">
              <a:buFontTx/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b="1" kern="0" dirty="0">
              <a:solidFill>
                <a:srgbClr val="003366"/>
              </a:solidFill>
              <a:ea typeface="Arial" pitchFamily="34"/>
              <a:cs typeface="Arial" pitchFamily="34"/>
            </a:endParaRPr>
          </a:p>
          <a:p>
            <a:pPr>
              <a:defRPr/>
            </a:pPr>
            <a:endParaRPr lang="pt-BR"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490A40F-00A7-70B5-E7FE-1CDA12B0B1C8}"/>
              </a:ext>
            </a:extLst>
          </p:cNvPr>
          <p:cNvSpPr txBox="1"/>
          <p:nvPr/>
        </p:nvSpPr>
        <p:spPr>
          <a:xfrm>
            <a:off x="1234974" y="1032431"/>
            <a:ext cx="618192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altLang="pt-BR" sz="2400" b="1" dirty="0">
                <a:solidFill>
                  <a:srgbClr val="002060"/>
                </a:solidFill>
              </a:rPr>
              <a:t>Portaria RFB 247/2022</a:t>
            </a:r>
            <a:endParaRPr lang="pt-BR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aralelogramo 56">
            <a:extLst>
              <a:ext uri="{FF2B5EF4-FFF2-40B4-BE49-F238E27FC236}">
                <a16:creationId xmlns:a16="http://schemas.microsoft.com/office/drawing/2014/main" id="{E0280311-0640-133A-F4A6-52450CA1718A}"/>
              </a:ext>
            </a:extLst>
          </p:cNvPr>
          <p:cNvSpPr/>
          <p:nvPr/>
        </p:nvSpPr>
        <p:spPr>
          <a:xfrm>
            <a:off x="5113338" y="5373688"/>
            <a:ext cx="3465512" cy="301625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7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b"/>
          <a:lstStyle>
            <a:lvl1pPr marL="342900" indent="-3429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4" algn="ctr" eaLnBrk="1" hangingPunct="1">
              <a:buFont typeface="Wingdings" panose="05000000000000000000" pitchFamily="2" charset="2"/>
              <a:buChar char="q"/>
              <a:defRPr/>
            </a:pPr>
            <a:endParaRPr lang="pt-BR" altLang="pt-BR">
              <a:solidFill>
                <a:srgbClr val="003366"/>
              </a:solidFill>
              <a:cs typeface="Arial" panose="020B0604020202020204" pitchFamily="34" charset="0"/>
            </a:endParaRPr>
          </a:p>
        </p:txBody>
      </p:sp>
      <p:sp>
        <p:nvSpPr>
          <p:cNvPr id="56" name="Paralelogramo 55">
            <a:extLst>
              <a:ext uri="{FF2B5EF4-FFF2-40B4-BE49-F238E27FC236}">
                <a16:creationId xmlns:a16="http://schemas.microsoft.com/office/drawing/2014/main" id="{5A2B29B2-AC6A-EA8E-CDD3-8E2A5A815E30}"/>
              </a:ext>
            </a:extLst>
          </p:cNvPr>
          <p:cNvSpPr/>
          <p:nvPr/>
        </p:nvSpPr>
        <p:spPr>
          <a:xfrm>
            <a:off x="8982075" y="3629025"/>
            <a:ext cx="2987675" cy="1520825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7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b"/>
          <a:lstStyle>
            <a:lvl1pPr marL="342900" indent="-3429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4" algn="ctr" eaLnBrk="1" hangingPunct="1">
              <a:buFont typeface="Wingdings" panose="05000000000000000000" pitchFamily="2" charset="2"/>
              <a:buChar char="q"/>
              <a:defRPr/>
            </a:pPr>
            <a:endParaRPr lang="pt-BR" altLang="pt-BR">
              <a:solidFill>
                <a:srgbClr val="003366"/>
              </a:solidFill>
              <a:cs typeface="Arial" panose="020B0604020202020204" pitchFamily="34" charset="0"/>
            </a:endParaRPr>
          </a:p>
        </p:txBody>
      </p:sp>
      <p:sp>
        <p:nvSpPr>
          <p:cNvPr id="55" name="Paralelogramo 54">
            <a:extLst>
              <a:ext uri="{FF2B5EF4-FFF2-40B4-BE49-F238E27FC236}">
                <a16:creationId xmlns:a16="http://schemas.microsoft.com/office/drawing/2014/main" id="{E13CA770-DBBB-2499-5E86-CD6E236AB008}"/>
              </a:ext>
            </a:extLst>
          </p:cNvPr>
          <p:cNvSpPr/>
          <p:nvPr/>
        </p:nvSpPr>
        <p:spPr>
          <a:xfrm>
            <a:off x="5113338" y="3636963"/>
            <a:ext cx="3465512" cy="1522412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7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b"/>
          <a:lstStyle>
            <a:lvl1pPr marL="342900" indent="-3429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4" algn="ctr" eaLnBrk="1" hangingPunct="1">
              <a:buFont typeface="Wingdings" panose="05000000000000000000" pitchFamily="2" charset="2"/>
              <a:buChar char="q"/>
              <a:defRPr/>
            </a:pPr>
            <a:endParaRPr lang="pt-BR" altLang="pt-BR">
              <a:solidFill>
                <a:srgbClr val="003366"/>
              </a:solidFill>
              <a:cs typeface="Arial" panose="020B0604020202020204" pitchFamily="34" charset="0"/>
            </a:endParaRPr>
          </a:p>
        </p:txBody>
      </p:sp>
      <p:sp>
        <p:nvSpPr>
          <p:cNvPr id="54" name="Paralelogramo 53">
            <a:extLst>
              <a:ext uri="{FF2B5EF4-FFF2-40B4-BE49-F238E27FC236}">
                <a16:creationId xmlns:a16="http://schemas.microsoft.com/office/drawing/2014/main" id="{5B951248-4F18-714F-B4F9-79384CD6C703}"/>
              </a:ext>
            </a:extLst>
          </p:cNvPr>
          <p:cNvSpPr/>
          <p:nvPr/>
        </p:nvSpPr>
        <p:spPr>
          <a:xfrm>
            <a:off x="200025" y="4060825"/>
            <a:ext cx="3932238" cy="1679575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7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b"/>
          <a:lstStyle>
            <a:lvl1pPr marL="342900" indent="-3429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4" algn="ctr" eaLnBrk="1" hangingPunct="1">
              <a:buFont typeface="Wingdings" panose="05000000000000000000" pitchFamily="2" charset="2"/>
              <a:buChar char="q"/>
              <a:defRPr/>
            </a:pPr>
            <a:endParaRPr lang="pt-BR" altLang="pt-BR">
              <a:solidFill>
                <a:srgbClr val="003366"/>
              </a:solidFill>
              <a:cs typeface="Arial" panose="020B0604020202020204" pitchFamily="34" charset="0"/>
            </a:endParaRPr>
          </a:p>
        </p:txBody>
      </p:sp>
      <p:sp>
        <p:nvSpPr>
          <p:cNvPr id="52" name="Paralelogramo 51">
            <a:extLst>
              <a:ext uri="{FF2B5EF4-FFF2-40B4-BE49-F238E27FC236}">
                <a16:creationId xmlns:a16="http://schemas.microsoft.com/office/drawing/2014/main" id="{28AA32D6-AB4F-FE8C-049E-F77D380AD259}"/>
              </a:ext>
            </a:extLst>
          </p:cNvPr>
          <p:cNvSpPr/>
          <p:nvPr/>
        </p:nvSpPr>
        <p:spPr>
          <a:xfrm>
            <a:off x="5099050" y="5803900"/>
            <a:ext cx="6729413" cy="488950"/>
          </a:xfrm>
          <a:prstGeom prst="parallelogram">
            <a:avLst/>
          </a:prstGeom>
          <a:solidFill>
            <a:schemeClr val="accent1">
              <a:lumMod val="20000"/>
              <a:lumOff val="80000"/>
              <a:alpha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11113" defTabSz="457200">
              <a:tabLst>
                <a:tab pos="241300" algn="l"/>
                <a:tab pos="65754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tabLst>
                <a:tab pos="241300" algn="l"/>
                <a:tab pos="65754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tabLst>
                <a:tab pos="241300" algn="l"/>
                <a:tab pos="65754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tabLst>
                <a:tab pos="241300" algn="l"/>
                <a:tab pos="65754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tabLst>
                <a:tab pos="241300" algn="l"/>
                <a:tab pos="65754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241300" algn="l"/>
                <a:tab pos="65754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241300" algn="l"/>
                <a:tab pos="65754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241300" algn="l"/>
                <a:tab pos="65754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241300" algn="l"/>
                <a:tab pos="65754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defRPr/>
            </a:pPr>
            <a:endParaRPr lang="pt-BR" altLang="pt-BR" sz="1600">
              <a:solidFill>
                <a:srgbClr val="009D74"/>
              </a:solidFill>
              <a:cs typeface="Calibri" panose="020F0502020204030204" pitchFamily="34" charset="0"/>
            </a:endParaRPr>
          </a:p>
        </p:txBody>
      </p:sp>
      <p:sp>
        <p:nvSpPr>
          <p:cNvPr id="48" name="Paralelogramo 47">
            <a:extLst>
              <a:ext uri="{FF2B5EF4-FFF2-40B4-BE49-F238E27FC236}">
                <a16:creationId xmlns:a16="http://schemas.microsoft.com/office/drawing/2014/main" id="{F165BE6B-BB97-5140-9618-14DAFDDB4333}"/>
              </a:ext>
            </a:extLst>
          </p:cNvPr>
          <p:cNvSpPr/>
          <p:nvPr/>
        </p:nvSpPr>
        <p:spPr>
          <a:xfrm>
            <a:off x="5108575" y="2982913"/>
            <a:ext cx="6729413" cy="488950"/>
          </a:xfrm>
          <a:prstGeom prst="parallelogram">
            <a:avLst/>
          </a:prstGeom>
          <a:solidFill>
            <a:schemeClr val="accent1">
              <a:lumMod val="20000"/>
              <a:lumOff val="80000"/>
              <a:alpha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11113" defTabSz="457200">
              <a:tabLst>
                <a:tab pos="241300" algn="l"/>
                <a:tab pos="65754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tabLst>
                <a:tab pos="241300" algn="l"/>
                <a:tab pos="65754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tabLst>
                <a:tab pos="241300" algn="l"/>
                <a:tab pos="65754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tabLst>
                <a:tab pos="241300" algn="l"/>
                <a:tab pos="65754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tabLst>
                <a:tab pos="241300" algn="l"/>
                <a:tab pos="65754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241300" algn="l"/>
                <a:tab pos="65754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241300" algn="l"/>
                <a:tab pos="65754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241300" algn="l"/>
                <a:tab pos="65754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241300" algn="l"/>
                <a:tab pos="65754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defRPr/>
            </a:pPr>
            <a:endParaRPr lang="pt-BR" altLang="pt-BR" sz="1600">
              <a:solidFill>
                <a:srgbClr val="009D74"/>
              </a:solidFill>
              <a:cs typeface="Calibri" panose="020F0502020204030204" pitchFamily="34" charset="0"/>
            </a:endParaRPr>
          </a:p>
        </p:txBody>
      </p:sp>
      <p:sp>
        <p:nvSpPr>
          <p:cNvPr id="47" name="Paralelogramo 46">
            <a:extLst>
              <a:ext uri="{FF2B5EF4-FFF2-40B4-BE49-F238E27FC236}">
                <a16:creationId xmlns:a16="http://schemas.microsoft.com/office/drawing/2014/main" id="{68E8199C-474A-508A-4B4B-6B72E669D974}"/>
              </a:ext>
            </a:extLst>
          </p:cNvPr>
          <p:cNvSpPr/>
          <p:nvPr/>
        </p:nvSpPr>
        <p:spPr>
          <a:xfrm>
            <a:off x="349250" y="3571875"/>
            <a:ext cx="3465513" cy="374650"/>
          </a:xfrm>
          <a:prstGeom prst="parallelogram">
            <a:avLst/>
          </a:prstGeom>
          <a:solidFill>
            <a:schemeClr val="accent1">
              <a:lumMod val="20000"/>
              <a:lumOff val="80000"/>
              <a:alpha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11113" defTabSz="457200">
              <a:tabLst>
                <a:tab pos="241300" algn="l"/>
                <a:tab pos="65754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tabLst>
                <a:tab pos="241300" algn="l"/>
                <a:tab pos="65754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tabLst>
                <a:tab pos="241300" algn="l"/>
                <a:tab pos="65754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tabLst>
                <a:tab pos="241300" algn="l"/>
                <a:tab pos="65754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tabLst>
                <a:tab pos="241300" algn="l"/>
                <a:tab pos="65754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241300" algn="l"/>
                <a:tab pos="65754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241300" algn="l"/>
                <a:tab pos="65754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241300" algn="l"/>
                <a:tab pos="65754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241300" algn="l"/>
                <a:tab pos="65754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defRPr/>
            </a:pPr>
            <a:endParaRPr lang="pt-BR" altLang="pt-BR" sz="1600">
              <a:solidFill>
                <a:srgbClr val="009D74"/>
              </a:solidFill>
              <a:cs typeface="Calibri" panose="020F0502020204030204" pitchFamily="34" charset="0"/>
            </a:endParaRPr>
          </a:p>
        </p:txBody>
      </p:sp>
      <p:sp>
        <p:nvSpPr>
          <p:cNvPr id="46" name="Paralelogramo 45">
            <a:extLst>
              <a:ext uri="{FF2B5EF4-FFF2-40B4-BE49-F238E27FC236}">
                <a16:creationId xmlns:a16="http://schemas.microsoft.com/office/drawing/2014/main" id="{9D6B99FC-28AA-7FCA-98B3-8A6558575FC4}"/>
              </a:ext>
            </a:extLst>
          </p:cNvPr>
          <p:cNvSpPr/>
          <p:nvPr/>
        </p:nvSpPr>
        <p:spPr>
          <a:xfrm>
            <a:off x="427038" y="2971800"/>
            <a:ext cx="3514725" cy="427038"/>
          </a:xfrm>
          <a:prstGeom prst="parallelogram">
            <a:avLst/>
          </a:prstGeom>
          <a:solidFill>
            <a:schemeClr val="accent1">
              <a:lumMod val="20000"/>
              <a:lumOff val="80000"/>
              <a:alpha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11113" defTabSz="457200">
              <a:tabLst>
                <a:tab pos="241300" algn="l"/>
                <a:tab pos="65754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tabLst>
                <a:tab pos="241300" algn="l"/>
                <a:tab pos="65754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tabLst>
                <a:tab pos="241300" algn="l"/>
                <a:tab pos="65754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tabLst>
                <a:tab pos="241300" algn="l"/>
                <a:tab pos="65754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tabLst>
                <a:tab pos="241300" algn="l"/>
                <a:tab pos="65754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241300" algn="l"/>
                <a:tab pos="65754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241300" algn="l"/>
                <a:tab pos="65754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241300" algn="l"/>
                <a:tab pos="65754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241300" algn="l"/>
                <a:tab pos="65754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defRPr/>
            </a:pPr>
            <a:endParaRPr lang="pt-BR" altLang="pt-BR" sz="1600">
              <a:solidFill>
                <a:srgbClr val="009D74"/>
              </a:solidFill>
              <a:cs typeface="Calibri" panose="020F0502020204030204" pitchFamily="34" charset="0"/>
            </a:endParaRP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3FF35777-66FD-3550-5384-2B7E73FE09B1}"/>
              </a:ext>
            </a:extLst>
          </p:cNvPr>
          <p:cNvSpPr/>
          <p:nvPr/>
        </p:nvSpPr>
        <p:spPr>
          <a:xfrm>
            <a:off x="7415213" y="6526213"/>
            <a:ext cx="4641850" cy="6461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pic>
        <p:nvPicPr>
          <p:cNvPr id="25611" name="Imagem 6">
            <a:extLst>
              <a:ext uri="{FF2B5EF4-FFF2-40B4-BE49-F238E27FC236}">
                <a16:creationId xmlns:a16="http://schemas.microsoft.com/office/drawing/2014/main" id="{B3CD813C-5C50-029A-2B9F-89188F3905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8313" y="6523038"/>
            <a:ext cx="263842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Paralelogramo 5">
            <a:extLst>
              <a:ext uri="{FF2B5EF4-FFF2-40B4-BE49-F238E27FC236}">
                <a16:creationId xmlns:a16="http://schemas.microsoft.com/office/drawing/2014/main" id="{8C9FC928-197F-4DCD-81F7-89BAC4CB3D19}"/>
              </a:ext>
            </a:extLst>
          </p:cNvPr>
          <p:cNvSpPr/>
          <p:nvPr/>
        </p:nvSpPr>
        <p:spPr>
          <a:xfrm>
            <a:off x="7938" y="577850"/>
            <a:ext cx="12184062" cy="765175"/>
          </a:xfrm>
          <a:prstGeom prst="parallelogram">
            <a:avLst>
              <a:gd name="adj" fmla="val 0"/>
            </a:avLst>
          </a:prstGeom>
          <a:solidFill>
            <a:schemeClr val="accent1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just">
              <a:lnSpc>
                <a:spcPct val="125000"/>
              </a:lnSpc>
              <a:defRPr/>
            </a:pPr>
            <a:endParaRPr lang="pt-BR" sz="1200" dirty="0">
              <a:solidFill>
                <a:srgbClr val="002060"/>
              </a:solidFill>
            </a:endParaRPr>
          </a:p>
        </p:txBody>
      </p:sp>
      <p:sp>
        <p:nvSpPr>
          <p:cNvPr id="8" name="Fluxograma: Preparação 7">
            <a:extLst>
              <a:ext uri="{FF2B5EF4-FFF2-40B4-BE49-F238E27FC236}">
                <a16:creationId xmlns:a16="http://schemas.microsoft.com/office/drawing/2014/main" id="{400173F2-3085-3AF0-3A7D-B3D88109F8B3}"/>
              </a:ext>
            </a:extLst>
          </p:cNvPr>
          <p:cNvSpPr/>
          <p:nvPr/>
        </p:nvSpPr>
        <p:spPr>
          <a:xfrm>
            <a:off x="93663" y="581025"/>
            <a:ext cx="1133475" cy="776288"/>
          </a:xfrm>
          <a:prstGeom prst="flowChartPreparation">
            <a:avLst/>
          </a:prstGeom>
          <a:noFill/>
          <a:ln w="38100">
            <a:solidFill>
              <a:schemeClr val="tx2">
                <a:lumMod val="40000"/>
                <a:lumOff val="60000"/>
              </a:schemeClr>
            </a:solidFill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14338" name="Título 1">
            <a:extLst>
              <a:ext uri="{FF2B5EF4-FFF2-40B4-BE49-F238E27FC236}">
                <a16:creationId xmlns:a16="http://schemas.microsoft.com/office/drawing/2014/main" id="{A7B0DD4B-D4C8-B6CC-8E36-B77BA177CAB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227138" y="612775"/>
            <a:ext cx="10523537" cy="64770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pt-BR" altLang="pt-BR" sz="4000" b="1" dirty="0">
                <a:solidFill>
                  <a:srgbClr val="002060"/>
                </a:solidFill>
                <a:latin typeface="Calibri" panose="020F0502020204030204" pitchFamily="34" charset="0"/>
                <a:ea typeface="+mn-ea"/>
                <a:cs typeface="+mn-cs"/>
              </a:rPr>
              <a:t>EDITAL Nº 1/2022 CRÉDITOS IRRECUPERÁVEIS</a:t>
            </a:r>
          </a:p>
        </p:txBody>
      </p:sp>
      <p:pic>
        <p:nvPicPr>
          <p:cNvPr id="25615" name="Gráfico 3" descr="Área de Transferência Marcada com preenchimento sólido">
            <a:extLst>
              <a:ext uri="{FF2B5EF4-FFF2-40B4-BE49-F238E27FC236}">
                <a16:creationId xmlns:a16="http://schemas.microsoft.com/office/drawing/2014/main" id="{DEBBF28D-A201-AABF-BE09-8304BC0CAD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3" y="577850"/>
            <a:ext cx="777875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6" name="Gráfico 14" descr="Selo ponto de interrogação estrutura de tópicos">
            <a:extLst>
              <a:ext uri="{FF2B5EF4-FFF2-40B4-BE49-F238E27FC236}">
                <a16:creationId xmlns:a16="http://schemas.microsoft.com/office/drawing/2014/main" id="{DC6F6F2C-3E84-61A0-F7AE-675C7DF6C5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7140575"/>
            <a:ext cx="44450" cy="4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17" name="CaixaDeTexto 8">
            <a:extLst>
              <a:ext uri="{FF2B5EF4-FFF2-40B4-BE49-F238E27FC236}">
                <a16:creationId xmlns:a16="http://schemas.microsoft.com/office/drawing/2014/main" id="{010DB130-C6BA-405B-391B-C658380879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0" y="1711325"/>
            <a:ext cx="11244263" cy="123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/>
            <a:r>
              <a:rPr lang="pt-BR" altLang="pt-BR" sz="2800" dirty="0">
                <a:solidFill>
                  <a:srgbClr val="002060"/>
                </a:solidFill>
                <a:ea typeface="Arial Unicode MS" panose="020B0604020202020204" pitchFamily="34" charset="-128"/>
                <a:cs typeface="Arial" panose="020B0604020202020204" pitchFamily="34" charset="0"/>
              </a:rPr>
              <a:t>São considerados irrecuperáveis, para fins deste edital, os créditos tributários em contencioso administrativo fiscal:</a:t>
            </a:r>
          </a:p>
          <a:p>
            <a:pPr algn="just"/>
            <a:endParaRPr lang="pt-BR" altLang="pt-BR" dirty="0"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  <p:sp>
        <p:nvSpPr>
          <p:cNvPr id="25618" name="CaixaDeTexto 9">
            <a:extLst>
              <a:ext uri="{FF2B5EF4-FFF2-40B4-BE49-F238E27FC236}">
                <a16:creationId xmlns:a16="http://schemas.microsoft.com/office/drawing/2014/main" id="{0C567DA1-9CEF-8EE4-EB54-9B6F67F66F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913" y="3040063"/>
            <a:ext cx="40608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/>
            <a:r>
              <a:rPr lang="pt-BR" altLang="pt-BR" sz="1400" b="1">
                <a:solidFill>
                  <a:srgbClr val="002060"/>
                </a:solidFill>
                <a:ea typeface="Arial Unicode MS" panose="020B0604020202020204" pitchFamily="34" charset="-128"/>
                <a:cs typeface="Arial" panose="020B0604020202020204" pitchFamily="34" charset="0"/>
              </a:rPr>
              <a:t>I - Constituídos há mais de 10 (dez) anos;</a:t>
            </a:r>
          </a:p>
        </p:txBody>
      </p:sp>
      <p:sp>
        <p:nvSpPr>
          <p:cNvPr id="25619" name="CaixaDeTexto 25">
            <a:extLst>
              <a:ext uri="{FF2B5EF4-FFF2-40B4-BE49-F238E27FC236}">
                <a16:creationId xmlns:a16="http://schemas.microsoft.com/office/drawing/2014/main" id="{A5D998E5-24EC-5EF1-8577-200332764F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913" y="3616325"/>
            <a:ext cx="44481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/>
            <a:r>
              <a:rPr lang="pt-BR" altLang="pt-BR" sz="1400" b="1">
                <a:solidFill>
                  <a:srgbClr val="002060"/>
                </a:solidFill>
                <a:ea typeface="Arial Unicode MS" panose="020B0604020202020204" pitchFamily="34" charset="-128"/>
                <a:cs typeface="Arial" panose="020B0604020202020204" pitchFamily="34" charset="0"/>
              </a:rPr>
              <a:t>II - De titularidade de devedores:</a:t>
            </a:r>
          </a:p>
        </p:txBody>
      </p:sp>
      <p:sp>
        <p:nvSpPr>
          <p:cNvPr id="25620" name="CaixaDeTexto 26">
            <a:extLst>
              <a:ext uri="{FF2B5EF4-FFF2-40B4-BE49-F238E27FC236}">
                <a16:creationId xmlns:a16="http://schemas.microsoft.com/office/drawing/2014/main" id="{CC608F02-E297-192C-5A56-1192EE20B8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60975" y="2971800"/>
            <a:ext cx="64897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/>
            <a:r>
              <a:rPr lang="pt-BR" altLang="pt-BR" sz="1400" b="1">
                <a:solidFill>
                  <a:srgbClr val="002060"/>
                </a:solidFill>
                <a:ea typeface="Arial Unicode MS" panose="020B0604020202020204" pitchFamily="34" charset="-128"/>
                <a:cs typeface="Arial" panose="020B0604020202020204" pitchFamily="34" charset="0"/>
              </a:rPr>
              <a:t>III - De titularidade de devedores pessoa jurídica cuja situação cadastral no Cadastro Nacional da Pessoa Jurídica (CNPJ) seja:</a:t>
            </a:r>
          </a:p>
        </p:txBody>
      </p:sp>
      <p:sp>
        <p:nvSpPr>
          <p:cNvPr id="13" name="Seta: para a Direita 12">
            <a:extLst>
              <a:ext uri="{FF2B5EF4-FFF2-40B4-BE49-F238E27FC236}">
                <a16:creationId xmlns:a16="http://schemas.microsoft.com/office/drawing/2014/main" id="{15F9C3E0-9450-3BCB-E3DC-A5FB92B01D48}"/>
              </a:ext>
            </a:extLst>
          </p:cNvPr>
          <p:cNvSpPr/>
          <p:nvPr/>
        </p:nvSpPr>
        <p:spPr>
          <a:xfrm>
            <a:off x="355600" y="4173538"/>
            <a:ext cx="447675" cy="215900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 dirty="0"/>
          </a:p>
        </p:txBody>
      </p:sp>
      <p:sp>
        <p:nvSpPr>
          <p:cNvPr id="33" name="Seta: para a Direita 32">
            <a:extLst>
              <a:ext uri="{FF2B5EF4-FFF2-40B4-BE49-F238E27FC236}">
                <a16:creationId xmlns:a16="http://schemas.microsoft.com/office/drawing/2014/main" id="{2D0F4683-0787-924E-1F38-12C44CAF18A4}"/>
              </a:ext>
            </a:extLst>
          </p:cNvPr>
          <p:cNvSpPr/>
          <p:nvPr/>
        </p:nvSpPr>
        <p:spPr>
          <a:xfrm>
            <a:off x="355600" y="4610100"/>
            <a:ext cx="447675" cy="214313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34" name="Seta: para a Direita 33">
            <a:extLst>
              <a:ext uri="{FF2B5EF4-FFF2-40B4-BE49-F238E27FC236}">
                <a16:creationId xmlns:a16="http://schemas.microsoft.com/office/drawing/2014/main" id="{CE0740E4-43BC-0C7D-156E-8AF4F1E0C29B}"/>
              </a:ext>
            </a:extLst>
          </p:cNvPr>
          <p:cNvSpPr/>
          <p:nvPr/>
        </p:nvSpPr>
        <p:spPr>
          <a:xfrm>
            <a:off x="377825" y="5011738"/>
            <a:ext cx="449263" cy="214312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35" name="Seta: para a Direita 34">
            <a:extLst>
              <a:ext uri="{FF2B5EF4-FFF2-40B4-BE49-F238E27FC236}">
                <a16:creationId xmlns:a16="http://schemas.microsoft.com/office/drawing/2014/main" id="{A834F7CA-8D4E-C79E-B13D-ABC9DBC6398D}"/>
              </a:ext>
            </a:extLst>
          </p:cNvPr>
          <p:cNvSpPr/>
          <p:nvPr/>
        </p:nvSpPr>
        <p:spPr>
          <a:xfrm>
            <a:off x="369888" y="5414963"/>
            <a:ext cx="447675" cy="215900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25625" name="CaixaDeTexto 35">
            <a:extLst>
              <a:ext uri="{FF2B5EF4-FFF2-40B4-BE49-F238E27FC236}">
                <a16:creationId xmlns:a16="http://schemas.microsoft.com/office/drawing/2014/main" id="{6A3B73D6-4BFD-4481-D36E-5B1A26823F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325" y="4108450"/>
            <a:ext cx="23463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/>
            <a:r>
              <a:rPr lang="pt-BR" altLang="pt-BR" sz="1400">
                <a:solidFill>
                  <a:srgbClr val="002060"/>
                </a:solidFill>
                <a:ea typeface="Arial Unicode MS" panose="020B0604020202020204" pitchFamily="34" charset="-128"/>
                <a:cs typeface="Arial" panose="020B0604020202020204" pitchFamily="34" charset="0"/>
              </a:rPr>
              <a:t>Falidos</a:t>
            </a:r>
          </a:p>
        </p:txBody>
      </p:sp>
      <p:sp>
        <p:nvSpPr>
          <p:cNvPr id="25626" name="CaixaDeTexto 36">
            <a:extLst>
              <a:ext uri="{FF2B5EF4-FFF2-40B4-BE49-F238E27FC236}">
                <a16:creationId xmlns:a16="http://schemas.microsoft.com/office/drawing/2014/main" id="{F90DE1A9-40D3-0A31-F3BF-7F2CFB764C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7563" y="4570413"/>
            <a:ext cx="314483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/>
            <a:r>
              <a:rPr lang="pt-BR" altLang="pt-BR" sz="1400">
                <a:solidFill>
                  <a:srgbClr val="002060"/>
                </a:solidFill>
                <a:ea typeface="Arial Unicode MS" panose="020B0604020202020204" pitchFamily="34" charset="-128"/>
                <a:cs typeface="Arial" panose="020B0604020202020204" pitchFamily="34" charset="0"/>
              </a:rPr>
              <a:t>Em recuperação judicial ou extrajudicial</a:t>
            </a:r>
          </a:p>
        </p:txBody>
      </p:sp>
      <p:sp>
        <p:nvSpPr>
          <p:cNvPr id="25627" name="CaixaDeTexto 37">
            <a:extLst>
              <a:ext uri="{FF2B5EF4-FFF2-40B4-BE49-F238E27FC236}">
                <a16:creationId xmlns:a16="http://schemas.microsoft.com/office/drawing/2014/main" id="{EF72465D-363A-AAC4-F429-AE389DC514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7563" y="4967288"/>
            <a:ext cx="19970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/>
            <a:r>
              <a:rPr lang="pt-BR" altLang="pt-BR" sz="1400">
                <a:solidFill>
                  <a:srgbClr val="002060"/>
                </a:solidFill>
                <a:ea typeface="Arial Unicode MS" panose="020B0604020202020204" pitchFamily="34" charset="-128"/>
                <a:cs typeface="Arial" panose="020B0604020202020204" pitchFamily="34" charset="0"/>
              </a:rPr>
              <a:t>Em liquidação judicial</a:t>
            </a:r>
          </a:p>
        </p:txBody>
      </p:sp>
      <p:sp>
        <p:nvSpPr>
          <p:cNvPr id="25628" name="CaixaDeTexto 38">
            <a:extLst>
              <a:ext uri="{FF2B5EF4-FFF2-40B4-BE49-F238E27FC236}">
                <a16:creationId xmlns:a16="http://schemas.microsoft.com/office/drawing/2014/main" id="{7281C502-58E4-47EE-947B-04FAAE2D75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3275" y="5402263"/>
            <a:ext cx="332898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/>
            <a:r>
              <a:rPr lang="pt-BR" altLang="pt-BR" sz="1400">
                <a:solidFill>
                  <a:srgbClr val="002060"/>
                </a:solidFill>
                <a:ea typeface="Arial Unicode MS" panose="020B0604020202020204" pitchFamily="34" charset="-128"/>
                <a:cs typeface="Arial" panose="020B0604020202020204" pitchFamily="34" charset="0"/>
              </a:rPr>
              <a:t>Em intervenção ou liquidação extrajudicial</a:t>
            </a:r>
          </a:p>
        </p:txBody>
      </p:sp>
      <p:sp>
        <p:nvSpPr>
          <p:cNvPr id="24606" name="CaixaDeTexto 39">
            <a:extLst>
              <a:ext uri="{FF2B5EF4-FFF2-40B4-BE49-F238E27FC236}">
                <a16:creationId xmlns:a16="http://schemas.microsoft.com/office/drawing/2014/main" id="{07FDA625-9A25-C7BA-4ED0-B73BCD4F30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3088" y="3579813"/>
            <a:ext cx="3328987" cy="1600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defRPr/>
            </a:pPr>
            <a:r>
              <a:rPr lang="pt-BR" altLang="pt-BR" sz="1400" b="1" dirty="0">
                <a:solidFill>
                  <a:srgbClr val="002060"/>
                </a:solidFill>
                <a:ea typeface="Arial Unicode MS" panose="020B0604020202020204" pitchFamily="34" charset="-128"/>
                <a:cs typeface="Arial" panose="020B0604020202020204" pitchFamily="34" charset="0"/>
              </a:rPr>
              <a:t>Baixada pelos seguintes motivos:</a:t>
            </a:r>
          </a:p>
          <a:p>
            <a:pPr marL="285750" indent="-285750" algn="just">
              <a:buFont typeface="Wingdings" panose="05000000000000000000" pitchFamily="2" charset="2"/>
              <a:buChar char="q"/>
              <a:defRPr/>
            </a:pPr>
            <a:r>
              <a:rPr lang="pt-BR" altLang="pt-BR" sz="1400" dirty="0">
                <a:solidFill>
                  <a:srgbClr val="002060"/>
                </a:solidFill>
                <a:ea typeface="Arial Unicode MS" panose="020B0604020202020204" pitchFamily="34" charset="-128"/>
                <a:cs typeface="Arial" panose="020B0604020202020204" pitchFamily="34" charset="0"/>
              </a:rPr>
              <a:t>Inaptidão</a:t>
            </a:r>
          </a:p>
          <a:p>
            <a:pPr marL="285750" indent="-285750" algn="just">
              <a:buFont typeface="Wingdings" panose="05000000000000000000" pitchFamily="2" charset="2"/>
              <a:buChar char="q"/>
              <a:defRPr/>
            </a:pPr>
            <a:r>
              <a:rPr lang="pt-BR" altLang="pt-BR" sz="1400" dirty="0">
                <a:solidFill>
                  <a:srgbClr val="002060"/>
                </a:solidFill>
                <a:ea typeface="Arial Unicode MS" panose="020B0604020202020204" pitchFamily="34" charset="-128"/>
                <a:cs typeface="Arial" panose="020B0604020202020204" pitchFamily="34" charset="0"/>
              </a:rPr>
              <a:t>Inexistência de fato</a:t>
            </a:r>
          </a:p>
          <a:p>
            <a:pPr marL="285750" indent="-285750" algn="just">
              <a:buFont typeface="Wingdings" panose="05000000000000000000" pitchFamily="2" charset="2"/>
              <a:buChar char="q"/>
              <a:defRPr/>
            </a:pPr>
            <a:r>
              <a:rPr lang="pt-BR" altLang="pt-BR" sz="1400" dirty="0">
                <a:solidFill>
                  <a:srgbClr val="002060"/>
                </a:solidFill>
                <a:ea typeface="Arial Unicode MS" panose="020B0604020202020204" pitchFamily="34" charset="-128"/>
                <a:cs typeface="Arial" panose="020B0604020202020204" pitchFamily="34" charset="0"/>
              </a:rPr>
              <a:t>Omissão contumaz</a:t>
            </a:r>
          </a:p>
          <a:p>
            <a:pPr marL="285750" indent="-285750" algn="just">
              <a:buFont typeface="Wingdings" panose="05000000000000000000" pitchFamily="2" charset="2"/>
              <a:buChar char="q"/>
              <a:defRPr/>
            </a:pPr>
            <a:r>
              <a:rPr lang="pt-BR" altLang="pt-BR" sz="1400" dirty="0">
                <a:solidFill>
                  <a:srgbClr val="002060"/>
                </a:solidFill>
                <a:ea typeface="Arial Unicode MS" panose="020B0604020202020204" pitchFamily="34" charset="-128"/>
                <a:cs typeface="Arial" panose="020B0604020202020204" pitchFamily="34" charset="0"/>
              </a:rPr>
              <a:t>Encerramento da falência</a:t>
            </a:r>
          </a:p>
          <a:p>
            <a:pPr marL="285750" indent="-285750" algn="just">
              <a:buFont typeface="Wingdings" panose="05000000000000000000" pitchFamily="2" charset="2"/>
              <a:buChar char="q"/>
              <a:defRPr/>
            </a:pPr>
            <a:r>
              <a:rPr lang="pt-BR" altLang="pt-BR" sz="1400" dirty="0">
                <a:solidFill>
                  <a:srgbClr val="002060"/>
                </a:solidFill>
                <a:ea typeface="Arial Unicode MS" panose="020B0604020202020204" pitchFamily="34" charset="-128"/>
                <a:cs typeface="Arial" panose="020B0604020202020204" pitchFamily="34" charset="0"/>
              </a:rPr>
              <a:t>Encerramento da liquidação judicial</a:t>
            </a:r>
          </a:p>
          <a:p>
            <a:pPr marL="285750" indent="-285750" algn="just">
              <a:buFont typeface="Wingdings" panose="05000000000000000000" pitchFamily="2" charset="2"/>
              <a:buChar char="q"/>
              <a:defRPr/>
            </a:pPr>
            <a:r>
              <a:rPr lang="pt-BR" altLang="pt-BR" sz="1400" dirty="0">
                <a:solidFill>
                  <a:srgbClr val="002060"/>
                </a:solidFill>
                <a:ea typeface="Arial Unicode MS" panose="020B0604020202020204" pitchFamily="34" charset="-128"/>
                <a:cs typeface="Arial" panose="020B0604020202020204" pitchFamily="34" charset="0"/>
              </a:rPr>
              <a:t>Encerramento da liquidação</a:t>
            </a:r>
          </a:p>
        </p:txBody>
      </p:sp>
      <p:sp>
        <p:nvSpPr>
          <p:cNvPr id="24607" name="CaixaDeTexto 40">
            <a:extLst>
              <a:ext uri="{FF2B5EF4-FFF2-40B4-BE49-F238E27FC236}">
                <a16:creationId xmlns:a16="http://schemas.microsoft.com/office/drawing/2014/main" id="{85F41BC7-AE68-6945-DA1C-1807D0079D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3413" y="3665538"/>
            <a:ext cx="3327400" cy="13843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defRPr/>
            </a:pPr>
            <a:r>
              <a:rPr lang="pt-BR" altLang="pt-BR" sz="1400" b="1" dirty="0">
                <a:solidFill>
                  <a:srgbClr val="002060"/>
                </a:solidFill>
                <a:ea typeface="Arial Unicode MS" panose="020B0604020202020204" pitchFamily="34" charset="-128"/>
                <a:cs typeface="Arial" panose="020B0604020202020204" pitchFamily="34" charset="0"/>
              </a:rPr>
              <a:t>Inapta pelos seguintes motivos:</a:t>
            </a:r>
          </a:p>
          <a:p>
            <a:pPr marL="285750" indent="-285750" algn="just">
              <a:buFont typeface="Wingdings" panose="05000000000000000000" pitchFamily="2" charset="2"/>
              <a:buChar char="q"/>
              <a:defRPr/>
            </a:pPr>
            <a:r>
              <a:rPr lang="pt-BR" altLang="pt-BR" sz="1400" dirty="0">
                <a:solidFill>
                  <a:srgbClr val="002060"/>
                </a:solidFill>
                <a:ea typeface="Arial Unicode MS" panose="020B0604020202020204" pitchFamily="34" charset="-128"/>
                <a:cs typeface="Arial" panose="020B0604020202020204" pitchFamily="34" charset="0"/>
              </a:rPr>
              <a:t>Localização desconhecida</a:t>
            </a:r>
          </a:p>
          <a:p>
            <a:pPr marL="285750" indent="-285750" algn="just">
              <a:buFont typeface="Wingdings" panose="05000000000000000000" pitchFamily="2" charset="2"/>
              <a:buChar char="q"/>
              <a:defRPr/>
            </a:pPr>
            <a:r>
              <a:rPr lang="pt-BR" altLang="pt-BR" sz="1400" dirty="0">
                <a:solidFill>
                  <a:srgbClr val="002060"/>
                </a:solidFill>
                <a:ea typeface="Arial Unicode MS" panose="020B0604020202020204" pitchFamily="34" charset="-128"/>
                <a:cs typeface="Arial" panose="020B0604020202020204" pitchFamily="34" charset="0"/>
              </a:rPr>
              <a:t>Inexistência de fato</a:t>
            </a:r>
          </a:p>
          <a:p>
            <a:pPr marL="285750" indent="-285750" algn="just">
              <a:buFont typeface="Wingdings" panose="05000000000000000000" pitchFamily="2" charset="2"/>
              <a:buChar char="q"/>
              <a:defRPr/>
            </a:pPr>
            <a:r>
              <a:rPr lang="pt-BR" altLang="pt-BR" sz="1400" dirty="0">
                <a:solidFill>
                  <a:srgbClr val="002060"/>
                </a:solidFill>
                <a:ea typeface="Arial Unicode MS" panose="020B0604020202020204" pitchFamily="34" charset="-128"/>
                <a:cs typeface="Arial" panose="020B0604020202020204" pitchFamily="34" charset="0"/>
              </a:rPr>
              <a:t>Omissão e não localização</a:t>
            </a:r>
          </a:p>
          <a:p>
            <a:pPr marL="285750" indent="-285750" algn="just">
              <a:buFont typeface="Wingdings" panose="05000000000000000000" pitchFamily="2" charset="2"/>
              <a:buChar char="q"/>
              <a:defRPr/>
            </a:pPr>
            <a:r>
              <a:rPr lang="pt-BR" altLang="pt-BR" sz="1400" dirty="0">
                <a:solidFill>
                  <a:srgbClr val="002060"/>
                </a:solidFill>
                <a:ea typeface="Arial Unicode MS" panose="020B0604020202020204" pitchFamily="34" charset="-128"/>
                <a:cs typeface="Arial" panose="020B0604020202020204" pitchFamily="34" charset="0"/>
              </a:rPr>
              <a:t>Omissão contumaz</a:t>
            </a:r>
          </a:p>
          <a:p>
            <a:pPr marL="285750" indent="-285750" algn="just">
              <a:buFont typeface="Wingdings" panose="05000000000000000000" pitchFamily="2" charset="2"/>
              <a:buChar char="q"/>
              <a:defRPr/>
            </a:pPr>
            <a:r>
              <a:rPr lang="pt-BR" altLang="pt-BR" sz="1400" dirty="0">
                <a:solidFill>
                  <a:srgbClr val="002060"/>
                </a:solidFill>
                <a:ea typeface="Arial Unicode MS" panose="020B0604020202020204" pitchFamily="34" charset="-128"/>
                <a:cs typeface="Arial" panose="020B0604020202020204" pitchFamily="34" charset="0"/>
              </a:rPr>
              <a:t>Omissão de declarações</a:t>
            </a:r>
          </a:p>
        </p:txBody>
      </p:sp>
      <p:sp>
        <p:nvSpPr>
          <p:cNvPr id="25631" name="CaixaDeTexto 41">
            <a:extLst>
              <a:ext uri="{FF2B5EF4-FFF2-40B4-BE49-F238E27FC236}">
                <a16:creationId xmlns:a16="http://schemas.microsoft.com/office/drawing/2014/main" id="{5A6A5B64-F401-6D83-B57D-F8C890A828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3088" y="5327650"/>
            <a:ext cx="332898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/>
            <a:r>
              <a:rPr lang="pt-BR" altLang="pt-BR" sz="1400" b="1">
                <a:solidFill>
                  <a:srgbClr val="002060"/>
                </a:solidFill>
                <a:ea typeface="Arial Unicode MS" panose="020B0604020202020204" pitchFamily="34" charset="-128"/>
                <a:cs typeface="Arial" panose="020B0604020202020204" pitchFamily="34" charset="0"/>
              </a:rPr>
              <a:t>Suspensa por inexistência de fato </a:t>
            </a:r>
          </a:p>
          <a:p>
            <a:pPr algn="just"/>
            <a:endParaRPr lang="pt-BR" altLang="pt-BR" sz="1400">
              <a:solidFill>
                <a:srgbClr val="002060"/>
              </a:solidFill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  <p:sp>
        <p:nvSpPr>
          <p:cNvPr id="43" name="Seta: para a Direita 42">
            <a:extLst>
              <a:ext uri="{FF2B5EF4-FFF2-40B4-BE49-F238E27FC236}">
                <a16:creationId xmlns:a16="http://schemas.microsoft.com/office/drawing/2014/main" id="{700784A9-117B-1235-4AA5-EBE3991A9D4A}"/>
              </a:ext>
            </a:extLst>
          </p:cNvPr>
          <p:cNvSpPr/>
          <p:nvPr/>
        </p:nvSpPr>
        <p:spPr>
          <a:xfrm>
            <a:off x="5133975" y="3663950"/>
            <a:ext cx="447675" cy="215900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 dirty="0"/>
          </a:p>
        </p:txBody>
      </p:sp>
      <p:sp>
        <p:nvSpPr>
          <p:cNvPr id="44" name="Seta: para a Direita 43">
            <a:extLst>
              <a:ext uri="{FF2B5EF4-FFF2-40B4-BE49-F238E27FC236}">
                <a16:creationId xmlns:a16="http://schemas.microsoft.com/office/drawing/2014/main" id="{0ABE6DF3-AE9C-79DF-FBCD-8DA1E39CAB3B}"/>
              </a:ext>
            </a:extLst>
          </p:cNvPr>
          <p:cNvSpPr/>
          <p:nvPr/>
        </p:nvSpPr>
        <p:spPr>
          <a:xfrm>
            <a:off x="9074150" y="3725863"/>
            <a:ext cx="449263" cy="215900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 dirty="0"/>
          </a:p>
        </p:txBody>
      </p:sp>
      <p:sp>
        <p:nvSpPr>
          <p:cNvPr id="45" name="Seta: para a Direita 44">
            <a:extLst>
              <a:ext uri="{FF2B5EF4-FFF2-40B4-BE49-F238E27FC236}">
                <a16:creationId xmlns:a16="http://schemas.microsoft.com/office/drawing/2014/main" id="{C3E4A9CC-CBBC-12CA-DAC7-EEAF8D9AD8E9}"/>
              </a:ext>
            </a:extLst>
          </p:cNvPr>
          <p:cNvSpPr/>
          <p:nvPr/>
        </p:nvSpPr>
        <p:spPr>
          <a:xfrm>
            <a:off x="5205413" y="5414963"/>
            <a:ext cx="447675" cy="215900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 dirty="0"/>
          </a:p>
        </p:txBody>
      </p:sp>
      <p:sp>
        <p:nvSpPr>
          <p:cNvPr id="25635" name="CaixaDeTexto 14">
            <a:extLst>
              <a:ext uri="{FF2B5EF4-FFF2-40B4-BE49-F238E27FC236}">
                <a16:creationId xmlns:a16="http://schemas.microsoft.com/office/drawing/2014/main" id="{91898747-FE82-7154-CFE6-292D8BEDC8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9850" y="5872163"/>
            <a:ext cx="61610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pt-BR" altLang="pt-BR" sz="1400" b="1">
                <a:solidFill>
                  <a:srgbClr val="002060"/>
                </a:solidFill>
                <a:ea typeface="Arial Unicode MS" panose="020B0604020202020204" pitchFamily="34" charset="-128"/>
                <a:cs typeface="Arial" panose="020B0604020202020204" pitchFamily="34" charset="0"/>
              </a:rPr>
              <a:t>IV - De titularidade de devedores pessoa física na situação titular falecido.</a:t>
            </a:r>
          </a:p>
          <a:p>
            <a:endParaRPr lang="pt-BR" altLang="pt-BR"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9">
            <a:extLst>
              <a:ext uri="{FF2B5EF4-FFF2-40B4-BE49-F238E27FC236}">
                <a16:creationId xmlns:a16="http://schemas.microsoft.com/office/drawing/2014/main" id="{CE515A15-C983-99CA-C0C3-C0D78611967B}"/>
              </a:ext>
            </a:extLst>
          </p:cNvPr>
          <p:cNvGrpSpPr/>
          <p:nvPr/>
        </p:nvGrpSpPr>
        <p:grpSpPr>
          <a:xfrm>
            <a:off x="3722973" y="5558276"/>
            <a:ext cx="3261294" cy="1071124"/>
            <a:chOff x="0" y="0"/>
            <a:chExt cx="4348392" cy="1428165"/>
          </a:xfrm>
          <a:solidFill>
            <a:srgbClr val="B3EBFF"/>
          </a:solidFill>
        </p:grpSpPr>
        <p:grpSp>
          <p:nvGrpSpPr>
            <p:cNvPr id="22" name="Group 10">
              <a:extLst>
                <a:ext uri="{FF2B5EF4-FFF2-40B4-BE49-F238E27FC236}">
                  <a16:creationId xmlns:a16="http://schemas.microsoft.com/office/drawing/2014/main" id="{1362B3E1-8AE9-A3D3-2AEF-B4E5A50E08B6}"/>
                </a:ext>
              </a:extLst>
            </p:cNvPr>
            <p:cNvGrpSpPr/>
            <p:nvPr/>
          </p:nvGrpSpPr>
          <p:grpSpPr>
            <a:xfrm>
              <a:off x="0" y="309314"/>
              <a:ext cx="4348392" cy="1118851"/>
              <a:chOff x="0" y="0"/>
              <a:chExt cx="6350000" cy="6350000"/>
            </a:xfrm>
            <a:grpFill/>
          </p:grpSpPr>
          <p:sp>
            <p:nvSpPr>
              <p:cNvPr id="27" name="Freeform 11">
                <a:extLst>
                  <a:ext uri="{FF2B5EF4-FFF2-40B4-BE49-F238E27FC236}">
                    <a16:creationId xmlns:a16="http://schemas.microsoft.com/office/drawing/2014/main" id="{02E4B005-5E4E-E372-5FDF-28EC243D9518}"/>
                  </a:ext>
                </a:extLst>
              </p:cNvPr>
              <p:cNvSpPr/>
              <p:nvPr/>
            </p:nvSpPr>
            <p:spPr>
              <a:xfrm>
                <a:off x="14167" y="0"/>
                <a:ext cx="6321665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21665" h="6350000">
                    <a:moveTo>
                      <a:pt x="3160833" y="0"/>
                    </a:moveTo>
                    <a:lnTo>
                      <a:pt x="3160833" y="0"/>
                    </a:lnTo>
                    <a:cubicBezTo>
                      <a:pt x="4908795" y="7817"/>
                      <a:pt x="6321666" y="1427021"/>
                      <a:pt x="6321666" y="3175000"/>
                    </a:cubicBezTo>
                    <a:cubicBezTo>
                      <a:pt x="6321666" y="4922979"/>
                      <a:pt x="4908795" y="6342183"/>
                      <a:pt x="3160833" y="6350000"/>
                    </a:cubicBezTo>
                    <a:cubicBezTo>
                      <a:pt x="1412871" y="6342183"/>
                      <a:pt x="0" y="4922979"/>
                      <a:pt x="0" y="3175000"/>
                    </a:cubicBezTo>
                    <a:cubicBezTo>
                      <a:pt x="0" y="1427021"/>
                      <a:pt x="1412871" y="7817"/>
                      <a:pt x="3160833" y="0"/>
                    </a:cubicBezTo>
                    <a:close/>
                  </a:path>
                </a:pathLst>
              </a:custGeom>
              <a:grpFill/>
            </p:spPr>
          </p:sp>
        </p:grpSp>
        <p:grpSp>
          <p:nvGrpSpPr>
            <p:cNvPr id="23" name="Group 12">
              <a:extLst>
                <a:ext uri="{FF2B5EF4-FFF2-40B4-BE49-F238E27FC236}">
                  <a16:creationId xmlns:a16="http://schemas.microsoft.com/office/drawing/2014/main" id="{072E35CF-685C-27DC-A3DF-029FCAB05194}"/>
                </a:ext>
              </a:extLst>
            </p:cNvPr>
            <p:cNvGrpSpPr/>
            <p:nvPr/>
          </p:nvGrpSpPr>
          <p:grpSpPr>
            <a:xfrm>
              <a:off x="0" y="309314"/>
              <a:ext cx="4348392" cy="525844"/>
              <a:chOff x="0" y="0"/>
              <a:chExt cx="1512646" cy="182922"/>
            </a:xfrm>
            <a:grpFill/>
          </p:grpSpPr>
          <p:sp>
            <p:nvSpPr>
              <p:cNvPr id="26" name="Freeform 13">
                <a:extLst>
                  <a:ext uri="{FF2B5EF4-FFF2-40B4-BE49-F238E27FC236}">
                    <a16:creationId xmlns:a16="http://schemas.microsoft.com/office/drawing/2014/main" id="{19169BD9-82D2-D795-6847-DA2314BEBD23}"/>
                  </a:ext>
                </a:extLst>
              </p:cNvPr>
              <p:cNvSpPr/>
              <p:nvPr/>
            </p:nvSpPr>
            <p:spPr>
              <a:xfrm>
                <a:off x="0" y="0"/>
                <a:ext cx="1512646" cy="182922"/>
              </a:xfrm>
              <a:custGeom>
                <a:avLst/>
                <a:gdLst/>
                <a:ahLst/>
                <a:cxnLst/>
                <a:rect l="l" t="t" r="r" b="b"/>
                <a:pathLst>
                  <a:path w="1512646" h="182922">
                    <a:moveTo>
                      <a:pt x="0" y="0"/>
                    </a:moveTo>
                    <a:lnTo>
                      <a:pt x="1512646" y="0"/>
                    </a:lnTo>
                    <a:lnTo>
                      <a:pt x="1512646" y="182922"/>
                    </a:lnTo>
                    <a:lnTo>
                      <a:pt x="0" y="182922"/>
                    </a:lnTo>
                    <a:close/>
                  </a:path>
                </a:pathLst>
              </a:custGeom>
              <a:grpFill/>
            </p:spPr>
          </p:sp>
        </p:grpSp>
        <p:grpSp>
          <p:nvGrpSpPr>
            <p:cNvPr id="24" name="Group 14">
              <a:extLst>
                <a:ext uri="{FF2B5EF4-FFF2-40B4-BE49-F238E27FC236}">
                  <a16:creationId xmlns:a16="http://schemas.microsoft.com/office/drawing/2014/main" id="{4AD6C97F-C1E2-50C0-48EC-BD80472B5111}"/>
                </a:ext>
              </a:extLst>
            </p:cNvPr>
            <p:cNvGrpSpPr/>
            <p:nvPr/>
          </p:nvGrpSpPr>
          <p:grpSpPr>
            <a:xfrm>
              <a:off x="0" y="0"/>
              <a:ext cx="4348392" cy="618628"/>
              <a:chOff x="0" y="0"/>
              <a:chExt cx="6350000" cy="6350000"/>
            </a:xfrm>
            <a:grpFill/>
          </p:grpSpPr>
          <p:sp>
            <p:nvSpPr>
              <p:cNvPr id="25" name="Freeform 15">
                <a:extLst>
                  <a:ext uri="{FF2B5EF4-FFF2-40B4-BE49-F238E27FC236}">
                    <a16:creationId xmlns:a16="http://schemas.microsoft.com/office/drawing/2014/main" id="{C25332A7-ECAD-E33A-6CDF-3AA8D8078C27}"/>
                  </a:ext>
                </a:extLst>
              </p:cNvPr>
              <p:cNvSpPr/>
              <p:nvPr/>
            </p:nvSpPr>
            <p:spPr>
              <a:xfrm>
                <a:off x="14167" y="0"/>
                <a:ext cx="6321665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21665" h="6350000">
                    <a:moveTo>
                      <a:pt x="3160833" y="0"/>
                    </a:moveTo>
                    <a:lnTo>
                      <a:pt x="3160833" y="0"/>
                    </a:lnTo>
                    <a:cubicBezTo>
                      <a:pt x="4908795" y="7817"/>
                      <a:pt x="6321666" y="1427021"/>
                      <a:pt x="6321666" y="3175000"/>
                    </a:cubicBezTo>
                    <a:cubicBezTo>
                      <a:pt x="6321666" y="4922979"/>
                      <a:pt x="4908795" y="6342183"/>
                      <a:pt x="3160833" y="6350000"/>
                    </a:cubicBezTo>
                    <a:cubicBezTo>
                      <a:pt x="1412871" y="6342183"/>
                      <a:pt x="0" y="4922979"/>
                      <a:pt x="0" y="3175000"/>
                    </a:cubicBezTo>
                    <a:cubicBezTo>
                      <a:pt x="0" y="1427021"/>
                      <a:pt x="1412871" y="7817"/>
                      <a:pt x="3160833" y="0"/>
                    </a:cubicBez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</p:spPr>
          </p:sp>
        </p:grpSp>
      </p:grpSp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BBC99BFF-8076-E9BC-C38F-C97AF341E8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6250" y="1838325"/>
            <a:ext cx="8212138" cy="4605338"/>
          </a:xfrm>
        </p:spPr>
        <p:txBody>
          <a:bodyPr/>
          <a:lstStyle/>
          <a:p>
            <a:pPr marL="457200" indent="-457200">
              <a:buFontTx/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000" b="1" kern="0" dirty="0">
              <a:solidFill>
                <a:srgbClr val="003366"/>
              </a:solidFill>
              <a:ea typeface="Arial" pitchFamily="34"/>
              <a:cs typeface="Arial" pitchFamily="34"/>
            </a:endParaRPr>
          </a:p>
          <a:p>
            <a:pPr marL="0" indent="0"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200" kern="0" dirty="0">
              <a:solidFill>
                <a:srgbClr val="000000"/>
              </a:solidFill>
            </a:endParaRPr>
          </a:p>
          <a:p>
            <a:pPr>
              <a:buFont typeface="Wingdings" panose="05000000000000000000" pitchFamily="2" charset="2"/>
              <a:buChar char="Ø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kern="0" dirty="0">
              <a:solidFill>
                <a:srgbClr val="000000"/>
              </a:solidFill>
            </a:endParaRPr>
          </a:p>
          <a:p>
            <a:pPr marL="0" indent="0"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000" b="1" kern="0" dirty="0">
              <a:solidFill>
                <a:srgbClr val="003366"/>
              </a:solidFill>
              <a:ea typeface="Arial" pitchFamily="34"/>
              <a:cs typeface="Arial" pitchFamily="34"/>
            </a:endParaRPr>
          </a:p>
          <a:p>
            <a:pPr marL="0" indent="0"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000" b="1" kern="0" dirty="0">
              <a:solidFill>
                <a:srgbClr val="003366"/>
              </a:solidFill>
              <a:ea typeface="Arial" pitchFamily="34"/>
              <a:cs typeface="Arial" pitchFamily="34"/>
            </a:endParaRPr>
          </a:p>
          <a:p>
            <a:pPr marL="0" indent="0"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000" b="1" kern="0" dirty="0">
              <a:solidFill>
                <a:srgbClr val="003366"/>
              </a:solidFill>
              <a:ea typeface="Arial" pitchFamily="34"/>
              <a:cs typeface="Arial" pitchFamily="34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000" b="1" kern="0" dirty="0">
              <a:solidFill>
                <a:srgbClr val="003366"/>
              </a:solidFill>
              <a:ea typeface="Arial" pitchFamily="34"/>
              <a:cs typeface="Arial" pitchFamily="34"/>
            </a:endParaRPr>
          </a:p>
          <a:p>
            <a:pPr marL="0" indent="0"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000" b="1" kern="0" dirty="0">
              <a:solidFill>
                <a:srgbClr val="003366"/>
              </a:solidFill>
              <a:ea typeface="Arial" pitchFamily="34"/>
              <a:cs typeface="Arial" pitchFamily="34"/>
            </a:endParaRPr>
          </a:p>
          <a:p>
            <a:pPr marL="0" indent="0"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000" b="1" kern="0" dirty="0">
              <a:solidFill>
                <a:srgbClr val="003366"/>
              </a:solidFill>
              <a:ea typeface="Arial" pitchFamily="34"/>
              <a:cs typeface="Arial" pitchFamily="34"/>
            </a:endParaRPr>
          </a:p>
          <a:p>
            <a:pPr marL="457200" indent="-457200">
              <a:buFontTx/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000" b="1" kern="0" dirty="0">
              <a:solidFill>
                <a:srgbClr val="003366"/>
              </a:solidFill>
              <a:ea typeface="Arial" pitchFamily="34"/>
              <a:cs typeface="Arial" pitchFamily="34"/>
            </a:endParaRPr>
          </a:p>
          <a:p>
            <a:pPr marL="457200" indent="-457200">
              <a:buFontTx/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b="1" kern="0" dirty="0">
              <a:solidFill>
                <a:srgbClr val="003366"/>
              </a:solidFill>
              <a:ea typeface="Arial" pitchFamily="34"/>
              <a:cs typeface="Arial" pitchFamily="34"/>
            </a:endParaRPr>
          </a:p>
          <a:p>
            <a:pPr marL="457200" indent="-457200">
              <a:buFontTx/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b="1" kern="0" dirty="0">
              <a:solidFill>
                <a:srgbClr val="003366"/>
              </a:solidFill>
              <a:ea typeface="Arial" pitchFamily="34"/>
              <a:cs typeface="Arial" pitchFamily="34"/>
            </a:endParaRPr>
          </a:p>
          <a:p>
            <a:pPr marL="457200" indent="-457200">
              <a:buFontTx/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b="1" kern="0" dirty="0">
              <a:solidFill>
                <a:srgbClr val="003366"/>
              </a:solidFill>
              <a:ea typeface="Arial" pitchFamily="34"/>
              <a:cs typeface="Arial" pitchFamily="34"/>
            </a:endParaRPr>
          </a:p>
          <a:p>
            <a:pPr>
              <a:defRPr/>
            </a:pPr>
            <a:endParaRPr lang="pt-BR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22885E70-FCC5-4E60-8E5E-ABD746A28F3C}"/>
              </a:ext>
            </a:extLst>
          </p:cNvPr>
          <p:cNvSpPr/>
          <p:nvPr/>
        </p:nvSpPr>
        <p:spPr>
          <a:xfrm>
            <a:off x="7415213" y="6526213"/>
            <a:ext cx="4641850" cy="6461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pic>
        <p:nvPicPr>
          <p:cNvPr id="26629" name="Imagem 6">
            <a:extLst>
              <a:ext uri="{FF2B5EF4-FFF2-40B4-BE49-F238E27FC236}">
                <a16:creationId xmlns:a16="http://schemas.microsoft.com/office/drawing/2014/main" id="{DD78F242-E658-4655-13D6-9DE044961C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8313" y="6523038"/>
            <a:ext cx="263842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Paralelogramo 5">
            <a:extLst>
              <a:ext uri="{FF2B5EF4-FFF2-40B4-BE49-F238E27FC236}">
                <a16:creationId xmlns:a16="http://schemas.microsoft.com/office/drawing/2014/main" id="{C09B0564-B8C4-7F40-3881-B1FB329B8E08}"/>
              </a:ext>
            </a:extLst>
          </p:cNvPr>
          <p:cNvSpPr/>
          <p:nvPr/>
        </p:nvSpPr>
        <p:spPr>
          <a:xfrm>
            <a:off x="7938" y="577850"/>
            <a:ext cx="12184062" cy="765175"/>
          </a:xfrm>
          <a:prstGeom prst="parallelogram">
            <a:avLst>
              <a:gd name="adj" fmla="val 0"/>
            </a:avLst>
          </a:prstGeom>
          <a:solidFill>
            <a:schemeClr val="accent1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just">
              <a:lnSpc>
                <a:spcPct val="125000"/>
              </a:lnSpc>
              <a:defRPr/>
            </a:pPr>
            <a:endParaRPr lang="pt-BR" sz="1200" dirty="0">
              <a:solidFill>
                <a:srgbClr val="002060"/>
              </a:solidFill>
            </a:endParaRPr>
          </a:p>
        </p:txBody>
      </p:sp>
      <p:sp>
        <p:nvSpPr>
          <p:cNvPr id="8" name="Fluxograma: Preparação 7">
            <a:extLst>
              <a:ext uri="{FF2B5EF4-FFF2-40B4-BE49-F238E27FC236}">
                <a16:creationId xmlns:a16="http://schemas.microsoft.com/office/drawing/2014/main" id="{06FE0E11-F3FD-0CDB-6F72-A0697F287F01}"/>
              </a:ext>
            </a:extLst>
          </p:cNvPr>
          <p:cNvSpPr/>
          <p:nvPr/>
        </p:nvSpPr>
        <p:spPr>
          <a:xfrm>
            <a:off x="93663" y="581025"/>
            <a:ext cx="1133475" cy="776288"/>
          </a:xfrm>
          <a:prstGeom prst="flowChartPreparation">
            <a:avLst/>
          </a:prstGeom>
          <a:noFill/>
          <a:ln w="38100">
            <a:solidFill>
              <a:schemeClr val="tx2">
                <a:lumMod val="40000"/>
                <a:lumOff val="60000"/>
              </a:schemeClr>
            </a:solidFill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14338" name="Título 1">
            <a:extLst>
              <a:ext uri="{FF2B5EF4-FFF2-40B4-BE49-F238E27FC236}">
                <a16:creationId xmlns:a16="http://schemas.microsoft.com/office/drawing/2014/main" id="{D8FEF623-8E1E-9A97-50A1-6BCD714F095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227138" y="612775"/>
            <a:ext cx="10523537" cy="64770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pt-BR" altLang="pt-BR" sz="4000" b="1" dirty="0">
                <a:solidFill>
                  <a:srgbClr val="002060"/>
                </a:solidFill>
                <a:latin typeface="Calibri" panose="020F0502020204030204" pitchFamily="34" charset="0"/>
                <a:ea typeface="+mn-ea"/>
                <a:cs typeface="+mn-cs"/>
              </a:rPr>
              <a:t>EDITAL Nº 1/2022 CRÉDITOS IRRECUPERÁVEIS</a:t>
            </a:r>
          </a:p>
        </p:txBody>
      </p:sp>
      <p:pic>
        <p:nvPicPr>
          <p:cNvPr id="26633" name="Gráfico 3" descr="Área de Transferência Marcada com preenchimento sólido">
            <a:extLst>
              <a:ext uri="{FF2B5EF4-FFF2-40B4-BE49-F238E27FC236}">
                <a16:creationId xmlns:a16="http://schemas.microsoft.com/office/drawing/2014/main" id="{ACBA108C-4136-6614-8352-B8DDDCCA0A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3" y="577850"/>
            <a:ext cx="777875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4" name="Gráfico 14" descr="Selo ponto de interrogação estrutura de tópicos">
            <a:extLst>
              <a:ext uri="{FF2B5EF4-FFF2-40B4-BE49-F238E27FC236}">
                <a16:creationId xmlns:a16="http://schemas.microsoft.com/office/drawing/2014/main" id="{5D6B6DAC-98EC-A5A0-1F89-D9A78FB827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7140575"/>
            <a:ext cx="44450" cy="4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5" name="Rectangle 1">
            <a:extLst>
              <a:ext uri="{FF2B5EF4-FFF2-40B4-BE49-F238E27FC236}">
                <a16:creationId xmlns:a16="http://schemas.microsoft.com/office/drawing/2014/main" id="{A76CAC8B-7B54-75E0-CEF7-3D40796814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463" y="1652588"/>
            <a:ext cx="120078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pt-BR" altLang="pt-BR" sz="2800" b="1">
                <a:solidFill>
                  <a:srgbClr val="002060"/>
                </a:solidFill>
                <a:cs typeface="Calibri" panose="020F0502020204030204" pitchFamily="34" charset="0"/>
              </a:rPr>
              <a:t>DÉBITOS FAZENDÁRIOS</a:t>
            </a:r>
            <a:endParaRPr lang="pt-BR" altLang="pt-BR" sz="2800">
              <a:solidFill>
                <a:srgbClr val="002060"/>
              </a:solidFill>
            </a:endParaRPr>
          </a:p>
        </p:txBody>
      </p:sp>
      <p:sp>
        <p:nvSpPr>
          <p:cNvPr id="26636" name="CaixaDeTexto 12">
            <a:extLst>
              <a:ext uri="{FF2B5EF4-FFF2-40B4-BE49-F238E27FC236}">
                <a16:creationId xmlns:a16="http://schemas.microsoft.com/office/drawing/2014/main" id="{19F919D3-0FA6-B439-2C00-DC28FCF4E0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725" y="2411413"/>
            <a:ext cx="1124267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pt-BR" altLang="pt-BR" sz="2800">
                <a:solidFill>
                  <a:srgbClr val="002060"/>
                </a:solidFill>
              </a:rPr>
              <a:t>Entrada em 12%, sem reduções, em 12 parcelas.</a:t>
            </a:r>
          </a:p>
          <a:p>
            <a:endParaRPr lang="pt-BR" altLang="pt-BR" sz="2800">
              <a:solidFill>
                <a:srgbClr val="002060"/>
              </a:solidFill>
            </a:endParaRPr>
          </a:p>
        </p:txBody>
      </p:sp>
      <p:grpSp>
        <p:nvGrpSpPr>
          <p:cNvPr id="14" name="Group 2">
            <a:extLst>
              <a:ext uri="{FF2B5EF4-FFF2-40B4-BE49-F238E27FC236}">
                <a16:creationId xmlns:a16="http://schemas.microsoft.com/office/drawing/2014/main" id="{8B309898-235B-153D-C4A8-E393A632F4F1}"/>
              </a:ext>
            </a:extLst>
          </p:cNvPr>
          <p:cNvGrpSpPr/>
          <p:nvPr/>
        </p:nvGrpSpPr>
        <p:grpSpPr>
          <a:xfrm>
            <a:off x="4208283" y="4554276"/>
            <a:ext cx="3261294" cy="1071124"/>
            <a:chOff x="0" y="0"/>
            <a:chExt cx="4348392" cy="1428165"/>
          </a:xfrm>
          <a:solidFill>
            <a:srgbClr val="00B0F0"/>
          </a:solidFill>
        </p:grpSpPr>
        <p:grpSp>
          <p:nvGrpSpPr>
            <p:cNvPr id="15" name="Group 3">
              <a:extLst>
                <a:ext uri="{FF2B5EF4-FFF2-40B4-BE49-F238E27FC236}">
                  <a16:creationId xmlns:a16="http://schemas.microsoft.com/office/drawing/2014/main" id="{06722B6D-563E-1626-34D6-53931BB72340}"/>
                </a:ext>
              </a:extLst>
            </p:cNvPr>
            <p:cNvGrpSpPr/>
            <p:nvPr/>
          </p:nvGrpSpPr>
          <p:grpSpPr>
            <a:xfrm>
              <a:off x="0" y="309314"/>
              <a:ext cx="4348392" cy="1118851"/>
              <a:chOff x="0" y="0"/>
              <a:chExt cx="6350000" cy="6350000"/>
            </a:xfrm>
            <a:grpFill/>
          </p:grpSpPr>
          <p:sp>
            <p:nvSpPr>
              <p:cNvPr id="20" name="Freeform 4">
                <a:extLst>
                  <a:ext uri="{FF2B5EF4-FFF2-40B4-BE49-F238E27FC236}">
                    <a16:creationId xmlns:a16="http://schemas.microsoft.com/office/drawing/2014/main" id="{DC7BBC6F-97E0-2EBA-0708-020678161D6D}"/>
                  </a:ext>
                </a:extLst>
              </p:cNvPr>
              <p:cNvSpPr/>
              <p:nvPr/>
            </p:nvSpPr>
            <p:spPr>
              <a:xfrm>
                <a:off x="14167" y="0"/>
                <a:ext cx="6321665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21665" h="6350000">
                    <a:moveTo>
                      <a:pt x="3160833" y="0"/>
                    </a:moveTo>
                    <a:lnTo>
                      <a:pt x="3160833" y="0"/>
                    </a:lnTo>
                    <a:cubicBezTo>
                      <a:pt x="4908795" y="7817"/>
                      <a:pt x="6321666" y="1427021"/>
                      <a:pt x="6321666" y="3175000"/>
                    </a:cubicBezTo>
                    <a:cubicBezTo>
                      <a:pt x="6321666" y="4922979"/>
                      <a:pt x="4908795" y="6342183"/>
                      <a:pt x="3160833" y="6350000"/>
                    </a:cubicBezTo>
                    <a:cubicBezTo>
                      <a:pt x="1412871" y="6342183"/>
                      <a:pt x="0" y="4922979"/>
                      <a:pt x="0" y="3175000"/>
                    </a:cubicBezTo>
                    <a:cubicBezTo>
                      <a:pt x="0" y="1427021"/>
                      <a:pt x="1412871" y="7817"/>
                      <a:pt x="3160833" y="0"/>
                    </a:cubicBezTo>
                    <a:close/>
                  </a:path>
                </a:pathLst>
              </a:custGeom>
              <a:grpFill/>
            </p:spPr>
          </p:sp>
        </p:grpSp>
        <p:grpSp>
          <p:nvGrpSpPr>
            <p:cNvPr id="16" name="Group 5">
              <a:extLst>
                <a:ext uri="{FF2B5EF4-FFF2-40B4-BE49-F238E27FC236}">
                  <a16:creationId xmlns:a16="http://schemas.microsoft.com/office/drawing/2014/main" id="{9E65742C-6FD8-08AD-CD26-39D3B66230B2}"/>
                </a:ext>
              </a:extLst>
            </p:cNvPr>
            <p:cNvGrpSpPr/>
            <p:nvPr/>
          </p:nvGrpSpPr>
          <p:grpSpPr>
            <a:xfrm>
              <a:off x="0" y="309314"/>
              <a:ext cx="4348392" cy="525844"/>
              <a:chOff x="0" y="0"/>
              <a:chExt cx="1512646" cy="182922"/>
            </a:xfrm>
            <a:grpFill/>
          </p:grpSpPr>
          <p:sp>
            <p:nvSpPr>
              <p:cNvPr id="19" name="Freeform 6">
                <a:extLst>
                  <a:ext uri="{FF2B5EF4-FFF2-40B4-BE49-F238E27FC236}">
                    <a16:creationId xmlns:a16="http://schemas.microsoft.com/office/drawing/2014/main" id="{C134EE7D-2FFB-630C-FA8C-BE5F0F9CE8E9}"/>
                  </a:ext>
                </a:extLst>
              </p:cNvPr>
              <p:cNvSpPr/>
              <p:nvPr/>
            </p:nvSpPr>
            <p:spPr>
              <a:xfrm>
                <a:off x="0" y="0"/>
                <a:ext cx="1512646" cy="182922"/>
              </a:xfrm>
              <a:custGeom>
                <a:avLst/>
                <a:gdLst/>
                <a:ahLst/>
                <a:cxnLst/>
                <a:rect l="l" t="t" r="r" b="b"/>
                <a:pathLst>
                  <a:path w="1512646" h="182922">
                    <a:moveTo>
                      <a:pt x="0" y="0"/>
                    </a:moveTo>
                    <a:lnTo>
                      <a:pt x="1512646" y="0"/>
                    </a:lnTo>
                    <a:lnTo>
                      <a:pt x="1512646" y="182922"/>
                    </a:lnTo>
                    <a:lnTo>
                      <a:pt x="0" y="182922"/>
                    </a:lnTo>
                    <a:close/>
                  </a:path>
                </a:pathLst>
              </a:custGeom>
              <a:grpFill/>
            </p:spPr>
          </p:sp>
        </p:grpSp>
        <p:grpSp>
          <p:nvGrpSpPr>
            <p:cNvPr id="17" name="Group 7">
              <a:extLst>
                <a:ext uri="{FF2B5EF4-FFF2-40B4-BE49-F238E27FC236}">
                  <a16:creationId xmlns:a16="http://schemas.microsoft.com/office/drawing/2014/main" id="{AFB74C75-0263-296F-E9B0-B050150156F5}"/>
                </a:ext>
              </a:extLst>
            </p:cNvPr>
            <p:cNvGrpSpPr/>
            <p:nvPr/>
          </p:nvGrpSpPr>
          <p:grpSpPr>
            <a:xfrm>
              <a:off x="0" y="0"/>
              <a:ext cx="4348392" cy="618628"/>
              <a:chOff x="0" y="0"/>
              <a:chExt cx="6350000" cy="6350000"/>
            </a:xfrm>
            <a:grpFill/>
          </p:grpSpPr>
          <p:sp>
            <p:nvSpPr>
              <p:cNvPr id="18" name="Freeform 8">
                <a:extLst>
                  <a:ext uri="{FF2B5EF4-FFF2-40B4-BE49-F238E27FC236}">
                    <a16:creationId xmlns:a16="http://schemas.microsoft.com/office/drawing/2014/main" id="{F17D8FB7-4B28-1949-0FBA-8792DA9AE7CD}"/>
                  </a:ext>
                </a:extLst>
              </p:cNvPr>
              <p:cNvSpPr/>
              <p:nvPr/>
            </p:nvSpPr>
            <p:spPr>
              <a:xfrm>
                <a:off x="14167" y="0"/>
                <a:ext cx="6321665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21665" h="6350000">
                    <a:moveTo>
                      <a:pt x="3160833" y="0"/>
                    </a:moveTo>
                    <a:lnTo>
                      <a:pt x="3160833" y="0"/>
                    </a:lnTo>
                    <a:cubicBezTo>
                      <a:pt x="4908795" y="7817"/>
                      <a:pt x="6321666" y="1427021"/>
                      <a:pt x="6321666" y="3175000"/>
                    </a:cubicBezTo>
                    <a:cubicBezTo>
                      <a:pt x="6321666" y="4922979"/>
                      <a:pt x="4908795" y="6342183"/>
                      <a:pt x="3160833" y="6350000"/>
                    </a:cubicBezTo>
                    <a:cubicBezTo>
                      <a:pt x="1412871" y="6342183"/>
                      <a:pt x="0" y="4922979"/>
                      <a:pt x="0" y="3175000"/>
                    </a:cubicBezTo>
                    <a:cubicBezTo>
                      <a:pt x="0" y="1427021"/>
                      <a:pt x="1412871" y="7817"/>
                      <a:pt x="3160833" y="0"/>
                    </a:cubicBezTo>
                    <a:close/>
                  </a:path>
                </a:pathLst>
              </a:custGeom>
              <a:solidFill>
                <a:srgbClr val="75DBFF"/>
              </a:solidFill>
            </p:spPr>
          </p:sp>
        </p:grpSp>
      </p:grpSp>
      <p:grpSp>
        <p:nvGrpSpPr>
          <p:cNvPr id="28" name="Group 16">
            <a:extLst>
              <a:ext uri="{FF2B5EF4-FFF2-40B4-BE49-F238E27FC236}">
                <a16:creationId xmlns:a16="http://schemas.microsoft.com/office/drawing/2014/main" id="{CCAA673B-8357-294A-3329-C55F20865BFB}"/>
              </a:ext>
            </a:extLst>
          </p:cNvPr>
          <p:cNvGrpSpPr/>
          <p:nvPr/>
        </p:nvGrpSpPr>
        <p:grpSpPr>
          <a:xfrm>
            <a:off x="4872359" y="3447956"/>
            <a:ext cx="3593291" cy="1180164"/>
            <a:chOff x="0" y="0"/>
            <a:chExt cx="4791055" cy="1573551"/>
          </a:xfrm>
          <a:solidFill>
            <a:srgbClr val="002060"/>
          </a:solidFill>
        </p:grpSpPr>
        <p:grpSp>
          <p:nvGrpSpPr>
            <p:cNvPr id="29" name="Group 17">
              <a:extLst>
                <a:ext uri="{FF2B5EF4-FFF2-40B4-BE49-F238E27FC236}">
                  <a16:creationId xmlns:a16="http://schemas.microsoft.com/office/drawing/2014/main" id="{730B4186-3B5A-9B95-F322-4232DCFF9BE5}"/>
                </a:ext>
              </a:extLst>
            </p:cNvPr>
            <p:cNvGrpSpPr/>
            <p:nvPr/>
          </p:nvGrpSpPr>
          <p:grpSpPr>
            <a:xfrm>
              <a:off x="0" y="340802"/>
              <a:ext cx="4791055" cy="1232750"/>
              <a:chOff x="0" y="0"/>
              <a:chExt cx="6350000" cy="6350000"/>
            </a:xfrm>
            <a:grpFill/>
          </p:grpSpPr>
          <p:sp>
            <p:nvSpPr>
              <p:cNvPr id="34" name="Freeform 18">
                <a:extLst>
                  <a:ext uri="{FF2B5EF4-FFF2-40B4-BE49-F238E27FC236}">
                    <a16:creationId xmlns:a16="http://schemas.microsoft.com/office/drawing/2014/main" id="{1914C42A-131E-01E7-6F05-2CAD6B4C7819}"/>
                  </a:ext>
                </a:extLst>
              </p:cNvPr>
              <p:cNvSpPr/>
              <p:nvPr/>
            </p:nvSpPr>
            <p:spPr>
              <a:xfrm>
                <a:off x="14167" y="0"/>
                <a:ext cx="6321665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21665" h="6350000">
                    <a:moveTo>
                      <a:pt x="3160833" y="0"/>
                    </a:moveTo>
                    <a:lnTo>
                      <a:pt x="3160833" y="0"/>
                    </a:lnTo>
                    <a:cubicBezTo>
                      <a:pt x="4908795" y="7817"/>
                      <a:pt x="6321666" y="1427021"/>
                      <a:pt x="6321666" y="3175000"/>
                    </a:cubicBezTo>
                    <a:cubicBezTo>
                      <a:pt x="6321666" y="4922979"/>
                      <a:pt x="4908795" y="6342183"/>
                      <a:pt x="3160833" y="6350000"/>
                    </a:cubicBezTo>
                    <a:cubicBezTo>
                      <a:pt x="1412871" y="6342183"/>
                      <a:pt x="0" y="4922979"/>
                      <a:pt x="0" y="3175000"/>
                    </a:cubicBezTo>
                    <a:cubicBezTo>
                      <a:pt x="0" y="1427021"/>
                      <a:pt x="1412871" y="7817"/>
                      <a:pt x="3160833" y="0"/>
                    </a:cubicBezTo>
                    <a:close/>
                  </a:path>
                </a:pathLst>
              </a:custGeom>
              <a:grpFill/>
            </p:spPr>
          </p:sp>
        </p:grpSp>
        <p:grpSp>
          <p:nvGrpSpPr>
            <p:cNvPr id="30" name="Group 19">
              <a:extLst>
                <a:ext uri="{FF2B5EF4-FFF2-40B4-BE49-F238E27FC236}">
                  <a16:creationId xmlns:a16="http://schemas.microsoft.com/office/drawing/2014/main" id="{9CE22A3D-29DF-0B9F-6883-F32316FA3282}"/>
                </a:ext>
              </a:extLst>
            </p:cNvPr>
            <p:cNvGrpSpPr/>
            <p:nvPr/>
          </p:nvGrpSpPr>
          <p:grpSpPr>
            <a:xfrm>
              <a:off x="0" y="340802"/>
              <a:ext cx="4791055" cy="579374"/>
              <a:chOff x="0" y="0"/>
              <a:chExt cx="1512646" cy="182922"/>
            </a:xfrm>
            <a:grpFill/>
          </p:grpSpPr>
          <p:sp>
            <p:nvSpPr>
              <p:cNvPr id="33" name="Freeform 20">
                <a:extLst>
                  <a:ext uri="{FF2B5EF4-FFF2-40B4-BE49-F238E27FC236}">
                    <a16:creationId xmlns:a16="http://schemas.microsoft.com/office/drawing/2014/main" id="{48AFA983-90C2-E65B-5F81-44A7103979BB}"/>
                  </a:ext>
                </a:extLst>
              </p:cNvPr>
              <p:cNvSpPr/>
              <p:nvPr/>
            </p:nvSpPr>
            <p:spPr>
              <a:xfrm>
                <a:off x="0" y="0"/>
                <a:ext cx="1512646" cy="182922"/>
              </a:xfrm>
              <a:custGeom>
                <a:avLst/>
                <a:gdLst/>
                <a:ahLst/>
                <a:cxnLst/>
                <a:rect l="l" t="t" r="r" b="b"/>
                <a:pathLst>
                  <a:path w="1512646" h="182922">
                    <a:moveTo>
                      <a:pt x="0" y="0"/>
                    </a:moveTo>
                    <a:lnTo>
                      <a:pt x="1512646" y="0"/>
                    </a:lnTo>
                    <a:lnTo>
                      <a:pt x="1512646" y="182922"/>
                    </a:lnTo>
                    <a:lnTo>
                      <a:pt x="0" y="182922"/>
                    </a:lnTo>
                    <a:close/>
                  </a:path>
                </a:pathLst>
              </a:custGeom>
              <a:grpFill/>
            </p:spPr>
          </p:sp>
        </p:grpSp>
        <p:grpSp>
          <p:nvGrpSpPr>
            <p:cNvPr id="31" name="Group 21">
              <a:extLst>
                <a:ext uri="{FF2B5EF4-FFF2-40B4-BE49-F238E27FC236}">
                  <a16:creationId xmlns:a16="http://schemas.microsoft.com/office/drawing/2014/main" id="{10AD3D44-ACA6-613E-7137-566936716D63}"/>
                </a:ext>
              </a:extLst>
            </p:cNvPr>
            <p:cNvGrpSpPr/>
            <p:nvPr/>
          </p:nvGrpSpPr>
          <p:grpSpPr>
            <a:xfrm>
              <a:off x="0" y="0"/>
              <a:ext cx="4791055" cy="681604"/>
              <a:chOff x="0" y="0"/>
              <a:chExt cx="6350000" cy="6350000"/>
            </a:xfrm>
            <a:grpFill/>
          </p:grpSpPr>
          <p:sp>
            <p:nvSpPr>
              <p:cNvPr id="32" name="Freeform 22">
                <a:extLst>
                  <a:ext uri="{FF2B5EF4-FFF2-40B4-BE49-F238E27FC236}">
                    <a16:creationId xmlns:a16="http://schemas.microsoft.com/office/drawing/2014/main" id="{3D80ADBF-0CAC-961E-1A04-F905769FE55B}"/>
                  </a:ext>
                </a:extLst>
              </p:cNvPr>
              <p:cNvSpPr/>
              <p:nvPr/>
            </p:nvSpPr>
            <p:spPr>
              <a:xfrm>
                <a:off x="14167" y="0"/>
                <a:ext cx="6321665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21665" h="6350000">
                    <a:moveTo>
                      <a:pt x="3160833" y="0"/>
                    </a:moveTo>
                    <a:lnTo>
                      <a:pt x="3160833" y="0"/>
                    </a:lnTo>
                    <a:cubicBezTo>
                      <a:pt x="4908795" y="7817"/>
                      <a:pt x="6321666" y="1427021"/>
                      <a:pt x="6321666" y="3175000"/>
                    </a:cubicBezTo>
                    <a:cubicBezTo>
                      <a:pt x="6321666" y="4922979"/>
                      <a:pt x="4908795" y="6342183"/>
                      <a:pt x="3160833" y="6350000"/>
                    </a:cubicBezTo>
                    <a:cubicBezTo>
                      <a:pt x="1412871" y="6342183"/>
                      <a:pt x="0" y="4922979"/>
                      <a:pt x="0" y="3175000"/>
                    </a:cubicBezTo>
                    <a:cubicBezTo>
                      <a:pt x="0" y="1427021"/>
                      <a:pt x="1412871" y="7817"/>
                      <a:pt x="3160833" y="0"/>
                    </a:cubicBezTo>
                    <a:close/>
                  </a:path>
                </a:pathLst>
              </a:custGeom>
              <a:solidFill>
                <a:srgbClr val="00B0F0"/>
              </a:solidFill>
            </p:spPr>
          </p:sp>
        </p:grpSp>
      </p:grpSp>
      <p:sp>
        <p:nvSpPr>
          <p:cNvPr id="45" name="TextBox 45">
            <a:extLst>
              <a:ext uri="{FF2B5EF4-FFF2-40B4-BE49-F238E27FC236}">
                <a16:creationId xmlns:a16="http://schemas.microsoft.com/office/drawing/2014/main" id="{59CC5EF8-002C-2354-27B0-785F206A1B9A}"/>
              </a:ext>
            </a:extLst>
          </p:cNvPr>
          <p:cNvSpPr txBox="1"/>
          <p:nvPr/>
        </p:nvSpPr>
        <p:spPr>
          <a:xfrm>
            <a:off x="4962525" y="6138863"/>
            <a:ext cx="1841500" cy="36195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>
              <a:lnSpc>
                <a:spcPts val="3079"/>
              </a:lnSpc>
              <a:defRPr/>
            </a:pPr>
            <a:r>
              <a:rPr lang="en-US" sz="2199" b="1" dirty="0">
                <a:solidFill>
                  <a:srgbClr val="002060"/>
                </a:solidFill>
                <a:latin typeface="Inter"/>
              </a:rPr>
              <a:t>20% </a:t>
            </a:r>
            <a:r>
              <a:rPr lang="en-US" sz="1400" b="1" dirty="0">
                <a:solidFill>
                  <a:srgbClr val="002060"/>
                </a:solidFill>
                <a:latin typeface="Inter"/>
              </a:rPr>
              <a:t>de </a:t>
            </a:r>
            <a:r>
              <a:rPr lang="en-US" sz="1400" b="1" dirty="0" err="1">
                <a:solidFill>
                  <a:srgbClr val="002060"/>
                </a:solidFill>
                <a:latin typeface="Inter"/>
              </a:rPr>
              <a:t>redução</a:t>
            </a:r>
            <a:endParaRPr lang="en-US" sz="1400" b="1" dirty="0">
              <a:solidFill>
                <a:srgbClr val="002060"/>
              </a:solidFill>
              <a:latin typeface="Inter"/>
            </a:endParaRPr>
          </a:p>
        </p:txBody>
      </p:sp>
      <p:sp>
        <p:nvSpPr>
          <p:cNvPr id="46" name="TextBox 46">
            <a:extLst>
              <a:ext uri="{FF2B5EF4-FFF2-40B4-BE49-F238E27FC236}">
                <a16:creationId xmlns:a16="http://schemas.microsoft.com/office/drawing/2014/main" id="{D9CDE9D6-641A-2B95-65A2-9DD298D7AB26}"/>
              </a:ext>
            </a:extLst>
          </p:cNvPr>
          <p:cNvSpPr txBox="1"/>
          <p:nvPr/>
        </p:nvSpPr>
        <p:spPr>
          <a:xfrm>
            <a:off x="5389563" y="5100638"/>
            <a:ext cx="2259012" cy="36195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>
              <a:lnSpc>
                <a:spcPts val="3079"/>
              </a:lnSpc>
              <a:defRPr/>
            </a:pPr>
            <a:r>
              <a:rPr lang="en-US" sz="2199" b="1" dirty="0">
                <a:solidFill>
                  <a:srgbClr val="002060"/>
                </a:solidFill>
                <a:latin typeface="Inter"/>
              </a:rPr>
              <a:t>40% </a:t>
            </a:r>
            <a:r>
              <a:rPr lang="en-US" sz="1400" b="1" dirty="0">
                <a:solidFill>
                  <a:srgbClr val="002060"/>
                </a:solidFill>
                <a:latin typeface="Inter"/>
              </a:rPr>
              <a:t>de </a:t>
            </a:r>
            <a:r>
              <a:rPr lang="en-US" sz="1400" b="1" dirty="0" err="1">
                <a:solidFill>
                  <a:srgbClr val="002060"/>
                </a:solidFill>
                <a:latin typeface="Inter"/>
              </a:rPr>
              <a:t>redução</a:t>
            </a:r>
            <a:endParaRPr lang="en-US" sz="1400" b="1" dirty="0">
              <a:solidFill>
                <a:srgbClr val="002060"/>
              </a:solidFill>
              <a:latin typeface="Inter"/>
            </a:endParaRPr>
          </a:p>
        </p:txBody>
      </p:sp>
      <p:sp>
        <p:nvSpPr>
          <p:cNvPr id="47" name="TextBox 47">
            <a:extLst>
              <a:ext uri="{FF2B5EF4-FFF2-40B4-BE49-F238E27FC236}">
                <a16:creationId xmlns:a16="http://schemas.microsoft.com/office/drawing/2014/main" id="{52B09082-2C3A-23CB-DCE1-A9745E8B4401}"/>
              </a:ext>
            </a:extLst>
          </p:cNvPr>
          <p:cNvSpPr txBox="1"/>
          <p:nvPr/>
        </p:nvSpPr>
        <p:spPr>
          <a:xfrm>
            <a:off x="6380163" y="4062413"/>
            <a:ext cx="2163762" cy="36195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>
              <a:lnSpc>
                <a:spcPts val="3079"/>
              </a:lnSpc>
              <a:defRPr/>
            </a:pPr>
            <a:r>
              <a:rPr lang="en-US" sz="2199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Inter"/>
              </a:rPr>
              <a:t>65</a:t>
            </a:r>
            <a:r>
              <a:rPr lang="en-US" sz="2199" b="1" dirty="0">
                <a:solidFill>
                  <a:srgbClr val="FFFFFF"/>
                </a:solidFill>
                <a:latin typeface="Inter"/>
              </a:rPr>
              <a:t>% </a:t>
            </a:r>
            <a:r>
              <a:rPr lang="en-US" sz="1400" b="1" dirty="0">
                <a:solidFill>
                  <a:srgbClr val="FFFFFF"/>
                </a:solidFill>
                <a:latin typeface="Inter"/>
              </a:rPr>
              <a:t>de </a:t>
            </a:r>
            <a:r>
              <a:rPr lang="en-US" sz="1400" b="1" dirty="0" err="1">
                <a:solidFill>
                  <a:srgbClr val="FFFFFF"/>
                </a:solidFill>
                <a:latin typeface="Inter"/>
              </a:rPr>
              <a:t>redução</a:t>
            </a:r>
            <a:endParaRPr lang="en-US" sz="1400" b="1" dirty="0">
              <a:solidFill>
                <a:srgbClr val="FFFFFF"/>
              </a:solidFill>
              <a:latin typeface="Inter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9EEFD2E-DFD1-D0B0-8C31-2AF2064D4CDA}"/>
              </a:ext>
            </a:extLst>
          </p:cNvPr>
          <p:cNvSpPr txBox="1"/>
          <p:nvPr/>
        </p:nvSpPr>
        <p:spPr>
          <a:xfrm>
            <a:off x="6027738" y="3492500"/>
            <a:ext cx="2797175" cy="4318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22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60 parcelas </a:t>
            </a:r>
          </a:p>
        </p:txBody>
      </p:sp>
      <p:sp>
        <p:nvSpPr>
          <p:cNvPr id="48" name="Seta: para Baixo 47">
            <a:extLst>
              <a:ext uri="{FF2B5EF4-FFF2-40B4-BE49-F238E27FC236}">
                <a16:creationId xmlns:a16="http://schemas.microsoft.com/office/drawing/2014/main" id="{5357DDB7-571F-AF46-B828-B944430AB1F8}"/>
              </a:ext>
            </a:extLst>
          </p:cNvPr>
          <p:cNvSpPr/>
          <p:nvPr/>
        </p:nvSpPr>
        <p:spPr>
          <a:xfrm>
            <a:off x="5954713" y="4014788"/>
            <a:ext cx="319087" cy="457200"/>
          </a:xfrm>
          <a:prstGeom prst="down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26644" name="CaixaDeTexto 50">
            <a:extLst>
              <a:ext uri="{FF2B5EF4-FFF2-40B4-BE49-F238E27FC236}">
                <a16:creationId xmlns:a16="http://schemas.microsoft.com/office/drawing/2014/main" id="{4420F1E4-B6D9-6015-4800-F59EC1AFF9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68888" y="4576763"/>
            <a:ext cx="279717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pt-BR" altLang="pt-BR" sz="2200" b="1">
                <a:solidFill>
                  <a:srgbClr val="002060"/>
                </a:solidFill>
              </a:rPr>
              <a:t>84 parcelas </a:t>
            </a:r>
          </a:p>
        </p:txBody>
      </p:sp>
      <p:sp>
        <p:nvSpPr>
          <p:cNvPr id="52" name="Seta: para Baixo 51">
            <a:extLst>
              <a:ext uri="{FF2B5EF4-FFF2-40B4-BE49-F238E27FC236}">
                <a16:creationId xmlns:a16="http://schemas.microsoft.com/office/drawing/2014/main" id="{3E480838-7208-9099-E6B0-0322BA5C59B1}"/>
              </a:ext>
            </a:extLst>
          </p:cNvPr>
          <p:cNvSpPr/>
          <p:nvPr/>
        </p:nvSpPr>
        <p:spPr>
          <a:xfrm>
            <a:off x="5010150" y="5084763"/>
            <a:ext cx="319088" cy="457200"/>
          </a:xfrm>
          <a:prstGeom prst="downArrow">
            <a:avLst/>
          </a:prstGeom>
          <a:solidFill>
            <a:srgbClr val="00206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53" name="Seta: para Baixo 52">
            <a:extLst>
              <a:ext uri="{FF2B5EF4-FFF2-40B4-BE49-F238E27FC236}">
                <a16:creationId xmlns:a16="http://schemas.microsoft.com/office/drawing/2014/main" id="{3E8D9166-2ACB-64AF-3EE1-2D025E6D608A}"/>
              </a:ext>
            </a:extLst>
          </p:cNvPr>
          <p:cNvSpPr/>
          <p:nvPr/>
        </p:nvSpPr>
        <p:spPr>
          <a:xfrm>
            <a:off x="4541838" y="6080125"/>
            <a:ext cx="319087" cy="457200"/>
          </a:xfrm>
          <a:prstGeom prst="downArrow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26647" name="CaixaDeTexto 53">
            <a:extLst>
              <a:ext uri="{FF2B5EF4-FFF2-40B4-BE49-F238E27FC236}">
                <a16:creationId xmlns:a16="http://schemas.microsoft.com/office/drawing/2014/main" id="{4ACB9531-6A0B-3941-B8D5-9636B24357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4700" y="5608638"/>
            <a:ext cx="2797175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pt-BR" altLang="pt-BR" sz="2200" b="1">
                <a:solidFill>
                  <a:srgbClr val="002060"/>
                </a:solidFill>
              </a:rPr>
              <a:t>120 parcelas </a:t>
            </a:r>
          </a:p>
        </p:txBody>
      </p:sp>
      <p:sp>
        <p:nvSpPr>
          <p:cNvPr id="26648" name="CaixaDeTexto 6">
            <a:extLst>
              <a:ext uri="{FF2B5EF4-FFF2-40B4-BE49-F238E27FC236}">
                <a16:creationId xmlns:a16="http://schemas.microsoft.com/office/drawing/2014/main" id="{7F10480B-0104-DA34-9FA6-F5A0EE4B7A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1775" y="4208463"/>
            <a:ext cx="2482850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pt-BR" altLang="pt-BR" sz="4000" b="1">
                <a:solidFill>
                  <a:srgbClr val="002060"/>
                </a:solidFill>
              </a:rPr>
              <a:t>SALDO:</a:t>
            </a:r>
            <a:r>
              <a:rPr lang="pt-BR" altLang="pt-BR" sz="4000">
                <a:solidFill>
                  <a:srgbClr val="002060"/>
                </a:solidFill>
              </a:rPr>
              <a:t> </a:t>
            </a:r>
          </a:p>
          <a:p>
            <a:endParaRPr lang="pt-BR" altLang="pt-B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3" name="Imagem 6">
            <a:extLst>
              <a:ext uri="{FF2B5EF4-FFF2-40B4-BE49-F238E27FC236}">
                <a16:creationId xmlns:a16="http://schemas.microsoft.com/office/drawing/2014/main" id="{4386B64F-0E70-96E1-145A-3B4422A454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0100" y="1876425"/>
            <a:ext cx="10379075" cy="44799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Paralelogramo 8">
            <a:extLst>
              <a:ext uri="{FF2B5EF4-FFF2-40B4-BE49-F238E27FC236}">
                <a16:creationId xmlns:a16="http://schemas.microsoft.com/office/drawing/2014/main" id="{87D1B790-68A7-B316-E222-80AA5B1726BA}"/>
              </a:ext>
            </a:extLst>
          </p:cNvPr>
          <p:cNvSpPr/>
          <p:nvPr/>
        </p:nvSpPr>
        <p:spPr>
          <a:xfrm>
            <a:off x="7938" y="327025"/>
            <a:ext cx="12184062" cy="765175"/>
          </a:xfrm>
          <a:prstGeom prst="parallelogram">
            <a:avLst>
              <a:gd name="adj" fmla="val 0"/>
            </a:avLst>
          </a:prstGeom>
          <a:solidFill>
            <a:schemeClr val="accent1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just">
              <a:lnSpc>
                <a:spcPct val="125000"/>
              </a:lnSpc>
              <a:defRPr/>
            </a:pPr>
            <a:endParaRPr lang="pt-BR" sz="1200" dirty="0">
              <a:solidFill>
                <a:srgbClr val="002060"/>
              </a:solidFill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0914FC30-102E-12BA-4B52-1B25E77DA78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04850" y="423863"/>
            <a:ext cx="11393488" cy="64770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pt-BR" altLang="pt-BR" sz="3800" b="1" dirty="0">
                <a:solidFill>
                  <a:srgbClr val="002060"/>
                </a:solidFill>
                <a:latin typeface="Calibri" panose="020F0502020204030204" pitchFamily="34" charset="0"/>
                <a:ea typeface="+mn-ea"/>
                <a:cs typeface="+mn-cs"/>
              </a:rPr>
              <a:t>IDADE DO CONTENCIOSO ADMINISTRATIVO</a:t>
            </a:r>
          </a:p>
        </p:txBody>
      </p:sp>
      <p:sp>
        <p:nvSpPr>
          <p:cNvPr id="13" name="Fluxograma: Preparação 12">
            <a:extLst>
              <a:ext uri="{FF2B5EF4-FFF2-40B4-BE49-F238E27FC236}">
                <a16:creationId xmlns:a16="http://schemas.microsoft.com/office/drawing/2014/main" id="{742F1CB1-8421-F9E1-0A98-29473AFDF551}"/>
              </a:ext>
            </a:extLst>
          </p:cNvPr>
          <p:cNvSpPr/>
          <p:nvPr/>
        </p:nvSpPr>
        <p:spPr>
          <a:xfrm>
            <a:off x="93663" y="330200"/>
            <a:ext cx="1133475" cy="776288"/>
          </a:xfrm>
          <a:prstGeom prst="flowChartPreparation">
            <a:avLst/>
          </a:prstGeom>
          <a:noFill/>
          <a:ln w="38100">
            <a:solidFill>
              <a:schemeClr val="tx2">
                <a:lumMod val="40000"/>
                <a:lumOff val="60000"/>
              </a:schemeClr>
            </a:solidFill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24582" name="CaixaDeTexto 6">
            <a:extLst>
              <a:ext uri="{FF2B5EF4-FFF2-40B4-BE49-F238E27FC236}">
                <a16:creationId xmlns:a16="http://schemas.microsoft.com/office/drawing/2014/main" id="{B586BB2F-2667-3E8A-2674-9B3EE18A29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938" y="322263"/>
            <a:ext cx="79375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pt-BR" altLang="pt-BR" sz="4400" b="1">
                <a:solidFill>
                  <a:srgbClr val="002060"/>
                </a:solidFill>
                <a:latin typeface="Wingdings" panose="05000000000000000000" pitchFamily="2" charset="2"/>
              </a:rPr>
              <a:t>6</a:t>
            </a:r>
            <a:endParaRPr lang="pt-BR" altLang="pt-BR" sz="4400" b="1">
              <a:solidFill>
                <a:srgbClr val="002060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aralelogramo 8">
            <a:extLst>
              <a:ext uri="{FF2B5EF4-FFF2-40B4-BE49-F238E27FC236}">
                <a16:creationId xmlns:a16="http://schemas.microsoft.com/office/drawing/2014/main" id="{674132F7-1781-AE59-1D0E-AD90BE284281}"/>
              </a:ext>
            </a:extLst>
          </p:cNvPr>
          <p:cNvSpPr/>
          <p:nvPr/>
        </p:nvSpPr>
        <p:spPr>
          <a:xfrm>
            <a:off x="7938" y="306388"/>
            <a:ext cx="12184062" cy="765175"/>
          </a:xfrm>
          <a:prstGeom prst="parallelogram">
            <a:avLst>
              <a:gd name="adj" fmla="val 0"/>
            </a:avLst>
          </a:prstGeom>
          <a:solidFill>
            <a:schemeClr val="accent1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just">
              <a:lnSpc>
                <a:spcPct val="125000"/>
              </a:lnSpc>
              <a:defRPr/>
            </a:pPr>
            <a:endParaRPr lang="pt-BR" sz="1200" dirty="0">
              <a:solidFill>
                <a:srgbClr val="002060"/>
              </a:solidFill>
            </a:endParaRPr>
          </a:p>
        </p:txBody>
      </p:sp>
      <p:sp>
        <p:nvSpPr>
          <p:cNvPr id="25603" name="CaixaDeTexto 6">
            <a:extLst>
              <a:ext uri="{FF2B5EF4-FFF2-40B4-BE49-F238E27FC236}">
                <a16:creationId xmlns:a16="http://schemas.microsoft.com/office/drawing/2014/main" id="{C24B9143-EDA7-61C8-08BD-28A3EAFCA4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938" y="301625"/>
            <a:ext cx="79375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pt-BR" altLang="pt-BR" sz="4400" b="1">
                <a:solidFill>
                  <a:srgbClr val="002060"/>
                </a:solidFill>
                <a:latin typeface="Wingdings" panose="05000000000000000000" pitchFamily="2" charset="2"/>
              </a:rPr>
              <a:t>6</a:t>
            </a:r>
            <a:endParaRPr lang="pt-BR" altLang="pt-BR" sz="4400" b="1">
              <a:solidFill>
                <a:srgbClr val="002060"/>
              </a:solidFill>
              <a:latin typeface="MS Shell Dlg 2" panose="020B0604030504040204" pitchFamily="34" charset="0"/>
            </a:endParaRPr>
          </a:p>
        </p:txBody>
      </p:sp>
      <p:sp>
        <p:nvSpPr>
          <p:cNvPr id="13" name="Fluxograma: Preparação 12">
            <a:extLst>
              <a:ext uri="{FF2B5EF4-FFF2-40B4-BE49-F238E27FC236}">
                <a16:creationId xmlns:a16="http://schemas.microsoft.com/office/drawing/2014/main" id="{B365EED8-1873-DE92-7A84-15707E49FC8E}"/>
              </a:ext>
            </a:extLst>
          </p:cNvPr>
          <p:cNvSpPr/>
          <p:nvPr/>
        </p:nvSpPr>
        <p:spPr>
          <a:xfrm>
            <a:off x="93663" y="309563"/>
            <a:ext cx="1133475" cy="776287"/>
          </a:xfrm>
          <a:prstGeom prst="flowChartPreparation">
            <a:avLst/>
          </a:prstGeom>
          <a:noFill/>
          <a:ln w="38100">
            <a:solidFill>
              <a:schemeClr val="tx2">
                <a:lumMod val="40000"/>
                <a:lumOff val="60000"/>
              </a:schemeClr>
            </a:solidFill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pt-BR" dirty="0">
              <a:solidFill>
                <a:prstClr val="white"/>
              </a:solidFill>
            </a:endParaRPr>
          </a:p>
        </p:txBody>
      </p:sp>
      <p:pic>
        <p:nvPicPr>
          <p:cNvPr id="18440" name="Imagem 2">
            <a:extLst>
              <a:ext uri="{FF2B5EF4-FFF2-40B4-BE49-F238E27FC236}">
                <a16:creationId xmlns:a16="http://schemas.microsoft.com/office/drawing/2014/main" id="{74C9554C-9521-A70E-8BD5-A959A5D00D1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/>
          <a:srcRect l="3033" r="2903"/>
          <a:stretch/>
        </p:blipFill>
        <p:spPr bwMode="auto">
          <a:xfrm>
            <a:off x="704850" y="1931988"/>
            <a:ext cx="10696575" cy="42687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B7FAD074-9803-0670-E53E-EF2E5D87754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04850" y="423863"/>
            <a:ext cx="11393488" cy="64770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pt-BR" altLang="pt-BR" sz="3800" b="1" dirty="0">
                <a:solidFill>
                  <a:srgbClr val="002060"/>
                </a:solidFill>
                <a:latin typeface="Calibri" panose="020F0502020204030204" pitchFamily="34" charset="0"/>
                <a:ea typeface="+mn-ea"/>
                <a:cs typeface="+mn-cs"/>
              </a:rPr>
              <a:t>IDADE DO CONTENCIOSO ADMINISTRATIVO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aralelogramo 11">
            <a:extLst>
              <a:ext uri="{FF2B5EF4-FFF2-40B4-BE49-F238E27FC236}">
                <a16:creationId xmlns:a16="http://schemas.microsoft.com/office/drawing/2014/main" id="{F3C24D3B-6B47-AAA0-A5B5-6D1EBAE54AD2}"/>
              </a:ext>
            </a:extLst>
          </p:cNvPr>
          <p:cNvSpPr/>
          <p:nvPr/>
        </p:nvSpPr>
        <p:spPr>
          <a:xfrm>
            <a:off x="5970588" y="3195638"/>
            <a:ext cx="4641850" cy="2428875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7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b"/>
          <a:lstStyle>
            <a:lvl1pPr marL="342900" indent="-3429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4" algn="ctr" eaLnBrk="1" hangingPunct="1">
              <a:buFont typeface="Wingdings" panose="05000000000000000000" pitchFamily="2" charset="2"/>
              <a:buChar char="q"/>
              <a:defRPr/>
            </a:pPr>
            <a:endParaRPr lang="pt-BR" altLang="pt-BR">
              <a:solidFill>
                <a:srgbClr val="003366"/>
              </a:solidFill>
              <a:cs typeface="Arial" panose="020B0604020202020204" pitchFamily="34" charset="0"/>
            </a:endParaRPr>
          </a:p>
        </p:txBody>
      </p:sp>
      <p:sp>
        <p:nvSpPr>
          <p:cNvPr id="56" name="Paralelogramo 55">
            <a:extLst>
              <a:ext uri="{FF2B5EF4-FFF2-40B4-BE49-F238E27FC236}">
                <a16:creationId xmlns:a16="http://schemas.microsoft.com/office/drawing/2014/main" id="{1F551CD6-6417-880B-CC0C-226CE5DB0B5E}"/>
              </a:ext>
            </a:extLst>
          </p:cNvPr>
          <p:cNvSpPr/>
          <p:nvPr/>
        </p:nvSpPr>
        <p:spPr>
          <a:xfrm>
            <a:off x="349250" y="3175000"/>
            <a:ext cx="4090988" cy="2428875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7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b"/>
          <a:lstStyle>
            <a:lvl1pPr marL="342900" indent="-3429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4" algn="ctr" eaLnBrk="1" hangingPunct="1">
              <a:buFont typeface="Wingdings" panose="05000000000000000000" pitchFamily="2" charset="2"/>
              <a:buChar char="q"/>
              <a:defRPr/>
            </a:pPr>
            <a:endParaRPr lang="pt-BR" altLang="pt-BR">
              <a:solidFill>
                <a:srgbClr val="003366"/>
              </a:solidFill>
              <a:cs typeface="Arial" panose="020B0604020202020204" pitchFamily="34" charset="0"/>
            </a:endParaRP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EEE63194-0A8A-20CA-091D-5476A49BB696}"/>
              </a:ext>
            </a:extLst>
          </p:cNvPr>
          <p:cNvSpPr/>
          <p:nvPr/>
        </p:nvSpPr>
        <p:spPr>
          <a:xfrm>
            <a:off x="7415213" y="6526213"/>
            <a:ext cx="4641850" cy="6461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pic>
        <p:nvPicPr>
          <p:cNvPr id="28677" name="Imagem 6">
            <a:extLst>
              <a:ext uri="{FF2B5EF4-FFF2-40B4-BE49-F238E27FC236}">
                <a16:creationId xmlns:a16="http://schemas.microsoft.com/office/drawing/2014/main" id="{1E0253DA-48AC-5BB3-62B3-3A98B3D27D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8313" y="6523038"/>
            <a:ext cx="263842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Paralelogramo 5">
            <a:extLst>
              <a:ext uri="{FF2B5EF4-FFF2-40B4-BE49-F238E27FC236}">
                <a16:creationId xmlns:a16="http://schemas.microsoft.com/office/drawing/2014/main" id="{EA89A311-5947-8593-96AF-16EABB7B720D}"/>
              </a:ext>
            </a:extLst>
          </p:cNvPr>
          <p:cNvSpPr/>
          <p:nvPr/>
        </p:nvSpPr>
        <p:spPr>
          <a:xfrm>
            <a:off x="7938" y="577850"/>
            <a:ext cx="12184062" cy="765175"/>
          </a:xfrm>
          <a:prstGeom prst="parallelogram">
            <a:avLst>
              <a:gd name="adj" fmla="val 0"/>
            </a:avLst>
          </a:prstGeom>
          <a:solidFill>
            <a:schemeClr val="accent1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just">
              <a:lnSpc>
                <a:spcPct val="125000"/>
              </a:lnSpc>
              <a:defRPr/>
            </a:pPr>
            <a:endParaRPr lang="pt-BR" sz="1200" dirty="0">
              <a:solidFill>
                <a:srgbClr val="002060"/>
              </a:solidFill>
            </a:endParaRPr>
          </a:p>
        </p:txBody>
      </p:sp>
      <p:sp>
        <p:nvSpPr>
          <p:cNvPr id="8" name="Fluxograma: Preparação 7">
            <a:extLst>
              <a:ext uri="{FF2B5EF4-FFF2-40B4-BE49-F238E27FC236}">
                <a16:creationId xmlns:a16="http://schemas.microsoft.com/office/drawing/2014/main" id="{F225D4BE-432E-84AB-8C3B-5D5DC3DBF5CA}"/>
              </a:ext>
            </a:extLst>
          </p:cNvPr>
          <p:cNvSpPr/>
          <p:nvPr/>
        </p:nvSpPr>
        <p:spPr>
          <a:xfrm>
            <a:off x="93663" y="581025"/>
            <a:ext cx="1133475" cy="776288"/>
          </a:xfrm>
          <a:prstGeom prst="flowChartPreparation">
            <a:avLst/>
          </a:prstGeom>
          <a:noFill/>
          <a:ln w="38100">
            <a:solidFill>
              <a:schemeClr val="tx2">
                <a:lumMod val="40000"/>
                <a:lumOff val="60000"/>
              </a:schemeClr>
            </a:solidFill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14338" name="Título 1">
            <a:extLst>
              <a:ext uri="{FF2B5EF4-FFF2-40B4-BE49-F238E27FC236}">
                <a16:creationId xmlns:a16="http://schemas.microsoft.com/office/drawing/2014/main" id="{0BF40010-6F9D-1173-F7A0-17FED82C3EA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227138" y="612775"/>
            <a:ext cx="10523537" cy="64770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pt-BR" altLang="pt-BR" b="1" dirty="0">
                <a:solidFill>
                  <a:srgbClr val="002060"/>
                </a:solidFill>
                <a:latin typeface="Calibri" panose="020F0502020204030204" pitchFamily="34" charset="0"/>
                <a:ea typeface="+mn-ea"/>
                <a:cs typeface="+mn-cs"/>
              </a:rPr>
              <a:t>EDITAL Nº 2/2022 PEQUENO VALOR</a:t>
            </a:r>
          </a:p>
        </p:txBody>
      </p:sp>
      <p:pic>
        <p:nvPicPr>
          <p:cNvPr id="28681" name="Gráfico 3" descr="Área de Transferência Marcada com preenchimento sólido">
            <a:extLst>
              <a:ext uri="{FF2B5EF4-FFF2-40B4-BE49-F238E27FC236}">
                <a16:creationId xmlns:a16="http://schemas.microsoft.com/office/drawing/2014/main" id="{9AE71380-E3E5-3B32-8075-639E2F821C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3" y="577850"/>
            <a:ext cx="777875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2" name="Gráfico 14" descr="Selo ponto de interrogação estrutura de tópicos">
            <a:extLst>
              <a:ext uri="{FF2B5EF4-FFF2-40B4-BE49-F238E27FC236}">
                <a16:creationId xmlns:a16="http://schemas.microsoft.com/office/drawing/2014/main" id="{56E0BC9A-022C-C42A-A57D-225A86FCC8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7140575"/>
            <a:ext cx="44450" cy="4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83" name="CaixaDeTexto 8">
            <a:extLst>
              <a:ext uri="{FF2B5EF4-FFF2-40B4-BE49-F238E27FC236}">
                <a16:creationId xmlns:a16="http://schemas.microsoft.com/office/drawing/2014/main" id="{18B4FFB7-ECBD-8914-70D3-BDAD7634B6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0" y="1711325"/>
            <a:ext cx="11244263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/>
            <a:r>
              <a:rPr lang="pt-BR" altLang="pt-BR" sz="2800">
                <a:solidFill>
                  <a:srgbClr val="002060"/>
                </a:solidFill>
                <a:ea typeface="Arial Unicode MS" panose="020B0604020202020204" pitchFamily="34" charset="-128"/>
                <a:cs typeface="Arial" panose="020B0604020202020204" pitchFamily="34" charset="0"/>
              </a:rPr>
              <a:t>São considerados em contencioso administrativo fiscal:</a:t>
            </a:r>
          </a:p>
          <a:p>
            <a:pPr algn="just"/>
            <a:endParaRPr lang="pt-BR" altLang="pt-BR"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  <p:sp>
        <p:nvSpPr>
          <p:cNvPr id="28684" name="CaixaDeTexto 9">
            <a:extLst>
              <a:ext uri="{FF2B5EF4-FFF2-40B4-BE49-F238E27FC236}">
                <a16:creationId xmlns:a16="http://schemas.microsoft.com/office/drawing/2014/main" id="{FFEE075B-2491-3105-C7BC-4BB563001B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5213" y="3595688"/>
            <a:ext cx="4060825" cy="163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/>
            <a:r>
              <a:rPr lang="pt-BR" altLang="pt-BR" sz="2000">
                <a:solidFill>
                  <a:srgbClr val="002060"/>
                </a:solidFill>
                <a:ea typeface="Arial Unicode MS" panose="020B0604020202020204" pitchFamily="34" charset="-128"/>
                <a:cs typeface="Arial" panose="020B0604020202020204" pitchFamily="34" charset="0"/>
              </a:rPr>
              <a:t>Pessoa Natural</a:t>
            </a:r>
          </a:p>
          <a:p>
            <a:pPr algn="just"/>
            <a:endParaRPr lang="pt-BR" altLang="pt-BR" sz="2000">
              <a:solidFill>
                <a:srgbClr val="002060"/>
              </a:solidFill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algn="just"/>
            <a:r>
              <a:rPr lang="pt-BR" altLang="pt-BR" sz="2000">
                <a:solidFill>
                  <a:srgbClr val="002060"/>
                </a:solidFill>
                <a:ea typeface="Arial Unicode MS" panose="020B0604020202020204" pitchFamily="34" charset="-128"/>
                <a:cs typeface="Arial" panose="020B0604020202020204" pitchFamily="34" charset="0"/>
              </a:rPr>
              <a:t>Microempresa</a:t>
            </a:r>
          </a:p>
          <a:p>
            <a:pPr algn="just"/>
            <a:endParaRPr lang="pt-BR" altLang="pt-BR" sz="2000">
              <a:solidFill>
                <a:srgbClr val="002060"/>
              </a:solidFill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algn="just"/>
            <a:r>
              <a:rPr lang="pt-BR" altLang="pt-BR" sz="2000">
                <a:solidFill>
                  <a:srgbClr val="002060"/>
                </a:solidFill>
                <a:ea typeface="Arial Unicode MS" panose="020B0604020202020204" pitchFamily="34" charset="-128"/>
                <a:cs typeface="Arial" panose="020B0604020202020204" pitchFamily="34" charset="0"/>
              </a:rPr>
              <a:t>Empresa de Pequeno Porte</a:t>
            </a:r>
          </a:p>
        </p:txBody>
      </p:sp>
      <p:sp>
        <p:nvSpPr>
          <p:cNvPr id="28685" name="CaixaDeTexto 40">
            <a:extLst>
              <a:ext uri="{FF2B5EF4-FFF2-40B4-BE49-F238E27FC236}">
                <a16:creationId xmlns:a16="http://schemas.microsoft.com/office/drawing/2014/main" id="{9F365F12-8EF4-838A-A016-A4A0BFEDAC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6725" y="3340100"/>
            <a:ext cx="4416425" cy="184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/>
            <a:endParaRPr lang="pt-BR" altLang="pt-BR" sz="1400" b="1">
              <a:solidFill>
                <a:srgbClr val="002060"/>
              </a:solidFill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algn="just"/>
            <a:r>
              <a:rPr lang="pt-BR" altLang="pt-BR" sz="2000">
                <a:solidFill>
                  <a:srgbClr val="002060"/>
                </a:solidFill>
                <a:ea typeface="Arial Unicode MS" panose="020B0604020202020204" pitchFamily="34" charset="-128"/>
                <a:cs typeface="Arial" panose="020B0604020202020204" pitchFamily="34" charset="0"/>
              </a:rPr>
              <a:t>Lançado de Ofício</a:t>
            </a:r>
          </a:p>
          <a:p>
            <a:pPr algn="just"/>
            <a:endParaRPr lang="pt-BR" altLang="pt-BR" sz="2000">
              <a:solidFill>
                <a:srgbClr val="002060"/>
              </a:solidFill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algn="just"/>
            <a:r>
              <a:rPr lang="pt-BR" altLang="pt-BR" sz="2000">
                <a:solidFill>
                  <a:srgbClr val="002060"/>
                </a:solidFill>
                <a:ea typeface="Arial Unicode MS" panose="020B0604020202020204" pitchFamily="34" charset="-128"/>
                <a:cs typeface="Arial" panose="020B0604020202020204" pitchFamily="34" charset="0"/>
              </a:rPr>
              <a:t>Até 60 salários mínimos</a:t>
            </a:r>
          </a:p>
          <a:p>
            <a:pPr algn="just"/>
            <a:endParaRPr lang="pt-BR" altLang="pt-BR" sz="2000">
              <a:solidFill>
                <a:srgbClr val="002060"/>
              </a:solidFill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algn="just"/>
            <a:r>
              <a:rPr lang="pt-BR" altLang="pt-BR" sz="2000">
                <a:solidFill>
                  <a:srgbClr val="002060"/>
                </a:solidFill>
                <a:ea typeface="Arial Unicode MS" panose="020B0604020202020204" pitchFamily="34" charset="-128"/>
                <a:cs typeface="Arial" panose="020B0604020202020204" pitchFamily="34" charset="0"/>
              </a:rPr>
              <a:t>Vencido até a publicação do edital</a:t>
            </a:r>
          </a:p>
        </p:txBody>
      </p:sp>
      <p:sp>
        <p:nvSpPr>
          <p:cNvPr id="3" name="Seta: para a Direita 2">
            <a:extLst>
              <a:ext uri="{FF2B5EF4-FFF2-40B4-BE49-F238E27FC236}">
                <a16:creationId xmlns:a16="http://schemas.microsoft.com/office/drawing/2014/main" id="{CF05C308-F91B-C01C-566B-2DA8C4B1624E}"/>
              </a:ext>
            </a:extLst>
          </p:cNvPr>
          <p:cNvSpPr/>
          <p:nvPr/>
        </p:nvSpPr>
        <p:spPr>
          <a:xfrm>
            <a:off x="571500" y="3638550"/>
            <a:ext cx="447675" cy="215900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 dirty="0"/>
          </a:p>
        </p:txBody>
      </p:sp>
      <p:sp>
        <p:nvSpPr>
          <p:cNvPr id="7" name="Seta: para a Direita 6">
            <a:extLst>
              <a:ext uri="{FF2B5EF4-FFF2-40B4-BE49-F238E27FC236}">
                <a16:creationId xmlns:a16="http://schemas.microsoft.com/office/drawing/2014/main" id="{C64CA9B9-68F4-B805-0751-4B51D540FF3E}"/>
              </a:ext>
            </a:extLst>
          </p:cNvPr>
          <p:cNvSpPr/>
          <p:nvPr/>
        </p:nvSpPr>
        <p:spPr>
          <a:xfrm>
            <a:off x="571500" y="4303713"/>
            <a:ext cx="447675" cy="214312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0" name="Seta: para a Direita 9">
            <a:extLst>
              <a:ext uri="{FF2B5EF4-FFF2-40B4-BE49-F238E27FC236}">
                <a16:creationId xmlns:a16="http://schemas.microsoft.com/office/drawing/2014/main" id="{EE369716-FA47-0177-E332-E4F138D9DD9D}"/>
              </a:ext>
            </a:extLst>
          </p:cNvPr>
          <p:cNvSpPr/>
          <p:nvPr/>
        </p:nvSpPr>
        <p:spPr>
          <a:xfrm>
            <a:off x="555625" y="4859338"/>
            <a:ext cx="447675" cy="215900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 dirty="0"/>
          </a:p>
        </p:txBody>
      </p:sp>
      <p:sp>
        <p:nvSpPr>
          <p:cNvPr id="14" name="Seta: para a Direita 13">
            <a:extLst>
              <a:ext uri="{FF2B5EF4-FFF2-40B4-BE49-F238E27FC236}">
                <a16:creationId xmlns:a16="http://schemas.microsoft.com/office/drawing/2014/main" id="{96099525-5708-2CDD-83FB-1F3453279B48}"/>
              </a:ext>
            </a:extLst>
          </p:cNvPr>
          <p:cNvSpPr/>
          <p:nvPr/>
        </p:nvSpPr>
        <p:spPr>
          <a:xfrm>
            <a:off x="6210300" y="3662363"/>
            <a:ext cx="447675" cy="215900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 dirty="0"/>
          </a:p>
        </p:txBody>
      </p:sp>
      <p:sp>
        <p:nvSpPr>
          <p:cNvPr id="16" name="Seta: para a Direita 15">
            <a:extLst>
              <a:ext uri="{FF2B5EF4-FFF2-40B4-BE49-F238E27FC236}">
                <a16:creationId xmlns:a16="http://schemas.microsoft.com/office/drawing/2014/main" id="{B41D6630-F074-50F3-96F3-856E72E1DAB6}"/>
              </a:ext>
            </a:extLst>
          </p:cNvPr>
          <p:cNvSpPr/>
          <p:nvPr/>
        </p:nvSpPr>
        <p:spPr>
          <a:xfrm>
            <a:off x="6210300" y="4327525"/>
            <a:ext cx="447675" cy="214313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8" name="Seta: para a Direita 17">
            <a:extLst>
              <a:ext uri="{FF2B5EF4-FFF2-40B4-BE49-F238E27FC236}">
                <a16:creationId xmlns:a16="http://schemas.microsoft.com/office/drawing/2014/main" id="{D7026B1C-6D08-5044-A9EB-ED984C47E6F8}"/>
              </a:ext>
            </a:extLst>
          </p:cNvPr>
          <p:cNvSpPr/>
          <p:nvPr/>
        </p:nvSpPr>
        <p:spPr>
          <a:xfrm>
            <a:off x="6194425" y="4883150"/>
            <a:ext cx="447675" cy="215900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Retângulo 81">
            <a:extLst>
              <a:ext uri="{FF2B5EF4-FFF2-40B4-BE49-F238E27FC236}">
                <a16:creationId xmlns:a16="http://schemas.microsoft.com/office/drawing/2014/main" id="{BE938336-10D2-6D13-5A78-634470084B86}"/>
              </a:ext>
            </a:extLst>
          </p:cNvPr>
          <p:cNvSpPr/>
          <p:nvPr/>
        </p:nvSpPr>
        <p:spPr>
          <a:xfrm>
            <a:off x="7618413" y="5568950"/>
            <a:ext cx="2735262" cy="381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grpSp>
        <p:nvGrpSpPr>
          <p:cNvPr id="21" name="Group 9">
            <a:extLst>
              <a:ext uri="{FF2B5EF4-FFF2-40B4-BE49-F238E27FC236}">
                <a16:creationId xmlns:a16="http://schemas.microsoft.com/office/drawing/2014/main" id="{EC7BC450-2806-7C95-720B-127681FFD6AF}"/>
              </a:ext>
            </a:extLst>
          </p:cNvPr>
          <p:cNvGrpSpPr/>
          <p:nvPr/>
        </p:nvGrpSpPr>
        <p:grpSpPr>
          <a:xfrm>
            <a:off x="3644837" y="5540217"/>
            <a:ext cx="3261294" cy="1071124"/>
            <a:chOff x="0" y="0"/>
            <a:chExt cx="4348392" cy="1428165"/>
          </a:xfrm>
          <a:solidFill>
            <a:srgbClr val="B3EBFF"/>
          </a:solidFill>
        </p:grpSpPr>
        <p:grpSp>
          <p:nvGrpSpPr>
            <p:cNvPr id="22" name="Group 10">
              <a:extLst>
                <a:ext uri="{FF2B5EF4-FFF2-40B4-BE49-F238E27FC236}">
                  <a16:creationId xmlns:a16="http://schemas.microsoft.com/office/drawing/2014/main" id="{2CF80B6C-B892-0810-B070-9C1448312778}"/>
                </a:ext>
              </a:extLst>
            </p:cNvPr>
            <p:cNvGrpSpPr/>
            <p:nvPr/>
          </p:nvGrpSpPr>
          <p:grpSpPr>
            <a:xfrm>
              <a:off x="0" y="309314"/>
              <a:ext cx="4348392" cy="1118851"/>
              <a:chOff x="0" y="0"/>
              <a:chExt cx="6350000" cy="6350000"/>
            </a:xfrm>
            <a:grpFill/>
          </p:grpSpPr>
          <p:sp>
            <p:nvSpPr>
              <p:cNvPr id="27" name="Freeform 11">
                <a:extLst>
                  <a:ext uri="{FF2B5EF4-FFF2-40B4-BE49-F238E27FC236}">
                    <a16:creationId xmlns:a16="http://schemas.microsoft.com/office/drawing/2014/main" id="{88E51D76-BE74-8C6C-D985-E66F079446BD}"/>
                  </a:ext>
                </a:extLst>
              </p:cNvPr>
              <p:cNvSpPr/>
              <p:nvPr/>
            </p:nvSpPr>
            <p:spPr>
              <a:xfrm>
                <a:off x="14167" y="0"/>
                <a:ext cx="6321665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21665" h="6350000">
                    <a:moveTo>
                      <a:pt x="3160833" y="0"/>
                    </a:moveTo>
                    <a:lnTo>
                      <a:pt x="3160833" y="0"/>
                    </a:lnTo>
                    <a:cubicBezTo>
                      <a:pt x="4908795" y="7817"/>
                      <a:pt x="6321666" y="1427021"/>
                      <a:pt x="6321666" y="3175000"/>
                    </a:cubicBezTo>
                    <a:cubicBezTo>
                      <a:pt x="6321666" y="4922979"/>
                      <a:pt x="4908795" y="6342183"/>
                      <a:pt x="3160833" y="6350000"/>
                    </a:cubicBezTo>
                    <a:cubicBezTo>
                      <a:pt x="1412871" y="6342183"/>
                      <a:pt x="0" y="4922979"/>
                      <a:pt x="0" y="3175000"/>
                    </a:cubicBezTo>
                    <a:cubicBezTo>
                      <a:pt x="0" y="1427021"/>
                      <a:pt x="1412871" y="7817"/>
                      <a:pt x="3160833" y="0"/>
                    </a:cubicBezTo>
                    <a:close/>
                  </a:path>
                </a:pathLst>
              </a:custGeom>
              <a:grpFill/>
            </p:spPr>
          </p:sp>
        </p:grpSp>
        <p:grpSp>
          <p:nvGrpSpPr>
            <p:cNvPr id="23" name="Group 12">
              <a:extLst>
                <a:ext uri="{FF2B5EF4-FFF2-40B4-BE49-F238E27FC236}">
                  <a16:creationId xmlns:a16="http://schemas.microsoft.com/office/drawing/2014/main" id="{FDE4D604-1B3B-1836-735C-C14B8D5ABBEC}"/>
                </a:ext>
              </a:extLst>
            </p:cNvPr>
            <p:cNvGrpSpPr/>
            <p:nvPr/>
          </p:nvGrpSpPr>
          <p:grpSpPr>
            <a:xfrm>
              <a:off x="0" y="309314"/>
              <a:ext cx="4348392" cy="525844"/>
              <a:chOff x="0" y="0"/>
              <a:chExt cx="1512646" cy="182922"/>
            </a:xfrm>
            <a:grpFill/>
          </p:grpSpPr>
          <p:sp>
            <p:nvSpPr>
              <p:cNvPr id="26" name="Freeform 13">
                <a:extLst>
                  <a:ext uri="{FF2B5EF4-FFF2-40B4-BE49-F238E27FC236}">
                    <a16:creationId xmlns:a16="http://schemas.microsoft.com/office/drawing/2014/main" id="{7F0E87FA-BD61-3897-8CB6-ECEDE299A9D6}"/>
                  </a:ext>
                </a:extLst>
              </p:cNvPr>
              <p:cNvSpPr/>
              <p:nvPr/>
            </p:nvSpPr>
            <p:spPr>
              <a:xfrm>
                <a:off x="0" y="0"/>
                <a:ext cx="1512646" cy="182922"/>
              </a:xfrm>
              <a:custGeom>
                <a:avLst/>
                <a:gdLst/>
                <a:ahLst/>
                <a:cxnLst/>
                <a:rect l="l" t="t" r="r" b="b"/>
                <a:pathLst>
                  <a:path w="1512646" h="182922">
                    <a:moveTo>
                      <a:pt x="0" y="0"/>
                    </a:moveTo>
                    <a:lnTo>
                      <a:pt x="1512646" y="0"/>
                    </a:lnTo>
                    <a:lnTo>
                      <a:pt x="1512646" y="182922"/>
                    </a:lnTo>
                    <a:lnTo>
                      <a:pt x="0" y="182922"/>
                    </a:lnTo>
                    <a:close/>
                  </a:path>
                </a:pathLst>
              </a:custGeom>
              <a:grpFill/>
            </p:spPr>
          </p:sp>
        </p:grpSp>
        <p:grpSp>
          <p:nvGrpSpPr>
            <p:cNvPr id="24" name="Group 14">
              <a:extLst>
                <a:ext uri="{FF2B5EF4-FFF2-40B4-BE49-F238E27FC236}">
                  <a16:creationId xmlns:a16="http://schemas.microsoft.com/office/drawing/2014/main" id="{6EC4D8EB-686F-DE16-9A96-778645920EC4}"/>
                </a:ext>
              </a:extLst>
            </p:cNvPr>
            <p:cNvGrpSpPr/>
            <p:nvPr/>
          </p:nvGrpSpPr>
          <p:grpSpPr>
            <a:xfrm>
              <a:off x="0" y="0"/>
              <a:ext cx="4348392" cy="618628"/>
              <a:chOff x="0" y="0"/>
              <a:chExt cx="6350000" cy="6350000"/>
            </a:xfrm>
            <a:grpFill/>
          </p:grpSpPr>
          <p:sp>
            <p:nvSpPr>
              <p:cNvPr id="25" name="Freeform 15">
                <a:extLst>
                  <a:ext uri="{FF2B5EF4-FFF2-40B4-BE49-F238E27FC236}">
                    <a16:creationId xmlns:a16="http://schemas.microsoft.com/office/drawing/2014/main" id="{C319651A-60D1-996D-247B-9B3C8D717BFA}"/>
                  </a:ext>
                </a:extLst>
              </p:cNvPr>
              <p:cNvSpPr/>
              <p:nvPr/>
            </p:nvSpPr>
            <p:spPr>
              <a:xfrm>
                <a:off x="14167" y="0"/>
                <a:ext cx="6321665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21665" h="6350000">
                    <a:moveTo>
                      <a:pt x="3160833" y="0"/>
                    </a:moveTo>
                    <a:lnTo>
                      <a:pt x="3160833" y="0"/>
                    </a:lnTo>
                    <a:cubicBezTo>
                      <a:pt x="4908795" y="7817"/>
                      <a:pt x="6321666" y="1427021"/>
                      <a:pt x="6321666" y="3175000"/>
                    </a:cubicBezTo>
                    <a:cubicBezTo>
                      <a:pt x="6321666" y="4922979"/>
                      <a:pt x="4908795" y="6342183"/>
                      <a:pt x="3160833" y="6350000"/>
                    </a:cubicBezTo>
                    <a:cubicBezTo>
                      <a:pt x="1412871" y="6342183"/>
                      <a:pt x="0" y="4922979"/>
                      <a:pt x="0" y="3175000"/>
                    </a:cubicBezTo>
                    <a:cubicBezTo>
                      <a:pt x="0" y="1427021"/>
                      <a:pt x="1412871" y="7817"/>
                      <a:pt x="3160833" y="0"/>
                    </a:cubicBez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</p:spPr>
          </p:sp>
        </p:grpSp>
      </p:grpSp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1668EFA1-68B8-FD70-02ED-FFF2E83839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6250" y="1838325"/>
            <a:ext cx="8212138" cy="4605338"/>
          </a:xfrm>
        </p:spPr>
        <p:txBody>
          <a:bodyPr/>
          <a:lstStyle/>
          <a:p>
            <a:pPr marL="457200" indent="-457200">
              <a:buFontTx/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000" b="1" kern="0" dirty="0">
              <a:solidFill>
                <a:srgbClr val="003366"/>
              </a:solidFill>
              <a:ea typeface="Arial" pitchFamily="34"/>
              <a:cs typeface="Arial" pitchFamily="34"/>
            </a:endParaRPr>
          </a:p>
          <a:p>
            <a:pPr marL="0" indent="0"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200" kern="0" dirty="0">
              <a:solidFill>
                <a:srgbClr val="000000"/>
              </a:solidFill>
            </a:endParaRPr>
          </a:p>
          <a:p>
            <a:pPr>
              <a:buFont typeface="Wingdings" panose="05000000000000000000" pitchFamily="2" charset="2"/>
              <a:buChar char="Ø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kern="0" dirty="0">
              <a:solidFill>
                <a:srgbClr val="000000"/>
              </a:solidFill>
            </a:endParaRPr>
          </a:p>
          <a:p>
            <a:pPr marL="0" indent="0"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000" b="1" kern="0" dirty="0">
              <a:solidFill>
                <a:srgbClr val="003366"/>
              </a:solidFill>
              <a:ea typeface="Arial" pitchFamily="34"/>
              <a:cs typeface="Arial" pitchFamily="34"/>
            </a:endParaRPr>
          </a:p>
          <a:p>
            <a:pPr marL="0" indent="0"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000" b="1" kern="0" dirty="0">
              <a:solidFill>
                <a:srgbClr val="003366"/>
              </a:solidFill>
              <a:ea typeface="Arial" pitchFamily="34"/>
              <a:cs typeface="Arial" pitchFamily="34"/>
            </a:endParaRPr>
          </a:p>
          <a:p>
            <a:pPr marL="0" indent="0"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000" b="1" kern="0" dirty="0">
              <a:solidFill>
                <a:srgbClr val="003366"/>
              </a:solidFill>
              <a:ea typeface="Arial" pitchFamily="34"/>
              <a:cs typeface="Arial" pitchFamily="34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000" b="1" kern="0" dirty="0">
              <a:solidFill>
                <a:srgbClr val="003366"/>
              </a:solidFill>
              <a:ea typeface="Arial" pitchFamily="34"/>
              <a:cs typeface="Arial" pitchFamily="34"/>
            </a:endParaRPr>
          </a:p>
          <a:p>
            <a:pPr marL="0" indent="0"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000" b="1" kern="0" dirty="0">
              <a:solidFill>
                <a:srgbClr val="003366"/>
              </a:solidFill>
              <a:ea typeface="Arial" pitchFamily="34"/>
              <a:cs typeface="Arial" pitchFamily="34"/>
            </a:endParaRPr>
          </a:p>
          <a:p>
            <a:pPr marL="0" indent="0"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000" b="1" kern="0" dirty="0">
              <a:solidFill>
                <a:srgbClr val="003366"/>
              </a:solidFill>
              <a:ea typeface="Arial" pitchFamily="34"/>
              <a:cs typeface="Arial" pitchFamily="34"/>
            </a:endParaRPr>
          </a:p>
          <a:p>
            <a:pPr marL="457200" indent="-457200">
              <a:buFontTx/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000" b="1" kern="0" dirty="0">
              <a:solidFill>
                <a:srgbClr val="003366"/>
              </a:solidFill>
              <a:ea typeface="Arial" pitchFamily="34"/>
              <a:cs typeface="Arial" pitchFamily="34"/>
            </a:endParaRPr>
          </a:p>
          <a:p>
            <a:pPr marL="457200" indent="-457200">
              <a:buFontTx/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b="1" kern="0" dirty="0">
              <a:solidFill>
                <a:srgbClr val="003366"/>
              </a:solidFill>
              <a:ea typeface="Arial" pitchFamily="34"/>
              <a:cs typeface="Arial" pitchFamily="34"/>
            </a:endParaRPr>
          </a:p>
          <a:p>
            <a:pPr marL="457200" indent="-457200">
              <a:buFontTx/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b="1" kern="0" dirty="0">
              <a:solidFill>
                <a:srgbClr val="003366"/>
              </a:solidFill>
              <a:ea typeface="Arial" pitchFamily="34"/>
              <a:cs typeface="Arial" pitchFamily="34"/>
            </a:endParaRPr>
          </a:p>
          <a:p>
            <a:pPr marL="457200" indent="-457200">
              <a:buFontTx/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b="1" kern="0" dirty="0">
              <a:solidFill>
                <a:srgbClr val="003366"/>
              </a:solidFill>
              <a:ea typeface="Arial" pitchFamily="34"/>
              <a:cs typeface="Arial" pitchFamily="34"/>
            </a:endParaRPr>
          </a:p>
          <a:p>
            <a:pPr>
              <a:defRPr/>
            </a:pPr>
            <a:endParaRPr lang="pt-BR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1B66D930-1FD4-D8A5-F8C7-1A5EBC6E0A85}"/>
              </a:ext>
            </a:extLst>
          </p:cNvPr>
          <p:cNvSpPr/>
          <p:nvPr/>
        </p:nvSpPr>
        <p:spPr>
          <a:xfrm>
            <a:off x="7415213" y="6526213"/>
            <a:ext cx="4641850" cy="6461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pic>
        <p:nvPicPr>
          <p:cNvPr id="29702" name="Imagem 6">
            <a:extLst>
              <a:ext uri="{FF2B5EF4-FFF2-40B4-BE49-F238E27FC236}">
                <a16:creationId xmlns:a16="http://schemas.microsoft.com/office/drawing/2014/main" id="{EC7F715F-970F-A48D-0A6A-EF80459861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8313" y="6523038"/>
            <a:ext cx="263842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Paralelogramo 5">
            <a:extLst>
              <a:ext uri="{FF2B5EF4-FFF2-40B4-BE49-F238E27FC236}">
                <a16:creationId xmlns:a16="http://schemas.microsoft.com/office/drawing/2014/main" id="{D6827257-2A25-1782-353D-995B8674B5D5}"/>
              </a:ext>
            </a:extLst>
          </p:cNvPr>
          <p:cNvSpPr/>
          <p:nvPr/>
        </p:nvSpPr>
        <p:spPr>
          <a:xfrm>
            <a:off x="7938" y="577850"/>
            <a:ext cx="12184062" cy="765175"/>
          </a:xfrm>
          <a:prstGeom prst="parallelogram">
            <a:avLst>
              <a:gd name="adj" fmla="val 0"/>
            </a:avLst>
          </a:prstGeom>
          <a:solidFill>
            <a:schemeClr val="accent1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just">
              <a:lnSpc>
                <a:spcPct val="125000"/>
              </a:lnSpc>
              <a:defRPr/>
            </a:pPr>
            <a:endParaRPr lang="pt-BR" sz="1200" dirty="0">
              <a:solidFill>
                <a:srgbClr val="002060"/>
              </a:solidFill>
            </a:endParaRPr>
          </a:p>
        </p:txBody>
      </p:sp>
      <p:sp>
        <p:nvSpPr>
          <p:cNvPr id="8" name="Fluxograma: Preparação 7">
            <a:extLst>
              <a:ext uri="{FF2B5EF4-FFF2-40B4-BE49-F238E27FC236}">
                <a16:creationId xmlns:a16="http://schemas.microsoft.com/office/drawing/2014/main" id="{2B0C49AB-17C4-A422-8F93-D8CBA587F457}"/>
              </a:ext>
            </a:extLst>
          </p:cNvPr>
          <p:cNvSpPr/>
          <p:nvPr/>
        </p:nvSpPr>
        <p:spPr>
          <a:xfrm>
            <a:off x="93663" y="581025"/>
            <a:ext cx="1133475" cy="776288"/>
          </a:xfrm>
          <a:prstGeom prst="flowChartPreparation">
            <a:avLst/>
          </a:prstGeom>
          <a:noFill/>
          <a:ln w="38100">
            <a:solidFill>
              <a:schemeClr val="tx2">
                <a:lumMod val="40000"/>
                <a:lumOff val="60000"/>
              </a:schemeClr>
            </a:solidFill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14338" name="Título 1">
            <a:extLst>
              <a:ext uri="{FF2B5EF4-FFF2-40B4-BE49-F238E27FC236}">
                <a16:creationId xmlns:a16="http://schemas.microsoft.com/office/drawing/2014/main" id="{C64E2AC2-59BD-C04E-9254-EA65B69712C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227138" y="612775"/>
            <a:ext cx="10523537" cy="64770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pt-BR" altLang="pt-BR" b="1" dirty="0">
                <a:solidFill>
                  <a:srgbClr val="002060"/>
                </a:solidFill>
                <a:latin typeface="Calibri" panose="020F0502020204030204" pitchFamily="34" charset="0"/>
                <a:ea typeface="+mn-ea"/>
                <a:cs typeface="+mn-cs"/>
              </a:rPr>
              <a:t>EDITAL Nº 2/2022 PEQUENO VALOR </a:t>
            </a:r>
          </a:p>
        </p:txBody>
      </p:sp>
      <p:pic>
        <p:nvPicPr>
          <p:cNvPr id="29706" name="Gráfico 3" descr="Área de Transferência Marcada com preenchimento sólido">
            <a:extLst>
              <a:ext uri="{FF2B5EF4-FFF2-40B4-BE49-F238E27FC236}">
                <a16:creationId xmlns:a16="http://schemas.microsoft.com/office/drawing/2014/main" id="{06F0EAAA-8FDC-3D4C-E77F-1FB3C11330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3" y="577850"/>
            <a:ext cx="777875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7" name="Gráfico 14" descr="Selo ponto de interrogação estrutura de tópicos">
            <a:extLst>
              <a:ext uri="{FF2B5EF4-FFF2-40B4-BE49-F238E27FC236}">
                <a16:creationId xmlns:a16="http://schemas.microsoft.com/office/drawing/2014/main" id="{66194CA4-D7EC-C793-AA41-4C649A6FDA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7140575"/>
            <a:ext cx="44450" cy="4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8" name="Rectangle 1">
            <a:extLst>
              <a:ext uri="{FF2B5EF4-FFF2-40B4-BE49-F238E27FC236}">
                <a16:creationId xmlns:a16="http://schemas.microsoft.com/office/drawing/2014/main" id="{C33C807F-1246-50AC-436E-FB38B89F04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463" y="1652588"/>
            <a:ext cx="120078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pt-BR" altLang="pt-BR" sz="2800" b="1">
                <a:solidFill>
                  <a:srgbClr val="002060"/>
                </a:solidFill>
                <a:cs typeface="Calibri" panose="020F0502020204030204" pitchFamily="34" charset="0"/>
              </a:rPr>
              <a:t>DÉBITOS FAZENDÁRIOS</a:t>
            </a:r>
            <a:endParaRPr lang="pt-BR" altLang="pt-BR" sz="2800">
              <a:solidFill>
                <a:srgbClr val="002060"/>
              </a:solidFill>
            </a:endParaRPr>
          </a:p>
        </p:txBody>
      </p:sp>
      <p:sp>
        <p:nvSpPr>
          <p:cNvPr id="29709" name="CaixaDeTexto 12">
            <a:extLst>
              <a:ext uri="{FF2B5EF4-FFF2-40B4-BE49-F238E27FC236}">
                <a16:creationId xmlns:a16="http://schemas.microsoft.com/office/drawing/2014/main" id="{9954955F-93BB-6968-F410-B1D5ABAD47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725" y="2411413"/>
            <a:ext cx="32099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pt-BR" altLang="pt-BR" sz="2800">
                <a:solidFill>
                  <a:srgbClr val="002060"/>
                </a:solidFill>
              </a:rPr>
              <a:t>Entrada de 5%:</a:t>
            </a:r>
          </a:p>
        </p:txBody>
      </p:sp>
      <p:grpSp>
        <p:nvGrpSpPr>
          <p:cNvPr id="14" name="Group 2">
            <a:extLst>
              <a:ext uri="{FF2B5EF4-FFF2-40B4-BE49-F238E27FC236}">
                <a16:creationId xmlns:a16="http://schemas.microsoft.com/office/drawing/2014/main" id="{8B6720A5-B8E2-BD65-43F7-D01BC755FCA3}"/>
              </a:ext>
            </a:extLst>
          </p:cNvPr>
          <p:cNvGrpSpPr/>
          <p:nvPr/>
        </p:nvGrpSpPr>
        <p:grpSpPr>
          <a:xfrm>
            <a:off x="4256597" y="4465678"/>
            <a:ext cx="3261294" cy="1071124"/>
            <a:chOff x="0" y="0"/>
            <a:chExt cx="4348392" cy="1428165"/>
          </a:xfrm>
          <a:solidFill>
            <a:srgbClr val="00B0F0"/>
          </a:solidFill>
        </p:grpSpPr>
        <p:grpSp>
          <p:nvGrpSpPr>
            <p:cNvPr id="15" name="Group 3">
              <a:extLst>
                <a:ext uri="{FF2B5EF4-FFF2-40B4-BE49-F238E27FC236}">
                  <a16:creationId xmlns:a16="http://schemas.microsoft.com/office/drawing/2014/main" id="{580B1BFA-AC9F-58C8-AECA-EB62812B4C34}"/>
                </a:ext>
              </a:extLst>
            </p:cNvPr>
            <p:cNvGrpSpPr/>
            <p:nvPr/>
          </p:nvGrpSpPr>
          <p:grpSpPr>
            <a:xfrm>
              <a:off x="0" y="309314"/>
              <a:ext cx="4348392" cy="1118851"/>
              <a:chOff x="0" y="0"/>
              <a:chExt cx="6350000" cy="6350000"/>
            </a:xfrm>
            <a:grpFill/>
          </p:grpSpPr>
          <p:sp>
            <p:nvSpPr>
              <p:cNvPr id="20" name="Freeform 4">
                <a:extLst>
                  <a:ext uri="{FF2B5EF4-FFF2-40B4-BE49-F238E27FC236}">
                    <a16:creationId xmlns:a16="http://schemas.microsoft.com/office/drawing/2014/main" id="{E5CDF582-6FAD-45BA-E78D-8203D53A0E5E}"/>
                  </a:ext>
                </a:extLst>
              </p:cNvPr>
              <p:cNvSpPr/>
              <p:nvPr/>
            </p:nvSpPr>
            <p:spPr>
              <a:xfrm>
                <a:off x="14167" y="0"/>
                <a:ext cx="6321665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21665" h="6350000">
                    <a:moveTo>
                      <a:pt x="3160833" y="0"/>
                    </a:moveTo>
                    <a:lnTo>
                      <a:pt x="3160833" y="0"/>
                    </a:lnTo>
                    <a:cubicBezTo>
                      <a:pt x="4908795" y="7817"/>
                      <a:pt x="6321666" y="1427021"/>
                      <a:pt x="6321666" y="3175000"/>
                    </a:cubicBezTo>
                    <a:cubicBezTo>
                      <a:pt x="6321666" y="4922979"/>
                      <a:pt x="4908795" y="6342183"/>
                      <a:pt x="3160833" y="6350000"/>
                    </a:cubicBezTo>
                    <a:cubicBezTo>
                      <a:pt x="1412871" y="6342183"/>
                      <a:pt x="0" y="4922979"/>
                      <a:pt x="0" y="3175000"/>
                    </a:cubicBezTo>
                    <a:cubicBezTo>
                      <a:pt x="0" y="1427021"/>
                      <a:pt x="1412871" y="7817"/>
                      <a:pt x="3160833" y="0"/>
                    </a:cubicBezTo>
                    <a:close/>
                  </a:path>
                </a:pathLst>
              </a:custGeom>
              <a:grpFill/>
            </p:spPr>
          </p:sp>
        </p:grpSp>
        <p:grpSp>
          <p:nvGrpSpPr>
            <p:cNvPr id="16" name="Group 5">
              <a:extLst>
                <a:ext uri="{FF2B5EF4-FFF2-40B4-BE49-F238E27FC236}">
                  <a16:creationId xmlns:a16="http://schemas.microsoft.com/office/drawing/2014/main" id="{0125B5B3-3457-3CC0-3C75-CA93351622A5}"/>
                </a:ext>
              </a:extLst>
            </p:cNvPr>
            <p:cNvGrpSpPr/>
            <p:nvPr/>
          </p:nvGrpSpPr>
          <p:grpSpPr>
            <a:xfrm>
              <a:off x="0" y="309314"/>
              <a:ext cx="4348392" cy="525844"/>
              <a:chOff x="0" y="0"/>
              <a:chExt cx="1512646" cy="182922"/>
            </a:xfrm>
            <a:grpFill/>
          </p:grpSpPr>
          <p:sp>
            <p:nvSpPr>
              <p:cNvPr id="19" name="Freeform 6">
                <a:extLst>
                  <a:ext uri="{FF2B5EF4-FFF2-40B4-BE49-F238E27FC236}">
                    <a16:creationId xmlns:a16="http://schemas.microsoft.com/office/drawing/2014/main" id="{03F20487-63F0-C49F-984D-1F282D59941E}"/>
                  </a:ext>
                </a:extLst>
              </p:cNvPr>
              <p:cNvSpPr/>
              <p:nvPr/>
            </p:nvSpPr>
            <p:spPr>
              <a:xfrm>
                <a:off x="0" y="0"/>
                <a:ext cx="1512646" cy="182922"/>
              </a:xfrm>
              <a:custGeom>
                <a:avLst/>
                <a:gdLst/>
                <a:ahLst/>
                <a:cxnLst/>
                <a:rect l="l" t="t" r="r" b="b"/>
                <a:pathLst>
                  <a:path w="1512646" h="182922">
                    <a:moveTo>
                      <a:pt x="0" y="0"/>
                    </a:moveTo>
                    <a:lnTo>
                      <a:pt x="1512646" y="0"/>
                    </a:lnTo>
                    <a:lnTo>
                      <a:pt x="1512646" y="182922"/>
                    </a:lnTo>
                    <a:lnTo>
                      <a:pt x="0" y="182922"/>
                    </a:lnTo>
                    <a:close/>
                  </a:path>
                </a:pathLst>
              </a:custGeom>
              <a:grpFill/>
            </p:spPr>
          </p:sp>
        </p:grpSp>
        <p:grpSp>
          <p:nvGrpSpPr>
            <p:cNvPr id="17" name="Group 7">
              <a:extLst>
                <a:ext uri="{FF2B5EF4-FFF2-40B4-BE49-F238E27FC236}">
                  <a16:creationId xmlns:a16="http://schemas.microsoft.com/office/drawing/2014/main" id="{241432B0-AB2B-FB91-6B4F-DE16C3E70F48}"/>
                </a:ext>
              </a:extLst>
            </p:cNvPr>
            <p:cNvGrpSpPr/>
            <p:nvPr/>
          </p:nvGrpSpPr>
          <p:grpSpPr>
            <a:xfrm>
              <a:off x="0" y="0"/>
              <a:ext cx="4348392" cy="618628"/>
              <a:chOff x="0" y="0"/>
              <a:chExt cx="6350000" cy="6350000"/>
            </a:xfrm>
            <a:grpFill/>
          </p:grpSpPr>
          <p:sp>
            <p:nvSpPr>
              <p:cNvPr id="18" name="Freeform 8">
                <a:extLst>
                  <a:ext uri="{FF2B5EF4-FFF2-40B4-BE49-F238E27FC236}">
                    <a16:creationId xmlns:a16="http://schemas.microsoft.com/office/drawing/2014/main" id="{56A4E5FD-28CD-63E2-7F3C-79027A2DDA32}"/>
                  </a:ext>
                </a:extLst>
              </p:cNvPr>
              <p:cNvSpPr/>
              <p:nvPr/>
            </p:nvSpPr>
            <p:spPr>
              <a:xfrm>
                <a:off x="14167" y="0"/>
                <a:ext cx="6321665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21665" h="6350000">
                    <a:moveTo>
                      <a:pt x="3160833" y="0"/>
                    </a:moveTo>
                    <a:lnTo>
                      <a:pt x="3160833" y="0"/>
                    </a:lnTo>
                    <a:cubicBezTo>
                      <a:pt x="4908795" y="7817"/>
                      <a:pt x="6321666" y="1427021"/>
                      <a:pt x="6321666" y="3175000"/>
                    </a:cubicBezTo>
                    <a:cubicBezTo>
                      <a:pt x="6321666" y="4922979"/>
                      <a:pt x="4908795" y="6342183"/>
                      <a:pt x="3160833" y="6350000"/>
                    </a:cubicBezTo>
                    <a:cubicBezTo>
                      <a:pt x="1412871" y="6342183"/>
                      <a:pt x="0" y="4922979"/>
                      <a:pt x="0" y="3175000"/>
                    </a:cubicBezTo>
                    <a:cubicBezTo>
                      <a:pt x="0" y="1427021"/>
                      <a:pt x="1412871" y="7817"/>
                      <a:pt x="3160833" y="0"/>
                    </a:cubicBezTo>
                    <a:close/>
                  </a:path>
                </a:pathLst>
              </a:custGeom>
              <a:solidFill>
                <a:srgbClr val="75DBFF"/>
              </a:solidFill>
            </p:spPr>
          </p:sp>
        </p:grpSp>
      </p:grpSp>
      <p:grpSp>
        <p:nvGrpSpPr>
          <p:cNvPr id="28" name="Group 16">
            <a:extLst>
              <a:ext uri="{FF2B5EF4-FFF2-40B4-BE49-F238E27FC236}">
                <a16:creationId xmlns:a16="http://schemas.microsoft.com/office/drawing/2014/main" id="{299BD460-7635-4501-A71C-541775DD66B6}"/>
              </a:ext>
            </a:extLst>
          </p:cNvPr>
          <p:cNvGrpSpPr/>
          <p:nvPr/>
        </p:nvGrpSpPr>
        <p:grpSpPr>
          <a:xfrm>
            <a:off x="4749039" y="3332218"/>
            <a:ext cx="3593291" cy="1180164"/>
            <a:chOff x="0" y="0"/>
            <a:chExt cx="4791055" cy="1573551"/>
          </a:xfrm>
          <a:solidFill>
            <a:srgbClr val="002060"/>
          </a:solidFill>
        </p:grpSpPr>
        <p:grpSp>
          <p:nvGrpSpPr>
            <p:cNvPr id="29" name="Group 17">
              <a:extLst>
                <a:ext uri="{FF2B5EF4-FFF2-40B4-BE49-F238E27FC236}">
                  <a16:creationId xmlns:a16="http://schemas.microsoft.com/office/drawing/2014/main" id="{6BDCB036-F03E-F45F-C7C1-A17C0A711CC2}"/>
                </a:ext>
              </a:extLst>
            </p:cNvPr>
            <p:cNvGrpSpPr/>
            <p:nvPr/>
          </p:nvGrpSpPr>
          <p:grpSpPr>
            <a:xfrm>
              <a:off x="0" y="340802"/>
              <a:ext cx="4791055" cy="1232750"/>
              <a:chOff x="0" y="0"/>
              <a:chExt cx="6350000" cy="6350000"/>
            </a:xfrm>
            <a:grpFill/>
          </p:grpSpPr>
          <p:sp>
            <p:nvSpPr>
              <p:cNvPr id="34" name="Freeform 18">
                <a:extLst>
                  <a:ext uri="{FF2B5EF4-FFF2-40B4-BE49-F238E27FC236}">
                    <a16:creationId xmlns:a16="http://schemas.microsoft.com/office/drawing/2014/main" id="{B82431A8-5BD4-9777-6952-A1D72E465271}"/>
                  </a:ext>
                </a:extLst>
              </p:cNvPr>
              <p:cNvSpPr/>
              <p:nvPr/>
            </p:nvSpPr>
            <p:spPr>
              <a:xfrm>
                <a:off x="14167" y="0"/>
                <a:ext cx="6321665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21665" h="6350000">
                    <a:moveTo>
                      <a:pt x="3160833" y="0"/>
                    </a:moveTo>
                    <a:lnTo>
                      <a:pt x="3160833" y="0"/>
                    </a:lnTo>
                    <a:cubicBezTo>
                      <a:pt x="4908795" y="7817"/>
                      <a:pt x="6321666" y="1427021"/>
                      <a:pt x="6321666" y="3175000"/>
                    </a:cubicBezTo>
                    <a:cubicBezTo>
                      <a:pt x="6321666" y="4922979"/>
                      <a:pt x="4908795" y="6342183"/>
                      <a:pt x="3160833" y="6350000"/>
                    </a:cubicBezTo>
                    <a:cubicBezTo>
                      <a:pt x="1412871" y="6342183"/>
                      <a:pt x="0" y="4922979"/>
                      <a:pt x="0" y="3175000"/>
                    </a:cubicBezTo>
                    <a:cubicBezTo>
                      <a:pt x="0" y="1427021"/>
                      <a:pt x="1412871" y="7817"/>
                      <a:pt x="3160833" y="0"/>
                    </a:cubicBezTo>
                    <a:close/>
                  </a:path>
                </a:pathLst>
              </a:custGeom>
              <a:grpFill/>
            </p:spPr>
          </p:sp>
        </p:grpSp>
        <p:grpSp>
          <p:nvGrpSpPr>
            <p:cNvPr id="30" name="Group 19">
              <a:extLst>
                <a:ext uri="{FF2B5EF4-FFF2-40B4-BE49-F238E27FC236}">
                  <a16:creationId xmlns:a16="http://schemas.microsoft.com/office/drawing/2014/main" id="{077944A9-65AA-50C2-F351-B28C5FA3EDF5}"/>
                </a:ext>
              </a:extLst>
            </p:cNvPr>
            <p:cNvGrpSpPr/>
            <p:nvPr/>
          </p:nvGrpSpPr>
          <p:grpSpPr>
            <a:xfrm>
              <a:off x="0" y="340802"/>
              <a:ext cx="4791055" cy="579374"/>
              <a:chOff x="0" y="0"/>
              <a:chExt cx="1512646" cy="182922"/>
            </a:xfrm>
            <a:grpFill/>
          </p:grpSpPr>
          <p:sp>
            <p:nvSpPr>
              <p:cNvPr id="33" name="Freeform 20">
                <a:extLst>
                  <a:ext uri="{FF2B5EF4-FFF2-40B4-BE49-F238E27FC236}">
                    <a16:creationId xmlns:a16="http://schemas.microsoft.com/office/drawing/2014/main" id="{F2AF0169-8D3B-AC20-FC85-FACA7CAB3FFA}"/>
                  </a:ext>
                </a:extLst>
              </p:cNvPr>
              <p:cNvSpPr/>
              <p:nvPr/>
            </p:nvSpPr>
            <p:spPr>
              <a:xfrm>
                <a:off x="0" y="0"/>
                <a:ext cx="1512646" cy="182922"/>
              </a:xfrm>
              <a:custGeom>
                <a:avLst/>
                <a:gdLst/>
                <a:ahLst/>
                <a:cxnLst/>
                <a:rect l="l" t="t" r="r" b="b"/>
                <a:pathLst>
                  <a:path w="1512646" h="182922">
                    <a:moveTo>
                      <a:pt x="0" y="0"/>
                    </a:moveTo>
                    <a:lnTo>
                      <a:pt x="1512646" y="0"/>
                    </a:lnTo>
                    <a:lnTo>
                      <a:pt x="1512646" y="182922"/>
                    </a:lnTo>
                    <a:lnTo>
                      <a:pt x="0" y="182922"/>
                    </a:lnTo>
                    <a:close/>
                  </a:path>
                </a:pathLst>
              </a:custGeom>
              <a:grpFill/>
            </p:spPr>
          </p:sp>
        </p:grpSp>
        <p:grpSp>
          <p:nvGrpSpPr>
            <p:cNvPr id="31" name="Group 21">
              <a:extLst>
                <a:ext uri="{FF2B5EF4-FFF2-40B4-BE49-F238E27FC236}">
                  <a16:creationId xmlns:a16="http://schemas.microsoft.com/office/drawing/2014/main" id="{947D12C2-99AD-3997-266C-554F6B4DE84D}"/>
                </a:ext>
              </a:extLst>
            </p:cNvPr>
            <p:cNvGrpSpPr/>
            <p:nvPr/>
          </p:nvGrpSpPr>
          <p:grpSpPr>
            <a:xfrm>
              <a:off x="0" y="0"/>
              <a:ext cx="4791055" cy="681604"/>
              <a:chOff x="0" y="0"/>
              <a:chExt cx="6350000" cy="6350000"/>
            </a:xfrm>
            <a:grpFill/>
          </p:grpSpPr>
          <p:sp>
            <p:nvSpPr>
              <p:cNvPr id="32" name="Freeform 22">
                <a:extLst>
                  <a:ext uri="{FF2B5EF4-FFF2-40B4-BE49-F238E27FC236}">
                    <a16:creationId xmlns:a16="http://schemas.microsoft.com/office/drawing/2014/main" id="{711E4ECE-FAA7-8575-87FE-7B1CCE0957FF}"/>
                  </a:ext>
                </a:extLst>
              </p:cNvPr>
              <p:cNvSpPr/>
              <p:nvPr/>
            </p:nvSpPr>
            <p:spPr>
              <a:xfrm>
                <a:off x="14167" y="0"/>
                <a:ext cx="6321665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21665" h="6350000">
                    <a:moveTo>
                      <a:pt x="3160833" y="0"/>
                    </a:moveTo>
                    <a:lnTo>
                      <a:pt x="3160833" y="0"/>
                    </a:lnTo>
                    <a:cubicBezTo>
                      <a:pt x="4908795" y="7817"/>
                      <a:pt x="6321666" y="1427021"/>
                      <a:pt x="6321666" y="3175000"/>
                    </a:cubicBezTo>
                    <a:cubicBezTo>
                      <a:pt x="6321666" y="4922979"/>
                      <a:pt x="4908795" y="6342183"/>
                      <a:pt x="3160833" y="6350000"/>
                    </a:cubicBezTo>
                    <a:cubicBezTo>
                      <a:pt x="1412871" y="6342183"/>
                      <a:pt x="0" y="4922979"/>
                      <a:pt x="0" y="3175000"/>
                    </a:cubicBezTo>
                    <a:cubicBezTo>
                      <a:pt x="0" y="1427021"/>
                      <a:pt x="1412871" y="7817"/>
                      <a:pt x="3160833" y="0"/>
                    </a:cubicBezTo>
                    <a:close/>
                  </a:path>
                </a:pathLst>
              </a:custGeom>
              <a:solidFill>
                <a:srgbClr val="00B0F0"/>
              </a:solidFill>
            </p:spPr>
          </p:sp>
        </p:grpSp>
      </p:grpSp>
      <p:sp>
        <p:nvSpPr>
          <p:cNvPr id="45" name="TextBox 45">
            <a:extLst>
              <a:ext uri="{FF2B5EF4-FFF2-40B4-BE49-F238E27FC236}">
                <a16:creationId xmlns:a16="http://schemas.microsoft.com/office/drawing/2014/main" id="{F8F5213D-E304-74CD-4A53-B662915F0B67}"/>
              </a:ext>
            </a:extLst>
          </p:cNvPr>
          <p:cNvSpPr txBox="1"/>
          <p:nvPr/>
        </p:nvSpPr>
        <p:spPr>
          <a:xfrm>
            <a:off x="4706938" y="6075363"/>
            <a:ext cx="2049462" cy="36195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>
              <a:lnSpc>
                <a:spcPts val="3079"/>
              </a:lnSpc>
              <a:defRPr/>
            </a:pPr>
            <a:r>
              <a:rPr lang="en-US" sz="2199" b="1" dirty="0">
                <a:solidFill>
                  <a:srgbClr val="002060"/>
                </a:solidFill>
                <a:latin typeface="Inter"/>
              </a:rPr>
              <a:t>20% </a:t>
            </a:r>
            <a:r>
              <a:rPr lang="en-US" sz="1400" b="1" dirty="0">
                <a:solidFill>
                  <a:srgbClr val="002060"/>
                </a:solidFill>
                <a:latin typeface="Inter"/>
              </a:rPr>
              <a:t>de </a:t>
            </a:r>
            <a:r>
              <a:rPr lang="en-US" sz="1400" b="1" dirty="0" err="1">
                <a:solidFill>
                  <a:srgbClr val="002060"/>
                </a:solidFill>
                <a:latin typeface="Inter"/>
              </a:rPr>
              <a:t>redução</a:t>
            </a:r>
            <a:endParaRPr lang="en-US" sz="1400" b="1" dirty="0">
              <a:solidFill>
                <a:srgbClr val="002060"/>
              </a:solidFill>
              <a:latin typeface="Inter"/>
            </a:endParaRPr>
          </a:p>
        </p:txBody>
      </p:sp>
      <p:sp>
        <p:nvSpPr>
          <p:cNvPr id="46" name="TextBox 46">
            <a:extLst>
              <a:ext uri="{FF2B5EF4-FFF2-40B4-BE49-F238E27FC236}">
                <a16:creationId xmlns:a16="http://schemas.microsoft.com/office/drawing/2014/main" id="{697E8773-B4D1-C3AB-5115-8FA7204565F7}"/>
              </a:ext>
            </a:extLst>
          </p:cNvPr>
          <p:cNvSpPr txBox="1"/>
          <p:nvPr/>
        </p:nvSpPr>
        <p:spPr>
          <a:xfrm>
            <a:off x="5280025" y="4994275"/>
            <a:ext cx="1714500" cy="363538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>
              <a:lnSpc>
                <a:spcPts val="3079"/>
              </a:lnSpc>
              <a:defRPr/>
            </a:pPr>
            <a:r>
              <a:rPr lang="en-US" sz="2199" b="1" dirty="0">
                <a:solidFill>
                  <a:srgbClr val="002060"/>
                </a:solidFill>
                <a:latin typeface="Inter"/>
              </a:rPr>
              <a:t>30% </a:t>
            </a:r>
            <a:r>
              <a:rPr lang="en-US" sz="1400" b="1" dirty="0">
                <a:solidFill>
                  <a:srgbClr val="002060"/>
                </a:solidFill>
                <a:latin typeface="Inter"/>
              </a:rPr>
              <a:t>de </a:t>
            </a:r>
            <a:r>
              <a:rPr lang="en-US" sz="1400" b="1" dirty="0" err="1">
                <a:solidFill>
                  <a:srgbClr val="002060"/>
                </a:solidFill>
                <a:latin typeface="Inter"/>
              </a:rPr>
              <a:t>redução</a:t>
            </a:r>
            <a:endParaRPr lang="en-US" sz="1400" b="1" dirty="0">
              <a:solidFill>
                <a:srgbClr val="002060"/>
              </a:solidFill>
              <a:latin typeface="Inter"/>
            </a:endParaRPr>
          </a:p>
        </p:txBody>
      </p:sp>
      <p:sp>
        <p:nvSpPr>
          <p:cNvPr id="47" name="TextBox 47">
            <a:extLst>
              <a:ext uri="{FF2B5EF4-FFF2-40B4-BE49-F238E27FC236}">
                <a16:creationId xmlns:a16="http://schemas.microsoft.com/office/drawing/2014/main" id="{EA3E6C5F-7A92-A07C-3E18-BF3F88B04EAF}"/>
              </a:ext>
            </a:extLst>
          </p:cNvPr>
          <p:cNvSpPr txBox="1"/>
          <p:nvPr/>
        </p:nvSpPr>
        <p:spPr>
          <a:xfrm>
            <a:off x="5973763" y="3946525"/>
            <a:ext cx="2235200" cy="36195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>
              <a:lnSpc>
                <a:spcPts val="3079"/>
              </a:lnSpc>
              <a:defRPr/>
            </a:pPr>
            <a:r>
              <a:rPr lang="en-US" sz="2199" b="1" dirty="0">
                <a:solidFill>
                  <a:schemeClr val="bg1"/>
                </a:solidFill>
                <a:latin typeface="Inter"/>
              </a:rPr>
              <a:t>40% </a:t>
            </a:r>
            <a:r>
              <a:rPr lang="en-US" sz="1400" b="1" dirty="0">
                <a:solidFill>
                  <a:schemeClr val="bg1"/>
                </a:solidFill>
                <a:latin typeface="Inter"/>
              </a:rPr>
              <a:t>de </a:t>
            </a:r>
            <a:r>
              <a:rPr lang="en-US" sz="1400" b="1" dirty="0" err="1">
                <a:solidFill>
                  <a:schemeClr val="bg1"/>
                </a:solidFill>
                <a:latin typeface="Inter"/>
              </a:rPr>
              <a:t>redução</a:t>
            </a:r>
            <a:endParaRPr lang="en-US" sz="1400" b="1" dirty="0">
              <a:solidFill>
                <a:schemeClr val="bg1"/>
              </a:solidFill>
              <a:latin typeface="Inter"/>
            </a:endParaRPr>
          </a:p>
        </p:txBody>
      </p:sp>
      <p:sp>
        <p:nvSpPr>
          <p:cNvPr id="29715" name="CaixaDeTexto 2">
            <a:extLst>
              <a:ext uri="{FF2B5EF4-FFF2-40B4-BE49-F238E27FC236}">
                <a16:creationId xmlns:a16="http://schemas.microsoft.com/office/drawing/2014/main" id="{815575B1-06AE-66CB-3BA5-EFEA7DD96E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03913" y="3376613"/>
            <a:ext cx="279717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pt-BR" altLang="pt-BR" sz="2200" b="1">
                <a:solidFill>
                  <a:schemeClr val="bg1"/>
                </a:solidFill>
              </a:rPr>
              <a:t>06 parcelas </a:t>
            </a:r>
          </a:p>
        </p:txBody>
      </p:sp>
      <p:sp>
        <p:nvSpPr>
          <p:cNvPr id="29716" name="CaixaDeTexto 50">
            <a:extLst>
              <a:ext uri="{FF2B5EF4-FFF2-40B4-BE49-F238E27FC236}">
                <a16:creationId xmlns:a16="http://schemas.microsoft.com/office/drawing/2014/main" id="{D682E73B-4BD2-140F-5A6A-EE8A8367C2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8100" y="4489450"/>
            <a:ext cx="2797175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pt-BR" altLang="pt-BR" sz="2200" b="1">
                <a:solidFill>
                  <a:srgbClr val="002060"/>
                </a:solidFill>
              </a:rPr>
              <a:t>07 parcelas </a:t>
            </a:r>
          </a:p>
        </p:txBody>
      </p:sp>
      <p:sp>
        <p:nvSpPr>
          <p:cNvPr id="52" name="Seta: para Baixo 51">
            <a:extLst>
              <a:ext uri="{FF2B5EF4-FFF2-40B4-BE49-F238E27FC236}">
                <a16:creationId xmlns:a16="http://schemas.microsoft.com/office/drawing/2014/main" id="{6CDA19C2-1DCA-A7B2-1980-9EA4E1FC6E1D}"/>
              </a:ext>
            </a:extLst>
          </p:cNvPr>
          <p:cNvSpPr/>
          <p:nvPr/>
        </p:nvSpPr>
        <p:spPr>
          <a:xfrm>
            <a:off x="4924425" y="5056188"/>
            <a:ext cx="319088" cy="333375"/>
          </a:xfrm>
          <a:prstGeom prst="downArrow">
            <a:avLst/>
          </a:prstGeom>
          <a:solidFill>
            <a:srgbClr val="00206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53" name="Seta: para Baixo 52">
            <a:extLst>
              <a:ext uri="{FF2B5EF4-FFF2-40B4-BE49-F238E27FC236}">
                <a16:creationId xmlns:a16="http://schemas.microsoft.com/office/drawing/2014/main" id="{85272083-8E1D-A8FC-DA27-FA034071FD2A}"/>
              </a:ext>
            </a:extLst>
          </p:cNvPr>
          <p:cNvSpPr/>
          <p:nvPr/>
        </p:nvSpPr>
        <p:spPr>
          <a:xfrm>
            <a:off x="4349750" y="6124575"/>
            <a:ext cx="319088" cy="333375"/>
          </a:xfrm>
          <a:prstGeom prst="downArrow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 dirty="0"/>
          </a:p>
        </p:txBody>
      </p:sp>
      <p:sp>
        <p:nvSpPr>
          <p:cNvPr id="29719" name="CaixaDeTexto 53">
            <a:extLst>
              <a:ext uri="{FF2B5EF4-FFF2-40B4-BE49-F238E27FC236}">
                <a16:creationId xmlns:a16="http://schemas.microsoft.com/office/drawing/2014/main" id="{8F9CE678-D127-F178-FA6B-69DBFBE711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5325" y="5589588"/>
            <a:ext cx="279717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pt-BR" altLang="pt-BR" sz="2200" b="1">
                <a:solidFill>
                  <a:srgbClr val="002060"/>
                </a:solidFill>
              </a:rPr>
              <a:t>08 parcelas </a:t>
            </a:r>
          </a:p>
        </p:txBody>
      </p:sp>
      <p:sp>
        <p:nvSpPr>
          <p:cNvPr id="29720" name="CaixaDeTexto 6">
            <a:extLst>
              <a:ext uri="{FF2B5EF4-FFF2-40B4-BE49-F238E27FC236}">
                <a16:creationId xmlns:a16="http://schemas.microsoft.com/office/drawing/2014/main" id="{30445C9D-8793-09F0-CA3B-369A241F1F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1775" y="3921125"/>
            <a:ext cx="2482850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pt-BR" altLang="pt-BR" sz="4000" b="1">
                <a:solidFill>
                  <a:srgbClr val="002060"/>
                </a:solidFill>
              </a:rPr>
              <a:t>SALDO:</a:t>
            </a:r>
            <a:r>
              <a:rPr lang="pt-BR" altLang="pt-BR" sz="4000">
                <a:solidFill>
                  <a:srgbClr val="002060"/>
                </a:solidFill>
              </a:rPr>
              <a:t> </a:t>
            </a:r>
          </a:p>
          <a:p>
            <a:endParaRPr lang="pt-BR" altLang="pt-BR"/>
          </a:p>
        </p:txBody>
      </p:sp>
      <p:grpSp>
        <p:nvGrpSpPr>
          <p:cNvPr id="43" name="Group 23">
            <a:extLst>
              <a:ext uri="{FF2B5EF4-FFF2-40B4-BE49-F238E27FC236}">
                <a16:creationId xmlns:a16="http://schemas.microsoft.com/office/drawing/2014/main" id="{4757091E-0603-A4E9-EAA2-CC5B95368B93}"/>
              </a:ext>
            </a:extLst>
          </p:cNvPr>
          <p:cNvGrpSpPr/>
          <p:nvPr/>
        </p:nvGrpSpPr>
        <p:grpSpPr>
          <a:xfrm>
            <a:off x="5103269" y="2098980"/>
            <a:ext cx="4020717" cy="1273783"/>
            <a:chOff x="0" y="0"/>
            <a:chExt cx="6013478" cy="1975038"/>
          </a:xfrm>
          <a:solidFill>
            <a:srgbClr val="002060"/>
          </a:solidFill>
        </p:grpSpPr>
        <p:grpSp>
          <p:nvGrpSpPr>
            <p:cNvPr id="44" name="Group 24">
              <a:extLst>
                <a:ext uri="{FF2B5EF4-FFF2-40B4-BE49-F238E27FC236}">
                  <a16:creationId xmlns:a16="http://schemas.microsoft.com/office/drawing/2014/main" id="{22D3BD56-3906-90D7-A34E-9F81B420B91C}"/>
                </a:ext>
              </a:extLst>
            </p:cNvPr>
            <p:cNvGrpSpPr/>
            <p:nvPr/>
          </p:nvGrpSpPr>
          <p:grpSpPr>
            <a:xfrm>
              <a:off x="0" y="427756"/>
              <a:ext cx="6013478" cy="1547282"/>
              <a:chOff x="0" y="0"/>
              <a:chExt cx="6350000" cy="6350000"/>
            </a:xfrm>
            <a:grpFill/>
          </p:grpSpPr>
          <p:sp>
            <p:nvSpPr>
              <p:cNvPr id="57" name="Freeform 25">
                <a:extLst>
                  <a:ext uri="{FF2B5EF4-FFF2-40B4-BE49-F238E27FC236}">
                    <a16:creationId xmlns:a16="http://schemas.microsoft.com/office/drawing/2014/main" id="{4530367C-EEDB-4268-82D4-E2E1014FE89B}"/>
                  </a:ext>
                </a:extLst>
              </p:cNvPr>
              <p:cNvSpPr/>
              <p:nvPr/>
            </p:nvSpPr>
            <p:spPr>
              <a:xfrm>
                <a:off x="14167" y="0"/>
                <a:ext cx="6321665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21665" h="6350000">
                    <a:moveTo>
                      <a:pt x="3160833" y="0"/>
                    </a:moveTo>
                    <a:lnTo>
                      <a:pt x="3160833" y="0"/>
                    </a:lnTo>
                    <a:cubicBezTo>
                      <a:pt x="4908795" y="7817"/>
                      <a:pt x="6321666" y="1427021"/>
                      <a:pt x="6321666" y="3175000"/>
                    </a:cubicBezTo>
                    <a:cubicBezTo>
                      <a:pt x="6321666" y="4922979"/>
                      <a:pt x="4908795" y="6342183"/>
                      <a:pt x="3160833" y="6350000"/>
                    </a:cubicBezTo>
                    <a:cubicBezTo>
                      <a:pt x="1412871" y="6342183"/>
                      <a:pt x="0" y="4922979"/>
                      <a:pt x="0" y="3175000"/>
                    </a:cubicBezTo>
                    <a:cubicBezTo>
                      <a:pt x="0" y="1427021"/>
                      <a:pt x="1412871" y="7817"/>
                      <a:pt x="3160833" y="0"/>
                    </a:cubicBezTo>
                    <a:close/>
                  </a:path>
                </a:pathLst>
              </a:custGeom>
              <a:grpFill/>
            </p:spPr>
          </p:sp>
        </p:grpSp>
        <p:grpSp>
          <p:nvGrpSpPr>
            <p:cNvPr id="49" name="Group 26">
              <a:extLst>
                <a:ext uri="{FF2B5EF4-FFF2-40B4-BE49-F238E27FC236}">
                  <a16:creationId xmlns:a16="http://schemas.microsoft.com/office/drawing/2014/main" id="{52801714-3DB2-B1AE-BD8D-CB8DD111C331}"/>
                </a:ext>
              </a:extLst>
            </p:cNvPr>
            <p:cNvGrpSpPr/>
            <p:nvPr/>
          </p:nvGrpSpPr>
          <p:grpSpPr>
            <a:xfrm>
              <a:off x="0" y="427756"/>
              <a:ext cx="6013478" cy="727200"/>
              <a:chOff x="0" y="0"/>
              <a:chExt cx="1512646" cy="182922"/>
            </a:xfrm>
            <a:grpFill/>
          </p:grpSpPr>
          <p:sp>
            <p:nvSpPr>
              <p:cNvPr id="56" name="Freeform 27">
                <a:extLst>
                  <a:ext uri="{FF2B5EF4-FFF2-40B4-BE49-F238E27FC236}">
                    <a16:creationId xmlns:a16="http://schemas.microsoft.com/office/drawing/2014/main" id="{A387719D-4C5A-EC16-9C76-048845C776DB}"/>
                  </a:ext>
                </a:extLst>
              </p:cNvPr>
              <p:cNvSpPr/>
              <p:nvPr/>
            </p:nvSpPr>
            <p:spPr>
              <a:xfrm>
                <a:off x="0" y="0"/>
                <a:ext cx="1512646" cy="182922"/>
              </a:xfrm>
              <a:custGeom>
                <a:avLst/>
                <a:gdLst/>
                <a:ahLst/>
                <a:cxnLst/>
                <a:rect l="l" t="t" r="r" b="b"/>
                <a:pathLst>
                  <a:path w="1512646" h="182922">
                    <a:moveTo>
                      <a:pt x="0" y="0"/>
                    </a:moveTo>
                    <a:lnTo>
                      <a:pt x="1512646" y="0"/>
                    </a:lnTo>
                    <a:lnTo>
                      <a:pt x="1512646" y="182922"/>
                    </a:lnTo>
                    <a:lnTo>
                      <a:pt x="0" y="182922"/>
                    </a:lnTo>
                    <a:close/>
                  </a:path>
                </a:pathLst>
              </a:custGeom>
              <a:grpFill/>
            </p:spPr>
          </p:sp>
        </p:grpSp>
        <p:grpSp>
          <p:nvGrpSpPr>
            <p:cNvPr id="50" name="Group 28">
              <a:extLst>
                <a:ext uri="{FF2B5EF4-FFF2-40B4-BE49-F238E27FC236}">
                  <a16:creationId xmlns:a16="http://schemas.microsoft.com/office/drawing/2014/main" id="{863E3712-825D-5EE6-E79B-1438580314B0}"/>
                </a:ext>
              </a:extLst>
            </p:cNvPr>
            <p:cNvGrpSpPr/>
            <p:nvPr/>
          </p:nvGrpSpPr>
          <p:grpSpPr>
            <a:xfrm>
              <a:off x="0" y="0"/>
              <a:ext cx="6013478" cy="855513"/>
              <a:chOff x="0" y="0"/>
              <a:chExt cx="6350000" cy="6350000"/>
            </a:xfrm>
            <a:grpFill/>
          </p:grpSpPr>
          <p:sp>
            <p:nvSpPr>
              <p:cNvPr id="55" name="Freeform 29">
                <a:extLst>
                  <a:ext uri="{FF2B5EF4-FFF2-40B4-BE49-F238E27FC236}">
                    <a16:creationId xmlns:a16="http://schemas.microsoft.com/office/drawing/2014/main" id="{52D8896C-0342-14F3-8C70-F2761EADFF39}"/>
                  </a:ext>
                </a:extLst>
              </p:cNvPr>
              <p:cNvSpPr/>
              <p:nvPr/>
            </p:nvSpPr>
            <p:spPr>
              <a:xfrm>
                <a:off x="14167" y="0"/>
                <a:ext cx="6321665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21665" h="6350000">
                    <a:moveTo>
                      <a:pt x="3160833" y="0"/>
                    </a:moveTo>
                    <a:lnTo>
                      <a:pt x="3160833" y="0"/>
                    </a:lnTo>
                    <a:cubicBezTo>
                      <a:pt x="4908795" y="7817"/>
                      <a:pt x="6321666" y="1427021"/>
                      <a:pt x="6321666" y="3175000"/>
                    </a:cubicBezTo>
                    <a:cubicBezTo>
                      <a:pt x="6321666" y="4922979"/>
                      <a:pt x="4908795" y="6342183"/>
                      <a:pt x="3160833" y="6350000"/>
                    </a:cubicBezTo>
                    <a:cubicBezTo>
                      <a:pt x="1412871" y="6342183"/>
                      <a:pt x="0" y="4922979"/>
                      <a:pt x="0" y="3175000"/>
                    </a:cubicBezTo>
                    <a:cubicBezTo>
                      <a:pt x="0" y="1427021"/>
                      <a:pt x="1412871" y="7817"/>
                      <a:pt x="3160833" y="0"/>
                    </a:cubicBezTo>
                    <a:close/>
                  </a:path>
                </a:pathLst>
              </a:custGeom>
              <a:grpFill/>
            </p:spPr>
          </p:sp>
        </p:grpSp>
      </p:grpSp>
      <p:grpSp>
        <p:nvGrpSpPr>
          <p:cNvPr id="58" name="Group 30">
            <a:extLst>
              <a:ext uri="{FF2B5EF4-FFF2-40B4-BE49-F238E27FC236}">
                <a16:creationId xmlns:a16="http://schemas.microsoft.com/office/drawing/2014/main" id="{789C701E-E882-35E4-28DD-7F90A56FB953}"/>
              </a:ext>
            </a:extLst>
          </p:cNvPr>
          <p:cNvGrpSpPr/>
          <p:nvPr/>
        </p:nvGrpSpPr>
        <p:grpSpPr>
          <a:xfrm>
            <a:off x="5098783" y="2080950"/>
            <a:ext cx="4020717" cy="638923"/>
            <a:chOff x="0" y="0"/>
            <a:chExt cx="6350000" cy="6350000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59" name="Freeform 31">
              <a:extLst>
                <a:ext uri="{FF2B5EF4-FFF2-40B4-BE49-F238E27FC236}">
                  <a16:creationId xmlns:a16="http://schemas.microsoft.com/office/drawing/2014/main" id="{2BF36AFD-8408-B9E5-BAC4-CB840335791D}"/>
                </a:ext>
              </a:extLst>
            </p:cNvPr>
            <p:cNvSpPr/>
            <p:nvPr/>
          </p:nvSpPr>
          <p:spPr>
            <a:xfrm>
              <a:off x="14167" y="0"/>
              <a:ext cx="6321665" cy="6350000"/>
            </a:xfrm>
            <a:custGeom>
              <a:avLst/>
              <a:gdLst/>
              <a:ahLst/>
              <a:cxnLst/>
              <a:rect l="l" t="t" r="r" b="b"/>
              <a:pathLst>
                <a:path w="6321665" h="6350000">
                  <a:moveTo>
                    <a:pt x="3160833" y="0"/>
                  </a:moveTo>
                  <a:lnTo>
                    <a:pt x="3160833" y="0"/>
                  </a:lnTo>
                  <a:cubicBezTo>
                    <a:pt x="4908795" y="7817"/>
                    <a:pt x="6321666" y="1427021"/>
                    <a:pt x="6321666" y="3175000"/>
                  </a:cubicBezTo>
                  <a:cubicBezTo>
                    <a:pt x="6321666" y="4922979"/>
                    <a:pt x="4908795" y="6342183"/>
                    <a:pt x="3160833" y="6350000"/>
                  </a:cubicBezTo>
                  <a:cubicBezTo>
                    <a:pt x="1412871" y="6342183"/>
                    <a:pt x="0" y="4922979"/>
                    <a:pt x="0" y="3175000"/>
                  </a:cubicBezTo>
                  <a:cubicBezTo>
                    <a:pt x="0" y="1427021"/>
                    <a:pt x="1412871" y="7817"/>
                    <a:pt x="3160833" y="0"/>
                  </a:cubicBezTo>
                  <a:close/>
                </a:path>
              </a:pathLst>
            </a:custGeom>
            <a:grpFill/>
          </p:spPr>
        </p:sp>
      </p:grpSp>
      <p:sp>
        <p:nvSpPr>
          <p:cNvPr id="29723" name="CaixaDeTexto 59">
            <a:extLst>
              <a:ext uri="{FF2B5EF4-FFF2-40B4-BE49-F238E27FC236}">
                <a16:creationId xmlns:a16="http://schemas.microsoft.com/office/drawing/2014/main" id="{A50AD888-EAC3-383B-C673-958961AF7E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3188" y="2192338"/>
            <a:ext cx="2795587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pt-BR" altLang="pt-BR" sz="2200" b="1">
                <a:solidFill>
                  <a:schemeClr val="bg1"/>
                </a:solidFill>
              </a:rPr>
              <a:t>05 parcelas </a:t>
            </a:r>
          </a:p>
        </p:txBody>
      </p:sp>
      <p:sp>
        <p:nvSpPr>
          <p:cNvPr id="61" name="Seta: para Baixo 60">
            <a:extLst>
              <a:ext uri="{FF2B5EF4-FFF2-40B4-BE49-F238E27FC236}">
                <a16:creationId xmlns:a16="http://schemas.microsoft.com/office/drawing/2014/main" id="{2A5A3267-5C19-D55E-20FF-5196AF4406A6}"/>
              </a:ext>
            </a:extLst>
          </p:cNvPr>
          <p:cNvSpPr/>
          <p:nvPr/>
        </p:nvSpPr>
        <p:spPr>
          <a:xfrm>
            <a:off x="6164263" y="2881313"/>
            <a:ext cx="319087" cy="315912"/>
          </a:xfrm>
          <a:prstGeom prst="down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62" name="TextBox 47">
            <a:extLst>
              <a:ext uri="{FF2B5EF4-FFF2-40B4-BE49-F238E27FC236}">
                <a16:creationId xmlns:a16="http://schemas.microsoft.com/office/drawing/2014/main" id="{4BAD575F-F533-0692-CAF1-BFB3F997CE39}"/>
              </a:ext>
            </a:extLst>
          </p:cNvPr>
          <p:cNvSpPr txBox="1"/>
          <p:nvPr/>
        </p:nvSpPr>
        <p:spPr>
          <a:xfrm>
            <a:off x="6607175" y="2814638"/>
            <a:ext cx="1763713" cy="36195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>
              <a:lnSpc>
                <a:spcPts val="3079"/>
              </a:lnSpc>
              <a:defRPr/>
            </a:pPr>
            <a:r>
              <a:rPr lang="en-US" sz="2199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Inter"/>
              </a:rPr>
              <a:t>50</a:t>
            </a:r>
            <a:r>
              <a:rPr lang="en-US" sz="2199" b="1" dirty="0">
                <a:solidFill>
                  <a:srgbClr val="FFFFFF"/>
                </a:solidFill>
                <a:latin typeface="Inter"/>
              </a:rPr>
              <a:t>% </a:t>
            </a:r>
            <a:r>
              <a:rPr lang="en-US" sz="1400" b="1" dirty="0">
                <a:solidFill>
                  <a:srgbClr val="FFFFFF"/>
                </a:solidFill>
                <a:latin typeface="Inter"/>
              </a:rPr>
              <a:t>de </a:t>
            </a:r>
            <a:r>
              <a:rPr lang="en-US" sz="1400" b="1" dirty="0" err="1">
                <a:solidFill>
                  <a:srgbClr val="FFFFFF"/>
                </a:solidFill>
                <a:latin typeface="Inter"/>
              </a:rPr>
              <a:t>redução</a:t>
            </a:r>
            <a:endParaRPr lang="en-US" sz="1400" b="1" dirty="0">
              <a:solidFill>
                <a:srgbClr val="FFFFFF"/>
              </a:solidFill>
              <a:latin typeface="Inter"/>
            </a:endParaRPr>
          </a:p>
        </p:txBody>
      </p:sp>
      <p:sp>
        <p:nvSpPr>
          <p:cNvPr id="73" name="Retângulo 72">
            <a:extLst>
              <a:ext uri="{FF2B5EF4-FFF2-40B4-BE49-F238E27FC236}">
                <a16:creationId xmlns:a16="http://schemas.microsoft.com/office/drawing/2014/main" id="{1BD7A771-A86C-FE00-6669-0CDA60575B92}"/>
              </a:ext>
            </a:extLst>
          </p:cNvPr>
          <p:cNvSpPr/>
          <p:nvPr/>
        </p:nvSpPr>
        <p:spPr>
          <a:xfrm>
            <a:off x="9407525" y="1908175"/>
            <a:ext cx="2735263" cy="37941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29727" name="CaixaDeTexto 12">
            <a:extLst>
              <a:ext uri="{FF2B5EF4-FFF2-40B4-BE49-F238E27FC236}">
                <a16:creationId xmlns:a16="http://schemas.microsoft.com/office/drawing/2014/main" id="{D2493B95-7202-E2C8-4DAF-8E4D3EFFCA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91663" y="1919288"/>
            <a:ext cx="25908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pt-BR" altLang="pt-BR">
                <a:solidFill>
                  <a:srgbClr val="002060"/>
                </a:solidFill>
              </a:rPr>
              <a:t>Restante em 07 parcelas</a:t>
            </a:r>
          </a:p>
        </p:txBody>
      </p:sp>
      <p:sp>
        <p:nvSpPr>
          <p:cNvPr id="29728" name="CaixaDeTexto 78">
            <a:extLst>
              <a:ext uri="{FF2B5EF4-FFF2-40B4-BE49-F238E27FC236}">
                <a16:creationId xmlns:a16="http://schemas.microsoft.com/office/drawing/2014/main" id="{D9EC210A-84E6-1D58-4865-37AA7E9A37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4613" y="5557838"/>
            <a:ext cx="25908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pt-BR" altLang="pt-BR">
                <a:solidFill>
                  <a:srgbClr val="002060"/>
                </a:solidFill>
              </a:rPr>
              <a:t>Restante em 52 parcelas</a:t>
            </a:r>
          </a:p>
        </p:txBody>
      </p:sp>
      <p:sp>
        <p:nvSpPr>
          <p:cNvPr id="80" name="Retângulo 79">
            <a:extLst>
              <a:ext uri="{FF2B5EF4-FFF2-40B4-BE49-F238E27FC236}">
                <a16:creationId xmlns:a16="http://schemas.microsoft.com/office/drawing/2014/main" id="{5AD18A17-B579-7E96-F990-D601B74C7B64}"/>
              </a:ext>
            </a:extLst>
          </p:cNvPr>
          <p:cNvSpPr/>
          <p:nvPr/>
        </p:nvSpPr>
        <p:spPr>
          <a:xfrm>
            <a:off x="8824913" y="3400425"/>
            <a:ext cx="2735262" cy="381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29730" name="CaixaDeTexto 74">
            <a:extLst>
              <a:ext uri="{FF2B5EF4-FFF2-40B4-BE49-F238E27FC236}">
                <a16:creationId xmlns:a16="http://schemas.microsoft.com/office/drawing/2014/main" id="{07C6385B-B278-FC58-5E8A-9B03656C5D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32850" y="3409950"/>
            <a:ext cx="25908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pt-BR" altLang="pt-BR">
                <a:solidFill>
                  <a:srgbClr val="002060"/>
                </a:solidFill>
              </a:rPr>
              <a:t>Restante em 18 parcelas</a:t>
            </a:r>
          </a:p>
        </p:txBody>
      </p:sp>
      <p:sp>
        <p:nvSpPr>
          <p:cNvPr id="81" name="Retângulo 80">
            <a:extLst>
              <a:ext uri="{FF2B5EF4-FFF2-40B4-BE49-F238E27FC236}">
                <a16:creationId xmlns:a16="http://schemas.microsoft.com/office/drawing/2014/main" id="{607B48D1-B3C8-7F08-D82C-E3DECE7527E0}"/>
              </a:ext>
            </a:extLst>
          </p:cNvPr>
          <p:cNvSpPr/>
          <p:nvPr/>
        </p:nvSpPr>
        <p:spPr>
          <a:xfrm>
            <a:off x="8081963" y="4624388"/>
            <a:ext cx="2735262" cy="381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29732" name="CaixaDeTexto 76">
            <a:extLst>
              <a:ext uri="{FF2B5EF4-FFF2-40B4-BE49-F238E27FC236}">
                <a16:creationId xmlns:a16="http://schemas.microsoft.com/office/drawing/2014/main" id="{1AC965C8-7B61-73AC-07B6-4E3B3F4434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96263" y="4603750"/>
            <a:ext cx="2590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pt-BR" altLang="pt-BR">
                <a:solidFill>
                  <a:srgbClr val="002060"/>
                </a:solidFill>
              </a:rPr>
              <a:t>Restante em 29 parcelas</a:t>
            </a:r>
          </a:p>
        </p:txBody>
      </p:sp>
      <p:sp>
        <p:nvSpPr>
          <p:cNvPr id="4" name="Seta: Dobrada 3">
            <a:extLst>
              <a:ext uri="{FF2B5EF4-FFF2-40B4-BE49-F238E27FC236}">
                <a16:creationId xmlns:a16="http://schemas.microsoft.com/office/drawing/2014/main" id="{22C16748-B415-9D6A-E226-96A49A7BCA70}"/>
              </a:ext>
            </a:extLst>
          </p:cNvPr>
          <p:cNvSpPr/>
          <p:nvPr/>
        </p:nvSpPr>
        <p:spPr>
          <a:xfrm>
            <a:off x="8445500" y="1930400"/>
            <a:ext cx="915988" cy="561975"/>
          </a:xfrm>
          <a:prstGeom prst="bentArrow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>
              <a:solidFill>
                <a:schemeClr val="tx1"/>
              </a:solidFill>
            </a:endParaRPr>
          </a:p>
        </p:txBody>
      </p:sp>
      <p:sp>
        <p:nvSpPr>
          <p:cNvPr id="84" name="Seta: Dobrada 83">
            <a:extLst>
              <a:ext uri="{FF2B5EF4-FFF2-40B4-BE49-F238E27FC236}">
                <a16:creationId xmlns:a16="http://schemas.microsoft.com/office/drawing/2014/main" id="{226C2AEF-654E-1CC0-672B-F11892EEC37C}"/>
              </a:ext>
            </a:extLst>
          </p:cNvPr>
          <p:cNvSpPr/>
          <p:nvPr/>
        </p:nvSpPr>
        <p:spPr>
          <a:xfrm>
            <a:off x="7810500" y="3425825"/>
            <a:ext cx="915988" cy="560388"/>
          </a:xfrm>
          <a:prstGeom prst="bentArrow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>
              <a:solidFill>
                <a:schemeClr val="tx1"/>
              </a:solidFill>
            </a:endParaRPr>
          </a:p>
        </p:txBody>
      </p:sp>
      <p:sp>
        <p:nvSpPr>
          <p:cNvPr id="85" name="Seta: Dobrada 84">
            <a:extLst>
              <a:ext uri="{FF2B5EF4-FFF2-40B4-BE49-F238E27FC236}">
                <a16:creationId xmlns:a16="http://schemas.microsoft.com/office/drawing/2014/main" id="{EE29B17F-0350-7EC5-9C79-E198F8AF2BA3}"/>
              </a:ext>
            </a:extLst>
          </p:cNvPr>
          <p:cNvSpPr/>
          <p:nvPr/>
        </p:nvSpPr>
        <p:spPr>
          <a:xfrm>
            <a:off x="7023100" y="4660900"/>
            <a:ext cx="915988" cy="561975"/>
          </a:xfrm>
          <a:prstGeom prst="bentArrow">
            <a:avLst/>
          </a:prstGeom>
          <a:solidFill>
            <a:srgbClr val="6DD9FF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>
              <a:solidFill>
                <a:schemeClr val="tx1"/>
              </a:solidFill>
            </a:endParaRPr>
          </a:p>
        </p:txBody>
      </p:sp>
      <p:sp>
        <p:nvSpPr>
          <p:cNvPr id="86" name="Seta: Dobrada 85">
            <a:extLst>
              <a:ext uri="{FF2B5EF4-FFF2-40B4-BE49-F238E27FC236}">
                <a16:creationId xmlns:a16="http://schemas.microsoft.com/office/drawing/2014/main" id="{575C3B33-AE05-180A-7D58-6C67BBE917BE}"/>
              </a:ext>
            </a:extLst>
          </p:cNvPr>
          <p:cNvSpPr/>
          <p:nvPr/>
        </p:nvSpPr>
        <p:spPr>
          <a:xfrm>
            <a:off x="6527800" y="5551488"/>
            <a:ext cx="915988" cy="561975"/>
          </a:xfrm>
          <a:prstGeom prst="bentArrow">
            <a:avLst/>
          </a:prstGeom>
          <a:solidFill>
            <a:srgbClr val="B3EBFF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>
              <a:solidFill>
                <a:schemeClr val="tx1"/>
              </a:solidFill>
            </a:endParaRPr>
          </a:p>
        </p:txBody>
      </p:sp>
      <p:sp>
        <p:nvSpPr>
          <p:cNvPr id="79" name="Seta: para Baixo 78">
            <a:extLst>
              <a:ext uri="{FF2B5EF4-FFF2-40B4-BE49-F238E27FC236}">
                <a16:creationId xmlns:a16="http://schemas.microsoft.com/office/drawing/2014/main" id="{56BF583C-28CC-3B8F-A056-BADDBFA1702F}"/>
              </a:ext>
            </a:extLst>
          </p:cNvPr>
          <p:cNvSpPr/>
          <p:nvPr/>
        </p:nvSpPr>
        <p:spPr>
          <a:xfrm>
            <a:off x="5578475" y="4029075"/>
            <a:ext cx="319088" cy="315913"/>
          </a:xfrm>
          <a:prstGeom prst="down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aralelogramo 7">
            <a:extLst>
              <a:ext uri="{FF2B5EF4-FFF2-40B4-BE49-F238E27FC236}">
                <a16:creationId xmlns:a16="http://schemas.microsoft.com/office/drawing/2014/main" id="{3FDAEE4F-09EF-C836-1B0F-E15ECB60377B}"/>
              </a:ext>
            </a:extLst>
          </p:cNvPr>
          <p:cNvSpPr/>
          <p:nvPr/>
        </p:nvSpPr>
        <p:spPr>
          <a:xfrm>
            <a:off x="7938" y="304800"/>
            <a:ext cx="12184062" cy="765175"/>
          </a:xfrm>
          <a:prstGeom prst="parallelogram">
            <a:avLst>
              <a:gd name="adj" fmla="val 0"/>
            </a:avLst>
          </a:prstGeom>
          <a:solidFill>
            <a:schemeClr val="accent1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just">
              <a:lnSpc>
                <a:spcPct val="125000"/>
              </a:lnSpc>
              <a:defRPr/>
            </a:pPr>
            <a:endParaRPr lang="pt-BR" sz="1200" dirty="0">
              <a:solidFill>
                <a:srgbClr val="002060"/>
              </a:solidFill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6E85CD8-57FC-8668-6D10-EBE59F0B310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36725" y="373063"/>
            <a:ext cx="8412163" cy="64770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pt-BR" altLang="pt-BR" b="1" dirty="0">
                <a:solidFill>
                  <a:srgbClr val="002060"/>
                </a:solidFill>
                <a:latin typeface="Calibri" panose="020F0502020204030204" pitchFamily="34" charset="0"/>
                <a:ea typeface="+mn-ea"/>
                <a:cs typeface="+mn-cs"/>
              </a:rPr>
              <a:t>LEI 13.988 DE 14 DE ABRIL DE 2020</a:t>
            </a:r>
            <a:endParaRPr lang="pt-BR" altLang="pt-BR" b="1" i="1" dirty="0">
              <a:solidFill>
                <a:srgbClr val="002060"/>
              </a:solidFill>
              <a:latin typeface="Calibri" panose="020F0502020204030204" pitchFamily="34" charset="0"/>
              <a:ea typeface="+mn-ea"/>
              <a:cs typeface="+mn-cs"/>
            </a:endParaRPr>
          </a:p>
        </p:txBody>
      </p:sp>
      <p:pic>
        <p:nvPicPr>
          <p:cNvPr id="15364" name="Gráfico 2" descr="Balança da justiça com preenchimento sólido">
            <a:extLst>
              <a:ext uri="{FF2B5EF4-FFF2-40B4-BE49-F238E27FC236}">
                <a16:creationId xmlns:a16="http://schemas.microsoft.com/office/drawing/2014/main" id="{248501C0-9BB4-F6AF-A070-CCF60C81D8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200" y="293688"/>
            <a:ext cx="914400" cy="77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Fluxograma: Preparação 21">
            <a:extLst>
              <a:ext uri="{FF2B5EF4-FFF2-40B4-BE49-F238E27FC236}">
                <a16:creationId xmlns:a16="http://schemas.microsoft.com/office/drawing/2014/main" id="{62816D38-4117-696D-CCAD-DECF3FE855AC}"/>
              </a:ext>
            </a:extLst>
          </p:cNvPr>
          <p:cNvSpPr/>
          <p:nvPr/>
        </p:nvSpPr>
        <p:spPr>
          <a:xfrm>
            <a:off x="93663" y="307975"/>
            <a:ext cx="1133475" cy="776288"/>
          </a:xfrm>
          <a:prstGeom prst="flowChartPreparation">
            <a:avLst/>
          </a:prstGeom>
          <a:noFill/>
          <a:ln w="38100">
            <a:solidFill>
              <a:schemeClr val="tx2">
                <a:lumMod val="40000"/>
                <a:lumOff val="60000"/>
              </a:schemeClr>
            </a:solidFill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15366" name="CaixaDeTexto 22">
            <a:extLst>
              <a:ext uri="{FF2B5EF4-FFF2-40B4-BE49-F238E27FC236}">
                <a16:creationId xmlns:a16="http://schemas.microsoft.com/office/drawing/2014/main" id="{565F5ACD-6205-DA01-F5B8-68FC3F7F36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400" y="4764088"/>
            <a:ext cx="41592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pt-BR" altLang="pt-BR" sz="1400" b="1">
                <a:solidFill>
                  <a:srgbClr val="002060"/>
                </a:solidFill>
              </a:rPr>
              <a:t>Transações RFB  - Resultados </a:t>
            </a:r>
            <a:endParaRPr lang="pt-BR" altLang="pt-BR" sz="1400" b="1">
              <a:solidFill>
                <a:srgbClr val="FF0000"/>
              </a:solidFill>
            </a:endParaRPr>
          </a:p>
        </p:txBody>
      </p:sp>
      <p:sp>
        <p:nvSpPr>
          <p:cNvPr id="25" name="Retângulo: Cantos Arredondados 24">
            <a:extLst>
              <a:ext uri="{FF2B5EF4-FFF2-40B4-BE49-F238E27FC236}">
                <a16:creationId xmlns:a16="http://schemas.microsoft.com/office/drawing/2014/main" id="{73D9624F-C04E-2565-E01B-9A728D666502}"/>
              </a:ext>
            </a:extLst>
          </p:cNvPr>
          <p:cNvSpPr/>
          <p:nvPr/>
        </p:nvSpPr>
        <p:spPr>
          <a:xfrm>
            <a:off x="101600" y="4786313"/>
            <a:ext cx="4525963" cy="2263775"/>
          </a:xfrm>
          <a:prstGeom prst="round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26" name="Retângulo 25">
            <a:extLst>
              <a:ext uri="{FF2B5EF4-FFF2-40B4-BE49-F238E27FC236}">
                <a16:creationId xmlns:a16="http://schemas.microsoft.com/office/drawing/2014/main" id="{3F9BD6FF-4168-2F9B-A567-35E812F770EE}"/>
              </a:ext>
            </a:extLst>
          </p:cNvPr>
          <p:cNvSpPr/>
          <p:nvPr/>
        </p:nvSpPr>
        <p:spPr>
          <a:xfrm>
            <a:off x="500063" y="1808163"/>
            <a:ext cx="3800475" cy="26590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27" name="Retângulo 26">
            <a:extLst>
              <a:ext uri="{FF2B5EF4-FFF2-40B4-BE49-F238E27FC236}">
                <a16:creationId xmlns:a16="http://schemas.microsoft.com/office/drawing/2014/main" id="{38088A7D-D480-A0E4-D3C1-AFAD490DCBA4}"/>
              </a:ext>
            </a:extLst>
          </p:cNvPr>
          <p:cNvSpPr/>
          <p:nvPr/>
        </p:nvSpPr>
        <p:spPr>
          <a:xfrm>
            <a:off x="6926263" y="1808163"/>
            <a:ext cx="3881437" cy="26590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5370" name="CaixaDeTexto 28">
            <a:extLst>
              <a:ext uri="{FF2B5EF4-FFF2-40B4-BE49-F238E27FC236}">
                <a16:creationId xmlns:a16="http://schemas.microsoft.com/office/drawing/2014/main" id="{5D5F1996-893B-E04C-896C-91380CA987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62775" y="1911350"/>
            <a:ext cx="3773488" cy="255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pt-BR" altLang="pt-BR" sz="1600" b="1" dirty="0">
                <a:solidFill>
                  <a:srgbClr val="002060"/>
                </a:solidFill>
                <a:cs typeface="Arial" panose="020B0604020202020204" pitchFamily="34" charset="0"/>
              </a:rPr>
              <a:t>PGFN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pt-BR" altLang="pt-BR" sz="1600" dirty="0">
              <a:solidFill>
                <a:srgbClr val="002060"/>
              </a:solidFill>
            </a:endParaRPr>
          </a:p>
          <a:p>
            <a:pPr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pt-BR" altLang="pt-BR" sz="1600" dirty="0">
                <a:solidFill>
                  <a:srgbClr val="002060"/>
                </a:solidFill>
              </a:rPr>
              <a:t>Proposta individual ou por adesão na cobrança de créditos inscritos em dívida ativa da União.</a:t>
            </a:r>
          </a:p>
          <a:p>
            <a:pPr algn="just">
              <a:buClr>
                <a:srgbClr val="00B050"/>
              </a:buClr>
            </a:pPr>
            <a:endParaRPr lang="pt-BR" altLang="pt-BR" sz="1600" dirty="0">
              <a:solidFill>
                <a:srgbClr val="002060"/>
              </a:solidFill>
            </a:endParaRPr>
          </a:p>
          <a:p>
            <a:pPr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pt-BR" altLang="pt-BR" sz="1600" dirty="0">
                <a:solidFill>
                  <a:srgbClr val="002060"/>
                </a:solidFill>
              </a:rPr>
              <a:t> Contencioso Tributário de Relevante e Disseminada Controvérsia Jurídica.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pt-BR" altLang="pt-BR" sz="1600" dirty="0">
              <a:solidFill>
                <a:srgbClr val="002060"/>
              </a:solidFill>
            </a:endParaRPr>
          </a:p>
          <a:p>
            <a:pPr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pt-BR" altLang="pt-BR" sz="1600" dirty="0">
                <a:solidFill>
                  <a:srgbClr val="002060"/>
                </a:solidFill>
              </a:rPr>
              <a:t> Contencioso de pequeno valor.</a:t>
            </a:r>
          </a:p>
        </p:txBody>
      </p:sp>
      <p:sp>
        <p:nvSpPr>
          <p:cNvPr id="31" name="Retângulo 30">
            <a:extLst>
              <a:ext uri="{FF2B5EF4-FFF2-40B4-BE49-F238E27FC236}">
                <a16:creationId xmlns:a16="http://schemas.microsoft.com/office/drawing/2014/main" id="{F487952E-0B69-EB1E-5E92-F8D1CD1D141E}"/>
              </a:ext>
            </a:extLst>
          </p:cNvPr>
          <p:cNvSpPr/>
          <p:nvPr/>
        </p:nvSpPr>
        <p:spPr>
          <a:xfrm>
            <a:off x="5605463" y="4910138"/>
            <a:ext cx="2133600" cy="1273175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altLang="pt-BR" sz="1400" dirty="0">
                <a:solidFill>
                  <a:srgbClr val="002060"/>
                </a:solidFill>
              </a:rPr>
              <a:t>Processos administrativos e mandados de segurança para inscrição em DAU com a finalidade de transacionar.</a:t>
            </a:r>
          </a:p>
        </p:txBody>
      </p:sp>
      <p:sp>
        <p:nvSpPr>
          <p:cNvPr id="32" name="Retângulo 31">
            <a:extLst>
              <a:ext uri="{FF2B5EF4-FFF2-40B4-BE49-F238E27FC236}">
                <a16:creationId xmlns:a16="http://schemas.microsoft.com/office/drawing/2014/main" id="{E065D593-C571-223A-1E84-4185559594FC}"/>
              </a:ext>
            </a:extLst>
          </p:cNvPr>
          <p:cNvSpPr/>
          <p:nvPr/>
        </p:nvSpPr>
        <p:spPr>
          <a:xfrm>
            <a:off x="7802563" y="4910138"/>
            <a:ext cx="2160587" cy="1271587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altLang="pt-BR" sz="1400" dirty="0">
                <a:solidFill>
                  <a:srgbClr val="002060"/>
                </a:solidFill>
              </a:rPr>
              <a:t>Desvio de fluxo automático, inscrição manual de mais de </a:t>
            </a:r>
            <a:r>
              <a:rPr lang="pt-BR" altLang="pt-BR" sz="1400" b="1" dirty="0">
                <a:solidFill>
                  <a:srgbClr val="002060"/>
                </a:solidFill>
              </a:rPr>
              <a:t>R$ 200 milhões de créditos tributários </a:t>
            </a:r>
            <a:r>
              <a:rPr lang="pt-BR" altLang="pt-BR" sz="1400" dirty="0">
                <a:solidFill>
                  <a:srgbClr val="002060"/>
                </a:solidFill>
              </a:rPr>
              <a:t>de janeiro a setembro de 2022.</a:t>
            </a:r>
          </a:p>
        </p:txBody>
      </p:sp>
      <p:sp>
        <p:nvSpPr>
          <p:cNvPr id="33" name="Retângulo 32">
            <a:extLst>
              <a:ext uri="{FF2B5EF4-FFF2-40B4-BE49-F238E27FC236}">
                <a16:creationId xmlns:a16="http://schemas.microsoft.com/office/drawing/2014/main" id="{2CAE7190-C8DE-66AF-D518-652380026CA7}"/>
              </a:ext>
            </a:extLst>
          </p:cNvPr>
          <p:cNvSpPr/>
          <p:nvPr/>
        </p:nvSpPr>
        <p:spPr>
          <a:xfrm>
            <a:off x="10025063" y="4918075"/>
            <a:ext cx="2073275" cy="1273175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altLang="pt-BR" sz="1400" dirty="0">
                <a:solidFill>
                  <a:srgbClr val="002060"/>
                </a:solidFill>
              </a:rPr>
              <a:t>Tempo, burocracia e custos para o contribuinte e a União.</a:t>
            </a:r>
            <a:endParaRPr lang="pt-BR" altLang="pt-BR" sz="1400" b="1" dirty="0">
              <a:solidFill>
                <a:srgbClr val="003366"/>
              </a:solidFill>
              <a:cs typeface="Arial" panose="020B0604020202020204" pitchFamily="34" charset="0"/>
            </a:endParaRPr>
          </a:p>
        </p:txBody>
      </p:sp>
      <p:sp>
        <p:nvSpPr>
          <p:cNvPr id="15375" name="CaixaDeTexto 34">
            <a:extLst>
              <a:ext uri="{FF2B5EF4-FFF2-40B4-BE49-F238E27FC236}">
                <a16:creationId xmlns:a16="http://schemas.microsoft.com/office/drawing/2014/main" id="{988C6158-740B-1D59-15A2-3EA1995E64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29150" y="5286375"/>
            <a:ext cx="10747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pt-BR" altLang="pt-BR" b="1">
                <a:solidFill>
                  <a:srgbClr val="002060"/>
                </a:solidFill>
              </a:rPr>
              <a:t>EFEITOS:</a:t>
            </a:r>
          </a:p>
        </p:txBody>
      </p:sp>
      <p:sp>
        <p:nvSpPr>
          <p:cNvPr id="15376" name="CaixaDeTexto 37">
            <a:extLst>
              <a:ext uri="{FF2B5EF4-FFF2-40B4-BE49-F238E27FC236}">
                <a16:creationId xmlns:a16="http://schemas.microsoft.com/office/drawing/2014/main" id="{BB5FC652-8639-31E9-EF83-C600AC8821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688" y="2309813"/>
            <a:ext cx="3698875" cy="16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pt-BR" altLang="pt-BR" b="1" dirty="0">
                <a:solidFill>
                  <a:srgbClr val="002060"/>
                </a:solidFill>
                <a:cs typeface="Arial" panose="020B0604020202020204" pitchFamily="34" charset="0"/>
              </a:rPr>
              <a:t>RFB Adesão:</a:t>
            </a:r>
          </a:p>
          <a:p>
            <a:pPr algn="ctr"/>
            <a:endParaRPr lang="pt-BR" altLang="pt-BR" sz="1600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pt-BR" altLang="pt-BR" sz="1600" dirty="0">
                <a:solidFill>
                  <a:srgbClr val="002060"/>
                </a:solidFill>
              </a:rPr>
              <a:t> Contencioso Tributário de Relevante e Disseminada Controvérsia Jurídica.</a:t>
            </a:r>
          </a:p>
          <a:p>
            <a:pPr algn="just">
              <a:buClr>
                <a:srgbClr val="00B050"/>
              </a:buClr>
            </a:pPr>
            <a:endParaRPr lang="pt-BR" altLang="pt-BR" sz="1600" dirty="0">
              <a:solidFill>
                <a:srgbClr val="002060"/>
              </a:solidFill>
            </a:endParaRPr>
          </a:p>
          <a:p>
            <a:pPr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pt-BR" altLang="pt-BR" sz="1600" dirty="0">
                <a:solidFill>
                  <a:srgbClr val="002060"/>
                </a:solidFill>
              </a:rPr>
              <a:t> Contencioso de pequeno valor.</a:t>
            </a:r>
          </a:p>
        </p:txBody>
      </p:sp>
      <p:cxnSp>
        <p:nvCxnSpPr>
          <p:cNvPr id="39" name="Conector: Angulado 38">
            <a:extLst>
              <a:ext uri="{FF2B5EF4-FFF2-40B4-BE49-F238E27FC236}">
                <a16:creationId xmlns:a16="http://schemas.microsoft.com/office/drawing/2014/main" id="{3E8DD95F-AD7C-D261-7CCE-DBB7CD26D850}"/>
              </a:ext>
            </a:extLst>
          </p:cNvPr>
          <p:cNvCxnSpPr>
            <a:cxnSpLocks/>
          </p:cNvCxnSpPr>
          <p:nvPr/>
        </p:nvCxnSpPr>
        <p:spPr>
          <a:xfrm rot="16200000" flipH="1">
            <a:off x="-384968" y="2915444"/>
            <a:ext cx="2349500" cy="1392237"/>
          </a:xfrm>
          <a:prstGeom prst="bentConnector3">
            <a:avLst>
              <a:gd name="adj1" fmla="val 92754"/>
            </a:avLst>
          </a:prstGeom>
          <a:ln w="190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de Seta Reta 39">
            <a:extLst>
              <a:ext uri="{FF2B5EF4-FFF2-40B4-BE49-F238E27FC236}">
                <a16:creationId xmlns:a16="http://schemas.microsoft.com/office/drawing/2014/main" id="{C17A99D7-4730-5A16-2164-C332C84C96F5}"/>
              </a:ext>
            </a:extLst>
          </p:cNvPr>
          <p:cNvCxnSpPr>
            <a:cxnSpLocks/>
          </p:cNvCxnSpPr>
          <p:nvPr/>
        </p:nvCxnSpPr>
        <p:spPr>
          <a:xfrm>
            <a:off x="101600" y="2436813"/>
            <a:ext cx="1454150" cy="0"/>
          </a:xfrm>
          <a:prstGeom prst="straightConnector1">
            <a:avLst/>
          </a:prstGeom>
          <a:ln w="190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: Angulado 40">
            <a:extLst>
              <a:ext uri="{FF2B5EF4-FFF2-40B4-BE49-F238E27FC236}">
                <a16:creationId xmlns:a16="http://schemas.microsoft.com/office/drawing/2014/main" id="{E80666E2-5B41-F833-4029-3E306F0CAC60}"/>
              </a:ext>
            </a:extLst>
          </p:cNvPr>
          <p:cNvCxnSpPr>
            <a:cxnSpLocks/>
          </p:cNvCxnSpPr>
          <p:nvPr/>
        </p:nvCxnSpPr>
        <p:spPr>
          <a:xfrm rot="5400000">
            <a:off x="4393407" y="2728118"/>
            <a:ext cx="3016250" cy="1687513"/>
          </a:xfrm>
          <a:prstGeom prst="bentConnector3">
            <a:avLst>
              <a:gd name="adj1" fmla="val 79431"/>
            </a:avLst>
          </a:prstGeom>
          <a:ln w="190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de Seta Reta 55">
            <a:extLst>
              <a:ext uri="{FF2B5EF4-FFF2-40B4-BE49-F238E27FC236}">
                <a16:creationId xmlns:a16="http://schemas.microsoft.com/office/drawing/2014/main" id="{1875623C-170A-A93D-C41C-EB93E472B22C}"/>
              </a:ext>
            </a:extLst>
          </p:cNvPr>
          <p:cNvCxnSpPr>
            <a:cxnSpLocks/>
          </p:cNvCxnSpPr>
          <p:nvPr/>
        </p:nvCxnSpPr>
        <p:spPr>
          <a:xfrm>
            <a:off x="6745288" y="2073275"/>
            <a:ext cx="1265237" cy="0"/>
          </a:xfrm>
          <a:prstGeom prst="straightConnector1">
            <a:avLst/>
          </a:prstGeom>
          <a:ln w="190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381" name="Imagem 4">
            <a:extLst>
              <a:ext uri="{FF2B5EF4-FFF2-40B4-BE49-F238E27FC236}">
                <a16:creationId xmlns:a16="http://schemas.microsoft.com/office/drawing/2014/main" id="{D9A47ED0-3A0D-7A43-ED25-1D72261E95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200" y="5068888"/>
            <a:ext cx="426720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82" name="Imagem 2">
            <a:extLst>
              <a:ext uri="{FF2B5EF4-FFF2-40B4-BE49-F238E27FC236}">
                <a16:creationId xmlns:a16="http://schemas.microsoft.com/office/drawing/2014/main" id="{D159DD0C-468D-8DE5-3FE4-792F779163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200" y="6232525"/>
            <a:ext cx="4281488" cy="67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10AF38A9-F961-F59B-60AA-16264DDBF509}"/>
              </a:ext>
            </a:extLst>
          </p:cNvPr>
          <p:cNvSpPr txBox="1"/>
          <p:nvPr/>
        </p:nvSpPr>
        <p:spPr>
          <a:xfrm>
            <a:off x="0" y="1099622"/>
            <a:ext cx="1219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altLang="pt-BR" sz="2800" b="1" i="1" dirty="0">
                <a:solidFill>
                  <a:srgbClr val="002060"/>
                </a:solidFill>
                <a:latin typeface="Calibri" panose="020F0502020204030204" pitchFamily="34" charset="0"/>
                <a:ea typeface="+mn-ea"/>
                <a:cs typeface="+mn-cs"/>
              </a:rPr>
              <a:t>(Redação Original)</a:t>
            </a:r>
            <a:endParaRPr lang="pt-BR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4861</TotalTime>
  <Words>1595</Words>
  <Application>Microsoft Office PowerPoint</Application>
  <PresentationFormat>Personalizar</PresentationFormat>
  <Paragraphs>296</Paragraphs>
  <Slides>16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27" baseType="lpstr">
      <vt:lpstr>Calibri</vt:lpstr>
      <vt:lpstr>Arial</vt:lpstr>
      <vt:lpstr>Calibri Light</vt:lpstr>
      <vt:lpstr>Arial Black</vt:lpstr>
      <vt:lpstr>Wingdings</vt:lpstr>
      <vt:lpstr>Times New Roman</vt:lpstr>
      <vt:lpstr>NSimSun</vt:lpstr>
      <vt:lpstr>Arial Unicode MS</vt:lpstr>
      <vt:lpstr>DejaVu Sans Condensed</vt:lpstr>
      <vt:lpstr>MS Shell Dlg 2</vt:lpstr>
      <vt:lpstr>Tema do Office</vt:lpstr>
      <vt:lpstr>Apresentação do PowerPoint</vt:lpstr>
      <vt:lpstr>NOVAS MODALIDADES DE TRANSAÇÃO – Lei 14.375/2022</vt:lpstr>
      <vt:lpstr>EDITAL Nº 1/2022 CRÉDITOS IRRECUPERÁVEIS</vt:lpstr>
      <vt:lpstr>EDITAL Nº 1/2022 CRÉDITOS IRRECUPERÁVEIS</vt:lpstr>
      <vt:lpstr>IDADE DO CONTENCIOSO ADMINISTRATIVO</vt:lpstr>
      <vt:lpstr>IDADE DO CONTENCIOSO ADMINISTRATIVO</vt:lpstr>
      <vt:lpstr>EDITAL Nº 2/2022 PEQUENO VALOR</vt:lpstr>
      <vt:lpstr>EDITAL Nº 2/2022 PEQUENO VALOR </vt:lpstr>
      <vt:lpstr>LEI 13.988 DE 14 DE ABRIL DE 2020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ENTIDADES QUE APOIAM A TRANSAÇÃO NA RECEITA FEDERAL</vt:lpstr>
      <vt:lpstr>Apresentação do PowerPoint</vt:lpstr>
    </vt:vector>
  </TitlesOfParts>
  <Company>Secretaria de Receita Federal do Brasil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Felipe Zaiden Rezende</dc:creator>
  <cp:lastModifiedBy>Marcio Goncalves - SUARA</cp:lastModifiedBy>
  <cp:revision>470</cp:revision>
  <cp:lastPrinted>2022-12-19T13:37:42Z</cp:lastPrinted>
  <dcterms:created xsi:type="dcterms:W3CDTF">2018-03-12T15:07:45Z</dcterms:created>
  <dcterms:modified xsi:type="dcterms:W3CDTF">2022-12-19T17:20:27Z</dcterms:modified>
</cp:coreProperties>
</file>