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333" r:id="rId2"/>
    <p:sldId id="521" r:id="rId3"/>
    <p:sldId id="524" r:id="rId4"/>
    <p:sldId id="525" r:id="rId5"/>
    <p:sldId id="522" r:id="rId6"/>
    <p:sldId id="523" r:id="rId7"/>
    <p:sldId id="520" r:id="rId8"/>
    <p:sldId id="458" r:id="rId9"/>
    <p:sldId id="459" r:id="rId10"/>
    <p:sldId id="490" r:id="rId11"/>
    <p:sldId id="491" r:id="rId12"/>
    <p:sldId id="462" r:id="rId13"/>
    <p:sldId id="463" r:id="rId14"/>
    <p:sldId id="493" r:id="rId15"/>
    <p:sldId id="494" r:id="rId16"/>
    <p:sldId id="495" r:id="rId17"/>
    <p:sldId id="496" r:id="rId18"/>
    <p:sldId id="497" r:id="rId19"/>
    <p:sldId id="276" r:id="rId20"/>
    <p:sldId id="277" r:id="rId21"/>
    <p:sldId id="499" r:id="rId22"/>
    <p:sldId id="500" r:id="rId23"/>
    <p:sldId id="501" r:id="rId24"/>
    <p:sldId id="513" r:id="rId25"/>
    <p:sldId id="514" r:id="rId26"/>
    <p:sldId id="515" r:id="rId27"/>
    <p:sldId id="508" r:id="rId28"/>
    <p:sldId id="509" r:id="rId29"/>
    <p:sldId id="502" r:id="rId30"/>
    <p:sldId id="519" r:id="rId31"/>
    <p:sldId id="518" r:id="rId32"/>
    <p:sldId id="503" r:id="rId33"/>
    <p:sldId id="504" r:id="rId34"/>
    <p:sldId id="505" r:id="rId35"/>
    <p:sldId id="506" r:id="rId36"/>
    <p:sldId id="50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71E"/>
    <a:srgbClr val="FD722C"/>
    <a:srgbClr val="516F67"/>
    <a:srgbClr val="FEA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9" autoAdjust="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A2B3-2544-944E-9F18-DE74B1A2EDFD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154B-9F3A-AA45-B929-7089ED82E82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7km da costa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E154B-9F3A-AA45-B929-7089ED82E82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42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dirty="0"/>
              <a:t>4km da costa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E154B-9F3A-AA45-B929-7089ED82E82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2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568 páginas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E154B-9F3A-AA45-B929-7089ED82E8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E154B-9F3A-AA45-B929-7089ED82E8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7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9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4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4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7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6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7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0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Click to edit Master text styles</a:t>
            </a:r>
          </a:p>
          <a:p>
            <a:pPr lvl="1"/>
            <a:r>
              <a:rPr lang="bg-BG"/>
              <a:t>Second level</a:t>
            </a:r>
          </a:p>
          <a:p>
            <a:pPr lvl="2"/>
            <a:r>
              <a:rPr lang="bg-BG"/>
              <a:t>Third level</a:t>
            </a:r>
          </a:p>
          <a:p>
            <a:pPr lvl="3"/>
            <a:r>
              <a:rPr lang="bg-BG"/>
              <a:t>Fourth level</a:t>
            </a:r>
          </a:p>
          <a:p>
            <a:pPr lvl="4"/>
            <a:r>
              <a:rPr lang="bg-BG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7860-C001-D543-BEC8-FD54B558AA9C}" type="datetimeFigureOut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DFDF2-0A29-BA41-9703-39EBCEE34EB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2" descr="Logo_Idema_2009_nome_pre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0995" y="193935"/>
            <a:ext cx="3005258" cy="73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39222" y="1374742"/>
            <a:ext cx="8732002" cy="5324535"/>
          </a:xfrm>
          <a:prstGeom prst="rect">
            <a:avLst/>
          </a:prstGeom>
          <a:solidFill>
            <a:srgbClr val="516F67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Senado Federal 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Comissão</a:t>
            </a:r>
            <a:r>
              <a:rPr lang="en-US" sz="4000" dirty="0">
                <a:solidFill>
                  <a:schemeClr val="bg1"/>
                </a:solidFill>
              </a:rPr>
              <a:t> de </a:t>
            </a:r>
            <a:r>
              <a:rPr lang="en-US" sz="4000" dirty="0" err="1">
                <a:solidFill>
                  <a:schemeClr val="bg1"/>
                </a:solidFill>
              </a:rPr>
              <a:t>Assuntos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Sociais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Audiência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Pública</a:t>
            </a:r>
            <a:r>
              <a:rPr lang="en-US" sz="4000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</a:rPr>
              <a:t>Projeto</a:t>
            </a:r>
            <a:r>
              <a:rPr lang="en-US" sz="4000" dirty="0">
                <a:solidFill>
                  <a:schemeClr val="bg1"/>
                </a:solidFill>
              </a:rPr>
              <a:t> de Lei 616, de 2019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3000" dirty="0">
                <a:solidFill>
                  <a:schemeClr val="bg1"/>
                </a:solidFill>
              </a:rPr>
              <a:t>Proibição de Protetores Solares Considerados Tóxicos para os Recifes de Corais</a:t>
            </a:r>
            <a:endParaRPr lang="en-US" sz="3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Brasília, 05/06/2019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Figura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5064" y="4921193"/>
            <a:ext cx="1409696" cy="179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E350969-CE0D-4D83-A78D-4C95ECD5B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" y="193935"/>
            <a:ext cx="1686004" cy="1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65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287120" y="391508"/>
            <a:ext cx="4141321" cy="5786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b="1" dirty="0">
                <a:solidFill>
                  <a:srgbClr val="C0504D"/>
                </a:solidFill>
                <a:latin typeface="Calibri"/>
              </a:rPr>
              <a:t>Área: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1067" y="6509466"/>
            <a:ext cx="890470" cy="265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56683" y="6496216"/>
            <a:ext cx="2544289" cy="245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86960" y="1196640"/>
            <a:ext cx="4721040" cy="5544360"/>
          </a:xfrm>
          <a:prstGeom prst="rect">
            <a:avLst/>
          </a:prstGeom>
          <a:ln>
            <a:noFill/>
          </a:ln>
        </p:spPr>
      </p:pic>
      <p:sp>
        <p:nvSpPr>
          <p:cNvPr id="43" name="Espaço Reservado para Conteúdo 3"/>
          <p:cNvSpPr txBox="1">
            <a:spLocks/>
          </p:cNvSpPr>
          <p:nvPr/>
        </p:nvSpPr>
        <p:spPr>
          <a:xfrm>
            <a:off x="287120" y="1296027"/>
            <a:ext cx="4141321" cy="131112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800" b="1" dirty="0">
                <a:solidFill>
                  <a:prstClr val="black"/>
                </a:solidFill>
                <a:latin typeface="Calibri"/>
              </a:rPr>
              <a:t>APARC: 1.360,3 km</a:t>
            </a:r>
            <a:r>
              <a:rPr lang="bg-BG" sz="2800" b="1" baseline="30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0" indent="0">
              <a:buNone/>
            </a:pPr>
            <a:endParaRPr lang="bg-BG" sz="2800" baseline="30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bg-BG" sz="2400" dirty="0">
                <a:solidFill>
                  <a:prstClr val="black"/>
                </a:solidFill>
                <a:latin typeface="Calibri"/>
              </a:rPr>
              <a:t> Brasília (DF): 5.780 </a:t>
            </a:r>
            <a:r>
              <a:rPr lang="bg-BG" sz="2400" dirty="0">
                <a:solidFill>
                  <a:prstClr val="black"/>
                </a:solidFill>
              </a:rPr>
              <a:t>km</a:t>
            </a:r>
            <a:r>
              <a:rPr lang="bg-BG" sz="2400" baseline="30000" dirty="0">
                <a:solidFill>
                  <a:prstClr val="black"/>
                </a:solidFill>
              </a:rPr>
              <a:t>2</a:t>
            </a:r>
            <a:endParaRPr lang="bg-BG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7" name="Figura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5826" y="60718"/>
            <a:ext cx="803343" cy="10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18" y="3344906"/>
            <a:ext cx="3810742" cy="27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23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287120" y="391508"/>
            <a:ext cx="4141321" cy="5786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b="1" dirty="0">
                <a:solidFill>
                  <a:srgbClr val="C0504D"/>
                </a:solidFill>
                <a:latin typeface="Calibri"/>
              </a:rPr>
              <a:t>Área: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1067" y="6509466"/>
            <a:ext cx="890470" cy="265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56683" y="6496216"/>
            <a:ext cx="2544289" cy="245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386960" y="1196640"/>
            <a:ext cx="4721040" cy="5544360"/>
          </a:xfrm>
          <a:prstGeom prst="rect">
            <a:avLst/>
          </a:prstGeom>
          <a:ln>
            <a:noFill/>
          </a:ln>
        </p:spPr>
      </p:pic>
      <p:sp>
        <p:nvSpPr>
          <p:cNvPr id="43" name="Espaço Reservado para Conteúdo 3"/>
          <p:cNvSpPr txBox="1">
            <a:spLocks/>
          </p:cNvSpPr>
          <p:nvPr/>
        </p:nvSpPr>
        <p:spPr>
          <a:xfrm>
            <a:off x="287120" y="1296027"/>
            <a:ext cx="4141321" cy="131112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800" b="1" dirty="0">
                <a:solidFill>
                  <a:prstClr val="black"/>
                </a:solidFill>
                <a:latin typeface="Calibri"/>
              </a:rPr>
              <a:t>APARC: 1.360,3 km</a:t>
            </a:r>
            <a:r>
              <a:rPr lang="bg-BG" sz="2800" b="1" baseline="30000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marL="0" indent="0">
              <a:buNone/>
            </a:pPr>
            <a:endParaRPr lang="bg-BG" sz="2800" baseline="300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r>
              <a:rPr lang="bg-BG" sz="2400" dirty="0">
                <a:solidFill>
                  <a:prstClr val="black"/>
                </a:solidFill>
                <a:latin typeface="Calibri"/>
              </a:rPr>
              <a:t> Brasília (DF): 5.780 </a:t>
            </a:r>
            <a:r>
              <a:rPr lang="bg-BG" sz="2400" dirty="0">
                <a:solidFill>
                  <a:prstClr val="black"/>
                </a:solidFill>
              </a:rPr>
              <a:t>km</a:t>
            </a:r>
            <a:r>
              <a:rPr lang="bg-BG" sz="2400" baseline="30000" dirty="0">
                <a:solidFill>
                  <a:prstClr val="black"/>
                </a:solidFill>
              </a:rPr>
              <a:t>2</a:t>
            </a:r>
            <a:endParaRPr lang="bg-BG" sz="2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7" name="Figura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5826" y="60718"/>
            <a:ext cx="803343" cy="10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218" y="3344906"/>
            <a:ext cx="3810742" cy="2725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889" y="1750895"/>
            <a:ext cx="2394241" cy="1712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32446" y="3890321"/>
            <a:ext cx="2394241" cy="17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4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46" y="306269"/>
            <a:ext cx="8176955" cy="22719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2" descr="Logo_Idema_2009_nome_pre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0920" y="5676733"/>
            <a:ext cx="3004063" cy="73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10"/>
          <p:cNvSpPr txBox="1"/>
          <p:nvPr/>
        </p:nvSpPr>
        <p:spPr>
          <a:xfrm>
            <a:off x="504117" y="3460192"/>
            <a:ext cx="795609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indent="-342900" defTabSz="584200" hangingPunct="0">
              <a:buFont typeface="Arial"/>
              <a:buChar char="•"/>
            </a:pPr>
            <a:r>
              <a:rPr kumimoji="0" lang="pt-BR" sz="240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Objetivo</a:t>
            </a:r>
            <a:r>
              <a:rPr kumimoji="0" lang="bg-BG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:</a:t>
            </a:r>
            <a:r>
              <a:rPr kumimoji="0" lang="pt-BR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+mn-ea"/>
                <a:cs typeface="Calibri"/>
                <a:sym typeface="Helvetica Light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  <a:sym typeface="Helvetica Light"/>
              </a:rPr>
              <a:t>conciliar a preservação dos ambientes </a:t>
            </a:r>
            <a:r>
              <a:rPr lang="pt-BR" sz="2400" dirty="0" err="1">
                <a:solidFill>
                  <a:srgbClr val="000000"/>
                </a:solidFill>
                <a:latin typeface="Calibri"/>
                <a:cs typeface="Calibri"/>
                <a:sym typeface="Helvetica Light"/>
              </a:rPr>
              <a:t>recifais</a:t>
            </a:r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  <a:sym typeface="Helvetica Light"/>
              </a:rPr>
              <a:t> com as atividades humanas (pesca e turismo).</a:t>
            </a:r>
          </a:p>
        </p:txBody>
      </p:sp>
    </p:spTree>
    <p:extLst>
      <p:ext uri="{BB962C8B-B14F-4D97-AF65-F5344CB8AC3E}">
        <p14:creationId xmlns:p14="http://schemas.microsoft.com/office/powerpoint/2010/main" val="2210058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/>
          <p:nvPr/>
        </p:nvSpPr>
        <p:spPr>
          <a:xfrm>
            <a:off x="0" y="836640"/>
            <a:ext cx="8100360" cy="0"/>
          </a:xfrm>
          <a:prstGeom prst="line">
            <a:avLst/>
          </a:prstGeom>
          <a:ln w="38160">
            <a:round/>
          </a:ln>
        </p:spPr>
      </p:sp>
      <p:sp>
        <p:nvSpPr>
          <p:cNvPr id="3" name="CustomShape 6"/>
          <p:cNvSpPr/>
          <p:nvPr/>
        </p:nvSpPr>
        <p:spPr>
          <a:xfrm>
            <a:off x="1284248" y="2592884"/>
            <a:ext cx="2707920" cy="1166040"/>
          </a:xfrm>
          <a:prstGeom prst="roundRect">
            <a:avLst>
              <a:gd name="adj" fmla="val 12960"/>
            </a:avLst>
          </a:prstGeom>
          <a:solidFill>
            <a:schemeClr val="accent1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274" tIns="91414" rIns="64274" bIns="91414" anchor="ctr"/>
          <a:lstStyle/>
          <a:p>
            <a:pPr algn="ctr" defTabSz="410646" hangingPunct="0">
              <a:lnSpc>
                <a:spcPct val="90000"/>
              </a:lnSpc>
            </a:pPr>
            <a:r>
              <a:rPr lang="pt-BR" sz="2400" b="1" kern="0" dirty="0">
                <a:solidFill>
                  <a:srgbClr val="000000"/>
                </a:solidFill>
                <a:latin typeface="Calibri"/>
                <a:ea typeface="Helvetica Light"/>
                <a:cs typeface="Helvetica Light"/>
                <a:sym typeface="Helvetica Light"/>
              </a:rPr>
              <a:t>Preservação do ambiente</a:t>
            </a:r>
            <a:endParaRPr sz="36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CustomShape 7"/>
          <p:cNvSpPr/>
          <p:nvPr/>
        </p:nvSpPr>
        <p:spPr>
          <a:xfrm>
            <a:off x="4553408" y="2592884"/>
            <a:ext cx="3034440" cy="1166040"/>
          </a:xfrm>
          <a:prstGeom prst="roundRect">
            <a:avLst>
              <a:gd name="adj" fmla="val 12960"/>
            </a:avLst>
          </a:prstGeom>
          <a:solidFill>
            <a:schemeClr val="accent2">
              <a:lumMod val="60000"/>
              <a:lumOff val="40000"/>
              <a:alpha val="68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274" tIns="91414" rIns="64274" bIns="91414" anchor="ctr"/>
          <a:lstStyle/>
          <a:p>
            <a:pPr algn="ctr" defTabSz="410646" hangingPunct="0">
              <a:lnSpc>
                <a:spcPct val="90000"/>
              </a:lnSpc>
            </a:pPr>
            <a:r>
              <a:rPr lang="bg-BG" sz="2400" b="1" kern="0" dirty="0">
                <a:solidFill>
                  <a:srgbClr val="000000"/>
                </a:solidFill>
                <a:latin typeface="Calibri"/>
                <a:ea typeface="Helvetica Light"/>
                <a:cs typeface="Helvetica Light"/>
                <a:sym typeface="Helvetica Light"/>
              </a:rPr>
              <a:t>Geração de renda</a:t>
            </a:r>
            <a:endParaRPr sz="36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CustomShape 8"/>
          <p:cNvSpPr/>
          <p:nvPr/>
        </p:nvSpPr>
        <p:spPr>
          <a:xfrm>
            <a:off x="3947168" y="4276019"/>
            <a:ext cx="874440" cy="874440"/>
          </a:xfrm>
          <a:prstGeom prst="triangle">
            <a:avLst>
              <a:gd name="adj" fmla="val 50000"/>
            </a:avLst>
          </a:prstGeom>
          <a:solidFill>
            <a:schemeClr val="bg2">
              <a:lumMod val="25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9"/>
          <p:cNvSpPr/>
          <p:nvPr/>
        </p:nvSpPr>
        <p:spPr>
          <a:xfrm>
            <a:off x="1216208" y="3871604"/>
            <a:ext cx="6406920" cy="428400"/>
          </a:xfrm>
          <a:prstGeom prst="rect">
            <a:avLst/>
          </a:prstGeom>
          <a:solidFill>
            <a:schemeClr val="bg2">
              <a:lumMod val="25000"/>
              <a:alpha val="90000"/>
            </a:schemeClr>
          </a:solidFill>
          <a:ln>
            <a:solidFill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aixaDeTexto 2"/>
          <p:cNvSpPr txBox="1"/>
          <p:nvPr/>
        </p:nvSpPr>
        <p:spPr>
          <a:xfrm>
            <a:off x="690953" y="663099"/>
            <a:ext cx="3862455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defRPr sz="3600" b="1" strike="noStrike">
                <a:solidFill>
                  <a:srgbClr val="9C4700"/>
                </a:solidFill>
                <a:latin typeface="Calibri"/>
              </a:defRPr>
            </a:lvl1pPr>
          </a:lstStyle>
          <a:p>
            <a:pPr algn="l"/>
            <a:r>
              <a:rPr lang="bg-BG" sz="4000" dirty="0">
                <a:solidFill>
                  <a:schemeClr val="tx1"/>
                </a:solidFill>
                <a:sym typeface="Helvetica Light"/>
              </a:rPr>
              <a:t>Grande desafio:</a:t>
            </a:r>
            <a:endParaRPr lang="pt-BR" sz="4000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8" name="CustomShape 6"/>
          <p:cNvSpPr/>
          <p:nvPr/>
        </p:nvSpPr>
        <p:spPr>
          <a:xfrm>
            <a:off x="3026909" y="5285388"/>
            <a:ext cx="2707920" cy="1166040"/>
          </a:xfrm>
          <a:prstGeom prst="roundRect">
            <a:avLst>
              <a:gd name="adj" fmla="val 12960"/>
            </a:avLst>
          </a:prstGeom>
          <a:solidFill>
            <a:schemeClr val="accent2">
              <a:lumMod val="75000"/>
              <a:alpha val="83000"/>
            </a:schemeClr>
          </a:solidFill>
          <a:ln>
            <a:noFill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4274" tIns="91414" rIns="64274" bIns="91414" anchor="ctr"/>
          <a:lstStyle/>
          <a:p>
            <a:pPr algn="ctr" defTabSz="410646" hangingPunct="0">
              <a:lnSpc>
                <a:spcPct val="90000"/>
              </a:lnSpc>
            </a:pPr>
            <a:r>
              <a:rPr lang="bg-BG" sz="2400" b="1" kern="0" dirty="0">
                <a:solidFill>
                  <a:srgbClr val="000000"/>
                </a:solidFill>
                <a:latin typeface="Calibri"/>
                <a:ea typeface="Helvetica Light"/>
                <a:cs typeface="Helvetica Light"/>
                <a:sym typeface="Helvetica Light"/>
              </a:rPr>
              <a:t>Turismo em ambientes recifais</a:t>
            </a:r>
            <a:endParaRPr sz="36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407" y="343258"/>
            <a:ext cx="1707396" cy="183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5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9"/>
          <p:cNvCxnSpPr/>
          <p:nvPr/>
        </p:nvCxnSpPr>
        <p:spPr>
          <a:xfrm>
            <a:off x="6460435" y="620713"/>
            <a:ext cx="264806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6806994" y="220603"/>
            <a:ext cx="2159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0000"/>
                </a:solidFill>
                <a:cs typeface="ＭＳ Ｐゴシック" charset="0"/>
              </a:rPr>
              <a:t>Turismo na APARC</a:t>
            </a:r>
          </a:p>
        </p:txBody>
      </p:sp>
      <p:sp>
        <p:nvSpPr>
          <p:cNvPr id="5" name="Retângulo 5"/>
          <p:cNvSpPr/>
          <p:nvPr/>
        </p:nvSpPr>
        <p:spPr>
          <a:xfrm>
            <a:off x="500063" y="896788"/>
            <a:ext cx="4409975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4" tIns="44986" rIns="89974" bIns="44986"/>
          <a:lstStyle/>
          <a:p>
            <a:pPr defTabSz="410646" hangingPunct="0"/>
            <a:r>
              <a:rPr lang="bg-BG" sz="3200" b="1" kern="0" dirty="0">
                <a:solidFill>
                  <a:srgbClr val="000000"/>
                </a:solidFill>
                <a:latin typeface="Calibri"/>
                <a:ea typeface="Helvetica Light"/>
                <a:cs typeface="Helvetica Light"/>
              </a:rPr>
              <a:t>Parrachos de Maracajaú</a:t>
            </a:r>
            <a:endParaRPr lang="pt-BR" sz="3200" b="1" kern="0" dirty="0">
              <a:solidFill>
                <a:srgbClr val="000000"/>
              </a:solidFill>
              <a:latin typeface="Calibri"/>
              <a:ea typeface="Helvetica Light"/>
              <a:cs typeface="Helvetica Light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5512" y="2028454"/>
            <a:ext cx="7180898" cy="3179044"/>
          </a:xfrm>
          <a:prstGeom prst="rect">
            <a:avLst/>
          </a:prstGeom>
          <a:noFill/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9490" y="5503166"/>
            <a:ext cx="5497553" cy="112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Máximo de 882 visitantes/dia</a:t>
            </a:r>
            <a:endParaRPr lang="pt-BR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Comunidade de Maracajaú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75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9"/>
          <p:cNvCxnSpPr/>
          <p:nvPr/>
        </p:nvCxnSpPr>
        <p:spPr>
          <a:xfrm>
            <a:off x="6460435" y="620713"/>
            <a:ext cx="264806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6806994" y="220603"/>
            <a:ext cx="21599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0000"/>
                </a:solidFill>
                <a:cs typeface="ＭＳ Ｐゴシック" charset="0"/>
              </a:rPr>
              <a:t>Turismo na APARC</a:t>
            </a:r>
          </a:p>
        </p:txBody>
      </p:sp>
      <p:sp>
        <p:nvSpPr>
          <p:cNvPr id="5" name="Retângulo 5"/>
          <p:cNvSpPr/>
          <p:nvPr/>
        </p:nvSpPr>
        <p:spPr>
          <a:xfrm>
            <a:off x="500063" y="896788"/>
            <a:ext cx="4745589" cy="7078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4" tIns="44986" rIns="89974" bIns="44986"/>
          <a:lstStyle/>
          <a:p>
            <a:pPr defTabSz="410646" hangingPunct="0"/>
            <a:r>
              <a:rPr lang="bg-BG" sz="3200" b="1" kern="0" dirty="0">
                <a:solidFill>
                  <a:srgbClr val="000000"/>
                </a:solidFill>
                <a:latin typeface="Calibri"/>
                <a:ea typeface="Helvetica Light"/>
                <a:cs typeface="Helvetica Light"/>
              </a:rPr>
              <a:t>Parrachos de Rio do Fogo</a:t>
            </a:r>
            <a:endParaRPr lang="pt-BR" sz="3200" b="1" kern="0" dirty="0">
              <a:solidFill>
                <a:srgbClr val="000000"/>
              </a:solidFill>
              <a:latin typeface="Calibri"/>
              <a:ea typeface="Helvetica Light"/>
              <a:cs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98266" y="1841499"/>
            <a:ext cx="4362169" cy="3271627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2198" y="5489098"/>
            <a:ext cx="8337568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Máximo de 200 visitantes/dia</a:t>
            </a:r>
            <a:endParaRPr lang="pt-BR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Comunidades de Rio do Fogo 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e 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Perobas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30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9218" y="1357419"/>
            <a:ext cx="5166250" cy="385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800" b="1" u="sng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Visitantes em 201</a:t>
            </a:r>
            <a:r>
              <a:rPr lang="pt-BR" sz="2800" b="1" u="sng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6</a:t>
            </a:r>
            <a:endParaRPr lang="bg-BG" sz="2800" b="1" u="sng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Maracajaú: 1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32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.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830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Perobas: 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4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.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872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Rio do Fogo: 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702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      </a:t>
            </a:r>
            <a:r>
              <a:rPr lang="bg-BG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TOTAL: 1</a:t>
            </a:r>
            <a:r>
              <a:rPr lang="pt-BR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38</a:t>
            </a:r>
            <a:r>
              <a:rPr lang="bg-BG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.</a:t>
            </a:r>
            <a:r>
              <a:rPr lang="pt-BR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470</a:t>
            </a:r>
            <a:endParaRPr lang="bg-BG" sz="28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816" y="4527825"/>
            <a:ext cx="3138445" cy="668593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to 9"/>
          <p:cNvCxnSpPr/>
          <p:nvPr/>
        </p:nvCxnSpPr>
        <p:spPr>
          <a:xfrm>
            <a:off x="3445565" y="620713"/>
            <a:ext cx="56629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774147" y="220603"/>
            <a:ext cx="5266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0000"/>
                </a:solidFill>
                <a:cs typeface="ＭＳ Ｐゴシック" charset="0"/>
              </a:rPr>
              <a:t>Monitoramento ambiental e turístico na APARC</a:t>
            </a:r>
          </a:p>
        </p:txBody>
      </p:sp>
    </p:spTree>
    <p:extLst>
      <p:ext uri="{BB962C8B-B14F-4D97-AF65-F5344CB8AC3E}">
        <p14:creationId xmlns:p14="http://schemas.microsoft.com/office/powerpoint/2010/main" val="1058827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9218" y="1357419"/>
            <a:ext cx="5166250" cy="38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800" b="1" u="sng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Visitantes em 2017</a:t>
            </a: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Maracajaú: 125.954</a:t>
            </a: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Perobas: 10.205</a:t>
            </a: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Rio do Fogo: 9.102</a:t>
            </a: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      </a:t>
            </a:r>
            <a:r>
              <a:rPr lang="bg-BG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TOTAL: 145.261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7816" y="4527825"/>
            <a:ext cx="3138445" cy="668593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to 9"/>
          <p:cNvCxnSpPr/>
          <p:nvPr/>
        </p:nvCxnSpPr>
        <p:spPr>
          <a:xfrm>
            <a:off x="3445565" y="620713"/>
            <a:ext cx="56629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774147" y="220603"/>
            <a:ext cx="5266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0000"/>
                </a:solidFill>
                <a:cs typeface="ＭＳ Ｐゴシック" charset="0"/>
              </a:rPr>
              <a:t>Monitoramento ambiental e turístico na APARC</a:t>
            </a:r>
          </a:p>
        </p:txBody>
      </p:sp>
    </p:spTree>
    <p:extLst>
      <p:ext uri="{BB962C8B-B14F-4D97-AF65-F5344CB8AC3E}">
        <p14:creationId xmlns:p14="http://schemas.microsoft.com/office/powerpoint/2010/main" val="4161472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79218" y="1357419"/>
            <a:ext cx="5166250" cy="38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800" b="1" u="sng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Visitantes em 201</a:t>
            </a:r>
            <a:r>
              <a:rPr lang="pt-BR" sz="2800" b="1" u="sng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8</a:t>
            </a:r>
            <a:endParaRPr lang="bg-BG" sz="2800" b="1" u="sng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Maracajaú: 1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31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.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027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Perobas: 1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1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.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713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marL="342900" indent="-342900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/>
              <a:buChar char="•"/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Rio do Fogo: 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12.338</a:t>
            </a: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endParaRPr lang="bg-BG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      </a:t>
            </a:r>
            <a:r>
              <a:rPr lang="bg-BG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TOTAL: 1</a:t>
            </a:r>
            <a:r>
              <a:rPr lang="pt-BR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5</a:t>
            </a:r>
            <a:r>
              <a:rPr lang="bg-BG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5.</a:t>
            </a:r>
            <a:r>
              <a:rPr lang="pt-BR" sz="28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378</a:t>
            </a:r>
            <a:endParaRPr lang="bg-BG" sz="28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7816" y="4527825"/>
            <a:ext cx="3138445" cy="668593"/>
          </a:xfrm>
          <a:prstGeom prst="rect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reto 9"/>
          <p:cNvCxnSpPr/>
          <p:nvPr/>
        </p:nvCxnSpPr>
        <p:spPr>
          <a:xfrm>
            <a:off x="3445565" y="620713"/>
            <a:ext cx="5662939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774147" y="220603"/>
            <a:ext cx="5266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0000"/>
                </a:solidFill>
                <a:cs typeface="ＭＳ Ｐゴシック" charset="0"/>
              </a:rPr>
              <a:t>Monitoramento ambiental e turístico na APARC</a:t>
            </a:r>
          </a:p>
        </p:txBody>
      </p:sp>
    </p:spTree>
    <p:extLst>
      <p:ext uri="{BB962C8B-B14F-4D97-AF65-F5344CB8AC3E}">
        <p14:creationId xmlns:p14="http://schemas.microsoft.com/office/powerpoint/2010/main" val="1505852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676" y="474869"/>
            <a:ext cx="4541275" cy="6051826"/>
          </a:xfrm>
          <a:prstGeom prst="rect">
            <a:avLst/>
          </a:prstGeom>
          <a:ln w="76200" cmpd="tri">
            <a:solidFill>
              <a:srgbClr val="000000"/>
            </a:solidFill>
          </a:ln>
        </p:spPr>
      </p:pic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287121" y="391508"/>
            <a:ext cx="3478706" cy="5786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b="1" dirty="0">
                <a:solidFill>
                  <a:srgbClr val="C0504D"/>
                </a:solidFill>
                <a:latin typeface="Calibri"/>
              </a:rPr>
              <a:t>Plano de Manejo da APARC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1281043" y="1901505"/>
            <a:ext cx="993923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800" b="1" dirty="0">
                <a:solidFill>
                  <a:prstClr val="black"/>
                </a:solidFill>
                <a:latin typeface="Calibri"/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52266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1F9C139-8881-4C43-88BF-73C54970A9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8810"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37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715565" y="524502"/>
            <a:ext cx="4349686" cy="5847585"/>
            <a:chOff x="1872274" y="331304"/>
            <a:chExt cx="4858726" cy="653192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872274" y="331304"/>
              <a:ext cx="4858726" cy="653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ight Triangle 2"/>
            <p:cNvSpPr/>
            <p:nvPr/>
          </p:nvSpPr>
          <p:spPr>
            <a:xfrm flipH="1" flipV="1">
              <a:off x="3727447" y="3022593"/>
              <a:ext cx="53977" cy="45719"/>
            </a:xfrm>
            <a:prstGeom prst="rtTriangl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rot="5400000" flipH="1" flipV="1">
              <a:off x="3956045" y="3267068"/>
              <a:ext cx="53977" cy="45719"/>
            </a:xfrm>
            <a:prstGeom prst="rtTriangle">
              <a:avLst/>
            </a:prstGeom>
            <a:solidFill>
              <a:srgbClr val="FEA9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287120" y="391508"/>
            <a:ext cx="4428445" cy="107721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b="1" dirty="0">
                <a:solidFill>
                  <a:schemeClr val="accent2"/>
                </a:solidFill>
                <a:latin typeface="Calibri"/>
              </a:rPr>
              <a:t>Zoneamento ambiental da APARC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9664" y="1368468"/>
            <a:ext cx="3951466" cy="33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400" b="1" dirty="0">
              <a:solidFill>
                <a:prstClr val="black"/>
              </a:solidFill>
              <a:latin typeface="Calibri (Corpo)"/>
              <a:cs typeface="Times New Roman" pitchFamily="18" charset="0"/>
            </a:endParaRPr>
          </a:p>
          <a:p>
            <a:pPr defTabSz="914400" fontAlgn="base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B</a:t>
            </a:r>
            <a:r>
              <a:rPr lang="pt-BR" sz="2400" b="1" dirty="0" err="1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aseado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 principalmente nos aspectos </a:t>
            </a:r>
            <a:r>
              <a:rPr lang="pt-BR" sz="2400" b="1" dirty="0" err="1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ecológicos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 dos recifes e 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nos 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diferentes usos 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humanos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 </a:t>
            </a:r>
            <a:r>
              <a:rPr lang="pt-BR" sz="2400" b="1" dirty="0" err="1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j</a:t>
            </a:r>
            <a:r>
              <a:rPr lang="bg-BG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á</a:t>
            </a:r>
            <a:r>
              <a:rPr lang="pt-BR" sz="2400" b="1" dirty="0">
                <a:solidFill>
                  <a:prstClr val="black"/>
                </a:solidFill>
                <a:latin typeface="Calibri (Corpo)"/>
                <a:cs typeface="Times New Roman" pitchFamily="18" charset="0"/>
              </a:rPr>
              <a:t> desenvolvidos ou com potencial de uso. </a:t>
            </a:r>
          </a:p>
        </p:txBody>
      </p:sp>
    </p:spTree>
    <p:extLst>
      <p:ext uri="{BB962C8B-B14F-4D97-AF65-F5344CB8AC3E}">
        <p14:creationId xmlns:p14="http://schemas.microsoft.com/office/powerpoint/2010/main" val="13472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 APARC Rio do Fogo 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9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APARC Rio do Fogo 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5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APARC Rio do Fogo 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5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" y="0"/>
            <a:ext cx="7496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6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13000"/>
            <a:ext cx="9144000" cy="200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0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2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709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2.7.09 (43) - Sandra Magalhã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271083-5BDC-4BFC-8C9C-0AB3D0E37A98}"/>
              </a:ext>
            </a:extLst>
          </p:cNvPr>
          <p:cNvSpPr/>
          <p:nvPr/>
        </p:nvSpPr>
        <p:spPr>
          <a:xfrm>
            <a:off x="247338" y="517005"/>
            <a:ext cx="86493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Quantidades significativas de protetores solares dissolvidos nas águas do mar e, em experimentos controlados, indicam que alguns filtros UV químicos utilizados nos filtros solares são tóxicos e apresentam efeitos negativos sobre os corais e outros tipos de vida marinha mesmo em concentrações tão baixas quanto 62 partes por trilhão.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</a:t>
            </a:r>
            <a:r>
              <a:rPr lang="pt-BR" sz="2400" b="1" dirty="0"/>
              <a:t>OXIBENZONA</a:t>
            </a:r>
            <a:r>
              <a:rPr lang="pt-BR" sz="2400" dirty="0"/>
              <a:t> foi identificada como sendo a principal substância de preocupação.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Filtros UV orgânicos induzem toxicidades: agudas, </a:t>
            </a:r>
            <a:r>
              <a:rPr lang="pt-BR" sz="2400" dirty="0" err="1"/>
              <a:t>desenvolvimentais</a:t>
            </a:r>
            <a:r>
              <a:rPr lang="pt-BR" sz="2400" dirty="0"/>
              <a:t> e reprodutiva para diferentes organismos.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Alguns estudos mostraram que os ingredientes dos filtros solares provocam infecções virais em bactérias e </a:t>
            </a:r>
            <a:r>
              <a:rPr lang="pt-BR" sz="2400" dirty="0" err="1"/>
              <a:t>zooxantelas</a:t>
            </a:r>
            <a:r>
              <a:rPr lang="pt-BR" sz="2400" dirty="0"/>
              <a:t> (algas na maioria das vezes dinoflagelados que vivem </a:t>
            </a:r>
            <a:r>
              <a:rPr lang="pt-BR" sz="2400" dirty="0" err="1"/>
              <a:t>endossimbioticamente</a:t>
            </a:r>
            <a:r>
              <a:rPr lang="pt-BR" sz="2400" dirty="0"/>
              <a:t> em certos animais marinhos), causando branqueamento de corais.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23222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7.09 (53) - Sandra Magalhã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1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ixe Agulhão Roliço Hemiramphus brasiliensis - Sandra Magalhã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4200"/>
            <a:ext cx="9144000" cy="567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535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IMG_3776 - Ana Luisa Morei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80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IMG_3902 - Ana Luisa Morei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90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 IMG_5886 - Ana Luisa Moreir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54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 Raia de fogo - Dasyatis mariana - Sandra Magalhã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72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Cardume de Frades, Budiões e Cirurgiões - Sandra Magalhã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stomShape 1"/>
          <p:cNvSpPr/>
          <p:nvPr/>
        </p:nvSpPr>
        <p:spPr>
          <a:xfrm>
            <a:off x="102339" y="94554"/>
            <a:ext cx="4027925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4" tIns="44986" rIns="89974" bIns="44986"/>
          <a:lstStyle/>
          <a:p>
            <a:pPr algn="ctr" defTabSz="410646" hangingPunct="0"/>
            <a:r>
              <a:rPr lang="pt-BR" sz="5400" b="1" kern="0" dirty="0" err="1">
                <a:solidFill>
                  <a:srgbClr val="000000"/>
                </a:solidFill>
                <a:latin typeface="Calibri"/>
                <a:ea typeface="Helvetica Light"/>
                <a:cs typeface="Helvetica Light"/>
                <a:sym typeface="Helvetica Light"/>
              </a:rPr>
              <a:t>Obrigad</a:t>
            </a:r>
            <a:r>
              <a:rPr lang="bg-BG" sz="5400" b="1" kern="0" dirty="0">
                <a:solidFill>
                  <a:srgbClr val="000000"/>
                </a:solidFill>
                <a:latin typeface="Calibri"/>
                <a:ea typeface="Helvetica Light"/>
                <a:cs typeface="Helvetica Light"/>
                <a:sym typeface="Helvetica Light"/>
              </a:rPr>
              <a:t>o</a:t>
            </a:r>
            <a:r>
              <a:rPr lang="pt-BR" sz="5400" b="1" kern="0" dirty="0">
                <a:solidFill>
                  <a:srgbClr val="000000"/>
                </a:solidFill>
                <a:latin typeface="Calibri"/>
                <a:ea typeface="Helvetica Light"/>
                <a:cs typeface="Helvetica Light"/>
                <a:sym typeface="Helvetica Light"/>
              </a:rPr>
              <a:t>!</a:t>
            </a:r>
            <a:endParaRPr sz="5400" kern="0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4" name="Imagem 2" descr="Logo_Idema_2009_nome_pre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2532" y="5899996"/>
            <a:ext cx="2305945" cy="56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92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1C271083-5BDC-4BFC-8C9C-0AB3D0E37A98}"/>
              </a:ext>
            </a:extLst>
          </p:cNvPr>
          <p:cNvSpPr/>
          <p:nvPr/>
        </p:nvSpPr>
        <p:spPr>
          <a:xfrm>
            <a:off x="254833" y="531995"/>
            <a:ext cx="864932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Estudos apresentados por </a:t>
            </a:r>
            <a:r>
              <a:rPr lang="pt-BR" sz="2400" dirty="0" err="1"/>
              <a:t>Downs</a:t>
            </a:r>
            <a:r>
              <a:rPr lang="pt-BR" sz="2400" dirty="0"/>
              <a:t> (2016). </a:t>
            </a:r>
          </a:p>
          <a:p>
            <a:pPr algn="just"/>
            <a:endParaRPr lang="pt-BR" sz="2400" dirty="0"/>
          </a:p>
          <a:p>
            <a:pPr marL="1438275" algn="just"/>
            <a:r>
              <a:rPr lang="pt-BR" sz="2400" dirty="0"/>
              <a:t>Embora as estimativas das quantidades de filtros UV detectáveis nas águas do mar apresentem concentrações variadas, foram encontradas em águas do mar consideradas "ambientalmente relevantes“ e representam uma ameaça para os recifes.</a:t>
            </a:r>
          </a:p>
          <a:p>
            <a:pPr marL="1438275" algn="just"/>
            <a:endParaRPr lang="pt-BR" sz="2400" dirty="0"/>
          </a:p>
          <a:p>
            <a:pPr marL="1438275" algn="just"/>
            <a:r>
              <a:rPr lang="pt-BR" sz="2400" dirty="0"/>
              <a:t>“Pesquisas recentes estão mostrando que as concentrações </a:t>
            </a:r>
            <a:r>
              <a:rPr lang="pt-BR" sz="2400" dirty="0" err="1"/>
              <a:t>oxibenzona</a:t>
            </a:r>
            <a:r>
              <a:rPr lang="pt-BR" sz="2400" dirty="0"/>
              <a:t> em recifes ao redor do mundo são comumente entre 100 partes por trilhão e 100 </a:t>
            </a:r>
            <a:r>
              <a:rPr lang="pt-BR" sz="2400" dirty="0" err="1"/>
              <a:t>ppb</a:t>
            </a:r>
            <a:r>
              <a:rPr lang="pt-BR" sz="2400" dirty="0"/>
              <a:t> - bem dentro do alcance de ser um significativo ameaça ambiental ”. 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Okinawa, </a:t>
            </a:r>
            <a:r>
              <a:rPr lang="pt-BR" sz="2400" dirty="0" err="1"/>
              <a:t>Tashiro</a:t>
            </a:r>
            <a:r>
              <a:rPr lang="pt-BR" sz="2400" dirty="0"/>
              <a:t> e </a:t>
            </a:r>
            <a:r>
              <a:rPr lang="pt-BR" sz="2400" dirty="0" err="1"/>
              <a:t>Kameda</a:t>
            </a:r>
            <a:r>
              <a:rPr lang="pt-BR" sz="2400" dirty="0"/>
              <a:t> (2013) demonstraram que a contaminação por </a:t>
            </a:r>
            <a:r>
              <a:rPr lang="pt-BR" sz="2400" dirty="0" err="1"/>
              <a:t>oxibenzona</a:t>
            </a:r>
            <a:r>
              <a:rPr lang="pt-BR" sz="2400" dirty="0"/>
              <a:t> das praias pode viajar mais de 0,6 km da fonte de poluição.</a:t>
            </a:r>
          </a:p>
        </p:txBody>
      </p:sp>
    </p:spTree>
    <p:extLst>
      <p:ext uri="{BB962C8B-B14F-4D97-AF65-F5344CB8AC3E}">
        <p14:creationId xmlns:p14="http://schemas.microsoft.com/office/powerpoint/2010/main" val="825640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35831BA-A7EE-47FF-A9CE-97AC0ECD8D30}"/>
              </a:ext>
            </a:extLst>
          </p:cNvPr>
          <p:cNvSpPr/>
          <p:nvPr/>
        </p:nvSpPr>
        <p:spPr>
          <a:xfrm>
            <a:off x="149903" y="612844"/>
            <a:ext cx="872427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/>
            <a:r>
              <a:rPr lang="pt-BR" sz="2400" dirty="0"/>
              <a:t>Laboratório e estudos </a:t>
            </a:r>
            <a:r>
              <a:rPr lang="pt-BR" sz="2400" dirty="0" err="1"/>
              <a:t>in-situ</a:t>
            </a:r>
            <a:r>
              <a:rPr lang="pt-BR" sz="2400" dirty="0"/>
              <a:t> controlados usando fragmentos e células de várias espécies de corais duros mostraram branqueamento em resposta a protetores solares. </a:t>
            </a:r>
          </a:p>
          <a:p>
            <a:pPr marL="269875" indent="-269875" algn="just"/>
            <a:endParaRPr lang="pt-BR" sz="2400" dirty="0"/>
          </a:p>
          <a:p>
            <a:pPr marL="269875" indent="-269875" algn="just"/>
            <a:r>
              <a:rPr lang="pt-BR" sz="2400" dirty="0"/>
              <a:t>Este pode ser por vários motivos: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Na escuridão, o branqueamento resulta da simbiose das </a:t>
            </a:r>
            <a:r>
              <a:rPr lang="pt-BR" sz="2400" dirty="0" err="1"/>
              <a:t>zooxantelas</a:t>
            </a:r>
            <a:r>
              <a:rPr lang="pt-BR" sz="2400" dirty="0"/>
              <a:t>; um processo pelo qual o hospedeiro células "come" as </a:t>
            </a:r>
            <a:r>
              <a:rPr lang="pt-BR" sz="2400" dirty="0" err="1"/>
              <a:t>zooxantelas</a:t>
            </a:r>
            <a:r>
              <a:rPr lang="pt-BR" sz="2400" dirty="0"/>
              <a:t> (</a:t>
            </a:r>
            <a:r>
              <a:rPr lang="pt-BR" sz="2400" dirty="0" err="1"/>
              <a:t>Downs</a:t>
            </a:r>
            <a:r>
              <a:rPr lang="pt-BR" sz="2400" dirty="0"/>
              <a:t> et al. 2009).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À luz, o BP-2 causa danos diretamente ao </a:t>
            </a:r>
            <a:r>
              <a:rPr lang="pt-BR" sz="2400" dirty="0" err="1"/>
              <a:t>zooxanthellae</a:t>
            </a:r>
            <a:r>
              <a:rPr lang="pt-BR" sz="2400" dirty="0"/>
              <a:t>, independente de qualquer mecanismo de degradação.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 err="1"/>
              <a:t>Danovaro</a:t>
            </a:r>
            <a:r>
              <a:rPr lang="pt-BR" sz="2400" dirty="0"/>
              <a:t> et al (2008) mostrou que o branqueamento ocorreu como resultado de Filtros UV induzindo o ciclo viral lítico em simbiose </a:t>
            </a:r>
            <a:r>
              <a:rPr lang="pt-BR" sz="2400" dirty="0" err="1"/>
              <a:t>zooxanthellae</a:t>
            </a:r>
            <a:r>
              <a:rPr lang="pt-BR" sz="2400" dirty="0"/>
              <a:t> com infecções latentes.</a:t>
            </a:r>
          </a:p>
        </p:txBody>
      </p:sp>
    </p:spTree>
    <p:extLst>
      <p:ext uri="{BB962C8B-B14F-4D97-AF65-F5344CB8AC3E}">
        <p14:creationId xmlns:p14="http://schemas.microsoft.com/office/powerpoint/2010/main" val="42844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435831BA-A7EE-47FF-A9CE-97AC0ECD8D30}"/>
              </a:ext>
            </a:extLst>
          </p:cNvPr>
          <p:cNvSpPr/>
          <p:nvPr/>
        </p:nvSpPr>
        <p:spPr>
          <a:xfrm>
            <a:off x="149903" y="612844"/>
            <a:ext cx="87242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 </a:t>
            </a:r>
            <a:r>
              <a:rPr lang="pt-BR" sz="2400" dirty="0" err="1"/>
              <a:t>oxibenzona</a:t>
            </a:r>
            <a:r>
              <a:rPr lang="pt-BR" sz="2400" dirty="0"/>
              <a:t> induz o branqueamento de corais abaixando a temperatura na qual os corais descoram quando expostos a estresse térmico prolongado.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Isso significa que o impacto do aumento da temperatura da superfície do mar pode ser exacerbado pela presença de filtro solar contaminantes e a resiliência dos corais as mudanças climáticas.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Alguns produtos químicos presentes nos protetores, em certas situações específicas, causam alterações nas “larvas” dos corais, tais como: mudanças na sua forma, e até mesmo, a morte.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 A </a:t>
            </a:r>
            <a:r>
              <a:rPr lang="pt-BR" sz="2400" dirty="0" err="1"/>
              <a:t>oxibenzona</a:t>
            </a:r>
            <a:r>
              <a:rPr lang="pt-BR" sz="2400" dirty="0"/>
              <a:t> demonstrou ser um </a:t>
            </a:r>
            <a:r>
              <a:rPr lang="pt-BR" sz="2400" dirty="0" err="1"/>
              <a:t>disruptor</a:t>
            </a:r>
            <a:r>
              <a:rPr lang="pt-BR" sz="2400" dirty="0"/>
              <a:t> endócrino, causando nas células epidérmicas externas das larvas dos corais, transformando em “esqueletos” na fase errada em seu desenvolvimento (</a:t>
            </a:r>
            <a:r>
              <a:rPr lang="pt-BR" sz="2400" dirty="0" err="1"/>
              <a:t>Downs</a:t>
            </a:r>
            <a:r>
              <a:rPr lang="pt-BR" sz="2400" dirty="0"/>
              <a:t> et al., 2015).</a:t>
            </a:r>
          </a:p>
        </p:txBody>
      </p:sp>
    </p:spTree>
    <p:extLst>
      <p:ext uri="{BB962C8B-B14F-4D97-AF65-F5344CB8AC3E}">
        <p14:creationId xmlns:p14="http://schemas.microsoft.com/office/powerpoint/2010/main" val="364953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2" descr="Logo_Idema_2009_nome_pret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20995" y="193935"/>
            <a:ext cx="3005258" cy="73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12946" y="1780359"/>
            <a:ext cx="6493576" cy="1323439"/>
          </a:xfrm>
          <a:prstGeom prst="rect">
            <a:avLst/>
          </a:prstGeom>
          <a:solidFill>
            <a:srgbClr val="516F67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4000" dirty="0">
                <a:solidFill>
                  <a:schemeClr val="bg1"/>
                </a:solidFill>
              </a:rPr>
              <a:t>Área de Proteção Ambiental dos Recifes de Corais - APARC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Figura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25064" y="4921193"/>
            <a:ext cx="1409696" cy="179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E350969-CE0D-4D83-A78D-4C95ECD5B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8" y="193935"/>
            <a:ext cx="1686004" cy="139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10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 UCS_0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304"/>
            <a:ext cx="9144000" cy="5075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</p:pic>
      <p:sp>
        <p:nvSpPr>
          <p:cNvPr id="4" name="TextBox 3"/>
          <p:cNvSpPr txBox="1"/>
          <p:nvPr/>
        </p:nvSpPr>
        <p:spPr>
          <a:xfrm>
            <a:off x="7127143" y="1262321"/>
            <a:ext cx="1833238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Área de Proteção Ambiental dos Recifes de Corais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9337" y="2230371"/>
            <a:ext cx="126996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Área de Proteção Ambiental Jenipabu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3390" y="4120037"/>
            <a:ext cx="11485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Área de Proteção Ambiental Bonfim - Guaraíra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2575" y="5969477"/>
            <a:ext cx="114850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Área de Proteção Ambiental Piquiri - Una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42044" y="5788188"/>
            <a:ext cx="1269964" cy="74611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2621" y="6342533"/>
            <a:ext cx="899280" cy="273240"/>
          </a:xfrm>
          <a:prstGeom prst="rect">
            <a:avLst/>
          </a:prstGeom>
          <a:ln w="6480">
            <a:noFill/>
          </a:ln>
        </p:spPr>
      </p:pic>
      <p:sp>
        <p:nvSpPr>
          <p:cNvPr id="18" name="CaixaDeTexto 4"/>
          <p:cNvSpPr txBox="1"/>
          <p:nvPr/>
        </p:nvSpPr>
        <p:spPr>
          <a:xfrm>
            <a:off x="209843" y="1617877"/>
            <a:ext cx="8260505" cy="16110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5" tIns="35715" rIns="35715" bIns="35715" numCol="1" spcCol="26787" rtlCol="0" anchor="t" anchorCtr="0">
            <a:spAutoFit/>
          </a:bodyPr>
          <a:lstStyle/>
          <a:p>
            <a:pPr defTabSz="410730" hangingPunct="0"/>
            <a:r>
              <a:rPr lang="pt-BR" sz="2800" b="1" kern="0" dirty="0">
                <a:solidFill>
                  <a:srgbClr val="000000"/>
                </a:solidFill>
                <a:latin typeface="Calibri"/>
                <a:ea typeface="Helvetica Light"/>
                <a:cs typeface="Calibri"/>
                <a:sym typeface="Helvetica Light"/>
              </a:rPr>
              <a:t>10</a:t>
            </a:r>
            <a:r>
              <a:rPr lang="bg-BG" sz="2800" b="1" kern="0" dirty="0">
                <a:solidFill>
                  <a:srgbClr val="000000"/>
                </a:solidFill>
                <a:latin typeface="Calibri"/>
                <a:ea typeface="Helvetica Light"/>
                <a:cs typeface="Calibri"/>
                <a:sym typeface="Helvetica Light"/>
              </a:rPr>
              <a:t> U</a:t>
            </a:r>
            <a:r>
              <a:rPr lang="en-US" sz="2800" b="1" kern="0" dirty="0">
                <a:solidFill>
                  <a:srgbClr val="000000"/>
                </a:solidFill>
                <a:latin typeface="Calibri"/>
                <a:ea typeface="Helvetica Light"/>
                <a:cs typeface="Calibri"/>
                <a:sym typeface="Helvetica Light"/>
              </a:rPr>
              <a:t>c</a:t>
            </a:r>
            <a:r>
              <a:rPr lang="bg-BG" sz="2800" b="1" kern="0" dirty="0">
                <a:solidFill>
                  <a:srgbClr val="000000"/>
                </a:solidFill>
                <a:latin typeface="Calibri"/>
                <a:ea typeface="Helvetica Light"/>
                <a:cs typeface="Calibri"/>
                <a:sym typeface="Helvetica Light"/>
              </a:rPr>
              <a:t>s estaduais</a:t>
            </a:r>
          </a:p>
          <a:p>
            <a:pPr defTabSz="410730" hangingPunct="0"/>
            <a:r>
              <a:rPr lang="bg-BG" sz="2400" b="1" kern="0" dirty="0">
                <a:solidFill>
                  <a:srgbClr val="000000"/>
                </a:solidFill>
                <a:latin typeface="Calibri"/>
                <a:ea typeface="Helvetica Light"/>
                <a:cs typeface="Calibri"/>
                <a:sym typeface="Helvetica Light"/>
              </a:rPr>
              <a:t>	</a:t>
            </a:r>
            <a:r>
              <a:rPr lang="bg-BG" sz="2400" b="1" kern="0" dirty="0">
                <a:solidFill>
                  <a:srgbClr val="00B050"/>
                </a:solidFill>
                <a:latin typeface="Calibri"/>
                <a:ea typeface="Helvetica Light"/>
                <a:cs typeface="Calibri"/>
                <a:sym typeface="Helvetica Light"/>
              </a:rPr>
              <a:t>1 RDS</a:t>
            </a:r>
          </a:p>
          <a:p>
            <a:pPr defTabSz="410730" hangingPunct="0"/>
            <a:r>
              <a:rPr lang="bg-BG" sz="2400" b="1" kern="0" dirty="0">
                <a:solidFill>
                  <a:srgbClr val="000000"/>
                </a:solidFill>
                <a:latin typeface="Calibri"/>
                <a:ea typeface="Helvetica Light"/>
                <a:cs typeface="Calibri"/>
                <a:sym typeface="Helvetica Light"/>
              </a:rPr>
              <a:t>	</a:t>
            </a:r>
            <a:r>
              <a:rPr lang="bg-BG" sz="2400" b="1" kern="0" dirty="0">
                <a:solidFill>
                  <a:srgbClr val="C00000"/>
                </a:solidFill>
                <a:latin typeface="Calibri"/>
                <a:ea typeface="Helvetica Light"/>
                <a:cs typeface="Calibri"/>
                <a:sym typeface="Helvetica Light"/>
              </a:rPr>
              <a:t>4 Parques</a:t>
            </a:r>
          </a:p>
          <a:p>
            <a:pPr defTabSz="410730" hangingPunct="0"/>
            <a:r>
              <a:rPr lang="bg-BG" sz="2400" b="1" kern="0" dirty="0">
                <a:solidFill>
                  <a:srgbClr val="000000"/>
                </a:solidFill>
                <a:latin typeface="Calibri"/>
                <a:ea typeface="Helvetica Light"/>
                <a:cs typeface="Calibri"/>
                <a:sym typeface="Helvetica Light"/>
              </a:rPr>
              <a:t>	</a:t>
            </a:r>
            <a:r>
              <a:rPr lang="pt-BR" sz="2400" b="1" kern="0" dirty="0">
                <a:solidFill>
                  <a:srgbClr val="0365C0"/>
                </a:solidFill>
                <a:latin typeface="Calibri"/>
                <a:ea typeface="Helvetica Light"/>
                <a:cs typeface="Calibri"/>
                <a:sym typeface="Helvetica Light"/>
              </a:rPr>
              <a:t>5</a:t>
            </a:r>
            <a:r>
              <a:rPr lang="bg-BG" sz="2400" b="1" kern="0" dirty="0">
                <a:solidFill>
                  <a:srgbClr val="0365C0"/>
                </a:solidFill>
                <a:latin typeface="Calibri"/>
                <a:ea typeface="Helvetica Light"/>
                <a:cs typeface="Calibri"/>
                <a:sym typeface="Helvetica Light"/>
              </a:rPr>
              <a:t> APAs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5356" y="3035551"/>
            <a:ext cx="144671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spc="0" normalizeH="0" baseline="0" dirty="0">
                <a:ln>
                  <a:noFill/>
                </a:ln>
                <a:solidFill>
                  <a:srgbClr val="C8250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Parque Estadual Dunas do Natal Jornalista Luiz Maria</a:t>
            </a:r>
            <a:r>
              <a:rPr kumimoji="0" lang="bg-BG" sz="1200" b="1" i="0" u="none" strike="noStrike" cap="none" spc="0" normalizeH="0" dirty="0">
                <a:ln>
                  <a:noFill/>
                </a:ln>
                <a:solidFill>
                  <a:srgbClr val="C8250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Alves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C8250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8485" y="5338350"/>
            <a:ext cx="14467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spc="0" normalizeH="0" baseline="0" dirty="0">
                <a:ln>
                  <a:noFill/>
                </a:ln>
                <a:solidFill>
                  <a:srgbClr val="C8250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Parque Estadual Mata da Pipa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C8250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2363" y="6250465"/>
            <a:ext cx="14467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i="0" u="none" strike="noStrike" cap="none" spc="0" normalizeH="0" baseline="0" dirty="0">
                <a:ln>
                  <a:noFill/>
                </a:ln>
                <a:solidFill>
                  <a:srgbClr val="C8250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Parque Estadual Florêncio Luciano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C8250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166" y="5719609"/>
            <a:ext cx="144671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i="0" u="none" strike="noStrike" cap="none" spc="0" normalizeH="0" baseline="0" dirty="0">
                <a:ln>
                  <a:noFill/>
                </a:ln>
                <a:solidFill>
                  <a:srgbClr val="C82506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Parque Ecológico Pico do Cabugy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C82506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32283" y="1023165"/>
            <a:ext cx="252660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b="1" i="0" u="none" strike="noStrike" cap="none" spc="0" normalizeH="0" baseline="0" dirty="0">
                <a:ln>
                  <a:noFill/>
                </a:ln>
                <a:solidFill>
                  <a:srgbClr val="00882B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Reserva de Desenvolvimento Sustentável Estadual Ponta</a:t>
            </a:r>
            <a:r>
              <a:rPr kumimoji="0" lang="bg-BG" sz="1200" b="1" i="0" u="none" strike="noStrike" cap="none" spc="0" normalizeH="0" dirty="0">
                <a:ln>
                  <a:noFill/>
                </a:ln>
                <a:solidFill>
                  <a:srgbClr val="00882B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do Tubarão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882B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Forma livre 15"/>
          <p:cNvSpPr/>
          <p:nvPr/>
        </p:nvSpPr>
        <p:spPr>
          <a:xfrm>
            <a:off x="3863270" y="2411946"/>
            <a:ext cx="258030" cy="164110"/>
          </a:xfrm>
          <a:custGeom>
            <a:avLst/>
            <a:gdLst>
              <a:gd name="connsiteX0" fmla="*/ 145356 w 258030"/>
              <a:gd name="connsiteY0" fmla="*/ 32232 h 164110"/>
              <a:gd name="connsiteX1" fmla="*/ 119354 w 258030"/>
              <a:gd name="connsiteY1" fmla="*/ 23565 h 164110"/>
              <a:gd name="connsiteX2" fmla="*/ 106353 w 258030"/>
              <a:gd name="connsiteY2" fmla="*/ 19231 h 164110"/>
              <a:gd name="connsiteX3" fmla="*/ 71684 w 258030"/>
              <a:gd name="connsiteY3" fmla="*/ 10564 h 164110"/>
              <a:gd name="connsiteX4" fmla="*/ 45682 w 258030"/>
              <a:gd name="connsiteY4" fmla="*/ 1897 h 164110"/>
              <a:gd name="connsiteX5" fmla="*/ 6679 w 258030"/>
              <a:gd name="connsiteY5" fmla="*/ 14898 h 164110"/>
              <a:gd name="connsiteX6" fmla="*/ 2345 w 258030"/>
              <a:gd name="connsiteY6" fmla="*/ 27899 h 164110"/>
              <a:gd name="connsiteX7" fmla="*/ 6679 w 258030"/>
              <a:gd name="connsiteY7" fmla="*/ 62568 h 164110"/>
              <a:gd name="connsiteX8" fmla="*/ 32681 w 258030"/>
              <a:gd name="connsiteY8" fmla="*/ 71235 h 164110"/>
              <a:gd name="connsiteX9" fmla="*/ 71684 w 258030"/>
              <a:gd name="connsiteY9" fmla="*/ 84236 h 164110"/>
              <a:gd name="connsiteX10" fmla="*/ 84685 w 258030"/>
              <a:gd name="connsiteY10" fmla="*/ 88570 h 164110"/>
              <a:gd name="connsiteX11" fmla="*/ 102019 w 258030"/>
              <a:gd name="connsiteY11" fmla="*/ 92903 h 164110"/>
              <a:gd name="connsiteX12" fmla="*/ 141022 w 258030"/>
              <a:gd name="connsiteY12" fmla="*/ 105904 h 164110"/>
              <a:gd name="connsiteX13" fmla="*/ 154023 w 258030"/>
              <a:gd name="connsiteY13" fmla="*/ 110238 h 164110"/>
              <a:gd name="connsiteX14" fmla="*/ 171357 w 258030"/>
              <a:gd name="connsiteY14" fmla="*/ 136240 h 164110"/>
              <a:gd name="connsiteX15" fmla="*/ 180025 w 258030"/>
              <a:gd name="connsiteY15" fmla="*/ 144907 h 164110"/>
              <a:gd name="connsiteX16" fmla="*/ 188692 w 258030"/>
              <a:gd name="connsiteY16" fmla="*/ 157908 h 164110"/>
              <a:gd name="connsiteX17" fmla="*/ 201693 w 258030"/>
              <a:gd name="connsiteY17" fmla="*/ 162242 h 164110"/>
              <a:gd name="connsiteX18" fmla="*/ 240696 w 258030"/>
              <a:gd name="connsiteY18" fmla="*/ 157908 h 164110"/>
              <a:gd name="connsiteX19" fmla="*/ 258030 w 258030"/>
              <a:gd name="connsiteY19" fmla="*/ 131906 h 164110"/>
              <a:gd name="connsiteX20" fmla="*/ 245030 w 258030"/>
              <a:gd name="connsiteY20" fmla="*/ 127572 h 164110"/>
              <a:gd name="connsiteX21" fmla="*/ 240696 w 258030"/>
              <a:gd name="connsiteY21" fmla="*/ 92903 h 164110"/>
              <a:gd name="connsiteX22" fmla="*/ 210360 w 258030"/>
              <a:gd name="connsiteY22" fmla="*/ 71235 h 164110"/>
              <a:gd name="connsiteX23" fmla="*/ 197359 w 258030"/>
              <a:gd name="connsiteY23" fmla="*/ 66901 h 164110"/>
              <a:gd name="connsiteX24" fmla="*/ 184358 w 258030"/>
              <a:gd name="connsiteY24" fmla="*/ 62568 h 164110"/>
              <a:gd name="connsiteX25" fmla="*/ 175691 w 258030"/>
              <a:gd name="connsiteY25" fmla="*/ 53900 h 164110"/>
              <a:gd name="connsiteX26" fmla="*/ 149689 w 258030"/>
              <a:gd name="connsiteY26" fmla="*/ 45233 h 164110"/>
              <a:gd name="connsiteX27" fmla="*/ 145356 w 258030"/>
              <a:gd name="connsiteY27" fmla="*/ 32232 h 16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58030" h="164110">
                <a:moveTo>
                  <a:pt x="145356" y="32232"/>
                </a:moveTo>
                <a:lnTo>
                  <a:pt x="119354" y="23565"/>
                </a:lnTo>
                <a:cubicBezTo>
                  <a:pt x="115020" y="22120"/>
                  <a:pt x="110785" y="20339"/>
                  <a:pt x="106353" y="19231"/>
                </a:cubicBezTo>
                <a:cubicBezTo>
                  <a:pt x="94797" y="16342"/>
                  <a:pt x="82985" y="14331"/>
                  <a:pt x="71684" y="10564"/>
                </a:cubicBezTo>
                <a:lnTo>
                  <a:pt x="45682" y="1897"/>
                </a:lnTo>
                <a:cubicBezTo>
                  <a:pt x="28677" y="4326"/>
                  <a:pt x="15618" y="0"/>
                  <a:pt x="6679" y="14898"/>
                </a:cubicBezTo>
                <a:cubicBezTo>
                  <a:pt x="4329" y="18815"/>
                  <a:pt x="3790" y="23565"/>
                  <a:pt x="2345" y="27899"/>
                </a:cubicBezTo>
                <a:cubicBezTo>
                  <a:pt x="3790" y="39455"/>
                  <a:pt x="0" y="53027"/>
                  <a:pt x="6679" y="62568"/>
                </a:cubicBezTo>
                <a:cubicBezTo>
                  <a:pt x="11918" y="70053"/>
                  <a:pt x="24014" y="68346"/>
                  <a:pt x="32681" y="71235"/>
                </a:cubicBezTo>
                <a:lnTo>
                  <a:pt x="71684" y="84236"/>
                </a:lnTo>
                <a:cubicBezTo>
                  <a:pt x="76018" y="85681"/>
                  <a:pt x="80253" y="87462"/>
                  <a:pt x="84685" y="88570"/>
                </a:cubicBezTo>
                <a:cubicBezTo>
                  <a:pt x="90463" y="90014"/>
                  <a:pt x="96314" y="91192"/>
                  <a:pt x="102019" y="92903"/>
                </a:cubicBezTo>
                <a:cubicBezTo>
                  <a:pt x="115145" y="96841"/>
                  <a:pt x="128021" y="101570"/>
                  <a:pt x="141022" y="105904"/>
                </a:cubicBezTo>
                <a:lnTo>
                  <a:pt x="154023" y="110238"/>
                </a:lnTo>
                <a:cubicBezTo>
                  <a:pt x="159801" y="118905"/>
                  <a:pt x="163991" y="128875"/>
                  <a:pt x="171357" y="136240"/>
                </a:cubicBezTo>
                <a:cubicBezTo>
                  <a:pt x="174246" y="139129"/>
                  <a:pt x="177473" y="141716"/>
                  <a:pt x="180025" y="144907"/>
                </a:cubicBezTo>
                <a:cubicBezTo>
                  <a:pt x="183279" y="148974"/>
                  <a:pt x="184625" y="154654"/>
                  <a:pt x="188692" y="157908"/>
                </a:cubicBezTo>
                <a:cubicBezTo>
                  <a:pt x="192259" y="160762"/>
                  <a:pt x="197359" y="160797"/>
                  <a:pt x="201693" y="162242"/>
                </a:cubicBezTo>
                <a:cubicBezTo>
                  <a:pt x="214694" y="160797"/>
                  <a:pt x="229179" y="164110"/>
                  <a:pt x="240696" y="157908"/>
                </a:cubicBezTo>
                <a:cubicBezTo>
                  <a:pt x="249868" y="152969"/>
                  <a:pt x="258030" y="131906"/>
                  <a:pt x="258030" y="131906"/>
                </a:cubicBezTo>
                <a:cubicBezTo>
                  <a:pt x="253697" y="130461"/>
                  <a:pt x="248947" y="129922"/>
                  <a:pt x="245030" y="127572"/>
                </a:cubicBezTo>
                <a:cubicBezTo>
                  <a:pt x="229247" y="118102"/>
                  <a:pt x="237629" y="111301"/>
                  <a:pt x="240696" y="92903"/>
                </a:cubicBezTo>
                <a:cubicBezTo>
                  <a:pt x="233473" y="71235"/>
                  <a:pt x="240696" y="81347"/>
                  <a:pt x="210360" y="71235"/>
                </a:cubicBezTo>
                <a:lnTo>
                  <a:pt x="197359" y="66901"/>
                </a:lnTo>
                <a:lnTo>
                  <a:pt x="184358" y="62568"/>
                </a:lnTo>
                <a:cubicBezTo>
                  <a:pt x="181469" y="59679"/>
                  <a:pt x="179346" y="55727"/>
                  <a:pt x="175691" y="53900"/>
                </a:cubicBezTo>
                <a:cubicBezTo>
                  <a:pt x="167519" y="49814"/>
                  <a:pt x="157860" y="49319"/>
                  <a:pt x="149689" y="45233"/>
                </a:cubicBezTo>
                <a:lnTo>
                  <a:pt x="145356" y="32232"/>
                </a:lnTo>
                <a:close/>
              </a:path>
            </a:pathLst>
          </a:custGeom>
          <a:solidFill>
            <a:srgbClr val="C000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6" name="Picture 1" descr="BANNER UCS_00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7554" y="1142984"/>
            <a:ext cx="1071570" cy="85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Resultado de imagem para dunas do rosad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1142984"/>
            <a:ext cx="500827" cy="495551"/>
          </a:xfrm>
          <a:prstGeom prst="ellipse">
            <a:avLst/>
          </a:prstGeom>
          <a:noFill/>
        </p:spPr>
      </p:pic>
      <p:cxnSp>
        <p:nvCxnSpPr>
          <p:cNvPr id="29" name="Conector reto 28"/>
          <p:cNvCxnSpPr>
            <a:endCxn id="16" idx="26"/>
          </p:cNvCxnSpPr>
          <p:nvPr/>
        </p:nvCxnSpPr>
        <p:spPr>
          <a:xfrm rot="16200000" flipH="1">
            <a:off x="3742539" y="2186758"/>
            <a:ext cx="456939" cy="8390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"/>
          <p:cNvSpPr txBox="1"/>
          <p:nvPr/>
        </p:nvSpPr>
        <p:spPr>
          <a:xfrm>
            <a:off x="2281998" y="1043830"/>
            <a:ext cx="1618924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bg-BG" sz="120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Área de Proteção Ambiental </a:t>
            </a:r>
            <a:r>
              <a:rPr kumimoji="0" lang="pt-BR" sz="120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Dunas do Rosado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CaixaDeTexto 4"/>
          <p:cNvSpPr txBox="1"/>
          <p:nvPr/>
        </p:nvSpPr>
        <p:spPr>
          <a:xfrm>
            <a:off x="618977" y="92890"/>
            <a:ext cx="7793501" cy="950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>
              <a:lnSpc>
                <a:spcPct val="100000"/>
              </a:lnSpc>
              <a:defRPr sz="3600" b="1" strike="noStrike">
                <a:solidFill>
                  <a:srgbClr val="9C4700"/>
                </a:solidFill>
                <a:latin typeface="Calibri"/>
              </a:defRPr>
            </a:lvl1pPr>
          </a:lstStyle>
          <a:p>
            <a:r>
              <a:rPr lang="bg-BG" sz="2800" dirty="0">
                <a:solidFill>
                  <a:schemeClr val="tx2"/>
                </a:solidFill>
                <a:sym typeface="Helvetica Light"/>
              </a:rPr>
              <a:t>Unidades de conservação do </a:t>
            </a:r>
          </a:p>
          <a:p>
            <a:r>
              <a:rPr lang="bg-BG" sz="2800" dirty="0">
                <a:solidFill>
                  <a:schemeClr val="tx2"/>
                </a:solidFill>
                <a:sym typeface="Helvetica Light"/>
              </a:rPr>
              <a:t>Estado do Rio Grande do Norte</a:t>
            </a:r>
          </a:p>
        </p:txBody>
      </p:sp>
    </p:spTree>
    <p:extLst>
      <p:ext uri="{BB962C8B-B14F-4D97-AF65-F5344CB8AC3E}">
        <p14:creationId xmlns:p14="http://schemas.microsoft.com/office/powerpoint/2010/main" val="14904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31" y="1101427"/>
            <a:ext cx="7197742" cy="56399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067" y="6509466"/>
            <a:ext cx="890470" cy="2650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56683" y="6496216"/>
            <a:ext cx="2544289" cy="245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 flipV="1">
            <a:off x="3727447" y="3022593"/>
            <a:ext cx="53977" cy="45719"/>
          </a:xfrm>
          <a:prstGeom prst="rtTriangl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Figura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85826" y="60718"/>
            <a:ext cx="803343" cy="10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287120" y="391508"/>
            <a:ext cx="5193513" cy="10848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>
                <a:solidFill>
                  <a:prstClr val="black"/>
                </a:solidFill>
              </a:rPr>
              <a:t>Localização da APARC</a:t>
            </a:r>
            <a:endParaRPr lang="pt-BR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043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804</Words>
  <Application>Microsoft Office PowerPoint</Application>
  <PresentationFormat>Apresentação na tela (4:3)</PresentationFormat>
  <Paragraphs>110</Paragraphs>
  <Slides>36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ＭＳ Ｐゴシック</vt:lpstr>
      <vt:lpstr>Arial</vt:lpstr>
      <vt:lpstr>Calibri</vt:lpstr>
      <vt:lpstr>Calibri (Corpo)</vt:lpstr>
      <vt:lpstr>Helvetica Light</vt:lpstr>
      <vt:lpstr>Impact</vt:lpstr>
      <vt:lpstr>Times New Roman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Werner Farkatt Tabosa</dc:creator>
  <cp:lastModifiedBy>Ana Carolina Vaz da Silva</cp:lastModifiedBy>
  <cp:revision>5</cp:revision>
  <dcterms:created xsi:type="dcterms:W3CDTF">2019-06-05T13:04:28Z</dcterms:created>
  <dcterms:modified xsi:type="dcterms:W3CDTF">2019-06-05T13:53:03Z</dcterms:modified>
</cp:coreProperties>
</file>