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1" r:id="rId6"/>
    <p:sldId id="266" r:id="rId7"/>
    <p:sldId id="267" r:id="rId8"/>
    <p:sldId id="260" r:id="rId9"/>
    <p:sldId id="272" r:id="rId10"/>
    <p:sldId id="264" r:id="rId11"/>
    <p:sldId id="273" r:id="rId12"/>
    <p:sldId id="263" r:id="rId13"/>
    <p:sldId id="268" r:id="rId14"/>
    <p:sldId id="269" r:id="rId15"/>
    <p:sldId id="270" r:id="rId16"/>
    <p:sldId id="271" r:id="rId17"/>
    <p:sldId id="265" r:id="rId18"/>
    <p:sldId id="277" r:id="rId19"/>
    <p:sldId id="262" r:id="rId20"/>
    <p:sldId id="274" r:id="rId21"/>
    <p:sldId id="278" r:id="rId22"/>
    <p:sldId id="276" r:id="rId23"/>
    <p:sldId id="275" r:id="rId24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B11E9-37F9-4217-A7C5-81E4001838B5}" type="datetimeFigureOut">
              <a:rPr lang="pt-BR" smtClean="0"/>
              <a:t>28/08/2013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F92AF-A85D-41FC-96F1-B09DB458146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6F90213-2969-48A2-9AB3-E3BFE5592CEB}" type="datetimeFigureOut">
              <a:rPr lang="pt-BR" smtClean="0"/>
              <a:pPr/>
              <a:t>28/08/2013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BAD6175-247F-44DB-AC20-94FE147C12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yvelise.verde@mec.gov.br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200" dirty="0" smtClean="0"/>
              <a:t>INSTITUIÇÃO DA RESIDÊNCIA PEDAGÓGICA PARA PROFESSORES DA EDUCAÇÃO BÁSICA</a:t>
            </a:r>
            <a:br>
              <a:rPr lang="pt-BR" sz="3200" dirty="0" smtClean="0"/>
            </a:br>
            <a:r>
              <a:rPr lang="pt-BR" sz="2400" dirty="0" smtClean="0"/>
              <a:t>- alteração do art. 65 da </a:t>
            </a:r>
            <a:r>
              <a:rPr lang="pt-BR" sz="2400" dirty="0" err="1" smtClean="0"/>
              <a:t>ldb</a:t>
            </a:r>
            <a:endParaRPr lang="pt-BR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992888" cy="218464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Audiência Pública no Senado Federal</a:t>
            </a:r>
          </a:p>
          <a:p>
            <a:r>
              <a:rPr lang="pt-BR" dirty="0" smtClean="0"/>
              <a:t>Dia 28 de agosto de 2013</a:t>
            </a:r>
          </a:p>
          <a:p>
            <a:endParaRPr lang="pt-BR" dirty="0" smtClean="0"/>
          </a:p>
          <a:p>
            <a:endParaRPr lang="pt-BR" dirty="0"/>
          </a:p>
          <a:p>
            <a:pPr algn="r"/>
            <a:r>
              <a:rPr lang="pt-BR" sz="1900" dirty="0" smtClean="0"/>
              <a:t>Profa. Dra. </a:t>
            </a:r>
            <a:r>
              <a:rPr lang="pt-BR" sz="1900" dirty="0" err="1" smtClean="0"/>
              <a:t>Yvelise</a:t>
            </a:r>
            <a:r>
              <a:rPr lang="pt-BR" sz="1900" dirty="0" smtClean="0"/>
              <a:t> Freitas de Souza </a:t>
            </a:r>
            <a:r>
              <a:rPr lang="pt-BR" sz="1900" dirty="0" err="1" smtClean="0"/>
              <a:t>Arco-Verde</a:t>
            </a:r>
            <a:endParaRPr lang="pt-BR" sz="1900" dirty="0" smtClean="0"/>
          </a:p>
          <a:p>
            <a:pPr algn="r"/>
            <a:r>
              <a:rPr lang="pt-BR" sz="1900" dirty="0" smtClean="0"/>
              <a:t>SEB/MEC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2652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Pareceres e Resoluções do CNE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chemeClr val="tx2"/>
                </a:solidFill>
              </a:rPr>
              <a:t>Resolução </a:t>
            </a:r>
            <a:r>
              <a:rPr lang="pt-BR" dirty="0">
                <a:solidFill>
                  <a:schemeClr val="tx2"/>
                </a:solidFill>
              </a:rPr>
              <a:t>CNE/CEB nº 1, de 27 de março de 2008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Define </a:t>
            </a:r>
            <a:r>
              <a:rPr lang="pt-BR" dirty="0"/>
              <a:t>os profissionais do magistério, para efeito da aplicação do art. 22 da Lei nº 11.494/2007, que regulamenta o Fundo de Manutenção e Desenvolvimento da Educação Básica e de Valorização dos Profissionais da Educação – FUNDEB.</a:t>
            </a:r>
          </a:p>
          <a:p>
            <a:pPr marL="0" indent="0">
              <a:buNone/>
            </a:pPr>
            <a:endParaRPr lang="pt-B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tx2"/>
                </a:solidFill>
              </a:rPr>
              <a:t>Resolução </a:t>
            </a:r>
            <a:r>
              <a:rPr lang="pt-BR" dirty="0">
                <a:solidFill>
                  <a:schemeClr val="tx2"/>
                </a:solidFill>
              </a:rPr>
              <a:t>CNE/CEB nº 2, de 28 de maio de 2009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 Fixa </a:t>
            </a:r>
            <a:r>
              <a:rPr lang="pt-BR" dirty="0"/>
              <a:t>as Diretrizes Nacionais para os Planos de Carreira e Remuneração dos Profissionais do Magistério da Educação Básica Pública, em conformidade com o artigo 6º da Lei nº 11.738, de 16 de julho de 2008, e com base nos artigos 206 e 211 da Constituição Federal, nos artigos 8º, § 1º, e 67 da Lei nº 9.394, de 20 de dezembro de 1996, e no artigo 40 da Lei nº 11.494, de 20 de junho de 2007</a:t>
            </a:r>
            <a:r>
              <a:rPr lang="pt-BR" dirty="0" smtClean="0"/>
              <a:t>.</a:t>
            </a:r>
            <a:endParaRPr lang="pt-BR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t-B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tx2"/>
                </a:solidFill>
              </a:rPr>
              <a:t>Parecer </a:t>
            </a:r>
            <a:r>
              <a:rPr lang="pt-BR" dirty="0">
                <a:solidFill>
                  <a:schemeClr val="tx2"/>
                </a:solidFill>
              </a:rPr>
              <a:t>CNE/CEB nº 18/2012, aprovado em 2 de outubro de 2012</a:t>
            </a:r>
            <a:r>
              <a:rPr lang="pt-BR" dirty="0"/>
              <a:t> </a:t>
            </a:r>
            <a:endParaRPr lang="pt-BR" dirty="0" smtClean="0"/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 Reexame </a:t>
            </a:r>
            <a:r>
              <a:rPr lang="pt-BR" dirty="0"/>
              <a:t>do Parecer CNE/CEB nº 9/2012, que trata da implantação da Lei nº 11.738/2008, que institui o piso salarial profissional nacional para os profissionais do magistério público da Educação Básica.</a:t>
            </a:r>
          </a:p>
        </p:txBody>
      </p:sp>
    </p:spTree>
    <p:extLst>
      <p:ext uri="{BB962C8B-B14F-4D97-AF65-F5344CB8AC3E}">
        <p14:creationId xmlns:p14="http://schemas.microsoft.com/office/powerpoint/2010/main" xmlns="" val="405877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pt-BR" sz="3200" dirty="0" smtClean="0"/>
              <a:t>Lei do estágio nº 11.788 de 25/09/2008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BR" i="1" dirty="0" smtClean="0"/>
              <a:t>Dispõe </a:t>
            </a:r>
            <a:r>
              <a:rPr lang="pt-BR" i="1" dirty="0"/>
              <a:t>sobre o estágio de estudantes; altera a redação do art. 428 da Consolidação das Leis do Trabalho – CLT, aprovada pelo Decreto-Lei no 5.452, de 1o de maio de 1943, e a Lei no 9.394, de 20 de dezembro de 1996; revoga as Leis nos 6.494, de 7 de dezembro de 1977, e 8.859, de 23 de março de 1994, o parágrafo único do art. 82 da Lei no 9.394, de 20 de dezembro de 1996, e o art. 6o da Medida Provisória  no 2.164-41, de 24 de agosto de 2001; e dá outras providências.</a:t>
            </a:r>
          </a:p>
          <a:p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</a:t>
            </a:r>
            <a:r>
              <a:rPr lang="pt-BR" sz="2000" dirty="0" smtClean="0"/>
              <a:t>O estágio </a:t>
            </a:r>
            <a:r>
              <a:rPr lang="pt-BR" sz="2000" dirty="0"/>
              <a:t>é ato educativo escolar supervisionado, desenvolvido no ambiente de trabalho, que visa à preparação para o trabalho produtivo de educandos que estejam </a:t>
            </a:r>
            <a:r>
              <a:rPr lang="pt-BR" sz="2000" dirty="0" smtClean="0"/>
              <a:t>frequentando </a:t>
            </a:r>
            <a:r>
              <a:rPr lang="pt-BR" sz="2000" dirty="0"/>
              <a:t>o ensino regular em instituições de educação superior, de educação profissional, de ensino médio, da educação especial e dos anos finais do ensino fundamental, na modalidade profissional da educação de jovens e adultos. </a:t>
            </a:r>
          </a:p>
          <a:p>
            <a:pPr>
              <a:buFont typeface="Wingdings" pitchFamily="2" charset="2"/>
              <a:buChar char="Ø"/>
            </a:pPr>
            <a:endParaRPr lang="pt-BR" sz="2000" dirty="0"/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 O </a:t>
            </a:r>
            <a:r>
              <a:rPr lang="pt-BR" sz="2000" dirty="0"/>
              <a:t>estágio faz parte do projeto pedagógico do curso, além de integrar o itinerário formativo do educando. </a:t>
            </a:r>
          </a:p>
          <a:p>
            <a:pPr>
              <a:buFont typeface="Wingdings" pitchFamily="2" charset="2"/>
              <a:buChar char="Ø"/>
            </a:pPr>
            <a:endParaRPr lang="pt-BR" sz="2000" dirty="0"/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 O </a:t>
            </a:r>
            <a:r>
              <a:rPr lang="pt-BR" sz="2000" dirty="0"/>
              <a:t>estágio visa ao aprendizado de competências próprias da atividade profissional e à contextualização curricular, objetivando o desenvolvimento do educando para a vida cidadã e para o trabalho.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200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63352"/>
          </a:xfrm>
        </p:spPr>
        <p:txBody>
          <a:bodyPr>
            <a:noAutofit/>
          </a:bodyPr>
          <a:lstStyle/>
          <a:p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Decreto nº </a:t>
            </a:r>
            <a:r>
              <a:rPr lang="pt-BR" sz="3200" dirty="0"/>
              <a:t>6.755, </a:t>
            </a:r>
            <a:r>
              <a:rPr lang="pt-BR" sz="3200" dirty="0" smtClean="0"/>
              <a:t>de 29 de janeiro de 2009.</a:t>
            </a:r>
            <a:r>
              <a:rPr lang="pt-BR" sz="3200" dirty="0"/>
              <a:t/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i="1" dirty="0" smtClean="0"/>
              <a:t>Institui </a:t>
            </a:r>
            <a:r>
              <a:rPr lang="pt-BR" sz="2000" i="1" dirty="0"/>
              <a:t>a Política Nacional de Formação de Profissionais do Magistério da Educação Básica, disciplina a atuação da Coordenação de Aperfeiçoamento de Pessoal de Nível Superior -CAPES no fomento a programas de formação inicial e continuada, e dá </a:t>
            </a:r>
            <a:r>
              <a:rPr lang="pt-BR" sz="2000" i="1" dirty="0" smtClean="0"/>
              <a:t>outras </a:t>
            </a:r>
            <a:r>
              <a:rPr lang="pt-BR" sz="2000" i="1" dirty="0"/>
              <a:t>providências</a:t>
            </a:r>
            <a:r>
              <a:rPr lang="pt-BR" sz="2000" i="1" dirty="0" smtClean="0"/>
              <a:t>.</a:t>
            </a:r>
          </a:p>
          <a:p>
            <a:pPr algn="just"/>
            <a:endParaRPr lang="pt-BR" sz="2000" i="1" dirty="0" smtClean="0"/>
          </a:p>
          <a:p>
            <a:pPr algn="just"/>
            <a:endParaRPr lang="pt-BR" sz="2000" i="1" dirty="0"/>
          </a:p>
          <a:p>
            <a:pPr algn="just"/>
            <a:r>
              <a:rPr lang="pt-BR" sz="1500" i="1" dirty="0" smtClean="0"/>
              <a:t>Art.10 - </a:t>
            </a:r>
            <a:r>
              <a:rPr lang="pt-BR" sz="1500" i="1" dirty="0"/>
              <a:t>A CAPES incentivará a formação de profissionais do magistério para atuar na educação básica, mediante </a:t>
            </a:r>
            <a:r>
              <a:rPr lang="pt-BR" sz="1500" i="1" dirty="0">
                <a:solidFill>
                  <a:srgbClr val="FF0000"/>
                </a:solidFill>
              </a:rPr>
              <a:t>fomento a programas de iniciação à docência e concessão de bolsas a estudantes </a:t>
            </a:r>
            <a:r>
              <a:rPr lang="pt-BR" sz="1500" i="1" dirty="0"/>
              <a:t>matriculados em cursos de licenciatura de graduação plena nas instituições de educação superior.  </a:t>
            </a:r>
          </a:p>
          <a:p>
            <a:pPr algn="just"/>
            <a:r>
              <a:rPr lang="pt-BR" sz="1500" i="1" dirty="0" smtClean="0"/>
              <a:t>§ </a:t>
            </a:r>
            <a:r>
              <a:rPr lang="pt-BR" sz="1500" i="1" dirty="0"/>
              <a:t>1o  Os programas de iniciação à docência deverão prever:</a:t>
            </a:r>
          </a:p>
          <a:p>
            <a:pPr algn="just"/>
            <a:r>
              <a:rPr lang="pt-BR" sz="1500" i="1" dirty="0" smtClean="0"/>
              <a:t>I </a:t>
            </a:r>
            <a:r>
              <a:rPr lang="pt-BR" sz="1500" i="1" dirty="0"/>
              <a:t>- a </a:t>
            </a:r>
            <a:r>
              <a:rPr lang="pt-BR" sz="1500" i="1" dirty="0">
                <a:solidFill>
                  <a:srgbClr val="FF0000"/>
                </a:solidFill>
              </a:rPr>
              <a:t>articulação entre as instituições de educação superior e os sistemas e as redes de educação básica</a:t>
            </a:r>
            <a:r>
              <a:rPr lang="pt-BR" sz="1500" i="1" dirty="0"/>
              <a:t>; e</a:t>
            </a:r>
          </a:p>
          <a:p>
            <a:pPr algn="just"/>
            <a:r>
              <a:rPr lang="pt-BR" sz="1500" i="1" dirty="0" smtClean="0"/>
              <a:t>II </a:t>
            </a:r>
            <a:r>
              <a:rPr lang="pt-BR" sz="1500" i="1" dirty="0"/>
              <a:t>- a </a:t>
            </a:r>
            <a:r>
              <a:rPr lang="pt-BR" sz="1500" i="1" dirty="0">
                <a:solidFill>
                  <a:srgbClr val="FF0000"/>
                </a:solidFill>
              </a:rPr>
              <a:t>colaboração dos estudantes nas atividades de ensino-aprendizagem da escola pública</a:t>
            </a:r>
            <a:r>
              <a:rPr lang="pt-BR" sz="1500" i="1" dirty="0"/>
              <a:t>. </a:t>
            </a:r>
          </a:p>
          <a:p>
            <a:pPr algn="just"/>
            <a:endParaRPr lang="pt-BR" sz="1500" i="1" dirty="0"/>
          </a:p>
        </p:txBody>
      </p:sp>
    </p:spTree>
    <p:extLst>
      <p:ext uri="{BB962C8B-B14F-4D97-AF65-F5344CB8AC3E}">
        <p14:creationId xmlns:p14="http://schemas.microsoft.com/office/powerpoint/2010/main" xmlns="" val="205707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3589784" y="1700808"/>
            <a:ext cx="201622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200" dirty="0" smtClean="0"/>
              <a:t>Programas de apoio de iniciação à docência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pt-BR" sz="26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pt-BR" sz="2600" dirty="0" smtClean="0">
                <a:solidFill>
                  <a:schemeClr val="tx2"/>
                </a:solidFill>
              </a:rPr>
              <a:t>PIBID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err="1"/>
              <a:t>Pibid</a:t>
            </a:r>
            <a:r>
              <a:rPr lang="pt-BR" dirty="0"/>
              <a:t> é uma iniciativa para o aperfeiçoamento e a valorização da formação de professores para a educação básica.</a:t>
            </a:r>
          </a:p>
          <a:p>
            <a:endParaRPr lang="pt-BR" dirty="0"/>
          </a:p>
          <a:p>
            <a:r>
              <a:rPr lang="pt-BR" dirty="0"/>
              <a:t>O programa concede bolsas a alunos de licenciatura participantes de projetos de iniciação à docência desenvolvidos por Instituições de Educação Superior (IES) em parceria com escolas de educação básica da rede pública de ensino.</a:t>
            </a:r>
          </a:p>
          <a:p>
            <a:endParaRPr lang="pt-BR" dirty="0"/>
          </a:p>
          <a:p>
            <a:r>
              <a:rPr lang="pt-BR" dirty="0"/>
              <a:t>Os projetos devem promover a inserção dos estudantes no contexto das escolas públicas desde o início da sua formação acadêmica para que desenvolvam atividades didático-pedagógicas sob orientação de um docente da licenciatura e de um professor da escola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370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Autofit/>
          </a:bodyPr>
          <a:lstStyle/>
          <a:p>
            <a:r>
              <a:rPr lang="pt-BR" sz="3200" dirty="0" smtClean="0"/>
              <a:t>Objetivos do Programa - PIBID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t-BR" dirty="0" smtClean="0"/>
              <a:t>incentivar </a:t>
            </a:r>
            <a:r>
              <a:rPr lang="pt-BR" dirty="0"/>
              <a:t>a formação de docentes em nível superior para a educação básica</a:t>
            </a:r>
            <a:r>
              <a:rPr lang="pt-BR" dirty="0" smtClean="0"/>
              <a:t>;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contribuir </a:t>
            </a:r>
            <a:r>
              <a:rPr lang="pt-BR" dirty="0"/>
              <a:t>para a valorização do magistério</a:t>
            </a:r>
            <a:r>
              <a:rPr lang="pt-BR" dirty="0" smtClean="0"/>
              <a:t>;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elevar </a:t>
            </a:r>
            <a:r>
              <a:rPr lang="pt-BR" dirty="0"/>
              <a:t>a qualidade da formação inicial de professores nos cursos de licenciatura, promovendo a integração entre educação superior e educação básica</a:t>
            </a:r>
            <a:r>
              <a:rPr lang="pt-BR" dirty="0" smtClean="0"/>
              <a:t>;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inserir </a:t>
            </a:r>
            <a:r>
              <a:rPr lang="pt-BR" dirty="0"/>
              <a:t>os </a:t>
            </a:r>
            <a:r>
              <a:rPr lang="pt-BR" dirty="0" err="1"/>
              <a:t>licenciandos</a:t>
            </a:r>
            <a:r>
              <a:rPr lang="pt-BR" dirty="0"/>
              <a:t> no cotidiano de escolas da rede pública de educação, proporcionando-lhes oportunidades de criação e participação em experiências metodológicas, tecnológicas e práticas docentes de caráter inovador e interdisciplinar que busquem a superação de problemas identificados no processo de ensino-aprendizagem</a:t>
            </a:r>
            <a:r>
              <a:rPr lang="pt-BR" dirty="0" smtClean="0"/>
              <a:t>;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incentivar </a:t>
            </a:r>
            <a:r>
              <a:rPr lang="pt-BR" dirty="0"/>
              <a:t>escolas públicas de educação básica, mobilizando seus professores como </a:t>
            </a:r>
            <a:r>
              <a:rPr lang="pt-BR" dirty="0" err="1"/>
              <a:t>coformadores</a:t>
            </a:r>
            <a:r>
              <a:rPr lang="pt-BR" dirty="0"/>
              <a:t> dos futuros docentes e tornando-as protagonistas nos processos de formação inicial para o magistério; </a:t>
            </a:r>
            <a:r>
              <a:rPr lang="pt-BR" dirty="0" smtClean="0"/>
              <a:t>e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contribuir </a:t>
            </a:r>
            <a:r>
              <a:rPr lang="pt-BR" dirty="0"/>
              <a:t>para a articulação entre teoria e prática necessárias à formação dos docentes, elevando a qualidade das ações acadêmicas nos cursos de licenciatura.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6124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Autofit/>
          </a:bodyPr>
          <a:lstStyle/>
          <a:p>
            <a:r>
              <a:rPr lang="pt-BR" sz="3200" dirty="0" smtClean="0"/>
              <a:t>Como funciona o Programa - PIBID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76800"/>
          </a:xfrm>
        </p:spPr>
        <p:txBody>
          <a:bodyPr>
            <a:normAutofit fontScale="85000" lnSpcReduction="20000"/>
          </a:bodyPr>
          <a:lstStyle/>
          <a:p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Instituições </a:t>
            </a:r>
            <a:r>
              <a:rPr lang="pt-BR" dirty="0"/>
              <a:t>de Educação Superior interessadas em participar do </a:t>
            </a:r>
            <a:r>
              <a:rPr lang="pt-BR" dirty="0" err="1"/>
              <a:t>Pibid</a:t>
            </a:r>
            <a:r>
              <a:rPr lang="pt-BR" dirty="0"/>
              <a:t> </a:t>
            </a:r>
            <a:r>
              <a:rPr lang="pt-BR" dirty="0" smtClean="0"/>
              <a:t>apresentam </a:t>
            </a:r>
            <a:r>
              <a:rPr lang="pt-BR" dirty="0"/>
              <a:t>à Capes seus projetos de iniciação à docência conforme os editais de seleção publicados. 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Podem </a:t>
            </a:r>
            <a:r>
              <a:rPr lang="pt-BR" dirty="0"/>
              <a:t>se candidatar IES públicas e privadas com e sem fins lucrativos que oferecem cursos de licenciatura.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As </a:t>
            </a:r>
            <a:r>
              <a:rPr lang="pt-BR" dirty="0"/>
              <a:t>instituições aprovadas pela Capes recebem cotas de bolsas e recursos de custeio e capital para o desenvolvimento das atividades do projeto. 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Os </a:t>
            </a:r>
            <a:r>
              <a:rPr lang="pt-BR" dirty="0"/>
              <a:t>bolsistas do </a:t>
            </a:r>
            <a:r>
              <a:rPr lang="pt-BR" dirty="0" err="1"/>
              <a:t>Pibid</a:t>
            </a:r>
            <a:r>
              <a:rPr lang="pt-BR" dirty="0"/>
              <a:t> são escolhidos por meio de seleções promovidas por cada IES.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As </a:t>
            </a:r>
            <a:r>
              <a:rPr lang="pt-BR" dirty="0"/>
              <a:t>bolsas são pagas pela Capes diretamente aos bolsistas, por meio de crédito bancário.</a:t>
            </a:r>
          </a:p>
        </p:txBody>
      </p:sp>
    </p:spTree>
    <p:extLst>
      <p:ext uri="{BB962C8B-B14F-4D97-AF65-F5344CB8AC3E}">
        <p14:creationId xmlns:p14="http://schemas.microsoft.com/office/powerpoint/2010/main" xmlns="" val="36036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Modalidades das bolsas - PIBID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t-BR" dirty="0"/>
          </a:p>
          <a:p>
            <a:r>
              <a:rPr lang="pt-BR" dirty="0" smtClean="0"/>
              <a:t>São cinco </a:t>
            </a:r>
            <a:r>
              <a:rPr lang="pt-BR" dirty="0"/>
              <a:t>modalidades de bolsa aos participantes do projeto institucional:</a:t>
            </a:r>
          </a:p>
          <a:p>
            <a:endParaRPr lang="pt-BR" dirty="0"/>
          </a:p>
          <a:p>
            <a:r>
              <a:rPr lang="pt-BR" b="1" dirty="0" smtClean="0"/>
              <a:t>Iniciação </a:t>
            </a:r>
            <a:r>
              <a:rPr lang="pt-BR" b="1" dirty="0"/>
              <a:t>à docência </a:t>
            </a:r>
            <a:r>
              <a:rPr lang="pt-BR" dirty="0"/>
              <a:t>– para estudantes de licenciatura das áreas abrangidas pelo subprojeto.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chemeClr val="tx2"/>
                </a:solidFill>
              </a:rPr>
              <a:t>Valor</a:t>
            </a:r>
            <a:r>
              <a:rPr lang="pt-BR" dirty="0">
                <a:solidFill>
                  <a:schemeClr val="tx2"/>
                </a:solidFill>
              </a:rPr>
              <a:t>: R$400,00 (quatrocentos reais</a:t>
            </a:r>
            <a:r>
              <a:rPr lang="pt-BR" dirty="0" smtClean="0">
                <a:solidFill>
                  <a:schemeClr val="tx2"/>
                </a:solidFill>
              </a:rPr>
              <a:t>).</a:t>
            </a:r>
          </a:p>
          <a:p>
            <a:endParaRPr lang="pt-BR" dirty="0"/>
          </a:p>
          <a:p>
            <a:r>
              <a:rPr lang="pt-BR" b="1" dirty="0" smtClean="0"/>
              <a:t>Supervisão </a:t>
            </a:r>
            <a:r>
              <a:rPr lang="pt-BR" dirty="0"/>
              <a:t>– para professores de escolas públicas de educação básica que supervisionam, no mínimo, cinco e, no máximo, dez bolsistas da licenciatura.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chemeClr val="tx2"/>
                </a:solidFill>
              </a:rPr>
              <a:t>Valor</a:t>
            </a:r>
            <a:r>
              <a:rPr lang="pt-BR" dirty="0">
                <a:solidFill>
                  <a:schemeClr val="tx2"/>
                </a:solidFill>
              </a:rPr>
              <a:t>: R$765,00 (setecentos e sessenta e cinco reais).</a:t>
            </a:r>
          </a:p>
          <a:p>
            <a:endParaRPr lang="pt-BR" dirty="0" smtClean="0"/>
          </a:p>
          <a:p>
            <a:r>
              <a:rPr lang="pt-BR" b="1" dirty="0" smtClean="0"/>
              <a:t>Coordenação </a:t>
            </a:r>
            <a:r>
              <a:rPr lang="pt-BR" b="1" dirty="0"/>
              <a:t>de área </a:t>
            </a:r>
            <a:r>
              <a:rPr lang="pt-BR" dirty="0"/>
              <a:t>– para professores da licenciatura que coordenam subprojetos.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chemeClr val="tx2"/>
                </a:solidFill>
              </a:rPr>
              <a:t>Valor</a:t>
            </a:r>
            <a:r>
              <a:rPr lang="pt-BR" dirty="0">
                <a:solidFill>
                  <a:schemeClr val="tx2"/>
                </a:solidFill>
              </a:rPr>
              <a:t>: R$1.400,00 (um mil e quatrocentos reais).</a:t>
            </a:r>
          </a:p>
          <a:p>
            <a:endParaRPr lang="pt-BR" dirty="0" smtClean="0"/>
          </a:p>
          <a:p>
            <a:r>
              <a:rPr lang="pt-BR" b="1" dirty="0" smtClean="0"/>
              <a:t>Coordenação </a:t>
            </a:r>
            <a:r>
              <a:rPr lang="pt-BR" b="1" dirty="0"/>
              <a:t>de área de gestão de processos educacionais </a:t>
            </a:r>
            <a:r>
              <a:rPr lang="pt-BR" dirty="0"/>
              <a:t>– para o professor da licenciatura que auxilia na gestão do projeto na IES.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chemeClr val="tx2"/>
                </a:solidFill>
              </a:rPr>
              <a:t>Valor</a:t>
            </a:r>
            <a:r>
              <a:rPr lang="pt-BR" dirty="0">
                <a:solidFill>
                  <a:schemeClr val="tx2"/>
                </a:solidFill>
              </a:rPr>
              <a:t>: R$1.400,00 (um mil e quatrocentos reais).</a:t>
            </a:r>
          </a:p>
          <a:p>
            <a:endParaRPr lang="pt-BR" dirty="0" smtClean="0"/>
          </a:p>
          <a:p>
            <a:r>
              <a:rPr lang="pt-BR" b="1" dirty="0" smtClean="0"/>
              <a:t>Coordenação </a:t>
            </a:r>
            <a:r>
              <a:rPr lang="pt-BR" b="1" dirty="0"/>
              <a:t>institucional </a:t>
            </a:r>
            <a:r>
              <a:rPr lang="pt-BR" dirty="0"/>
              <a:t>– para o professor da licenciatura que coordena o projeto </a:t>
            </a:r>
            <a:r>
              <a:rPr lang="pt-BR" dirty="0" err="1"/>
              <a:t>Pibid</a:t>
            </a:r>
            <a:r>
              <a:rPr lang="pt-BR" dirty="0"/>
              <a:t> na IES. Permitida a concessão de uma bolsa por projeto institucional.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chemeClr val="tx2"/>
                </a:solidFill>
              </a:rPr>
              <a:t>Valor</a:t>
            </a:r>
            <a:r>
              <a:rPr lang="pt-BR" dirty="0">
                <a:solidFill>
                  <a:schemeClr val="tx2"/>
                </a:solidFill>
              </a:rPr>
              <a:t>: R$1.500,00 (um mil e quinhentos reais).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9768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3364748" y="2530862"/>
            <a:ext cx="2702268" cy="1751136"/>
            <a:chOff x="3111403" y="1673692"/>
            <a:chExt cx="2702268" cy="1751136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70" name="Elipse 69"/>
            <p:cNvSpPr/>
            <p:nvPr/>
          </p:nvSpPr>
          <p:spPr>
            <a:xfrm>
              <a:off x="3111403" y="1673692"/>
              <a:ext cx="2702268" cy="175113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5875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  <a:shade val="75000"/>
                  <a:lumMod val="80000"/>
                </a:sysClr>
              </a:solidFill>
              <a:prstDash val="solid"/>
            </a:ln>
            <a:effectLst/>
          </p:spPr>
        </p:sp>
        <p:sp>
          <p:nvSpPr>
            <p:cNvPr id="71" name="Elipse 4"/>
            <p:cNvSpPr/>
            <p:nvPr/>
          </p:nvSpPr>
          <p:spPr>
            <a:xfrm>
              <a:off x="3507141" y="1930140"/>
              <a:ext cx="1910792" cy="12382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marR="0" lvl="0" indent="0" algn="ctr" defTabSz="10668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1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ndara"/>
                  <a:ea typeface="+mn-ea"/>
                  <a:cs typeface="+mn-cs"/>
                </a:rPr>
                <a:t>Princípios: Política Nacional de Formação</a:t>
              </a:r>
              <a:endParaRPr kumimoji="0" lang="pt-BR" sz="2400" b="1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4475778" y="1908181"/>
            <a:ext cx="31740" cy="634807"/>
            <a:chOff x="4222433" y="1051011"/>
            <a:chExt cx="31740" cy="634807"/>
          </a:xfrm>
        </p:grpSpPr>
        <p:sp>
          <p:nvSpPr>
            <p:cNvPr id="68" name="Conector reto 5"/>
            <p:cNvSpPr/>
            <p:nvPr/>
          </p:nvSpPr>
          <p:spPr>
            <a:xfrm rot="15554877">
              <a:off x="3920899" y="1358583"/>
              <a:ext cx="634807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634807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69" name="Conector reto 6"/>
            <p:cNvSpPr/>
            <p:nvPr/>
          </p:nvSpPr>
          <p:spPr>
            <a:xfrm rot="26354877">
              <a:off x="4222433" y="1352545"/>
              <a:ext cx="31740" cy="317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3535414" y="965197"/>
            <a:ext cx="1614474" cy="951509"/>
            <a:chOff x="3282069" y="108027"/>
            <a:chExt cx="1614474" cy="951509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6" name="Elipse 65"/>
            <p:cNvSpPr/>
            <p:nvPr/>
          </p:nvSpPr>
          <p:spPr>
            <a:xfrm>
              <a:off x="3282069" y="108027"/>
              <a:ext cx="1614474" cy="951509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67" name="Elipse 8"/>
            <p:cNvSpPr/>
            <p:nvPr/>
          </p:nvSpPr>
          <p:spPr>
            <a:xfrm>
              <a:off x="3518503" y="247372"/>
              <a:ext cx="1141606" cy="672819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Acesso às informações, vivencias e atualizações culturais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5609363" y="2396631"/>
            <a:ext cx="1501044" cy="75052"/>
            <a:chOff x="5356018" y="1539461"/>
            <a:chExt cx="1501044" cy="75052"/>
          </a:xfrm>
        </p:grpSpPr>
        <p:sp>
          <p:nvSpPr>
            <p:cNvPr id="64" name="Conector reto 9"/>
            <p:cNvSpPr/>
            <p:nvPr/>
          </p:nvSpPr>
          <p:spPr>
            <a:xfrm rot="19763982">
              <a:off x="5356018" y="1567155"/>
              <a:ext cx="1501044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1501044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65" name="Conector reto 10"/>
            <p:cNvSpPr/>
            <p:nvPr/>
          </p:nvSpPr>
          <p:spPr>
            <a:xfrm rot="19763982">
              <a:off x="6069015" y="1539461"/>
              <a:ext cx="75052" cy="7505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6745404" y="836540"/>
            <a:ext cx="2145250" cy="1470528"/>
            <a:chOff x="6492059" y="-20630"/>
            <a:chExt cx="2145250" cy="1470528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2" name="Elipse 61"/>
            <p:cNvSpPr/>
            <p:nvPr/>
          </p:nvSpPr>
          <p:spPr>
            <a:xfrm>
              <a:off x="6492059" y="-20630"/>
              <a:ext cx="2145250" cy="1470528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63" name="Elipse 12"/>
            <p:cNvSpPr/>
            <p:nvPr/>
          </p:nvSpPr>
          <p:spPr>
            <a:xfrm>
              <a:off x="6806224" y="194724"/>
              <a:ext cx="1516920" cy="1039820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Projeto social, político e ético para consolidação da Nação e emancipação dos indivíduos e sociedade 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5470234" y="1854806"/>
            <a:ext cx="41056" cy="821138"/>
            <a:chOff x="5216889" y="997636"/>
            <a:chExt cx="41056" cy="821138"/>
          </a:xfrm>
        </p:grpSpPr>
        <p:sp>
          <p:nvSpPr>
            <p:cNvPr id="60" name="Conector reto 13"/>
            <p:cNvSpPr/>
            <p:nvPr/>
          </p:nvSpPr>
          <p:spPr>
            <a:xfrm rot="18250804">
              <a:off x="4826848" y="1398373"/>
              <a:ext cx="821138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821138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61" name="Conector reto 14"/>
            <p:cNvSpPr/>
            <p:nvPr/>
          </p:nvSpPr>
          <p:spPr>
            <a:xfrm rot="18250804">
              <a:off x="5216889" y="1387677"/>
              <a:ext cx="41056" cy="4105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5154271" y="857170"/>
            <a:ext cx="1831550" cy="1110355"/>
            <a:chOff x="4900926" y="0"/>
            <a:chExt cx="1831550" cy="1110355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8" name="Elipse 57"/>
            <p:cNvSpPr/>
            <p:nvPr/>
          </p:nvSpPr>
          <p:spPr>
            <a:xfrm>
              <a:off x="4900926" y="0"/>
              <a:ext cx="1831550" cy="1110355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59" name="Elipse 16"/>
            <p:cNvSpPr/>
            <p:nvPr/>
          </p:nvSpPr>
          <p:spPr>
            <a:xfrm>
              <a:off x="5169150" y="162608"/>
              <a:ext cx="1295102" cy="785139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Compromisso  público de Estado-bases científicas e Técnicas solidas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6052807" y="3248264"/>
            <a:ext cx="516405" cy="25820"/>
            <a:chOff x="5799462" y="2391094"/>
            <a:chExt cx="516405" cy="25820"/>
          </a:xfrm>
        </p:grpSpPr>
        <p:sp>
          <p:nvSpPr>
            <p:cNvPr id="56" name="Conector reto 17"/>
            <p:cNvSpPr/>
            <p:nvPr/>
          </p:nvSpPr>
          <p:spPr>
            <a:xfrm rot="21287811">
              <a:off x="5799462" y="2394171"/>
              <a:ext cx="516405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516405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57" name="Conector reto 18"/>
            <p:cNvSpPr/>
            <p:nvPr/>
          </p:nvSpPr>
          <p:spPr>
            <a:xfrm rot="21287811">
              <a:off x="6044754" y="2391094"/>
              <a:ext cx="25820" cy="258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6553775" y="2543948"/>
            <a:ext cx="2159989" cy="1193543"/>
            <a:chOff x="6300430" y="1686778"/>
            <a:chExt cx="2159989" cy="119354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4" name="Elipse 53"/>
            <p:cNvSpPr/>
            <p:nvPr/>
          </p:nvSpPr>
          <p:spPr>
            <a:xfrm>
              <a:off x="6300430" y="1686778"/>
              <a:ext cx="2159989" cy="119354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5875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  <a:shade val="75000"/>
                  <a:lumMod val="80000"/>
                </a:sysClr>
              </a:solidFill>
              <a:prstDash val="solid"/>
            </a:ln>
            <a:effectLst/>
          </p:spPr>
        </p:sp>
        <p:sp>
          <p:nvSpPr>
            <p:cNvPr id="55" name="Elipse 20"/>
            <p:cNvSpPr/>
            <p:nvPr/>
          </p:nvSpPr>
          <p:spPr>
            <a:xfrm>
              <a:off x="6616753" y="1861568"/>
              <a:ext cx="1527343" cy="84396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Colaboração entre entes federados, MEC , Instituições Formadoras, sistemas e rede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5918463" y="3921692"/>
            <a:ext cx="1300770" cy="65038"/>
            <a:chOff x="5665118" y="3064522"/>
            <a:chExt cx="1300770" cy="65038"/>
          </a:xfrm>
        </p:grpSpPr>
        <p:sp>
          <p:nvSpPr>
            <p:cNvPr id="52" name="Conector reto 21"/>
            <p:cNvSpPr/>
            <p:nvPr/>
          </p:nvSpPr>
          <p:spPr>
            <a:xfrm rot="988137">
              <a:off x="5665118" y="3087209"/>
              <a:ext cx="1300770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1300770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53" name="Conector reto 22"/>
            <p:cNvSpPr/>
            <p:nvPr/>
          </p:nvSpPr>
          <p:spPr>
            <a:xfrm rot="988137">
              <a:off x="6282984" y="3064522"/>
              <a:ext cx="65038" cy="6503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7127959" y="3737491"/>
            <a:ext cx="1762695" cy="1285110"/>
            <a:chOff x="6874614" y="2880321"/>
            <a:chExt cx="1762695" cy="1285110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0" name="Elipse 49"/>
            <p:cNvSpPr/>
            <p:nvPr/>
          </p:nvSpPr>
          <p:spPr>
            <a:xfrm>
              <a:off x="6874614" y="2880321"/>
              <a:ext cx="1762695" cy="1285110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51" name="Elipse 24"/>
            <p:cNvSpPr/>
            <p:nvPr/>
          </p:nvSpPr>
          <p:spPr>
            <a:xfrm>
              <a:off x="7132755" y="3068521"/>
              <a:ext cx="1246413" cy="908710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Padrão de qualidade nas modalidades presencial e à distância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4771728" y="4280936"/>
            <a:ext cx="19664" cy="317539"/>
            <a:chOff x="4518383" y="3423766"/>
            <a:chExt cx="19664" cy="317539"/>
          </a:xfrm>
        </p:grpSpPr>
        <p:sp>
          <p:nvSpPr>
            <p:cNvPr id="48" name="Conector reto 25"/>
            <p:cNvSpPr/>
            <p:nvPr/>
          </p:nvSpPr>
          <p:spPr>
            <a:xfrm rot="5181781">
              <a:off x="4369445" y="3572704"/>
              <a:ext cx="317539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317539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49" name="Conector reto 26"/>
            <p:cNvSpPr/>
            <p:nvPr/>
          </p:nvSpPr>
          <p:spPr>
            <a:xfrm rot="5181781">
              <a:off x="4520277" y="3574598"/>
              <a:ext cx="15876" cy="1587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3805009" y="4597444"/>
            <a:ext cx="2064959" cy="1444314"/>
            <a:chOff x="3551664" y="3740274"/>
            <a:chExt cx="2064959" cy="1444314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6" name="Elipse 45"/>
            <p:cNvSpPr/>
            <p:nvPr/>
          </p:nvSpPr>
          <p:spPr>
            <a:xfrm>
              <a:off x="3551664" y="3740274"/>
              <a:ext cx="2064959" cy="1444314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47" name="Elipse 28"/>
            <p:cNvSpPr/>
            <p:nvPr/>
          </p:nvSpPr>
          <p:spPr>
            <a:xfrm>
              <a:off x="3854070" y="3951789"/>
              <a:ext cx="1460147" cy="1021284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Articulação entre a teoria e a prática – fundada nos conhecimentos científicos e didáticos 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5381750" y="4456538"/>
            <a:ext cx="1146551" cy="57327"/>
            <a:chOff x="5128405" y="3599368"/>
            <a:chExt cx="1146551" cy="57327"/>
          </a:xfrm>
        </p:grpSpPr>
        <p:sp>
          <p:nvSpPr>
            <p:cNvPr id="44" name="Conector reto 29"/>
            <p:cNvSpPr/>
            <p:nvPr/>
          </p:nvSpPr>
          <p:spPr>
            <a:xfrm rot="2462528">
              <a:off x="5128405" y="3618200"/>
              <a:ext cx="1146551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1146551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45" name="Conector reto 30"/>
            <p:cNvSpPr/>
            <p:nvPr/>
          </p:nvSpPr>
          <p:spPr>
            <a:xfrm rot="2462528">
              <a:off x="5673017" y="3599368"/>
              <a:ext cx="57327" cy="57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5941986" y="4745604"/>
            <a:ext cx="2093267" cy="1278844"/>
            <a:chOff x="5688641" y="3888434"/>
            <a:chExt cx="2093267" cy="1278844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2" name="Elipse 41"/>
            <p:cNvSpPr/>
            <p:nvPr/>
          </p:nvSpPr>
          <p:spPr>
            <a:xfrm>
              <a:off x="5688641" y="3888434"/>
              <a:ext cx="2093267" cy="1278844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43" name="Elipse 32"/>
            <p:cNvSpPr/>
            <p:nvPr/>
          </p:nvSpPr>
          <p:spPr>
            <a:xfrm>
              <a:off x="5995193" y="4075716"/>
              <a:ext cx="1480163" cy="904280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Especificidade da  formação docente nos projetos formativos das IES com base teórica e interdisciplinar 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2502247" y="4429175"/>
            <a:ext cx="1431787" cy="71589"/>
            <a:chOff x="2248902" y="3572005"/>
            <a:chExt cx="1431787" cy="71589"/>
          </a:xfrm>
        </p:grpSpPr>
        <p:sp>
          <p:nvSpPr>
            <p:cNvPr id="40" name="Conector reto 33"/>
            <p:cNvSpPr/>
            <p:nvPr/>
          </p:nvSpPr>
          <p:spPr>
            <a:xfrm rot="8684938">
              <a:off x="2248902" y="3597967"/>
              <a:ext cx="1431787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1431787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41" name="Conector reto 34"/>
            <p:cNvSpPr/>
            <p:nvPr/>
          </p:nvSpPr>
          <p:spPr>
            <a:xfrm rot="19484938">
              <a:off x="2929001" y="3572005"/>
              <a:ext cx="71589" cy="715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397367" y="4842531"/>
            <a:ext cx="3237998" cy="943601"/>
            <a:chOff x="144022" y="3985361"/>
            <a:chExt cx="3237998" cy="943601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8" name="Elipse 37"/>
            <p:cNvSpPr/>
            <p:nvPr/>
          </p:nvSpPr>
          <p:spPr>
            <a:xfrm>
              <a:off x="144022" y="3985361"/>
              <a:ext cx="3237998" cy="943601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39" name="Elipse 36"/>
            <p:cNvSpPr/>
            <p:nvPr/>
          </p:nvSpPr>
          <p:spPr>
            <a:xfrm>
              <a:off x="618216" y="4123548"/>
              <a:ext cx="2289610" cy="667227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Valorização profissional do docente: jornada, carreira, DE, remuneração, profissionalização e condições dignas de trabalho. 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2850323" y="3681046"/>
            <a:ext cx="569786" cy="28489"/>
            <a:chOff x="2596978" y="2823876"/>
            <a:chExt cx="569786" cy="28489"/>
          </a:xfrm>
        </p:grpSpPr>
        <p:sp>
          <p:nvSpPr>
            <p:cNvPr id="36" name="Conector reto 37"/>
            <p:cNvSpPr/>
            <p:nvPr/>
          </p:nvSpPr>
          <p:spPr>
            <a:xfrm rot="10178621">
              <a:off x="2596978" y="2828289"/>
              <a:ext cx="569786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569786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37" name="Conector reto 38"/>
            <p:cNvSpPr/>
            <p:nvPr/>
          </p:nvSpPr>
          <p:spPr>
            <a:xfrm rot="20978621">
              <a:off x="2867626" y="2823876"/>
              <a:ext cx="28489" cy="28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253345" y="3449461"/>
            <a:ext cx="2735521" cy="1045058"/>
            <a:chOff x="0" y="2592291"/>
            <a:chExt cx="2735521" cy="1045058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4" name="Elipse 33"/>
            <p:cNvSpPr/>
            <p:nvPr/>
          </p:nvSpPr>
          <p:spPr>
            <a:xfrm>
              <a:off x="0" y="2592291"/>
              <a:ext cx="2735521" cy="1045058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35" name="Elipse 40"/>
            <p:cNvSpPr/>
            <p:nvPr/>
          </p:nvSpPr>
          <p:spPr>
            <a:xfrm>
              <a:off x="400608" y="2745336"/>
              <a:ext cx="1934305" cy="738968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Acesso à formação inicial e continuada – redução das desigualdades sociais e regionais 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2397720" y="3086420"/>
            <a:ext cx="1014282" cy="50714"/>
            <a:chOff x="2144375" y="2229250"/>
            <a:chExt cx="1014282" cy="50714"/>
          </a:xfrm>
        </p:grpSpPr>
        <p:sp>
          <p:nvSpPr>
            <p:cNvPr id="32" name="Conector reto 41"/>
            <p:cNvSpPr/>
            <p:nvPr/>
          </p:nvSpPr>
          <p:spPr>
            <a:xfrm rot="11354462">
              <a:off x="2144375" y="2244775"/>
              <a:ext cx="1014282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1014282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33" name="Conector reto 42"/>
            <p:cNvSpPr/>
            <p:nvPr/>
          </p:nvSpPr>
          <p:spPr>
            <a:xfrm rot="22154462">
              <a:off x="2626159" y="2229250"/>
              <a:ext cx="50714" cy="507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253345" y="2389558"/>
            <a:ext cx="2224749" cy="943601"/>
            <a:chOff x="0" y="1532388"/>
            <a:chExt cx="2224749" cy="943601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0" name="Elipse 29"/>
            <p:cNvSpPr/>
            <p:nvPr/>
          </p:nvSpPr>
          <p:spPr>
            <a:xfrm>
              <a:off x="0" y="1532388"/>
              <a:ext cx="2224749" cy="943601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31" name="Elipse 44"/>
            <p:cNvSpPr/>
            <p:nvPr/>
          </p:nvSpPr>
          <p:spPr>
            <a:xfrm>
              <a:off x="325807" y="1670575"/>
              <a:ext cx="1573135" cy="667227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Articulação entre formação inicial e continuada e entre os níveis e modalidades.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2765070" y="2460667"/>
            <a:ext cx="1087346" cy="54367"/>
            <a:chOff x="2511725" y="1603497"/>
            <a:chExt cx="1087346" cy="54367"/>
          </a:xfrm>
        </p:grpSpPr>
        <p:sp>
          <p:nvSpPr>
            <p:cNvPr id="28" name="Conector reto 45"/>
            <p:cNvSpPr/>
            <p:nvPr/>
          </p:nvSpPr>
          <p:spPr>
            <a:xfrm rot="12788188">
              <a:off x="2511725" y="1620848"/>
              <a:ext cx="1087346" cy="19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832"/>
                  </a:moveTo>
                  <a:lnTo>
                    <a:pt x="1087346" y="9832"/>
                  </a:lnTo>
                </a:path>
              </a:pathLst>
            </a:custGeom>
            <a:noFill/>
            <a:ln w="15875" cap="flat" cmpd="sng" algn="ctr">
              <a:solidFill>
                <a:srgbClr val="31B6FD">
                  <a:shade val="60000"/>
                  <a:hueOff val="0"/>
                  <a:satOff val="0"/>
                  <a:lumOff val="0"/>
                  <a:alphaOff val="0"/>
                  <a:shade val="75000"/>
                  <a:lumMod val="80000"/>
                </a:srgbClr>
              </a:solidFill>
              <a:prstDash val="solid"/>
            </a:ln>
            <a:effectLst/>
          </p:spPr>
        </p:sp>
        <p:sp>
          <p:nvSpPr>
            <p:cNvPr id="29" name="Conector reto 46"/>
            <p:cNvSpPr/>
            <p:nvPr/>
          </p:nvSpPr>
          <p:spPr>
            <a:xfrm rot="23588188">
              <a:off x="3028215" y="1603497"/>
              <a:ext cx="54367" cy="5436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0" marR="0" lvl="0" indent="0" algn="ctr" defTabSz="222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253345" y="816241"/>
            <a:ext cx="3304343" cy="1511169"/>
            <a:chOff x="0" y="-40929"/>
            <a:chExt cx="3304343" cy="1511169"/>
          </a:xfr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6" name="Elipse 25"/>
            <p:cNvSpPr/>
            <p:nvPr/>
          </p:nvSpPr>
          <p:spPr>
            <a:xfrm>
              <a:off x="0" y="-40929"/>
              <a:ext cx="3304343" cy="1511169"/>
            </a:xfrm>
            <a:prstGeom prst="ellipse">
              <a:avLst/>
            </a:prstGeom>
            <a:grpFill/>
            <a:ln w="15875" cap="flat" cmpd="sng" algn="ctr">
              <a:solidFill>
                <a:schemeClr val="accent1"/>
              </a:solidFill>
              <a:prstDash val="solid"/>
            </a:ln>
            <a:effectLst/>
          </p:spPr>
        </p:sp>
        <p:sp>
          <p:nvSpPr>
            <p:cNvPr id="27" name="Elipse 48"/>
            <p:cNvSpPr/>
            <p:nvPr/>
          </p:nvSpPr>
          <p:spPr>
            <a:xfrm>
              <a:off x="483910" y="180377"/>
              <a:ext cx="2336523" cy="1068557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Formação continuada- essência da profissionalização, integrada ao cotidiano da escola, valorização dos saberes e experiências docentes.</a:t>
              </a: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97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r>
              <a:rPr lang="pt-BR" sz="3200" dirty="0" smtClean="0"/>
              <a:t>Conferências, CONAE e PNE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endParaRPr lang="pt-BR" sz="2000" b="1" dirty="0" smtClean="0"/>
          </a:p>
          <a:p>
            <a:r>
              <a:rPr lang="pt-BR" sz="2000" b="1" dirty="0" smtClean="0"/>
              <a:t>Conferências Municipais, Estaduais e Nacional (CONAE) </a:t>
            </a:r>
            <a:r>
              <a:rPr lang="pt-BR" sz="2000" dirty="0" smtClean="0"/>
              <a:t>– discutem a necessidade de intensificar a relação teoria e prática no processo formativo – apontam para diferentes formatos de estágios.</a:t>
            </a:r>
          </a:p>
          <a:p>
            <a:endParaRPr lang="pt-BR" sz="2000" dirty="0" smtClean="0"/>
          </a:p>
          <a:p>
            <a:r>
              <a:rPr lang="pt-BR" sz="2000" b="1" dirty="0" smtClean="0"/>
              <a:t>Plano Nacional de Educação – PLC – 2011-2020</a:t>
            </a:r>
          </a:p>
          <a:p>
            <a:pPr lvl="1"/>
            <a:r>
              <a:rPr lang="pt-BR" sz="1600" dirty="0" smtClean="0"/>
              <a:t>Meta 12 – Ensino Superior – 12.8 – Fomentar a ampliação da oferta de estágio como parte da formação de nível superior;</a:t>
            </a:r>
          </a:p>
          <a:p>
            <a:pPr lvl="1"/>
            <a:r>
              <a:rPr lang="pt-BR" sz="1600" dirty="0" smtClean="0"/>
              <a:t>Meta 15 – Formação de Profissionais da Educação – 15.9 – Valorizar o estágio nos cursos de licenciatura, visando um trabalho sistemático de conexão entre a formação acadêmica dos graduandos e as demandas da rede pública de educação básica. 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3493924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63352"/>
          </a:xfrm>
        </p:spPr>
        <p:txBody>
          <a:bodyPr>
            <a:normAutofit/>
          </a:bodyPr>
          <a:lstStyle/>
          <a:p>
            <a:r>
              <a:rPr lang="pt-BR" sz="3200" dirty="0" smtClean="0"/>
              <a:t>Como contribuição...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t-BR" sz="2000" dirty="0" smtClean="0"/>
              <a:t>Fazer as análises da residência pedagógica no contexto mais amplo das políticas de formação dos Profissionais da Educação – visão de totalidade; </a:t>
            </a:r>
          </a:p>
          <a:p>
            <a:pPr>
              <a:buFont typeface="Wingdings" pitchFamily="2" charset="2"/>
              <a:buChar char="Ø"/>
            </a:pPr>
            <a:endParaRPr lang="pt-BR" sz="2000" dirty="0"/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não desvincular as etapas dos níveis de ensino nem apresentar </a:t>
            </a:r>
            <a:r>
              <a:rPr lang="pt-BR" sz="2000" dirty="0"/>
              <a:t>e justificar a proposta somente para a educação infantil e anos iniciais, abordando a necessidade de atender o programa de alfabetização até 8 </a:t>
            </a:r>
            <a:r>
              <a:rPr lang="pt-BR" sz="2000" dirty="0" smtClean="0"/>
              <a:t>anos;</a:t>
            </a:r>
          </a:p>
          <a:p>
            <a:pPr>
              <a:buFont typeface="Wingdings" pitchFamily="2" charset="2"/>
              <a:buChar char="Ø"/>
            </a:pPr>
            <a:endParaRPr lang="pt-BR" sz="2000" dirty="0"/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 se não é obrigatório, pode ser um programa e não precisa estar na lei;</a:t>
            </a:r>
          </a:p>
          <a:p>
            <a:pPr>
              <a:buFont typeface="Wingdings" pitchFamily="2" charset="2"/>
              <a:buChar char="Ø"/>
            </a:pPr>
            <a:endParaRPr lang="pt-BR" sz="2000" dirty="0" smtClean="0"/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 o </a:t>
            </a:r>
            <a:r>
              <a:rPr lang="pt-BR" sz="2000" dirty="0"/>
              <a:t>que já está na proposta da lei é suficiente (se for bem cumprido</a:t>
            </a:r>
            <a:r>
              <a:rPr lang="pt-BR" sz="2000" dirty="0" smtClean="0"/>
              <a:t>);</a:t>
            </a:r>
          </a:p>
          <a:p>
            <a:pPr>
              <a:buFont typeface="Wingdings" pitchFamily="2" charset="2"/>
              <a:buChar char="Ø"/>
            </a:pPr>
            <a:endParaRPr lang="pt-BR" sz="2000" dirty="0"/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 os cursos e programas de formação de Profissionais da Educação devem ser rigorosamente avaliados e controlados socialmente – avaliação sistemática e revisão dos credenciamentos;</a:t>
            </a:r>
          </a:p>
          <a:p>
            <a:pPr>
              <a:buFont typeface="Wingdings" pitchFamily="2" charset="2"/>
              <a:buChar char="Ø"/>
            </a:pPr>
            <a:endParaRPr lang="pt-BR" sz="2000" dirty="0" smtClean="0"/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 como programa de formação é interessante para suprir eventuais falhas de formação – </a:t>
            </a:r>
            <a:r>
              <a:rPr lang="pt-BR" sz="2000" dirty="0"/>
              <a:t>necessidade de melhoria dos acompanhamentos das práticas dos graduandos e do próprio processo de formação </a:t>
            </a:r>
            <a:r>
              <a:rPr lang="pt-BR" sz="2000" dirty="0" smtClean="0"/>
              <a:t>;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36107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Histórico e proposta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Senador Blairo Maggi apresenta o PLS Nº 287/2012 – acresce ao art. 65 da LDB 9394/96, um parágrafo instituindo residência pedagógica na formação docente.</a:t>
            </a:r>
          </a:p>
          <a:p>
            <a:pPr marL="0" indent="0" algn="just">
              <a:buNone/>
            </a:pPr>
            <a:r>
              <a:rPr lang="pt-BR" dirty="0" smtClean="0"/>
              <a:t> 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lvl="1" algn="just"/>
            <a:r>
              <a:rPr lang="pt-BR" dirty="0" smtClean="0"/>
              <a:t>Trata-se de uma adaptação do PLS nº 227/2007 do Senador Marcos Maciel;</a:t>
            </a:r>
          </a:p>
          <a:p>
            <a:pPr lvl="1" algn="just"/>
            <a:r>
              <a:rPr lang="pt-BR" dirty="0" smtClean="0"/>
              <a:t>propõe um trabalho com carga horária de 800 horas;</a:t>
            </a:r>
          </a:p>
          <a:p>
            <a:pPr lvl="1" algn="just"/>
            <a:r>
              <a:rPr lang="pt-BR" dirty="0" smtClean="0"/>
              <a:t>a ser realizado depois da </a:t>
            </a:r>
            <a:r>
              <a:rPr lang="pt-BR" dirty="0"/>
              <a:t>formação </a:t>
            </a:r>
            <a:r>
              <a:rPr lang="pt-BR" dirty="0" smtClean="0"/>
              <a:t>inicial;</a:t>
            </a:r>
          </a:p>
          <a:p>
            <a:pPr lvl="1" algn="just"/>
            <a:r>
              <a:rPr lang="pt-BR" dirty="0" smtClean="0"/>
              <a:t>destinado a professores </a:t>
            </a:r>
            <a:r>
              <a:rPr lang="pt-BR" dirty="0"/>
              <a:t>da educação infantil e dos anos iniciais do ensino </a:t>
            </a:r>
            <a:r>
              <a:rPr lang="pt-BR" dirty="0" smtClean="0"/>
              <a:t>fundamental;</a:t>
            </a:r>
          </a:p>
          <a:p>
            <a:pPr lvl="1" algn="just"/>
            <a:r>
              <a:rPr lang="pt-BR" dirty="0" smtClean="0"/>
              <a:t>Com bolsa de estudos na forma da lei.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  <p:sp>
        <p:nvSpPr>
          <p:cNvPr id="4" name="Seta para baixo 3"/>
          <p:cNvSpPr/>
          <p:nvPr/>
        </p:nvSpPr>
        <p:spPr>
          <a:xfrm>
            <a:off x="3563888" y="2852936"/>
            <a:ext cx="108012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1168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t-BR" sz="2100" dirty="0" smtClean="0"/>
              <a:t> </a:t>
            </a:r>
            <a:r>
              <a:rPr lang="pt-BR" sz="2100" dirty="0"/>
              <a:t>dar sempre a garantia de processo formativo que necessita do acompanhamento de um profissional já formado e habilitado para o exercício;</a:t>
            </a:r>
          </a:p>
          <a:p>
            <a:pPr>
              <a:buFont typeface="Wingdings" pitchFamily="2" charset="2"/>
              <a:buChar char="Ø"/>
            </a:pPr>
            <a:endParaRPr lang="pt-BR" sz="2100" dirty="0" smtClean="0"/>
          </a:p>
          <a:p>
            <a:pPr>
              <a:buFont typeface="Wingdings" pitchFamily="2" charset="2"/>
              <a:buChar char="Ø"/>
            </a:pPr>
            <a:r>
              <a:rPr lang="pt-BR" sz="2100" dirty="0" smtClean="0"/>
              <a:t>O estágio é uma das etapas formativas em que o aluno vivencia situações da realidade das escolas e deve estar presente durante todo o processo de formação. Deixá-lo para a culminância do Curso implica em perder a oportunidade de uma possibilidade maior de articular teoria e prática;</a:t>
            </a:r>
          </a:p>
          <a:p>
            <a:pPr>
              <a:buFont typeface="Wingdings" pitchFamily="2" charset="2"/>
              <a:buChar char="Ø"/>
            </a:pPr>
            <a:endParaRPr lang="pt-BR" sz="2100" dirty="0" smtClean="0"/>
          </a:p>
          <a:p>
            <a:pPr>
              <a:buFont typeface="Wingdings" pitchFamily="2" charset="2"/>
              <a:buChar char="Ø"/>
            </a:pPr>
            <a:r>
              <a:rPr lang="pt-BR" sz="2100" dirty="0" smtClean="0"/>
              <a:t>programas de residência devem balizar-se sobre a concepção de estágio já consolidada nas Universidades e nos campos de estágio. Programas de residência com a característica da residência médica têm a concepção de curso de pós-graduação, no nível de especialização. A proposta presente não se apresenta como tal;</a:t>
            </a:r>
          </a:p>
          <a:p>
            <a:pPr>
              <a:buFont typeface="Wingdings" pitchFamily="2" charset="2"/>
              <a:buChar char="Ø"/>
            </a:pPr>
            <a:endParaRPr lang="pt-BR" sz="2100" dirty="0" smtClean="0"/>
          </a:p>
          <a:p>
            <a:pPr>
              <a:buFont typeface="Wingdings" pitchFamily="2" charset="2"/>
              <a:buChar char="Ø"/>
            </a:pPr>
            <a:r>
              <a:rPr lang="pt-BR" sz="2100" dirty="0" smtClean="0"/>
              <a:t> articular com as propostas já em desenvolvimento da formação continuada, como a do Pacto da Alfabetização, que é intensa e já se apresenta como um programa de atualização;</a:t>
            </a:r>
          </a:p>
          <a:p>
            <a:pPr>
              <a:buFont typeface="Wingdings" pitchFamily="2" charset="2"/>
              <a:buChar char="Ø"/>
            </a:pPr>
            <a:endParaRPr lang="pt-BR" sz="2100" dirty="0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pt-BR" sz="2100" dirty="0" smtClean="0"/>
              <a:t> articular </a:t>
            </a:r>
            <a:r>
              <a:rPr lang="pt-BR" sz="2100" dirty="0"/>
              <a:t>com </a:t>
            </a:r>
            <a:r>
              <a:rPr lang="pt-BR" sz="2100" dirty="0" smtClean="0"/>
              <a:t>Programas </a:t>
            </a:r>
            <a:r>
              <a:rPr lang="pt-BR" sz="2100" dirty="0"/>
              <a:t>já </a:t>
            </a:r>
            <a:r>
              <a:rPr lang="pt-BR" sz="2100" dirty="0" smtClean="0"/>
              <a:t>existente, como o PIBID, expandindo o incentivo de </a:t>
            </a:r>
            <a:r>
              <a:rPr lang="pt-BR" sz="2100" i="1" dirty="0" smtClean="0"/>
              <a:t>“ formação </a:t>
            </a:r>
            <a:r>
              <a:rPr lang="pt-BR" sz="2100" i="1" dirty="0"/>
              <a:t>de profissionais do magistério para atuar na educação básica pública mediante programa institucional de bolsa de iniciação à docência a estudantes matriculados em </a:t>
            </a:r>
            <a:r>
              <a:rPr lang="pt-BR" sz="2100" i="1" dirty="0" smtClean="0"/>
              <a:t>cursos </a:t>
            </a:r>
            <a:r>
              <a:rPr lang="pt-BR" sz="2100" i="1" dirty="0"/>
              <a:t>de licenciatura, de graduação plena, nas instituições de educação </a:t>
            </a:r>
            <a:r>
              <a:rPr lang="pt-BR" sz="2100" i="1" dirty="0" smtClean="0"/>
              <a:t>superior </a:t>
            </a:r>
            <a:r>
              <a:rPr lang="pt-BR" sz="2100" dirty="0" smtClean="0"/>
              <a:t>(art. 62 da Lei n. 9394/96)” </a:t>
            </a:r>
            <a:r>
              <a:rPr lang="pt-BR" sz="2100" i="1" dirty="0" smtClean="0"/>
              <a:t>para estudantes de “nível médio, na modalidade normal </a:t>
            </a:r>
            <a:r>
              <a:rPr lang="pt-BR" sz="2100" dirty="0" smtClean="0"/>
              <a:t>(em coerência ao art. 63 da Lei 9394/96)”;</a:t>
            </a:r>
          </a:p>
          <a:p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16955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100" dirty="0" smtClean="0"/>
              <a:t> para </a:t>
            </a:r>
            <a:r>
              <a:rPr lang="pt-BR" sz="2100" dirty="0"/>
              <a:t>as escolas das redes públicas de ensino é uma excelente oportunidade de ampliar os horizontes trazendo as contribuições da academia</a:t>
            </a:r>
            <a:r>
              <a:rPr lang="pt-BR" sz="2100" dirty="0" smtClean="0"/>
              <a:t>;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pt-BR" sz="2100" dirty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pt-BR" sz="2100" dirty="0" smtClean="0"/>
              <a:t> para </a:t>
            </a:r>
            <a:r>
              <a:rPr lang="pt-BR" sz="2100" dirty="0"/>
              <a:t>o processo formativo do futuro Profissional da Educação é uma ótima oportunidade de vivenciar a realidade das escolas de educação </a:t>
            </a:r>
            <a:r>
              <a:rPr lang="pt-BR" sz="2100" dirty="0" smtClean="0"/>
              <a:t>básica.</a:t>
            </a:r>
            <a:endParaRPr lang="pt-BR" sz="2100" dirty="0"/>
          </a:p>
          <a:p>
            <a:pPr>
              <a:spcBef>
                <a:spcPts val="0"/>
              </a:spcBef>
            </a:pPr>
            <a:endParaRPr lang="pt-BR" sz="2100" dirty="0"/>
          </a:p>
          <a:p>
            <a:r>
              <a:rPr lang="pt-BR" sz="2000" dirty="0" smtClean="0"/>
              <a:t>Cabe – não apresentar como proposta de alteração da LDB mas indicar como um necessário programa de formação, articulado à formação continuada e aos programas de bolsa já existentes.</a:t>
            </a:r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44411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pt-BR" sz="3200" dirty="0" smtClean="0"/>
              <a:t>Residência Docente – Planos do MEC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dirty="0" smtClean="0"/>
              <a:t> Em 2011 – instituído o Programa de Residência Docente no Colégio Pedro II, Implantado em 2012;</a:t>
            </a:r>
          </a:p>
          <a:p>
            <a:pPr algn="just">
              <a:buFont typeface="Wingdings" pitchFamily="2" charset="2"/>
              <a:buChar char="Ø"/>
            </a:pPr>
            <a:endParaRPr lang="pt-BR" dirty="0"/>
          </a:p>
          <a:p>
            <a:pPr algn="just">
              <a:buFont typeface="Wingdings" pitchFamily="2" charset="2"/>
              <a:buChar char="Ø"/>
            </a:pPr>
            <a:r>
              <a:rPr lang="pt-BR" dirty="0" smtClean="0"/>
              <a:t> Em 2013 - instituído na rede estadual de São Paulo o Programa Residência Educacional; </a:t>
            </a:r>
          </a:p>
          <a:p>
            <a:pPr algn="just">
              <a:buFont typeface="Wingdings" pitchFamily="2" charset="2"/>
              <a:buChar char="Ø"/>
            </a:pPr>
            <a:endParaRPr lang="pt-BR" dirty="0" smtClean="0"/>
          </a:p>
          <a:p>
            <a:pPr algn="just">
              <a:buFont typeface="Wingdings" pitchFamily="2" charset="2"/>
              <a:buChar char="Ø"/>
            </a:pPr>
            <a:r>
              <a:rPr lang="pt-BR" dirty="0" smtClean="0"/>
              <a:t>Recentemente (21/08/2013) o Ministro Aloizio Mercadante apresentou na Câmara dos Deputados a proposta de Compromisso Nacional pelo Ensino Médio ressaltando os seguintes Programas:</a:t>
            </a:r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1700" dirty="0" smtClean="0"/>
              <a:t>MAIS PROFESSORES</a:t>
            </a:r>
          </a:p>
          <a:p>
            <a:pPr marL="0" indent="0" algn="ctr">
              <a:buNone/>
            </a:pPr>
            <a:r>
              <a:rPr lang="pt-BR" sz="1700" dirty="0" smtClean="0"/>
              <a:t>FORMAÇÃO DE PROFESSORES E GESTORES</a:t>
            </a:r>
          </a:p>
          <a:p>
            <a:pPr marL="0" indent="0" algn="ctr">
              <a:buNone/>
            </a:pPr>
            <a:r>
              <a:rPr lang="pt-BR" sz="1700" dirty="0" smtClean="0"/>
              <a:t>FORMAÇÃO DE PROFESSORES - </a:t>
            </a:r>
            <a:r>
              <a:rPr lang="pt-BR" sz="1700" b="1" dirty="0" smtClean="0">
                <a:solidFill>
                  <a:schemeClr val="tx2"/>
                </a:solidFill>
              </a:rPr>
              <a:t>RESIDÊNCIA DOCENTE</a:t>
            </a:r>
            <a:endParaRPr lang="pt-BR" sz="1700" b="1" dirty="0">
              <a:solidFill>
                <a:schemeClr val="tx2"/>
              </a:solidFill>
            </a:endParaRPr>
          </a:p>
          <a:p>
            <a:endParaRPr lang="pt-BR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1500" dirty="0" smtClean="0"/>
              <a:t>Ampliação </a:t>
            </a:r>
            <a:r>
              <a:rPr lang="pt-BR" sz="1500" dirty="0"/>
              <a:t>do </a:t>
            </a:r>
            <a:r>
              <a:rPr lang="pt-BR" sz="1500" dirty="0" err="1"/>
              <a:t>Pibid</a:t>
            </a:r>
            <a:r>
              <a:rPr lang="pt-BR" sz="1500" dirty="0"/>
              <a:t> e indução para as escolas de Ensino Médio, incluindo estudantes do </a:t>
            </a:r>
            <a:r>
              <a:rPr lang="pt-BR" sz="1500" dirty="0" err="1"/>
              <a:t>Prouni</a:t>
            </a:r>
            <a:r>
              <a:rPr lang="pt-BR" sz="1500" dirty="0"/>
              <a:t> e Fies;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1500" dirty="0" smtClean="0"/>
              <a:t>Ampliação </a:t>
            </a:r>
            <a:r>
              <a:rPr lang="pt-BR" sz="1500" dirty="0"/>
              <a:t>para 75 mil bolsas em 2013 (até 2012, foram destinadas 52 mil bolsas);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1500" dirty="0" smtClean="0"/>
              <a:t>Indução </a:t>
            </a:r>
            <a:r>
              <a:rPr lang="pt-BR" sz="1500" dirty="0"/>
              <a:t>para desenvolvimento das atividades em escolas de Ensino Médio, preferencialmente aquelas participantes pelo Ensino Médio Inovador e Mais Educação.</a:t>
            </a:r>
            <a:endParaRPr lang="pt-BR" sz="15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71231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400" b="1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>Profa. Dra. </a:t>
            </a:r>
            <a:r>
              <a:rPr lang="pt-BR" sz="2400" b="1" dirty="0" err="1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>Yvelise</a:t>
            </a:r>
            <a:r>
              <a:rPr lang="pt-BR" sz="2400" b="1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> Freitas de Souza </a:t>
            </a:r>
            <a:r>
              <a:rPr lang="pt-BR" sz="2400" b="1" dirty="0" err="1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>Arco-Verde</a:t>
            </a:r>
            <a:r>
              <a:rPr lang="pt-BR" sz="2400" b="1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/>
            </a:r>
            <a:br>
              <a:rPr lang="pt-BR" sz="2400" b="1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</a:b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>Diretora</a:t>
            </a:r>
            <a:b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</a:b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>Diretoria de Apoio à Gestão Educacional</a:t>
            </a:r>
            <a:b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</a:b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>Secretaria de Educação Básica</a:t>
            </a:r>
            <a:b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</a:b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>Ministério da Educação</a:t>
            </a:r>
            <a:b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</a:br>
            <a:r>
              <a:rPr lang="pt-BR" sz="2400" dirty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/>
            </a:r>
            <a:br>
              <a:rPr lang="pt-BR" sz="2400" dirty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</a:b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  <a:hlinkClick r:id="rId2"/>
              </a:rPr>
              <a:t>yvelise.verde@mec.gov.br</a:t>
            </a: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/>
            </a:r>
            <a:b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</a:b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latin typeface="Agency FB" pitchFamily="34" charset="0"/>
              </a:rPr>
              <a:t>fone: 61-2022-8350</a:t>
            </a:r>
            <a:endParaRPr lang="pt-BR" sz="2400" dirty="0">
              <a:solidFill>
                <a:schemeClr val="bg1">
                  <a:lumMod val="75000"/>
                </a:schemeClr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43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Justificativas apresentadas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t-BR" dirty="0" smtClean="0"/>
              <a:t> Deficiências no processo de alfabetização;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Desvalorização sistemática da carreira docente;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Modificações estruturais nos processos de formação dos profissionais da educação;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Em geral, uma formação para o magistério em cursos superiores de qualidade duvidosa, no noturno e sem articulação com entre teoria e prática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Insuficiência da carga horária de 300 horas de estágio prevista na formação;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3545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Alguns esclarecimento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residência pedagógica – no lugar de residência educacional;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não se caracteriza como pré-requisito para a atuação profissional;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o certificado poderá ser utilizado nos processos seletivos das redes de ensino;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Utilizar como estratégia de atualização profissional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3299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Profissionais indicados na proposta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t-BR" dirty="0" smtClean="0"/>
              <a:t> De quem se fala:</a:t>
            </a:r>
          </a:p>
          <a:p>
            <a:pPr lvl="1"/>
            <a:endParaRPr lang="pt-BR" dirty="0" smtClean="0"/>
          </a:p>
          <a:p>
            <a:pPr lvl="1" algn="just"/>
            <a:r>
              <a:rPr lang="pt-BR" dirty="0" smtClean="0"/>
              <a:t>Profissionais da Educação Infantil e dos anos iniciais do ensino fundamental</a:t>
            </a:r>
          </a:p>
          <a:p>
            <a:pPr lvl="1" algn="just"/>
            <a:r>
              <a:rPr lang="pt-BR" dirty="0" smtClean="0"/>
              <a:t>Formação exigida nível </a:t>
            </a:r>
            <a:r>
              <a:rPr lang="pt-BR" dirty="0"/>
              <a:t>superior, em curso de licenciatura, de graduação plena, em universidades e institutos superiores de educação, admitida, como formação mínima para o exercício do magistério na educação infantil e nos 5 (cinco) primeiros anos do ensino fundamental, a oferecida em nível médio na modalidade normal. </a:t>
            </a:r>
            <a:endParaRPr lang="pt-BR" dirty="0" smtClean="0"/>
          </a:p>
          <a:p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O que se propõe:</a:t>
            </a:r>
          </a:p>
          <a:p>
            <a:pPr lvl="1"/>
            <a:endParaRPr lang="pt-BR" dirty="0" smtClean="0"/>
          </a:p>
          <a:p>
            <a:pPr lvl="1" algn="just"/>
            <a:r>
              <a:rPr lang="pt-BR" dirty="0" smtClean="0"/>
              <a:t>A </a:t>
            </a:r>
            <a:r>
              <a:rPr lang="pt-BR" dirty="0"/>
              <a:t>formação docente, exceto para a educação superior, incluirá prática de ensino de, no mínimo, trezentas horas</a:t>
            </a:r>
            <a:r>
              <a:rPr lang="pt-BR" dirty="0" smtClean="0"/>
              <a:t>.(art.65 da LDB)</a:t>
            </a:r>
          </a:p>
          <a:p>
            <a:pPr lvl="1" algn="just"/>
            <a:r>
              <a:rPr lang="pt-BR" dirty="0" smtClean="0"/>
              <a:t>Aos professores habilitados para a docência na educação infantil e nos anos iniciais do ensino fundamental será oferecida a residência pedagógica, etapa ulterior de formação inicial, com o mínimo de oitocentas horas de duração, e bolsa de estudo, na forma da lei. (parágrafo único proposto)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368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3789040"/>
            <a:ext cx="8229600" cy="990600"/>
          </a:xfrm>
        </p:spPr>
        <p:txBody>
          <a:bodyPr>
            <a:normAutofit/>
          </a:bodyPr>
          <a:lstStyle/>
          <a:p>
            <a:pPr algn="r"/>
            <a:r>
              <a:rPr lang="pt-BR" sz="3200" dirty="0" smtClean="0"/>
              <a:t>O que existe e o que já é consolidado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2921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Nossa história revela o cuidado na formação...</a:t>
            </a:r>
            <a:endParaRPr lang="pt-BR" sz="32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539552" y="2276872"/>
            <a:ext cx="734481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i="1" dirty="0"/>
              <a:t>Lei n° 10, de 1835, </a:t>
            </a:r>
            <a:r>
              <a:rPr lang="pt-BR" sz="2400" i="1" dirty="0" smtClean="0"/>
              <a:t>determinava</a:t>
            </a:r>
            <a:r>
              <a:rPr lang="pt-BR" sz="2400" i="1" dirty="0"/>
              <a:t>: </a:t>
            </a:r>
            <a:endParaRPr lang="pt-BR" sz="2400" i="1" dirty="0" smtClean="0"/>
          </a:p>
          <a:p>
            <a:pPr algn="ctr"/>
            <a:endParaRPr lang="pt-BR" sz="2400" dirty="0" smtClean="0"/>
          </a:p>
          <a:p>
            <a:pPr algn="ctr"/>
            <a:endParaRPr lang="pt-BR" dirty="0" smtClean="0"/>
          </a:p>
          <a:p>
            <a:pPr algn="ctr"/>
            <a:r>
              <a:rPr lang="pt-BR" sz="2000" dirty="0" smtClean="0"/>
              <a:t>“Haverá </a:t>
            </a:r>
            <a:r>
              <a:rPr lang="pt-BR" sz="2000" dirty="0"/>
              <a:t>na capital da Província uma escola normal </a:t>
            </a:r>
            <a:endParaRPr lang="pt-BR" sz="2000" dirty="0" smtClean="0"/>
          </a:p>
          <a:p>
            <a:pPr algn="ctr"/>
            <a:r>
              <a:rPr lang="pt-BR" sz="2000" dirty="0" smtClean="0"/>
              <a:t>para </a:t>
            </a:r>
            <a:r>
              <a:rPr lang="pt-BR" sz="2000" dirty="0"/>
              <a:t>nela se habilitarem as pessoas que se destinarem </a:t>
            </a:r>
            <a:endParaRPr lang="pt-BR" sz="2000" dirty="0" smtClean="0"/>
          </a:p>
          <a:p>
            <a:pPr algn="ctr"/>
            <a:r>
              <a:rPr lang="pt-BR" sz="2000" dirty="0" smtClean="0"/>
              <a:t>ao </a:t>
            </a:r>
            <a:r>
              <a:rPr lang="pt-BR" sz="2000" dirty="0"/>
              <a:t>magistério da instrução primária e os professores </a:t>
            </a:r>
            <a:endParaRPr lang="pt-BR" sz="2000" dirty="0" smtClean="0"/>
          </a:p>
          <a:p>
            <a:pPr algn="ctr"/>
            <a:r>
              <a:rPr lang="pt-BR" sz="2000" dirty="0" smtClean="0"/>
              <a:t>atualmente existentes </a:t>
            </a:r>
            <a:r>
              <a:rPr lang="pt-BR" sz="2000" dirty="0"/>
              <a:t>que não tiverem adquirido </a:t>
            </a:r>
            <a:endParaRPr lang="pt-BR" sz="2000" dirty="0" smtClean="0"/>
          </a:p>
          <a:p>
            <a:pPr algn="ctr"/>
            <a:r>
              <a:rPr lang="pt-BR" sz="2000" dirty="0" smtClean="0"/>
              <a:t>necessária </a:t>
            </a:r>
            <a:r>
              <a:rPr lang="pt-BR" sz="2000" dirty="0"/>
              <a:t>instrução nas escolas de ensino mútuo, </a:t>
            </a:r>
            <a:endParaRPr lang="pt-BR" sz="2000" dirty="0" smtClean="0"/>
          </a:p>
          <a:p>
            <a:pPr algn="ctr"/>
            <a:r>
              <a:rPr lang="pt-BR" sz="2000" dirty="0" smtClean="0"/>
              <a:t>na </a:t>
            </a:r>
            <a:r>
              <a:rPr lang="pt-BR" sz="2000" dirty="0"/>
              <a:t>conformidade da Lei de 15/10/1827.”</a:t>
            </a:r>
          </a:p>
        </p:txBody>
      </p:sp>
    </p:spTree>
    <p:extLst>
      <p:ext uri="{BB962C8B-B14F-4D97-AF65-F5344CB8AC3E}">
        <p14:creationId xmlns:p14="http://schemas.microsoft.com/office/powerpoint/2010/main" xmlns="" val="97239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LDB (9394/96) e os profissionais da Educação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 Consideram-se </a:t>
            </a:r>
            <a:r>
              <a:rPr lang="pt-BR" b="1" dirty="0">
                <a:solidFill>
                  <a:srgbClr val="FF0000"/>
                </a:solidFill>
              </a:rPr>
              <a:t>profissionais da educação escolar básica </a:t>
            </a:r>
            <a:r>
              <a:rPr lang="pt-BR" dirty="0"/>
              <a:t>os que, nela estando em efetivo exercício e tendo sido formados em cursos reconhecidos, são: </a:t>
            </a:r>
            <a:r>
              <a:rPr lang="pt-BR" dirty="0" smtClean="0"/>
              <a:t> </a:t>
            </a:r>
          </a:p>
          <a:p>
            <a:endParaRPr lang="pt-BR" dirty="0"/>
          </a:p>
          <a:p>
            <a:pPr lvl="1">
              <a:buFont typeface="Wingdings" pitchFamily="2" charset="2"/>
              <a:buChar char="Ø"/>
            </a:pPr>
            <a:r>
              <a:rPr lang="pt-BR" sz="1800" b="1" dirty="0" smtClean="0"/>
              <a:t>professores </a:t>
            </a:r>
            <a:r>
              <a:rPr lang="pt-BR" sz="1800" b="1" dirty="0"/>
              <a:t>habilitados em nível médio ou superior para a docência na educação infantil e nos ensinos fundamental e médio</a:t>
            </a:r>
            <a:r>
              <a:rPr lang="pt-BR" sz="1800" dirty="0"/>
              <a:t>; </a:t>
            </a:r>
            <a:endParaRPr lang="pt-BR" sz="1800" dirty="0" smtClean="0"/>
          </a:p>
          <a:p>
            <a:pPr lvl="1"/>
            <a:endParaRPr lang="pt-BR" dirty="0" smtClean="0"/>
          </a:p>
          <a:p>
            <a:pPr marL="0" lvl="1" indent="0">
              <a:spcBef>
                <a:spcPts val="312"/>
              </a:spcBef>
              <a:buNone/>
            </a:pPr>
            <a:r>
              <a:rPr lang="pt-BR" sz="2400" dirty="0" smtClean="0"/>
              <a:t>A </a:t>
            </a:r>
            <a:r>
              <a:rPr lang="pt-BR" sz="2400" b="1" dirty="0">
                <a:solidFill>
                  <a:srgbClr val="FF0000"/>
                </a:solidFill>
              </a:rPr>
              <a:t>formação dos profissionais da educação</a:t>
            </a:r>
            <a:r>
              <a:rPr lang="pt-BR" sz="2400" dirty="0"/>
              <a:t>, de modo a atender às especificidades do exercício de suas atividades, bem como aos objetivos das diferentes etapas e modalidades da educação básica, terá como fundamentos: </a:t>
            </a:r>
            <a:endParaRPr lang="pt-BR" sz="2400" dirty="0" smtClean="0"/>
          </a:p>
          <a:p>
            <a:pPr marL="0" lvl="1">
              <a:spcBef>
                <a:spcPts val="312"/>
              </a:spcBef>
            </a:pPr>
            <a:endParaRPr lang="pt-BR" sz="2400" dirty="0" smtClean="0"/>
          </a:p>
          <a:p>
            <a:pPr marL="274320" lvl="1" indent="0">
              <a:buNone/>
            </a:pPr>
            <a:r>
              <a:rPr lang="pt-BR" sz="1800" dirty="0" smtClean="0"/>
              <a:t>I </a:t>
            </a:r>
            <a:r>
              <a:rPr lang="pt-BR" sz="1800" dirty="0"/>
              <a:t>– a presença de </a:t>
            </a:r>
            <a:r>
              <a:rPr lang="pt-BR" sz="1800" b="1" dirty="0"/>
              <a:t>sólida formação básica</a:t>
            </a:r>
            <a:r>
              <a:rPr lang="pt-BR" sz="1800" dirty="0"/>
              <a:t>, que propicie o conhecimento dos fundamentos científicos e sociais de suas competências de trabalho</a:t>
            </a:r>
            <a:r>
              <a:rPr lang="pt-BR" sz="1800" dirty="0" smtClean="0"/>
              <a:t>;</a:t>
            </a:r>
          </a:p>
          <a:p>
            <a:pPr marL="274320" lvl="1" indent="0">
              <a:buNone/>
            </a:pPr>
            <a:endParaRPr lang="pt-BR" sz="1800" dirty="0" smtClean="0"/>
          </a:p>
          <a:p>
            <a:pPr marL="274320" lvl="1" indent="0">
              <a:buNone/>
            </a:pPr>
            <a:r>
              <a:rPr lang="pt-BR" sz="1800" dirty="0" smtClean="0"/>
              <a:t>II </a:t>
            </a:r>
            <a:r>
              <a:rPr lang="pt-BR" sz="1800" dirty="0"/>
              <a:t>– a </a:t>
            </a:r>
            <a:r>
              <a:rPr lang="pt-BR" sz="1800" b="1" dirty="0"/>
              <a:t>associação entre teorias e práticas</a:t>
            </a:r>
            <a:r>
              <a:rPr lang="pt-BR" sz="1800" dirty="0"/>
              <a:t>, mediante estágios supervisionados e capacitação em serviço; </a:t>
            </a:r>
          </a:p>
          <a:p>
            <a:pPr marL="274320" lvl="1" indent="0">
              <a:buNone/>
            </a:pPr>
            <a:endParaRPr lang="pt-BR" sz="1800" dirty="0" smtClean="0"/>
          </a:p>
          <a:p>
            <a:pPr marL="274320" lvl="1" indent="0">
              <a:buNone/>
            </a:pPr>
            <a:r>
              <a:rPr lang="pt-BR" sz="1800" dirty="0" smtClean="0"/>
              <a:t>III </a:t>
            </a:r>
            <a:r>
              <a:rPr lang="pt-BR" sz="1800" dirty="0"/>
              <a:t>– o </a:t>
            </a:r>
            <a:r>
              <a:rPr lang="pt-BR" sz="1800" b="1" dirty="0"/>
              <a:t>aproveitamento da formação e experiências anteriores</a:t>
            </a:r>
            <a:r>
              <a:rPr lang="pt-BR" sz="1800" dirty="0"/>
              <a:t>, em instituições de ensino e em outras atividades. </a:t>
            </a:r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b="1" dirty="0"/>
          </a:p>
          <a:p>
            <a:pPr lvl="1"/>
            <a:endParaRPr lang="pt-BR" b="1" dirty="0" smtClean="0"/>
          </a:p>
          <a:p>
            <a:pPr lvl="1"/>
            <a:endParaRPr lang="pt-BR" b="1" dirty="0"/>
          </a:p>
          <a:p>
            <a:pPr lvl="1"/>
            <a:endParaRPr lang="pt-BR" b="1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6988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Formato da formação na LDB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t-BR" dirty="0" smtClean="0"/>
              <a:t> A </a:t>
            </a:r>
            <a:r>
              <a:rPr lang="pt-BR" b="1" dirty="0">
                <a:solidFill>
                  <a:srgbClr val="FF0000"/>
                </a:solidFill>
              </a:rPr>
              <a:t>formação de docentes </a:t>
            </a:r>
            <a:r>
              <a:rPr lang="pt-BR" dirty="0"/>
              <a:t>para atuar na educação básica far-se-á em nível superior, em curso de licenciatura, de graduação plena, em universidades e institutos superiores de educação, admitida, como formação mínima para o exercício do magistério na educação infantil e nos 5 (cinco) primeiros anos do ensino fundamental, a oferecida em nível médio na modalidade normal. </a:t>
            </a:r>
            <a:endParaRPr lang="pt-BR" dirty="0" smtClean="0"/>
          </a:p>
          <a:p>
            <a:endParaRPr lang="pt-BR" dirty="0"/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 </a:t>
            </a:r>
            <a:r>
              <a:rPr lang="pt-BR" sz="1800" dirty="0" smtClean="0"/>
              <a:t>A </a:t>
            </a:r>
            <a:r>
              <a:rPr lang="pt-BR" sz="1800" dirty="0"/>
              <a:t>União, o Distrito Federal, os Estados e os Municípios, em regime de colaboração, deverão </a:t>
            </a:r>
            <a:r>
              <a:rPr lang="pt-BR" sz="1800" b="1" dirty="0"/>
              <a:t>promover a formação inicial, a continuada e a capacitação dos profissionais de magistério</a:t>
            </a:r>
            <a:r>
              <a:rPr lang="pt-BR" sz="1800" dirty="0"/>
              <a:t>. </a:t>
            </a:r>
            <a:endParaRPr lang="pt-BR" sz="1800" dirty="0" smtClean="0"/>
          </a:p>
          <a:p>
            <a:pPr lvl="1">
              <a:buFont typeface="Wingdings" pitchFamily="2" charset="2"/>
              <a:buChar char="Ø"/>
            </a:pPr>
            <a:endParaRPr lang="pt-BR" sz="1800" dirty="0" smtClean="0"/>
          </a:p>
          <a:p>
            <a:pPr lvl="1">
              <a:buFont typeface="Wingdings" pitchFamily="2" charset="2"/>
              <a:buChar char="Ø"/>
            </a:pPr>
            <a:r>
              <a:rPr lang="pt-BR" sz="1800" dirty="0" smtClean="0"/>
              <a:t> A </a:t>
            </a:r>
            <a:r>
              <a:rPr lang="pt-BR" sz="1800" dirty="0"/>
              <a:t>União, o Distrito Federal, os Estados e os Municípios adotarão </a:t>
            </a:r>
            <a:r>
              <a:rPr lang="pt-BR" sz="1800" b="1" dirty="0"/>
              <a:t>mecanismos facilitadores de acesso e permanência em cursos de formação de docentes em nível superior</a:t>
            </a:r>
            <a:r>
              <a:rPr lang="pt-BR" sz="1800" dirty="0"/>
              <a:t> para atuar na educação básica pública.  </a:t>
            </a:r>
          </a:p>
          <a:p>
            <a:pPr lvl="1">
              <a:buFont typeface="Wingdings" pitchFamily="2" charset="2"/>
              <a:buChar char="Ø"/>
            </a:pPr>
            <a:endParaRPr lang="pt-BR" sz="1800" dirty="0" smtClean="0"/>
          </a:p>
          <a:p>
            <a:pPr lvl="1">
              <a:buFont typeface="Wingdings" pitchFamily="2" charset="2"/>
              <a:buChar char="Ø"/>
            </a:pPr>
            <a:r>
              <a:rPr lang="pt-BR" sz="1800" dirty="0" smtClean="0"/>
              <a:t> A </a:t>
            </a:r>
            <a:r>
              <a:rPr lang="pt-BR" sz="1800" dirty="0"/>
              <a:t>União, o Distrito Federal, os Estados e os Municípios incentivarão a formação de profissionais do magistério para atuar na educação básica pública mediante </a:t>
            </a:r>
            <a:r>
              <a:rPr lang="pt-BR" sz="1800" b="1" dirty="0"/>
              <a:t>programa institucional de bolsa de iniciação à docência a estudantes matriculados em cursos de licenciatura, de graduação plena, nas instituições de educação </a:t>
            </a:r>
            <a:r>
              <a:rPr lang="pt-BR" sz="1800" b="1" dirty="0" smtClean="0"/>
              <a:t>superior.</a:t>
            </a:r>
          </a:p>
          <a:p>
            <a:pPr lvl="1"/>
            <a:endParaRPr lang="pt-BR" b="1" dirty="0"/>
          </a:p>
          <a:p>
            <a:pPr lvl="1"/>
            <a:endParaRPr lang="pt-BR" b="1" dirty="0" smtClean="0"/>
          </a:p>
          <a:p>
            <a:pPr lvl="1"/>
            <a:endParaRPr lang="pt-BR" b="1" dirty="0"/>
          </a:p>
          <a:p>
            <a:pPr lvl="1"/>
            <a:endParaRPr lang="pt-BR" b="1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5016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553</TotalTime>
  <Words>2783</Words>
  <Application>Microsoft Office PowerPoint</Application>
  <PresentationFormat>Apresentação na tela (4:3)</PresentationFormat>
  <Paragraphs>223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Brilho</vt:lpstr>
      <vt:lpstr>INSTITUIÇÃO DA RESIDÊNCIA PEDAGÓGICA PARA PROFESSORES DA EDUCAÇÃO BÁSICA - alteração do art. 65 da ldb</vt:lpstr>
      <vt:lpstr>Histórico e proposta</vt:lpstr>
      <vt:lpstr>Justificativas apresentadas</vt:lpstr>
      <vt:lpstr>Alguns esclarecimento</vt:lpstr>
      <vt:lpstr>Profissionais indicados na proposta</vt:lpstr>
      <vt:lpstr>O que existe e o que já é consolidado</vt:lpstr>
      <vt:lpstr>Nossa história revela o cuidado na formação...</vt:lpstr>
      <vt:lpstr>LDB (9394/96) e os profissionais da Educação</vt:lpstr>
      <vt:lpstr>Formato da formação na LDB </vt:lpstr>
      <vt:lpstr>Pareceres e Resoluções do CNE</vt:lpstr>
      <vt:lpstr>Lei do estágio nº 11.788 de 25/09/2008</vt:lpstr>
      <vt:lpstr> Decreto nº 6.755, de 29 de janeiro de 2009. </vt:lpstr>
      <vt:lpstr>Programas de apoio de iniciação à docência</vt:lpstr>
      <vt:lpstr>Objetivos do Programa - PIBID</vt:lpstr>
      <vt:lpstr>Como funciona o Programa - PIBID</vt:lpstr>
      <vt:lpstr>Modalidades das bolsas - PIBID</vt:lpstr>
      <vt:lpstr>Slide 17</vt:lpstr>
      <vt:lpstr>Conferências, CONAE e PNE</vt:lpstr>
      <vt:lpstr>Como contribuição...</vt:lpstr>
      <vt:lpstr>Slide 20</vt:lpstr>
      <vt:lpstr>Slide 21</vt:lpstr>
      <vt:lpstr>Residência Docente – Planos do MEC </vt:lpstr>
      <vt:lpstr>Profa. Dra. Yvelise Freitas de Souza Arco-Verde Diretora Diretoria de Apoio à Gestão Educacional Secretaria de Educação Básica Ministério da Educação  yvelise.verde@mec.gov.br fone: 61-2022-8350</vt:lpstr>
    </vt:vector>
  </TitlesOfParts>
  <Company>Ministério da Educação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Yvelise Arco Verde</dc:creator>
  <cp:lastModifiedBy>Adriana Nunes Gomes</cp:lastModifiedBy>
  <cp:revision>48</cp:revision>
  <dcterms:created xsi:type="dcterms:W3CDTF">2013-08-21T14:40:06Z</dcterms:created>
  <dcterms:modified xsi:type="dcterms:W3CDTF">2013-08-28T13:06:51Z</dcterms:modified>
</cp:coreProperties>
</file>