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charts/chart7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393" r:id="rId2"/>
    <p:sldId id="1281" r:id="rId3"/>
    <p:sldId id="1106" r:id="rId4"/>
    <p:sldId id="1128" r:id="rId5"/>
    <p:sldId id="1109" r:id="rId6"/>
    <p:sldId id="1129" r:id="rId7"/>
    <p:sldId id="1288" r:id="rId8"/>
    <p:sldId id="1205" r:id="rId9"/>
    <p:sldId id="1198" r:id="rId10"/>
    <p:sldId id="1210" r:id="rId11"/>
    <p:sldId id="1185" r:id="rId12"/>
    <p:sldId id="1195" r:id="rId13"/>
    <p:sldId id="1203" r:id="rId14"/>
    <p:sldId id="1279" r:id="rId15"/>
    <p:sldId id="1294" r:id="rId16"/>
    <p:sldId id="1289" r:id="rId17"/>
    <p:sldId id="1213" r:id="rId18"/>
    <p:sldId id="1209" r:id="rId19"/>
    <p:sldId id="1297" r:id="rId20"/>
    <p:sldId id="1178" r:id="rId21"/>
    <p:sldId id="1179" r:id="rId22"/>
    <p:sldId id="1278" r:id="rId23"/>
    <p:sldId id="1290" r:id="rId24"/>
    <p:sldId id="1218" r:id="rId25"/>
    <p:sldId id="1214" r:id="rId26"/>
    <p:sldId id="1298" r:id="rId27"/>
    <p:sldId id="1299" r:id="rId28"/>
    <p:sldId id="1267" r:id="rId29"/>
    <p:sldId id="1268" r:id="rId30"/>
    <p:sldId id="1269" r:id="rId31"/>
    <p:sldId id="1291" r:id="rId32"/>
    <p:sldId id="1300" r:id="rId33"/>
    <p:sldId id="1301" r:id="rId34"/>
    <p:sldId id="1302" r:id="rId35"/>
    <p:sldId id="1303" r:id="rId36"/>
    <p:sldId id="1304" r:id="rId37"/>
    <p:sldId id="1292" r:id="rId38"/>
    <p:sldId id="1225" r:id="rId39"/>
    <p:sldId id="1226" r:id="rId40"/>
    <p:sldId id="1227" r:id="rId41"/>
    <p:sldId id="1228" r:id="rId42"/>
    <p:sldId id="1229" r:id="rId43"/>
    <p:sldId id="1230" r:id="rId44"/>
    <p:sldId id="1231" r:id="rId45"/>
    <p:sldId id="1232" r:id="rId46"/>
    <p:sldId id="1233" r:id="rId47"/>
    <p:sldId id="1234" r:id="rId48"/>
    <p:sldId id="1235" r:id="rId49"/>
    <p:sldId id="1236" r:id="rId50"/>
    <p:sldId id="1237" r:id="rId51"/>
    <p:sldId id="1238" r:id="rId52"/>
    <p:sldId id="1239" r:id="rId53"/>
    <p:sldId id="1240" r:id="rId54"/>
    <p:sldId id="1241" r:id="rId55"/>
    <p:sldId id="1242" r:id="rId56"/>
    <p:sldId id="1243" r:id="rId57"/>
    <p:sldId id="1244" r:id="rId58"/>
    <p:sldId id="1245" r:id="rId59"/>
    <p:sldId id="1246" r:id="rId60"/>
    <p:sldId id="1247" r:id="rId61"/>
    <p:sldId id="1248" r:id="rId62"/>
    <p:sldId id="1249" r:id="rId63"/>
    <p:sldId id="1250" r:id="rId64"/>
    <p:sldId id="1251" r:id="rId65"/>
    <p:sldId id="1252" r:id="rId66"/>
    <p:sldId id="1253" r:id="rId67"/>
    <p:sldId id="1254" r:id="rId68"/>
    <p:sldId id="1255" r:id="rId69"/>
    <p:sldId id="1256" r:id="rId70"/>
    <p:sldId id="1257" r:id="rId71"/>
    <p:sldId id="1258" r:id="rId72"/>
    <p:sldId id="1259" r:id="rId73"/>
    <p:sldId id="1260" r:id="rId74"/>
    <p:sldId id="1261" r:id="rId75"/>
    <p:sldId id="1287" r:id="rId76"/>
  </p:sldIdLst>
  <p:sldSz cx="9144000" cy="6858000" type="screen4x3"/>
  <p:notesSz cx="6819900" cy="9931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4309" userDrawn="1">
          <p15:clr>
            <a:srgbClr val="A4A3A4"/>
          </p15:clr>
        </p15:guide>
        <p15:guide id="4" pos="748" userDrawn="1">
          <p15:clr>
            <a:srgbClr val="A4A3A4"/>
          </p15:clr>
        </p15:guide>
        <p15:guide id="5" orient="horz" pos="565">
          <p15:clr>
            <a:srgbClr val="A4A3A4"/>
          </p15:clr>
        </p15:guide>
        <p15:guide id="6" pos="5642">
          <p15:clr>
            <a:srgbClr val="A4A3A4"/>
          </p15:clr>
        </p15:guide>
        <p15:guide id="7" pos="17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7C"/>
    <a:srgbClr val="005051"/>
    <a:srgbClr val="DD4F05"/>
    <a:srgbClr val="D33909"/>
    <a:srgbClr val="E4E9EC"/>
    <a:srgbClr val="FFBF00"/>
    <a:srgbClr val="6950A2"/>
    <a:srgbClr val="6950A1"/>
    <a:srgbClr val="898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3238" autoAdjust="0"/>
  </p:normalViewPr>
  <p:slideViewPr>
    <p:cSldViewPr snapToGrid="0" snapToObjects="1" showGuides="1">
      <p:cViewPr varScale="1">
        <p:scale>
          <a:sx n="87" d="100"/>
          <a:sy n="87" d="100"/>
        </p:scale>
        <p:origin x="408" y="246"/>
      </p:cViewPr>
      <p:guideLst>
        <p:guide orient="horz" pos="4319"/>
        <p:guide pos="4309"/>
        <p:guide pos="748"/>
        <p:guide orient="horz" pos="565"/>
        <p:guide pos="5642"/>
        <p:guide pos="17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-787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-3870" y="-120"/>
      </p:cViewPr>
      <p:guideLst>
        <p:guide orient="horz" pos="3128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abiobarachotrindade:Downloads:GR&#193;FICOS-RELAT&#211;RIO%20FINAL-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finep.gov.br\Compart\Corporativo-Finep\Relat&#243;rios%20Gerenciais%20-%20DGIS\Todos%20Projetos%20Contratados%20-%20FNDCT%20e%20FINEP%20-%202016.10.28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finep.gov.br\Compart\GAPR\GAPR\APRESENTA&#199;&#213;ES\Apresenta&#231;&#245;es%20Marcos%20Cintra\2016.11.22%20-%20Audi&#234;ncia%20Conselho%20de%20Ci&#234;ncia%20e%20Tecnologia%20-%20Senado%20Federal\Material%20de%20Apoio\FNDCT-Resumo%20Or&#231;ament&#225;rio%20e%20Financeiro-2004-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matsu\Desktop\Dados%20FNDCT%20v.0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matsu\Desktop\Dados%20FNDCT%20v.0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matsu\Desktop\Dados%20FNDCT%20v.0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998319516991102E-2"/>
          <c:y val="0.23413795931758499"/>
          <c:w val="0.86884176606637098"/>
          <c:h val="0.689955435258093"/>
        </c:manualLayout>
      </c:layout>
      <c:pie3DChart>
        <c:varyColors val="1"/>
        <c:ser>
          <c:idx val="0"/>
          <c:order val="0"/>
          <c:explosion val="13"/>
          <c:dPt>
            <c:idx val="0"/>
            <c:bubble3D val="0"/>
            <c:explosion val="16"/>
            <c:extLst xmlns:c16r2="http://schemas.microsoft.com/office/drawing/2015/06/chart">
              <c:ext xmlns:c16="http://schemas.microsoft.com/office/drawing/2014/chart" uri="{C3380CC4-5D6E-409C-BE32-E72D297353CC}">
                <c16:uniqueId val="{00000000-4D8E-4ECF-80CB-51A4698B5B70}"/>
              </c:ext>
            </c:extLst>
          </c:dPt>
          <c:dPt>
            <c:idx val="1"/>
            <c:bubble3D val="0"/>
            <c:explosion val="19"/>
            <c:extLst xmlns:c16r2="http://schemas.microsoft.com/office/drawing/2015/06/chart">
              <c:ext xmlns:c16="http://schemas.microsoft.com/office/drawing/2014/chart" uri="{C3380CC4-5D6E-409C-BE32-E72D297353CC}">
                <c16:uniqueId val="{00000001-4D8E-4ECF-80CB-51A4698B5B70}"/>
              </c:ext>
            </c:extLst>
          </c:dPt>
          <c:dPt>
            <c:idx val="2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2-4D8E-4ECF-80CB-51A4698B5B70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D8E-4ECF-80CB-51A4698B5B70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4D8E-4ECF-80CB-51A4698B5B70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D8E-4ECF-80CB-51A4698B5B70}"/>
              </c:ext>
            </c:extLst>
          </c:dPt>
          <c:dLbls>
            <c:dLbl>
              <c:idx val="0"/>
              <c:layout>
                <c:manualLayout>
                  <c:x val="8.0525413208329399E-2"/>
                  <c:y val="-3.0311786964112901E-2"/>
                </c:manualLayout>
              </c:layout>
              <c:tx>
                <c:rich>
                  <a:bodyPr/>
                  <a:lstStyle/>
                  <a:p>
                    <a:r>
                      <a:rPr lang="en-US" sz="1600">
                        <a:latin typeface="+mn-lt"/>
                      </a:rPr>
                      <a:t>Fundos</a:t>
                    </a:r>
                    <a:br>
                      <a:rPr lang="en-US" sz="1600">
                        <a:latin typeface="+mn-lt"/>
                      </a:rPr>
                    </a:br>
                    <a:r>
                      <a:rPr lang="en-US" sz="1600">
                        <a:latin typeface="+mn-lt"/>
                      </a:rPr>
                      <a:t>Setoriais
11,0%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8E-4ECF-80CB-51A4698B5B7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2298534432452"/>
                  <c:y val="5.3401621946294303E-2"/>
                </c:manualLayout>
              </c:layout>
              <c:tx>
                <c:rich>
                  <a:bodyPr/>
                  <a:lstStyle/>
                  <a:p>
                    <a:r>
                      <a:rPr lang="en-US" sz="1600">
                        <a:latin typeface="+mn-lt"/>
                      </a:rPr>
                      <a:t>Demais</a:t>
                    </a:r>
                    <a:br>
                      <a:rPr lang="en-US" sz="1600">
                        <a:latin typeface="+mn-lt"/>
                      </a:rPr>
                    </a:br>
                    <a:r>
                      <a:rPr lang="en-US" sz="1600">
                        <a:latin typeface="+mn-lt"/>
                      </a:rPr>
                      <a:t>Ações
0,6%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8E-4ECF-80CB-51A4698B5B7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347393023148496E-2"/>
                  <c:y val="1.73263162198157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8E-4ECF-80CB-51A4698B5B7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928233600471963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err="1">
                        <a:latin typeface="+mn-lt"/>
                      </a:rPr>
                      <a:t>Apoio</a:t>
                    </a:r>
                    <a:r>
                      <a:rPr lang="en-US" sz="1600" dirty="0">
                        <a:latin typeface="+mn-lt"/>
                      </a:rPr>
                      <a:t> </a:t>
                    </a:r>
                    <a:r>
                      <a:rPr lang="en-US" sz="1600" dirty="0" err="1">
                        <a:latin typeface="+mn-lt"/>
                      </a:rPr>
                      <a:t>Institucional</a:t>
                    </a:r>
                    <a:r>
                      <a:rPr lang="en-US" sz="1600" dirty="0">
                        <a:latin typeface="+mn-lt"/>
                      </a:rPr>
                      <a:t> - FNDCT
2,4%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8E-4ECF-80CB-51A4698B5B7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7881833458936497E-2"/>
                  <c:y val="-1.431661831744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D8E-4ECF-80CB-51A4698B5B7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5660612955651999E-2"/>
                  <c:y val="-4.96759753935321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8E-4ECF-80CB-51A4698B5B70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+mn-lt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'Orç.Utilizado-Grupo Ações'!$B$35:$B$40</c:f>
              <c:strCache>
                <c:ptCount val="6"/>
                <c:pt idx="0">
                  <c:v>Fundos Setoriais</c:v>
                </c:pt>
                <c:pt idx="1">
                  <c:v>Demais Ações</c:v>
                </c:pt>
                <c:pt idx="2">
                  <c:v>Operações Especiais</c:v>
                </c:pt>
                <c:pt idx="3">
                  <c:v>Apoio Insitucional - FNDCT</c:v>
                </c:pt>
                <c:pt idx="4">
                  <c:v>Ação Transversal</c:v>
                </c:pt>
                <c:pt idx="5">
                  <c:v>Ciência sem Fronterias</c:v>
                </c:pt>
              </c:strCache>
            </c:strRef>
          </c:cat>
          <c:val>
            <c:numRef>
              <c:f>'Orç.Utilizado-Grupo Ações'!$C$35:$C$40</c:f>
              <c:numCache>
                <c:formatCode>_(* #,##0.0_);_(* \(#,##0.0\);_(* "-"??_);_(@_)</c:formatCode>
                <c:ptCount val="6"/>
                <c:pt idx="0">
                  <c:v>195.68344422999999</c:v>
                </c:pt>
                <c:pt idx="1">
                  <c:v>9.8304857200000004</c:v>
                </c:pt>
                <c:pt idx="2">
                  <c:v>394.53</c:v>
                </c:pt>
                <c:pt idx="3">
                  <c:v>43.477826280000002</c:v>
                </c:pt>
                <c:pt idx="4">
                  <c:v>408.24</c:v>
                </c:pt>
                <c:pt idx="5">
                  <c:v>733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D8E-4ECF-80CB-51A4698B5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131995612063483E-2"/>
          <c:y val="2.7466703979439372E-2"/>
          <c:w val="0.82219015273376495"/>
          <c:h val="0.7934298750817079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'[Listagem Projetos v.02.xls]Resumo'!$K$47</c:f>
              <c:strCache>
                <c:ptCount val="1"/>
                <c:pt idx="0">
                  <c:v>Valor Médio por Projeto</c:v>
                </c:pt>
              </c:strCache>
            </c:strRef>
          </c:tx>
          <c:spPr>
            <a:solidFill>
              <a:srgbClr val="005152"/>
            </a:solidFill>
          </c:spPr>
          <c:invertIfNegative val="0"/>
          <c:cat>
            <c:numRef>
              <c:f>'[Listagem Projetos v.02.xls]Resumo'!$I$48:$I$62</c:f>
              <c:numCache>
                <c:formatCode>0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'[Listagem Projetos v.02.xls]Resumo'!$K$48:$K$62</c:f>
              <c:numCache>
                <c:formatCode>#,##0</c:formatCode>
                <c:ptCount val="15"/>
                <c:pt idx="0">
                  <c:v>649867.45094155835</c:v>
                </c:pt>
                <c:pt idx="1">
                  <c:v>1841337.1421818181</c:v>
                </c:pt>
                <c:pt idx="2">
                  <c:v>500848.05493761128</c:v>
                </c:pt>
                <c:pt idx="3">
                  <c:v>594159.60658512719</c:v>
                </c:pt>
                <c:pt idx="4">
                  <c:v>766645.0853349875</c:v>
                </c:pt>
                <c:pt idx="5">
                  <c:v>1398999.6792275861</c:v>
                </c:pt>
                <c:pt idx="6">
                  <c:v>2049056.2412436963</c:v>
                </c:pt>
                <c:pt idx="7">
                  <c:v>2414806.4083720925</c:v>
                </c:pt>
                <c:pt idx="8">
                  <c:v>2543529.8424929976</c:v>
                </c:pt>
                <c:pt idx="9">
                  <c:v>2538149.6237301584</c:v>
                </c:pt>
                <c:pt idx="10">
                  <c:v>3096588.4354041577</c:v>
                </c:pt>
                <c:pt idx="11">
                  <c:v>4104132.2412244906</c:v>
                </c:pt>
                <c:pt idx="12">
                  <c:v>4049414.1506603765</c:v>
                </c:pt>
                <c:pt idx="13">
                  <c:v>3822474.9157777759</c:v>
                </c:pt>
                <c:pt idx="14">
                  <c:v>3730294.3620512821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685352"/>
        <c:axId val="218685744"/>
      </c:barChart>
      <c:lineChart>
        <c:grouping val="standard"/>
        <c:varyColors val="0"/>
        <c:ser>
          <c:idx val="0"/>
          <c:order val="0"/>
          <c:tx>
            <c:strRef>
              <c:f>'[Listagem Projetos v.02.xls]Resumo'!$J$47</c:f>
              <c:strCache>
                <c:ptCount val="1"/>
                <c:pt idx="0">
                  <c:v>Nº Projetos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numRef>
              <c:f>'[Listagem Projetos v.02.xls]Resumo'!$I$48:$I$62</c:f>
              <c:numCache>
                <c:formatCode>0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'[Listagem Projetos v.02.xls]Resumo'!$J$48:$J$62</c:f>
              <c:numCache>
                <c:formatCode>#,##0</c:formatCode>
                <c:ptCount val="15"/>
                <c:pt idx="0">
                  <c:v>308</c:v>
                </c:pt>
                <c:pt idx="1">
                  <c:v>165</c:v>
                </c:pt>
                <c:pt idx="2">
                  <c:v>1122</c:v>
                </c:pt>
                <c:pt idx="3">
                  <c:v>1022</c:v>
                </c:pt>
                <c:pt idx="4">
                  <c:v>1209</c:v>
                </c:pt>
                <c:pt idx="5">
                  <c:v>725</c:v>
                </c:pt>
                <c:pt idx="6">
                  <c:v>595</c:v>
                </c:pt>
                <c:pt idx="7">
                  <c:v>559</c:v>
                </c:pt>
                <c:pt idx="8">
                  <c:v>714</c:v>
                </c:pt>
                <c:pt idx="9">
                  <c:v>252</c:v>
                </c:pt>
                <c:pt idx="10">
                  <c:v>433</c:v>
                </c:pt>
                <c:pt idx="11">
                  <c:v>343</c:v>
                </c:pt>
                <c:pt idx="12">
                  <c:v>212</c:v>
                </c:pt>
                <c:pt idx="13">
                  <c:v>45</c:v>
                </c:pt>
                <c:pt idx="14">
                  <c:v>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686528"/>
        <c:axId val="218686136"/>
      </c:lineChart>
      <c:catAx>
        <c:axId val="21868535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218685744"/>
        <c:crosses val="autoZero"/>
        <c:auto val="1"/>
        <c:lblAlgn val="ctr"/>
        <c:lblOffset val="100"/>
        <c:noMultiLvlLbl val="0"/>
      </c:catAx>
      <c:valAx>
        <c:axId val="2186857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218685352"/>
        <c:crosses val="autoZero"/>
        <c:crossBetween val="between"/>
      </c:valAx>
      <c:valAx>
        <c:axId val="21868613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218686528"/>
        <c:crosses val="max"/>
        <c:crossBetween val="between"/>
      </c:valAx>
      <c:catAx>
        <c:axId val="21868652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21868613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2860728293266051"/>
          <c:y val="0.89002619848873321"/>
          <c:w val="0.42551690539876835"/>
          <c:h val="8.2078450104620518E-2"/>
        </c:manualLayout>
      </c:layout>
      <c:overlay val="0"/>
      <c:txPr>
        <a:bodyPr/>
        <a:lstStyle/>
        <a:p>
          <a:pPr>
            <a:defRPr sz="11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59052340679637E-2"/>
          <c:y val="4.8867199109124071E-2"/>
          <c:w val="0.92244941604521669"/>
          <c:h val="0.778792895074162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Plan1!$B$4</c:f>
              <c:strCache>
                <c:ptCount val="1"/>
                <c:pt idx="0">
                  <c:v>Não Reembolsável para Empresa (Subvenção, Equalização e Investimento)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Plan1!$C$3:$L$3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2016*</c:v>
                </c:pt>
              </c:strCache>
            </c:strRef>
          </c:cat>
          <c:val>
            <c:numRef>
              <c:f>Plan1!$C$4:$L$4</c:f>
              <c:numCache>
                <c:formatCode>General</c:formatCode>
                <c:ptCount val="10"/>
                <c:pt idx="0">
                  <c:v>247</c:v>
                </c:pt>
                <c:pt idx="1">
                  <c:v>616</c:v>
                </c:pt>
                <c:pt idx="2">
                  <c:v>417</c:v>
                </c:pt>
                <c:pt idx="3">
                  <c:v>586</c:v>
                </c:pt>
                <c:pt idx="4">
                  <c:v>425</c:v>
                </c:pt>
                <c:pt idx="5">
                  <c:v>453</c:v>
                </c:pt>
                <c:pt idx="6">
                  <c:v>425</c:v>
                </c:pt>
                <c:pt idx="7">
                  <c:v>361</c:v>
                </c:pt>
                <c:pt idx="8">
                  <c:v>429</c:v>
                </c:pt>
                <c:pt idx="9">
                  <c:v>328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C7-4031-9CCB-2D9353D78512}"/>
            </c:ext>
          </c:extLst>
        </c:ser>
        <c:ser>
          <c:idx val="1"/>
          <c:order val="1"/>
          <c:tx>
            <c:strRef>
              <c:f>Plan1!$B$5</c:f>
              <c:strCache>
                <c:ptCount val="1"/>
                <c:pt idx="0">
                  <c:v>Não Reembolsável (Demais)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Plan1!$C$3:$L$3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2016*</c:v>
                </c:pt>
              </c:strCache>
            </c:strRef>
          </c:cat>
          <c:val>
            <c:numRef>
              <c:f>Plan1!$C$5:$L$5</c:f>
              <c:numCache>
                <c:formatCode>General</c:formatCode>
                <c:ptCount val="10"/>
                <c:pt idx="0">
                  <c:v>1020</c:v>
                </c:pt>
                <c:pt idx="1">
                  <c:v>1205</c:v>
                </c:pt>
                <c:pt idx="2">
                  <c:v>971</c:v>
                </c:pt>
                <c:pt idx="3">
                  <c:v>1510</c:v>
                </c:pt>
                <c:pt idx="4">
                  <c:v>1068</c:v>
                </c:pt>
                <c:pt idx="5">
                  <c:v>1355</c:v>
                </c:pt>
                <c:pt idx="6">
                  <c:v>1436</c:v>
                </c:pt>
                <c:pt idx="7">
                  <c:v>2541</c:v>
                </c:pt>
                <c:pt idx="8">
                  <c:v>1555</c:v>
                </c:pt>
                <c:pt idx="9" formatCode="0">
                  <c:v>795.11263706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C7-4031-9CCB-2D9353D78512}"/>
            </c:ext>
          </c:extLst>
        </c:ser>
        <c:ser>
          <c:idx val="2"/>
          <c:order val="2"/>
          <c:tx>
            <c:strRef>
              <c:f>Plan1!$B$6</c:f>
              <c:strCache>
                <c:ptCount val="1"/>
                <c:pt idx="0">
                  <c:v>Reembolsável*</c:v>
                </c:pt>
              </c:strCache>
            </c:strRef>
          </c:tx>
          <c:spPr>
            <a:solidFill>
              <a:srgbClr val="007A7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Plan1!$C$3:$L$3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2016*</c:v>
                </c:pt>
              </c:strCache>
            </c:strRef>
          </c:cat>
          <c:val>
            <c:numRef>
              <c:f>Plan1!$C$6:$L$6</c:f>
              <c:numCache>
                <c:formatCode>General</c:formatCode>
                <c:ptCount val="10"/>
                <c:pt idx="0">
                  <c:v>406</c:v>
                </c:pt>
                <c:pt idx="1">
                  <c:v>740</c:v>
                </c:pt>
                <c:pt idx="2">
                  <c:v>885</c:v>
                </c:pt>
                <c:pt idx="3">
                  <c:v>1218</c:v>
                </c:pt>
                <c:pt idx="4">
                  <c:v>1753</c:v>
                </c:pt>
                <c:pt idx="5">
                  <c:v>1765</c:v>
                </c:pt>
                <c:pt idx="6">
                  <c:v>2522</c:v>
                </c:pt>
                <c:pt idx="7">
                  <c:v>4464</c:v>
                </c:pt>
                <c:pt idx="8">
                  <c:v>2603</c:v>
                </c:pt>
                <c:pt idx="9">
                  <c:v>1928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9C7-4031-9CCB-2D9353D78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8687312"/>
        <c:axId val="218687704"/>
      </c:barChart>
      <c:catAx>
        <c:axId val="21868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18687704"/>
        <c:crosses val="autoZero"/>
        <c:auto val="1"/>
        <c:lblAlgn val="ctr"/>
        <c:lblOffset val="100"/>
        <c:noMultiLvlLbl val="0"/>
      </c:catAx>
      <c:valAx>
        <c:axId val="218687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8687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8372483672099122"/>
          <c:w val="0.99843978593584903"/>
          <c:h val="0.11006970640297868"/>
        </c:manualLayout>
      </c:layout>
      <c:overlay val="0"/>
      <c:txPr>
        <a:bodyPr/>
        <a:lstStyle/>
        <a:p>
          <a:pPr>
            <a:defRPr sz="105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283994009731989E-2"/>
          <c:y val="3.8803034189116153E-2"/>
          <c:w val="0.85195030754412182"/>
          <c:h val="0.87364205066448564"/>
        </c:manualLayout>
      </c:layout>
      <c:areaChart>
        <c:grouping val="standard"/>
        <c:varyColors val="0"/>
        <c:ser>
          <c:idx val="0"/>
          <c:order val="0"/>
          <c:tx>
            <c:strRef>
              <c:f>'Passado 2'!$B$3</c:f>
              <c:strCache>
                <c:ptCount val="1"/>
                <c:pt idx="0">
                  <c:v>Arrecadação*</c:v>
                </c:pt>
              </c:strCache>
            </c:strRef>
          </c:tx>
          <c:cat>
            <c:numRef>
              <c:f>'Passado 2'!$C$2:$R$2</c:f>
              <c:numCache>
                <c:formatCode>General</c:formatCode>
                <c:ptCount val="16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</c:numCache>
            </c:numRef>
          </c:cat>
          <c:val>
            <c:numRef>
              <c:f>'Passado 2'!$C$3:$R$3</c:f>
              <c:numCache>
                <c:formatCode>#,##0</c:formatCode>
                <c:ptCount val="16"/>
                <c:pt idx="0">
                  <c:v>460.58453400000002</c:v>
                </c:pt>
                <c:pt idx="1">
                  <c:v>917.94099800000004</c:v>
                </c:pt>
                <c:pt idx="2">
                  <c:v>1317.736578</c:v>
                </c:pt>
                <c:pt idx="3">
                  <c:v>1408.4019599999999</c:v>
                </c:pt>
                <c:pt idx="4">
                  <c:v>1616.8301899999999</c:v>
                </c:pt>
                <c:pt idx="5">
                  <c:v>1818.4021639999999</c:v>
                </c:pt>
                <c:pt idx="6">
                  <c:v>1981.4922592400001</c:v>
                </c:pt>
                <c:pt idx="7">
                  <c:v>2475.7784703100001</c:v>
                </c:pt>
                <c:pt idx="8">
                  <c:v>2622.0102622899999</c:v>
                </c:pt>
                <c:pt idx="9">
                  <c:v>2852.9486100399999</c:v>
                </c:pt>
                <c:pt idx="10">
                  <c:v>3631.5293335900001</c:v>
                </c:pt>
                <c:pt idx="11">
                  <c:v>4346.8782936400003</c:v>
                </c:pt>
                <c:pt idx="12">
                  <c:v>4706.9365731199996</c:v>
                </c:pt>
                <c:pt idx="13">
                  <c:v>5046.6568427924994</c:v>
                </c:pt>
                <c:pt idx="14">
                  <c:v>4899.5229620800001</c:v>
                </c:pt>
                <c:pt idx="15">
                  <c:v>4409.5706658720001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52-4FFB-B519-1FA4680E2474}"/>
            </c:ext>
          </c:extLst>
        </c:ser>
        <c:ser>
          <c:idx val="1"/>
          <c:order val="1"/>
          <c:tx>
            <c:strRef>
              <c:f>'Passado 2'!$B$4</c:f>
              <c:strCache>
                <c:ptCount val="1"/>
                <c:pt idx="0">
                  <c:v>Gasto (Não Reembolsável)**</c:v>
                </c:pt>
              </c:strCache>
            </c:strRef>
          </c:tx>
          <c:cat>
            <c:numRef>
              <c:f>'Passado 2'!$C$2:$R$2</c:f>
              <c:numCache>
                <c:formatCode>General</c:formatCode>
                <c:ptCount val="16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</c:numCache>
            </c:numRef>
          </c:cat>
          <c:val>
            <c:numRef>
              <c:f>'Passado 2'!$C$4:$R$4</c:f>
              <c:numCache>
                <c:formatCode>#,##0</c:formatCode>
                <c:ptCount val="16"/>
                <c:pt idx="0">
                  <c:v>283.05315300000001</c:v>
                </c:pt>
                <c:pt idx="1">
                  <c:v>274.53693399999997</c:v>
                </c:pt>
                <c:pt idx="2">
                  <c:v>449.930474</c:v>
                </c:pt>
                <c:pt idx="3">
                  <c:v>486.87851799999999</c:v>
                </c:pt>
                <c:pt idx="4">
                  <c:v>571.06971699999997</c:v>
                </c:pt>
                <c:pt idx="5">
                  <c:v>674.06743273999996</c:v>
                </c:pt>
                <c:pt idx="6">
                  <c:v>1094.5042982</c:v>
                </c:pt>
                <c:pt idx="7">
                  <c:v>1614.1004845099999</c:v>
                </c:pt>
                <c:pt idx="8">
                  <c:v>1414.76201021</c:v>
                </c:pt>
                <c:pt idx="9">
                  <c:v>2054.7594675</c:v>
                </c:pt>
                <c:pt idx="10">
                  <c:v>1550.3483151299999</c:v>
                </c:pt>
                <c:pt idx="11">
                  <c:v>1812.1155334800003</c:v>
                </c:pt>
                <c:pt idx="12">
                  <c:v>1914.2462164400001</c:v>
                </c:pt>
                <c:pt idx="13">
                  <c:v>2726.8063335799993</c:v>
                </c:pt>
                <c:pt idx="14">
                  <c:v>2341.3694758900006</c:v>
                </c:pt>
                <c:pt idx="15">
                  <c:v>1100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52-4FFB-B519-1FA4680E2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9577624"/>
        <c:axId val="219578016"/>
      </c:areaChart>
      <c:catAx>
        <c:axId val="219577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219578016"/>
        <c:crosses val="autoZero"/>
        <c:auto val="1"/>
        <c:lblAlgn val="ctr"/>
        <c:lblOffset val="100"/>
        <c:noMultiLvlLbl val="0"/>
      </c:catAx>
      <c:valAx>
        <c:axId val="21957801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219577624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66129160905045E-2"/>
          <c:y val="4.9287960662537274E-2"/>
          <c:w val="0.87563297561915565"/>
          <c:h val="0.87364205066448564"/>
        </c:manualLayout>
      </c:layout>
      <c:areaChart>
        <c:grouping val="standard"/>
        <c:varyColors val="0"/>
        <c:ser>
          <c:idx val="2"/>
          <c:order val="0"/>
          <c:tx>
            <c:strRef>
              <c:f>'Passado 2'!$B$11</c:f>
              <c:strCache>
                <c:ptCount val="1"/>
                <c:pt idx="0">
                  <c:v>Arrecadação - Gasto (Estoque Corrigido)</c:v>
                </c:pt>
              </c:strCache>
            </c:strRef>
          </c:tx>
          <c:spPr>
            <a:solidFill>
              <a:srgbClr val="007A7C"/>
            </a:solidFill>
          </c:spPr>
          <c:cat>
            <c:numRef>
              <c:f>'Passado 2'!$C$2:$R$2</c:f>
              <c:numCache>
                <c:formatCode>General</c:formatCode>
                <c:ptCount val="16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</c:numCache>
            </c:numRef>
          </c:cat>
          <c:val>
            <c:numRef>
              <c:f>'Passado 2'!$C$11:$R$11</c:f>
              <c:numCache>
                <c:formatCode>#,##0</c:formatCode>
                <c:ptCount val="16"/>
                <c:pt idx="0">
                  <c:v>194.39686219500001</c:v>
                </c:pt>
                <c:pt idx="1">
                  <c:v>920.53376765675637</c:v>
                </c:pt>
                <c:pt idx="2">
                  <c:v>1993.9989568972833</c:v>
                </c:pt>
                <c:pt idx="3">
                  <c:v>3201.6080342890791</c:v>
                </c:pt>
                <c:pt idx="4">
                  <c:v>4661.486936749764</c:v>
                </c:pt>
                <c:pt idx="5">
                  <c:v>6263.0301243655331</c:v>
                </c:pt>
                <c:pt idx="6">
                  <c:v>7605.8317383501362</c:v>
                </c:pt>
                <c:pt idx="7">
                  <c:v>8996.7290819095215</c:v>
                </c:pt>
                <c:pt idx="8">
                  <c:v>10828.970945696379</c:v>
                </c:pt>
                <c:pt idx="9">
                  <c:v>12324.789693530562</c:v>
                </c:pt>
                <c:pt idx="10">
                  <c:v>15270.328954709996</c:v>
                </c:pt>
                <c:pt idx="11">
                  <c:v>18828.884488475021</c:v>
                </c:pt>
                <c:pt idx="12">
                  <c:v>22702.653587412773</c:v>
                </c:pt>
                <c:pt idx="13">
                  <c:v>26273.629301456538</c:v>
                </c:pt>
                <c:pt idx="14">
                  <c:v>30633.769211874445</c:v>
                </c:pt>
                <c:pt idx="15">
                  <c:v>36489.090368577432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DB-4606-BAB5-C68F50CD7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9579192"/>
        <c:axId val="219579584"/>
      </c:areaChart>
      <c:catAx>
        <c:axId val="219579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219579584"/>
        <c:crosses val="autoZero"/>
        <c:auto val="1"/>
        <c:lblAlgn val="ctr"/>
        <c:lblOffset val="100"/>
        <c:noMultiLvlLbl val="0"/>
      </c:catAx>
      <c:valAx>
        <c:axId val="21957958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219579192"/>
        <c:crosses val="autoZero"/>
        <c:crossBetween val="midCat"/>
      </c:valAx>
    </c:plotArea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308178459282969E-2"/>
          <c:y val="4.7984966285083828E-2"/>
          <c:w val="0.90616710164463532"/>
          <c:h val="0.78790422625743206"/>
        </c:manualLayout>
      </c:layout>
      <c:areaChart>
        <c:grouping val="standard"/>
        <c:varyColors val="0"/>
        <c:ser>
          <c:idx val="0"/>
          <c:order val="0"/>
          <c:tx>
            <c:strRef>
              <c:f>'Futuro 1'!$B$9</c:f>
              <c:strCache>
                <c:ptCount val="1"/>
                <c:pt idx="0">
                  <c:v>Ativo Fundo (Final do Período)</c:v>
                </c:pt>
              </c:strCache>
            </c:strRef>
          </c:tx>
          <c:spPr>
            <a:solidFill>
              <a:schemeClr val="accent1"/>
            </a:solidFill>
          </c:spPr>
          <c:cat>
            <c:numRef>
              <c:f>'Futuro 1'!$C$2:$O$2</c:f>
              <c:numCache>
                <c:formatCode>General</c:formatCode>
                <c:ptCount val="1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</c:numCache>
            </c:numRef>
          </c:cat>
          <c:val>
            <c:numRef>
              <c:f>'Futuro 1'!$C$9:$O$9</c:f>
              <c:numCache>
                <c:formatCode>0.0</c:formatCode>
                <c:ptCount val="13"/>
                <c:pt idx="0">
                  <c:v>11.03831268917604</c:v>
                </c:pt>
                <c:pt idx="1">
                  <c:v>15.85835499463678</c:v>
                </c:pt>
                <c:pt idx="2">
                  <c:v>21.161848786068582</c:v>
                </c:pt>
                <c:pt idx="3">
                  <c:v>27.133583498352433</c:v>
                </c:pt>
                <c:pt idx="4">
                  <c:v>33.786274495839123</c:v>
                </c:pt>
                <c:pt idx="5">
                  <c:v>43.357834747840514</c:v>
                </c:pt>
                <c:pt idx="6">
                  <c:v>50.800336341640275</c:v>
                </c:pt>
                <c:pt idx="7">
                  <c:v>58.64904831933336</c:v>
                </c:pt>
                <c:pt idx="8">
                  <c:v>67.072789518459288</c:v>
                </c:pt>
                <c:pt idx="9">
                  <c:v>76.065485533668209</c:v>
                </c:pt>
                <c:pt idx="10">
                  <c:v>85.659918568163079</c:v>
                </c:pt>
                <c:pt idx="11">
                  <c:v>95.935606043919208</c:v>
                </c:pt>
                <c:pt idx="12">
                  <c:v>106.94092115487872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9580368"/>
        <c:axId val="219693584"/>
      </c:areaChart>
      <c:lineChart>
        <c:grouping val="standard"/>
        <c:varyColors val="0"/>
        <c:ser>
          <c:idx val="1"/>
          <c:order val="1"/>
          <c:tx>
            <c:strRef>
              <c:f>'Futuro 1'!$B$8</c:f>
              <c:strCache>
                <c:ptCount val="1"/>
                <c:pt idx="0">
                  <c:v>Rendimento no Exercício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'Futuro 1'!$C$2:$O$2</c:f>
              <c:numCache>
                <c:formatCode>General</c:formatCode>
                <c:ptCount val="1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</c:numCache>
            </c:numRef>
          </c:cat>
          <c:val>
            <c:numRef>
              <c:f>'Futuro 1'!$C$8:$O$8</c:f>
              <c:numCache>
                <c:formatCode>#,##0.0_ ;\-#,##0.0\ </c:formatCode>
                <c:ptCount val="13"/>
                <c:pt idx="0">
                  <c:v>0.72213260583394656</c:v>
                </c:pt>
                <c:pt idx="1">
                  <c:v>1.0374624762846494</c:v>
                </c:pt>
                <c:pt idx="2">
                  <c:v>1.1978404973246366</c:v>
                </c:pt>
                <c:pt idx="3">
                  <c:v>1.5358632168878736</c:v>
                </c:pt>
                <c:pt idx="4">
                  <c:v>1.9124306318399504</c:v>
                </c:pt>
                <c:pt idx="5">
                  <c:v>2.4542170611985195</c:v>
                </c:pt>
                <c:pt idx="6" formatCode="#,##0.0">
                  <c:v>3.0480201804984164</c:v>
                </c:pt>
                <c:pt idx="7" formatCode="#,##0.0">
                  <c:v>3.5189428991600016</c:v>
                </c:pt>
                <c:pt idx="8" formatCode="#,##0.0">
                  <c:v>4.0243673711075569</c:v>
                </c:pt>
                <c:pt idx="9" formatCode="#,##0.0">
                  <c:v>4.5639291320200925</c:v>
                </c:pt>
                <c:pt idx="10" formatCode="#,##0.0">
                  <c:v>5.1395951140897846</c:v>
                </c:pt>
                <c:pt idx="11" formatCode="#,##0.0">
                  <c:v>5.7561363626351518</c:v>
                </c:pt>
                <c:pt idx="12" formatCode="#,##0.0">
                  <c:v>6.4164552692927233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580368"/>
        <c:axId val="219693584"/>
      </c:lineChart>
      <c:catAx>
        <c:axId val="21958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19693584"/>
        <c:crosses val="autoZero"/>
        <c:auto val="1"/>
        <c:lblAlgn val="ctr"/>
        <c:lblOffset val="100"/>
        <c:noMultiLvlLbl val="0"/>
      </c:catAx>
      <c:valAx>
        <c:axId val="21969358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219580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058173950122903"/>
          <c:y val="0.89294263461634016"/>
          <c:w val="0.73569056339998151"/>
          <c:h val="0.10444443385689521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dLbls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Plan1!$A$2:$A$7</c:f>
              <c:strCache>
                <c:ptCount val="6"/>
                <c:pt idx="0">
                  <c:v>L1: Aditivos para alimentação animal</c:v>
                </c:pt>
                <c:pt idx="1">
                  <c:v>L2: Derivados de Silício</c:v>
                </c:pt>
                <c:pt idx="2">
                  <c:v>L3: Mater. Compósitos e Fibras de Carbono</c:v>
                </c:pt>
                <c:pt idx="3">
                  <c:v>L4: Aditivos Químicos para E&amp;P de Petróleo</c:v>
                </c:pt>
                <c:pt idx="4">
                  <c:v>L5: Insumos químicos para HPPC*</c:v>
                </c:pt>
                <c:pt idx="5">
                  <c:v>L6: Químicos a partir de fontes renováveis</c:v>
                </c:pt>
              </c:strCache>
            </c:strRef>
          </c:cat>
          <c:val>
            <c:numRef>
              <c:f>Plan1!$B$2:$B$7</c:f>
              <c:numCache>
                <c:formatCode>_(* #,##0.00_);_(* \(#,##0.00\);_(* "-"??_);_(@_)</c:formatCode>
                <c:ptCount val="6"/>
                <c:pt idx="0">
                  <c:v>131767248.3</c:v>
                </c:pt>
                <c:pt idx="1">
                  <c:v>26056500</c:v>
                </c:pt>
                <c:pt idx="2">
                  <c:v>435776459.60000002</c:v>
                </c:pt>
                <c:pt idx="3">
                  <c:v>91458461.420000002</c:v>
                </c:pt>
                <c:pt idx="4">
                  <c:v>327918301.83651066</c:v>
                </c:pt>
                <c:pt idx="5">
                  <c:v>1960082690.202008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51-4DB9-9142-2CE2586AA0E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4"/>
        <c:txPr>
          <a:bodyPr/>
          <a:lstStyle/>
          <a:p>
            <a:pPr>
              <a:defRPr sz="1400" b="1"/>
            </a:pPr>
            <a:endParaRPr lang="pt-BR"/>
          </a:p>
        </c:txPr>
      </c:legendEntry>
      <c:legendEntry>
        <c:idx val="5"/>
        <c:txPr>
          <a:bodyPr/>
          <a:lstStyle/>
          <a:p>
            <a:pPr>
              <a:defRPr sz="1400" b="1"/>
            </a:pPr>
            <a:endParaRPr lang="pt-BR"/>
          </a:p>
        </c:txPr>
      </c:legendEntry>
      <c:layout>
        <c:manualLayout>
          <c:xMode val="edge"/>
          <c:yMode val="edge"/>
          <c:x val="0.55106214153786337"/>
          <c:y val="3.1983280624831398E-2"/>
          <c:w val="0.4372761459891234"/>
          <c:h val="0.83494002502023701"/>
        </c:manualLayout>
      </c:layout>
      <c:overlay val="0"/>
      <c:spPr>
        <a:ln>
          <a:solidFill>
            <a:schemeClr val="accent1"/>
          </a:solidFill>
        </a:ln>
      </c:spPr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2388" y="9432925"/>
            <a:ext cx="295592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9744B73-C9B8-40FF-A23D-8878E62DD10F}" type="slidenum">
              <a:rPr lang="pt-BR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71047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ABE273-EA6D-4C8F-9D67-DCDFAA5E7275}" type="datetimeFigureOut">
              <a:rPr lang="pt-BR"/>
              <a:pPr>
                <a:defRPr/>
              </a:pPr>
              <a:t>21/11/2016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2625" y="4718050"/>
            <a:ext cx="545465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388" y="9432925"/>
            <a:ext cx="295592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E9AD858-5592-41D1-926E-77CA6CC6A12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9504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6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904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159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0615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74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64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9029C-6C40-4793-B3B6-ED8FF8D5EB4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919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9029C-6C40-4793-B3B6-ED8FF8D5EB4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919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9029C-6C40-4793-B3B6-ED8FF8D5EB4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919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74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6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64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40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8606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41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3463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44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8639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45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2432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47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6660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49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7551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50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2424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33B2B-687D-4176-BFA6-DA5C9115094F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210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53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2893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54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514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2226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55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878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59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3456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61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1145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62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7571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64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9934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66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26933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68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483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69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80178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71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95837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72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7845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649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73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34499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74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789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7574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75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64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64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456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-333375"/>
            <a:ext cx="5040312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634038"/>
            <a:ext cx="54006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31280" y="2023224"/>
            <a:ext cx="7714237" cy="1937202"/>
          </a:xfrm>
        </p:spPr>
        <p:txBody>
          <a:bodyPr>
            <a:noAutofit/>
          </a:bodyPr>
          <a:lstStyle>
            <a:lvl1pPr algn="l">
              <a:defRPr sz="4400" b="0" i="0">
                <a:solidFill>
                  <a:schemeClr val="bg2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0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9" name="Conector reto 8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63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9" name="Conector reto 8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00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9" name="Conector reto 8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755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9" name="Conector reto 8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74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05360" y="-116696"/>
            <a:ext cx="8229600" cy="887454"/>
          </a:xfrm>
        </p:spPr>
        <p:txBody>
          <a:bodyPr anchor="b">
            <a:noAutofit/>
          </a:bodyPr>
          <a:lstStyle>
            <a:lvl1pPr algn="l">
              <a:defRPr sz="3200" b="0" i="0" baseline="0">
                <a:solidFill>
                  <a:schemeClr val="accent1"/>
                </a:solidFill>
                <a:latin typeface="Tahoma"/>
                <a:cs typeface="Tahoma"/>
              </a:defRPr>
            </a:lvl1pPr>
          </a:lstStyle>
          <a:p>
            <a:r>
              <a:rPr lang="x-none" dirty="0"/>
              <a:t>Click to edit Master subtitle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4813" y="1324851"/>
            <a:ext cx="8229600" cy="452590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A8C8E"/>
                </a:solidFill>
              </a:defRPr>
            </a:lvl1pPr>
            <a:lvl2pPr>
              <a:defRPr sz="1400">
                <a:solidFill>
                  <a:srgbClr val="8A8C8E"/>
                </a:solidFill>
              </a:defRPr>
            </a:lvl2pPr>
            <a:lvl3pPr>
              <a:defRPr sz="1200">
                <a:solidFill>
                  <a:srgbClr val="8A8C8E"/>
                </a:solidFill>
              </a:defRPr>
            </a:lvl3pPr>
            <a:lvl4pPr>
              <a:defRPr sz="1100">
                <a:solidFill>
                  <a:srgbClr val="8A8C8E"/>
                </a:solidFill>
              </a:defRPr>
            </a:lvl4pPr>
            <a:lvl5pPr>
              <a:defRPr sz="1100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12" name="Conector reto 11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91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ahoma"/>
            </a:endParaRPr>
          </a:p>
        </p:txBody>
      </p:sp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354513"/>
            <a:ext cx="8537575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84400" y="1524000"/>
            <a:ext cx="8712720" cy="993560"/>
          </a:xfrm>
        </p:spPr>
        <p:txBody>
          <a:bodyPr>
            <a:noAutofit/>
          </a:bodyPr>
          <a:lstStyle>
            <a:lvl1pPr algn="l"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0"/>
            <a:ext cx="9144000" cy="8588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ahoma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/>
          </p:nvPr>
        </p:nvSpPr>
        <p:spPr>
          <a:xfrm>
            <a:off x="405360" y="-116696"/>
            <a:ext cx="8229600" cy="887454"/>
          </a:xfrm>
        </p:spPr>
        <p:txBody>
          <a:bodyPr anchor="b">
            <a:noAutofit/>
          </a:bodyPr>
          <a:lstStyle>
            <a:lvl1pPr algn="l">
              <a:defRPr sz="3200" b="0" i="0" baseline="0">
                <a:solidFill>
                  <a:schemeClr val="accent1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4813" y="1324851"/>
            <a:ext cx="8229600" cy="452590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A8C8E"/>
                </a:solidFill>
              </a:defRPr>
            </a:lvl1pPr>
            <a:lvl2pPr>
              <a:defRPr sz="1400">
                <a:solidFill>
                  <a:srgbClr val="8A8C8E"/>
                </a:solidFill>
              </a:defRPr>
            </a:lvl2pPr>
            <a:lvl3pPr>
              <a:defRPr sz="1200">
                <a:solidFill>
                  <a:srgbClr val="8A8C8E"/>
                </a:solidFill>
              </a:defRPr>
            </a:lvl3pPr>
            <a:lvl4pPr>
              <a:defRPr sz="1100">
                <a:solidFill>
                  <a:srgbClr val="8A8C8E"/>
                </a:solidFill>
              </a:defRPr>
            </a:lvl4pPr>
            <a:lvl5pPr>
              <a:defRPr sz="1100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393999" y="6371363"/>
            <a:ext cx="2328532" cy="445982"/>
          </a:xfrm>
          <a:prstGeom prst="rect">
            <a:avLst/>
          </a:prstGeom>
        </p:spPr>
      </p:pic>
      <p:cxnSp>
        <p:nvCxnSpPr>
          <p:cNvPr id="3" name="Conector reto 2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29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356350"/>
            <a:ext cx="85582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/>
          <p:nvPr userDrawn="1"/>
        </p:nvSpPr>
        <p:spPr>
          <a:xfrm>
            <a:off x="0" y="0"/>
            <a:ext cx="9144000" cy="8588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ahoma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/>
          </p:nvPr>
        </p:nvSpPr>
        <p:spPr>
          <a:xfrm>
            <a:off x="405360" y="-116696"/>
            <a:ext cx="8229600" cy="887454"/>
          </a:xfrm>
        </p:spPr>
        <p:txBody>
          <a:bodyPr anchor="b">
            <a:noAutofit/>
          </a:bodyPr>
          <a:lstStyle>
            <a:lvl1pPr algn="l">
              <a:defRPr sz="3200" b="0" i="0" baseline="0">
                <a:solidFill>
                  <a:schemeClr val="accent1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4813" y="1324851"/>
            <a:ext cx="8229600" cy="452590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A8C8E"/>
                </a:solidFill>
              </a:defRPr>
            </a:lvl1pPr>
            <a:lvl2pPr>
              <a:defRPr sz="1400">
                <a:solidFill>
                  <a:srgbClr val="8A8C8E"/>
                </a:solidFill>
              </a:defRPr>
            </a:lvl2pPr>
            <a:lvl3pPr>
              <a:defRPr sz="1200">
                <a:solidFill>
                  <a:srgbClr val="8A8C8E"/>
                </a:solidFill>
              </a:defRPr>
            </a:lvl3pPr>
            <a:lvl4pPr>
              <a:defRPr sz="1100">
                <a:solidFill>
                  <a:srgbClr val="8A8C8E"/>
                </a:solidFill>
              </a:defRPr>
            </a:lvl4pPr>
            <a:lvl5pPr>
              <a:defRPr sz="1100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10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3"/>
          <a:srcRect l="45482" t="69333" r="13506" b="16696"/>
          <a:stretch/>
        </p:blipFill>
        <p:spPr>
          <a:xfrm>
            <a:off x="3393999" y="6371363"/>
            <a:ext cx="2328532" cy="445982"/>
          </a:xfrm>
          <a:prstGeom prst="rect">
            <a:avLst/>
          </a:prstGeom>
        </p:spPr>
      </p:pic>
      <p:cxnSp>
        <p:nvCxnSpPr>
          <p:cNvPr id="13" name="Conector reto 12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17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12"/>
          <p:cNvSpPr/>
          <p:nvPr userDrawn="1"/>
        </p:nvSpPr>
        <p:spPr>
          <a:xfrm>
            <a:off x="0" y="0"/>
            <a:ext cx="9144000" cy="8588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ahoma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05359" y="1480207"/>
            <a:ext cx="6587571" cy="4071335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Title 15"/>
          <p:cNvSpPr>
            <a:spLocks noGrp="1"/>
          </p:cNvSpPr>
          <p:nvPr>
            <p:ph type="title"/>
          </p:nvPr>
        </p:nvSpPr>
        <p:spPr>
          <a:xfrm>
            <a:off x="405360" y="-116696"/>
            <a:ext cx="8229600" cy="887454"/>
          </a:xfrm>
        </p:spPr>
        <p:txBody>
          <a:bodyPr anchor="b">
            <a:noAutofit/>
          </a:bodyPr>
          <a:lstStyle>
            <a:lvl1pPr algn="l">
              <a:defRPr sz="3200" b="0" i="0" baseline="0">
                <a:solidFill>
                  <a:schemeClr val="accent1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59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 userDrawn="1"/>
        </p:nvSpPr>
        <p:spPr>
          <a:xfrm>
            <a:off x="508000" y="5345113"/>
            <a:ext cx="8153400" cy="1057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5345113"/>
            <a:ext cx="4754562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5"/>
          <p:cNvSpPr>
            <a:spLocks noGrp="1"/>
          </p:cNvSpPr>
          <p:nvPr>
            <p:ph type="title"/>
          </p:nvPr>
        </p:nvSpPr>
        <p:spPr>
          <a:xfrm>
            <a:off x="431280" y="1086051"/>
            <a:ext cx="8229600" cy="1937202"/>
          </a:xfrm>
        </p:spPr>
        <p:txBody>
          <a:bodyPr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1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6" name="Conector reto 5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2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05360" y="-116696"/>
            <a:ext cx="8229600" cy="887454"/>
          </a:xfrm>
        </p:spPr>
        <p:txBody>
          <a:bodyPr anchor="b">
            <a:noAutofit/>
          </a:bodyPr>
          <a:lstStyle>
            <a:lvl1pPr algn="l">
              <a:defRPr sz="3200" b="0" i="0" baseline="0">
                <a:solidFill>
                  <a:schemeClr val="accent1"/>
                </a:solidFill>
                <a:latin typeface="Tahoma"/>
                <a:cs typeface="Tahoma"/>
              </a:defRPr>
            </a:lvl1pPr>
          </a:lstStyle>
          <a:p>
            <a:r>
              <a:rPr lang="x-none" dirty="0"/>
              <a:t>Click to edit Master subtitle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4813" y="1324851"/>
            <a:ext cx="8229600" cy="452590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A8C8E"/>
                </a:solidFill>
              </a:defRPr>
            </a:lvl1pPr>
            <a:lvl2pPr>
              <a:defRPr sz="1400">
                <a:solidFill>
                  <a:srgbClr val="8A8C8E"/>
                </a:solidFill>
              </a:defRPr>
            </a:lvl2pPr>
            <a:lvl3pPr>
              <a:defRPr sz="1200">
                <a:solidFill>
                  <a:srgbClr val="8A8C8E"/>
                </a:solidFill>
              </a:defRPr>
            </a:lvl3pPr>
            <a:lvl4pPr>
              <a:defRPr sz="1100">
                <a:solidFill>
                  <a:srgbClr val="8A8C8E"/>
                </a:solidFill>
              </a:defRPr>
            </a:lvl4pPr>
            <a:lvl5pPr>
              <a:defRPr sz="1100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9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13" name="Conector reto 12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36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917558" y="6412019"/>
            <a:ext cx="176924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srgbClr val="FFFFFF"/>
                </a:solidFill>
                <a:latin typeface="Tahoma"/>
                <a:cs typeface="Tahoma"/>
              </a:rPr>
              <a:t>CA - 03/10/16 | </a:t>
            </a:r>
            <a:fld id="{C41461E6-D7C6-0F4E-A4EB-B731B7D5ACA4}" type="slidenum">
              <a:rPr lang="pt-BR" sz="1000" smtClean="0">
                <a:solidFill>
                  <a:srgbClr val="FFFFFF"/>
                </a:solidFill>
                <a:latin typeface="Tahoma"/>
                <a:cs typeface="Tahom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0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 userDrawn="1"/>
        </p:nvSpPr>
        <p:spPr bwMode="auto">
          <a:xfrm>
            <a:off x="6918325" y="6411913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28 Janeiro 2014 </a:t>
            </a:r>
            <a:r>
              <a:rPr lang="pt-BR" altLang="pt-BR" sz="1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| </a:t>
            </a:r>
            <a:fld id="{9498056A-EB45-4BA4-B8C6-09EF1EA18156}" type="slidenum">
              <a:rPr lang="pt-BR" altLang="pt-BR" sz="1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0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 userDrawn="1"/>
        </p:nvSpPr>
        <p:spPr bwMode="auto">
          <a:xfrm>
            <a:off x="7094787" y="6468307"/>
            <a:ext cx="1768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22 </a:t>
            </a:r>
            <a:r>
              <a:rPr lang="en-US" alt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Novembro</a:t>
            </a:r>
            <a:r>
              <a:rPr lang="en-US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2016 </a:t>
            </a: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| </a:t>
            </a:r>
            <a:fld id="{23B54426-F5C8-426D-A321-A31C7FEF6569}" type="slidenum">
              <a:rPr lang="pt-BR" altLang="pt-BR" sz="110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pPr algn="r" eaLnBrk="1" hangingPunct="1">
                <a:defRPr/>
              </a:pPr>
              <a:t>‹nº›</a:t>
            </a:fld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166151" y="6375649"/>
            <a:ext cx="1768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Marcos Cintra - Presidente</a:t>
            </a:r>
            <a:endParaRPr lang="en-US" altLang="pt-BR" sz="11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2"/>
          <a:srcRect l="45482" t="69333" r="13506" b="16696"/>
          <a:stretch/>
        </p:blipFill>
        <p:spPr>
          <a:xfrm>
            <a:off x="3407647" y="6371363"/>
            <a:ext cx="2328532" cy="445982"/>
          </a:xfrm>
          <a:prstGeom prst="rect">
            <a:avLst/>
          </a:prstGeom>
        </p:spPr>
      </p:pic>
      <p:cxnSp>
        <p:nvCxnSpPr>
          <p:cNvPr id="10" name="Conector reto 9"/>
          <p:cNvCxnSpPr/>
          <p:nvPr userDrawn="1"/>
        </p:nvCxnSpPr>
        <p:spPr>
          <a:xfrm>
            <a:off x="259307" y="6316771"/>
            <a:ext cx="8693624" cy="0"/>
          </a:xfrm>
          <a:prstGeom prst="line">
            <a:avLst/>
          </a:prstGeom>
          <a:ln w="1270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0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  <a:endParaRPr lang="en-US" altLang="pt-B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F26BE71C-AC94-426F-9E9A-05E610A7965D}" type="slidenum">
              <a:rPr lang="en-US" altLang="pt-BR"/>
              <a:pPr>
                <a:defRPr/>
              </a:pPr>
              <a:t>‹nº›</a:t>
            </a:fld>
            <a:endParaRPr lang="en-US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66" r:id="rId9"/>
    <p:sldLayoutId id="2147483859" r:id="rId10"/>
    <p:sldLayoutId id="2147483860" r:id="rId11"/>
    <p:sldLayoutId id="2147483867" r:id="rId12"/>
    <p:sldLayoutId id="2147483870" r:id="rId13"/>
    <p:sldLayoutId id="2147483871" r:id="rId1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ahoma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ahoma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ahoma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gif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jpe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gi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13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18.jpe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e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2.jpe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7.pn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970987" y="2316216"/>
            <a:ext cx="7013114" cy="616632"/>
          </a:xfrm>
        </p:spPr>
        <p:txBody>
          <a:bodyPr/>
          <a:lstStyle/>
          <a:p>
            <a:pPr algn="ctr"/>
            <a:r>
              <a:rPr lang="pt-BR" altLang="pt-BR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pitchFamily="34" charset="0"/>
                <a:cs typeface="Tahoma" pitchFamily="34" charset="0"/>
              </a:rPr>
              <a:t>Avaliação de Políticas Públicas</a:t>
            </a:r>
            <a:endParaRPr lang="pt-BR" altLang="pt-BR" sz="1400" dirty="0">
              <a:solidFill>
                <a:schemeClr val="tx2">
                  <a:lumMod val="90000"/>
                  <a:lumOff val="1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16286" y="3032873"/>
            <a:ext cx="63910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>
                    <a:lumMod val="50000"/>
                  </a:schemeClr>
                </a:solidFill>
                <a:latin typeface="Tahoma"/>
                <a:ea typeface="+mj-ea"/>
                <a:cs typeface="Tahoma"/>
              </a:rPr>
              <a:t>Fundos de Incentivo ao Desenvolvimento </a:t>
            </a:r>
            <a:br>
              <a:rPr lang="pt-BR" sz="2800" b="1" dirty="0">
                <a:solidFill>
                  <a:schemeClr val="bg1">
                    <a:lumMod val="50000"/>
                  </a:schemeClr>
                </a:solidFill>
                <a:latin typeface="Tahoma"/>
                <a:ea typeface="+mj-ea"/>
                <a:cs typeface="Tahoma"/>
              </a:rPr>
            </a:br>
            <a:r>
              <a:rPr lang="pt-BR" sz="2800" b="1" dirty="0">
                <a:solidFill>
                  <a:schemeClr val="bg1">
                    <a:lumMod val="50000"/>
                  </a:schemeClr>
                </a:solidFill>
                <a:latin typeface="Tahoma"/>
                <a:ea typeface="+mj-ea"/>
                <a:cs typeface="Tahoma"/>
              </a:rPr>
              <a:t>Científico e Tecnológico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870789" y="4328273"/>
            <a:ext cx="5440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>
                <a:latin typeface="Tahoma"/>
                <a:ea typeface="+mj-ea"/>
                <a:cs typeface="Tahoma"/>
              </a:rPr>
              <a:t>Comissão de Ciência, Tecnologia, Inovação, </a:t>
            </a:r>
            <a:br>
              <a:rPr lang="pt-BR" b="1" dirty="0">
                <a:latin typeface="Tahoma"/>
                <a:ea typeface="+mj-ea"/>
                <a:cs typeface="Tahoma"/>
              </a:rPr>
            </a:br>
            <a:r>
              <a:rPr lang="pt-BR" b="1" dirty="0">
                <a:latin typeface="Tahoma"/>
                <a:ea typeface="+mj-ea"/>
                <a:cs typeface="Tahoma"/>
              </a:rPr>
              <a:t>Comunicação e Informática – Senado Federal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3878799" y="5268073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latin typeface="Tahoma"/>
                <a:ea typeface="+mj-ea"/>
                <a:cs typeface="Tahoma"/>
              </a:rPr>
              <a:t>22/11/2016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33" y="2541696"/>
            <a:ext cx="7531676" cy="348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79512" y="1015080"/>
            <a:ext cx="8784975" cy="1678521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 orçamento sofre consecutivos cortes desde a sua concepção. O limite de empenho disponibilizado em 2015 correspondeu a apenas 57% da arrecadação realizada naquele ano.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Devido ao enorme volume de restos a pagar, 2015 foi o primeiro ano na história do FNDCT em que o limite de pagamento foi maior que o limite de empenho. Isso já se repete em 2016.</a:t>
            </a:r>
          </a:p>
          <a:p>
            <a:pPr algn="just"/>
            <a:endParaRPr lang="pt-BR" sz="18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pt-BR" sz="2800" b="1" dirty="0"/>
              <a:t>FNDCT : Da arrecadação ao pagamento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82467" y="3741083"/>
            <a:ext cx="731326" cy="20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solidFill>
                  <a:schemeClr val="accent1">
                    <a:lumMod val="75000"/>
                  </a:schemeClr>
                </a:solidFill>
                <a:cs typeface="Tahoma"/>
              </a:rPr>
              <a:t>Petróleo</a:t>
            </a:r>
          </a:p>
        </p:txBody>
      </p:sp>
      <p:sp>
        <p:nvSpPr>
          <p:cNvPr id="7" name="Seta em curva para baixo 6"/>
          <p:cNvSpPr/>
          <p:nvPr/>
        </p:nvSpPr>
        <p:spPr>
          <a:xfrm rot="950310">
            <a:off x="1584471" y="2900681"/>
            <a:ext cx="3672282" cy="78054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40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96976" y="210860"/>
            <a:ext cx="7603365" cy="52322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2800" b="1" dirty="0">
                <a:solidFill>
                  <a:schemeClr val="accent1"/>
                </a:solidFill>
                <a:cs typeface="Tahoma"/>
              </a:rPr>
              <a:t>FNDCT – </a:t>
            </a:r>
            <a:r>
              <a:rPr lang="pt-BR" sz="2800" b="1" dirty="0">
                <a:solidFill>
                  <a:schemeClr val="accent1"/>
                </a:solidFill>
                <a:cs typeface="Tahoma"/>
              </a:rPr>
              <a:t>Arrecadação por Fonte em 2015</a:t>
            </a:r>
            <a:endParaRPr lang="pt-BR" altLang="pt-BR" sz="2800" b="1" dirty="0">
              <a:solidFill>
                <a:schemeClr val="accent1"/>
              </a:solidFill>
              <a:cs typeface="Tahoma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8754" r="2666"/>
          <a:stretch/>
        </p:blipFill>
        <p:spPr bwMode="auto">
          <a:xfrm>
            <a:off x="696976" y="1661914"/>
            <a:ext cx="7672388" cy="40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63876" y="5805264"/>
            <a:ext cx="443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/>
              <a:t>Valores em R$ milhões Fonte: SOF/MPOG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43000" y="1136749"/>
            <a:ext cx="6769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2400" b="1" dirty="0"/>
              <a:t>Arrecadação Realizada por  Fonte de Recursos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0876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2845" y="5475918"/>
            <a:ext cx="8791662" cy="6235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-90781" y="152529"/>
            <a:ext cx="9319191" cy="65166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2800" b="1" dirty="0">
                <a:solidFill>
                  <a:schemeClr val="accent1"/>
                </a:solidFill>
                <a:cs typeface="Tahoma"/>
              </a:rPr>
              <a:t>FNDCT - </a:t>
            </a:r>
            <a:r>
              <a:rPr lang="pt-BR" altLang="pt-BR" sz="2800" b="1" dirty="0">
                <a:solidFill>
                  <a:schemeClr val="accent1"/>
                </a:solidFill>
                <a:cs typeface="Tahoma"/>
              </a:rPr>
              <a:t>Evolução de Pagamentos 1970 - 2016</a:t>
            </a:r>
            <a:r>
              <a:rPr lang="en-US" sz="2800" b="1" dirty="0">
                <a:solidFill>
                  <a:schemeClr val="accent1"/>
                </a:solidFill>
                <a:cs typeface="Tahoma"/>
              </a:rPr>
              <a:t> </a:t>
            </a:r>
            <a:endParaRPr lang="pt-BR" altLang="pt-BR" sz="2800" b="1" dirty="0">
              <a:solidFill>
                <a:schemeClr val="accent1"/>
              </a:solidFill>
              <a:cs typeface="Tahom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6225" y="5475918"/>
            <a:ext cx="8640000" cy="623595"/>
          </a:xfrm>
          <a:prstGeom prst="rect">
            <a:avLst/>
          </a:prstGeom>
          <a:gradFill>
            <a:gsLst>
              <a:gs pos="479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79590" y="5451109"/>
            <a:ext cx="8136000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</a:pPr>
            <a:r>
              <a:rPr lang="pt-BR" b="1" dirty="0"/>
              <a:t>Pagamentos de 2016, em termos reais, são os menores desde o início dos anos 2000 e a criação dos Fundos Setoriais, retomando o padrão de apoio dos anos 1980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3318" t="14555" r="13995" b="13939"/>
          <a:stretch/>
        </p:blipFill>
        <p:spPr>
          <a:xfrm>
            <a:off x="610492" y="959376"/>
            <a:ext cx="8042217" cy="444808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695843" y="1113020"/>
            <a:ext cx="2619245" cy="897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31869" t="16715" r="17713" b="65533"/>
          <a:stretch/>
        </p:blipFill>
        <p:spPr>
          <a:xfrm>
            <a:off x="2096328" y="1078117"/>
            <a:ext cx="5578330" cy="11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0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800" b="1" dirty="0"/>
              <a:t>FNDCT 2015: </a:t>
            </a:r>
            <a:r>
              <a:rPr lang="pt-BR" sz="2800" b="1" dirty="0"/>
              <a:t>Execução orçamentária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29234" y="884508"/>
            <a:ext cx="56907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Orçamento Utilizado: </a:t>
            </a:r>
            <a:r>
              <a:rPr lang="pt-BR" sz="1600" b="1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R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$ 1.784,8 milhões –</a:t>
            </a:r>
          </a:p>
          <a:p>
            <a:pPr algn="ctr"/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59% do orçamento aprovado e  99,7% da cota limite</a:t>
            </a:r>
          </a:p>
        </p:txBody>
      </p:sp>
      <p:graphicFrame>
        <p:nvGraphicFramePr>
          <p:cNvPr id="7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493572"/>
              </p:ext>
            </p:extLst>
          </p:nvPr>
        </p:nvGraphicFramePr>
        <p:xfrm>
          <a:off x="195144" y="1176896"/>
          <a:ext cx="8841352" cy="445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95247" y="2752725"/>
            <a:ext cx="11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n-lt"/>
                <a:cs typeface="Tahoma"/>
              </a:rPr>
              <a:t>733 MM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956222" y="5628679"/>
            <a:ext cx="11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n-lt"/>
                <a:cs typeface="Tahoma"/>
              </a:rPr>
              <a:t>408 MM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056081" y="5596413"/>
            <a:ext cx="11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n-lt"/>
                <a:cs typeface="Tahoma"/>
              </a:rPr>
              <a:t>43 MM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408506" y="4301013"/>
            <a:ext cx="11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n-lt"/>
                <a:cs typeface="Tahoma"/>
              </a:rPr>
              <a:t>394 MM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446606" y="3215163"/>
            <a:ext cx="11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n-lt"/>
                <a:cs typeface="Tahoma"/>
              </a:rPr>
              <a:t>11 MM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98881" y="2426731"/>
            <a:ext cx="11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n-lt"/>
                <a:cs typeface="Tahoma"/>
              </a:rPr>
              <a:t>196 MM</a:t>
            </a:r>
          </a:p>
        </p:txBody>
      </p:sp>
    </p:spTree>
    <p:extLst>
      <p:ext uri="{BB962C8B-B14F-4D97-AF65-F5344CB8AC3E}">
        <p14:creationId xmlns:p14="http://schemas.microsoft.com/office/powerpoint/2010/main" val="20830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360" y="-6334"/>
            <a:ext cx="8229600" cy="8874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pt-BR" altLang="pt-BR" sz="2800" b="1" dirty="0"/>
              <a:t>FNDCT – Nº e Valor Médio dos Projetos </a:t>
            </a:r>
            <a:br>
              <a:rPr lang="pt-BR" altLang="pt-BR" sz="2800" b="1" dirty="0"/>
            </a:br>
            <a:r>
              <a:rPr lang="pt-BR" altLang="pt-BR" sz="2800" b="1" dirty="0"/>
              <a:t>Contratados FNDCT 2002 - 2016</a:t>
            </a:r>
          </a:p>
        </p:txBody>
      </p:sp>
      <p:graphicFrame>
        <p:nvGraphicFramePr>
          <p:cNvPr id="26" name="Gráfico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361358"/>
              </p:ext>
            </p:extLst>
          </p:nvPr>
        </p:nvGraphicFramePr>
        <p:xfrm>
          <a:off x="1064138" y="1676400"/>
          <a:ext cx="7112000" cy="4405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CaixaDeTexto 26"/>
          <p:cNvSpPr txBox="1"/>
          <p:nvPr/>
        </p:nvSpPr>
        <p:spPr>
          <a:xfrm>
            <a:off x="1241939" y="1079361"/>
            <a:ext cx="6809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ahoma"/>
                <a:cs typeface="Tahoma"/>
              </a:rPr>
              <a:t>Nº e Valor Médio dos Projetos Não-Reembolsáveis Contratados FNDCT  (2002-2016)*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92984" y="5939751"/>
            <a:ext cx="562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Tahoma"/>
                <a:cs typeface="Tahoma"/>
              </a:rPr>
              <a:t>* Considera Não-Reembolsáveis para </a:t>
            </a:r>
            <a:r>
              <a:rPr lang="pt-BR" sz="1200" dirty="0" err="1" smtClean="0">
                <a:latin typeface="Tahoma"/>
                <a:cs typeface="Tahoma"/>
              </a:rPr>
              <a:t>ICTs</a:t>
            </a:r>
            <a:r>
              <a:rPr lang="pt-BR" sz="1200" dirty="0" smtClean="0">
                <a:latin typeface="Tahoma"/>
                <a:cs typeface="Tahoma"/>
              </a:rPr>
              <a:t> e Subvenção Econômica</a:t>
            </a:r>
          </a:p>
        </p:txBody>
      </p:sp>
    </p:spTree>
    <p:extLst>
      <p:ext uri="{BB962C8B-B14F-4D97-AF65-F5344CB8AC3E}">
        <p14:creationId xmlns:p14="http://schemas.microsoft.com/office/powerpoint/2010/main" val="790168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260203" y="901549"/>
            <a:ext cx="8644303" cy="1710102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Conforme Portaria STN nº 173 de 29/03/2016, em 31/12/2015 as fontes do FNDCT tinham um superávit acumulado no valor de R</a:t>
            </a:r>
            <a:r>
              <a:rPr lang="pt-BR" sz="15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$ 6,6 </a:t>
            </a: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bilhões.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Este superávit representa o valor arrecadado menos os pagamentos realizados e as desvinculações legalmente autorizadas </a:t>
            </a:r>
            <a:r>
              <a:rPr lang="pt-BR" sz="15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(Valor </a:t>
            </a: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total desvinculado é de R</a:t>
            </a:r>
            <a:r>
              <a:rPr lang="pt-BR" sz="15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$ 6.468 </a:t>
            </a: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milhões </a:t>
            </a:r>
            <a:r>
              <a:rPr lang="pt-BR" sz="15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-valores </a:t>
            </a: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correntes). 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Este </a:t>
            </a: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superávit é o sexto maior superávit de todas as 359 unidades orçamentárias da União.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pt-BR" sz="2800" b="1" dirty="0"/>
              <a:t>FNDCT - Superávit Apurado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3" y="2671782"/>
            <a:ext cx="7986072" cy="359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2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918256"/>
            <a:ext cx="9144000" cy="3672000"/>
          </a:xfrm>
          <a:prstGeom prst="rect">
            <a:avLst/>
          </a:prstGeom>
          <a:gradFill>
            <a:gsLst>
              <a:gs pos="467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3196145"/>
            <a:ext cx="9144000" cy="473467"/>
          </a:xfrm>
          <a:prstGeom prst="rect">
            <a:avLst/>
          </a:prstGeom>
          <a:gradFill>
            <a:gsLst>
              <a:gs pos="0">
                <a:srgbClr val="007A7C"/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sz="2800" b="1" dirty="0"/>
              <a:t>Índice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9216" y="1922516"/>
            <a:ext cx="7335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A Finep e o FNDCT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FNDCT – Arrecadação e Execução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Evolução do Apoio a Projetos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Avaliação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Resultados e Propostas de Aperfeiçoamento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Observações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Finais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Anexo: Exemplos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Programas e de Projetos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Apoiados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908691" y="3255273"/>
            <a:ext cx="466725" cy="361950"/>
          </a:xfrm>
          <a:prstGeom prst="triangle">
            <a:avLst/>
          </a:prstGeom>
          <a:gradFill>
            <a:gsLst>
              <a:gs pos="52100">
                <a:schemeClr val="bg1">
                  <a:lumMod val="6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7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8564" y="5774464"/>
            <a:ext cx="85366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cs typeface="Tahoma"/>
              </a:rPr>
              <a:t>* No reembolsável estão incluídas outras fontes de captação da Finep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altLang="pt-BR" sz="2800" b="1" dirty="0"/>
              <a:t>Desempenho geral - Desembolso de recursos FNDCT e FINEP – (2007- Out/2016)</a:t>
            </a:r>
            <a:endParaRPr lang="pt-BR" sz="2800" b="1" dirty="0"/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177273"/>
              </p:ext>
            </p:extLst>
          </p:nvPr>
        </p:nvGraphicFramePr>
        <p:xfrm>
          <a:off x="912813" y="1547598"/>
          <a:ext cx="7334250" cy="4167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924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24418" y="844550"/>
            <a:ext cx="7788853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400" b="1" dirty="0">
                <a:solidFill>
                  <a:schemeClr val="tx2"/>
                </a:solidFill>
                <a:latin typeface="+mj-lt"/>
              </a:rPr>
              <a:t>Capital Comprometido de R$ 655 Milhões em 33 Fundos com 179 empresas investidas (Estoque)</a:t>
            </a:r>
          </a:p>
        </p:txBody>
      </p:sp>
      <p:sp>
        <p:nvSpPr>
          <p:cNvPr id="3" name="CaixaDeTexto 24"/>
          <p:cNvSpPr txBox="1">
            <a:spLocks noChangeArrowheads="1"/>
          </p:cNvSpPr>
          <p:nvPr/>
        </p:nvSpPr>
        <p:spPr bwMode="auto">
          <a:xfrm>
            <a:off x="147638" y="1917700"/>
            <a:ext cx="127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4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Atualizar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55" y="1029187"/>
            <a:ext cx="5860222" cy="25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0" y="-19050"/>
            <a:ext cx="9075738" cy="887413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800" b="1" dirty="0">
                <a:solidFill>
                  <a:schemeClr val="accent1"/>
                </a:solidFill>
                <a:latin typeface="Tahoma" pitchFamily="34" charset="0"/>
                <a:ea typeface="+mn-ea"/>
                <a:cs typeface="Tahoma" pitchFamily="34" charset="0"/>
              </a:rPr>
              <a:t>Apoio da FINEP a Empresas – Investimento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89" y="3624247"/>
            <a:ext cx="5644808" cy="25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555076" y="4091511"/>
            <a:ext cx="799523" cy="1693217"/>
          </a:xfrm>
          <a:prstGeom prst="rect">
            <a:avLst/>
          </a:prstGeom>
          <a:noFill/>
          <a:ln w="28575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413192" y="4799424"/>
            <a:ext cx="1695082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400" b="1" dirty="0">
                <a:solidFill>
                  <a:schemeClr val="tx2"/>
                </a:solidFill>
                <a:latin typeface="+mj-lt"/>
              </a:rPr>
              <a:t>Falta de Orçamento impediu a realização de Novas Chamadas de Fundos</a:t>
            </a:r>
          </a:p>
        </p:txBody>
      </p:sp>
    </p:spTree>
    <p:extLst>
      <p:ext uri="{BB962C8B-B14F-4D97-AF65-F5344CB8AC3E}">
        <p14:creationId xmlns:p14="http://schemas.microsoft.com/office/powerpoint/2010/main" val="15438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49278" y="1756950"/>
            <a:ext cx="6383322" cy="2223031"/>
          </a:xfrm>
          <a:prstGeom prst="rect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 sz="160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0" y="-19050"/>
            <a:ext cx="9075738" cy="887413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800" b="1" dirty="0">
                <a:solidFill>
                  <a:schemeClr val="accent1"/>
                </a:solidFill>
                <a:latin typeface="Tahoma" pitchFamily="34" charset="0"/>
                <a:ea typeface="+mn-ea"/>
                <a:cs typeface="Tahoma" pitchFamily="34" charset="0"/>
              </a:rPr>
              <a:t>Apoio da FINEP a Empresas – Investimento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1464" y="1790134"/>
            <a:ext cx="628223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latin typeface="+mn-lt"/>
                <a:cs typeface="+mn-cs"/>
              </a:rPr>
              <a:t>Além do financiamento dessas empresas, o apoio da Finep a essas iniciativas auxiliou o desenvolvimento da indústria de PE/VC no Brasil, com a formação de gestores, escritórios de advocacia especializados, além de atrair investidores privados, e demais investidores públicos.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latin typeface="+mn-lt"/>
                <a:cs typeface="+mn-cs"/>
              </a:rPr>
              <a:t>Entre 2004 e 2008, cerca de um terço dos </a:t>
            </a:r>
            <a:r>
              <a:rPr lang="pt-BR" sz="1600" dirty="0" err="1">
                <a:latin typeface="+mn-lt"/>
                <a:cs typeface="+mn-cs"/>
              </a:rPr>
              <a:t>IPOs</a:t>
            </a:r>
            <a:r>
              <a:rPr lang="pt-BR" sz="1600" dirty="0">
                <a:latin typeface="+mn-lt"/>
                <a:cs typeface="+mn-cs"/>
              </a:rPr>
              <a:t> no Brasil foram de empresas financiadas por fundos de PE/VC, o que evidencia que essa política também produziu consequências para a saída dos investimentos efetuados.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99564" y="1002734"/>
            <a:ext cx="8047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600" dirty="0">
                <a:latin typeface="+mn-lt"/>
                <a:cs typeface="+mn-cs"/>
              </a:rPr>
              <a:t>Finep foi fundamental para a estruturação do segmento de PE/VC no Brasil. Conforme Relatório Capital Empreendedor: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4" t="10455" r="34332" b="6314"/>
          <a:stretch/>
        </p:blipFill>
        <p:spPr bwMode="auto">
          <a:xfrm>
            <a:off x="7011528" y="1619609"/>
            <a:ext cx="1713372" cy="248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69178" y="4415106"/>
            <a:ext cx="5283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600" b="1" dirty="0">
                <a:latin typeface="+mn-lt"/>
                <a:cs typeface="+mn-cs"/>
              </a:rPr>
              <a:t>Recursos podem retornar para o apoio a novos projetos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417992" y="4924296"/>
            <a:ext cx="819260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prstClr val="black"/>
                </a:solidFill>
                <a:latin typeface="Calibri"/>
              </a:rPr>
              <a:t>Os três fundos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totalmente desinvestidos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retornaram R$ 23,7 milhões, frente a um investimento de R$ 8,6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milhões. </a:t>
            </a:r>
            <a:endParaRPr lang="pt-BR" sz="1600" dirty="0">
              <a:solidFill>
                <a:prstClr val="black"/>
              </a:solidFill>
              <a:latin typeface="Calibri"/>
            </a:endParaRPr>
          </a:p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Necessário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promover a regulação do Fundo, para que os recursos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possam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ser utilizados em novos investimentos. 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22114" y="4864406"/>
            <a:ext cx="8402786" cy="1296000"/>
          </a:xfrm>
          <a:prstGeom prst="roundRect">
            <a:avLst/>
          </a:prstGeom>
          <a:noFill/>
          <a:ln w="3175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9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918256"/>
            <a:ext cx="9144000" cy="3672000"/>
          </a:xfrm>
          <a:prstGeom prst="rect">
            <a:avLst/>
          </a:prstGeom>
          <a:gradFill>
            <a:gsLst>
              <a:gs pos="467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1997929"/>
            <a:ext cx="9144000" cy="473467"/>
          </a:xfrm>
          <a:prstGeom prst="rect">
            <a:avLst/>
          </a:prstGeom>
          <a:gradFill>
            <a:gsLst>
              <a:gs pos="0">
                <a:srgbClr val="007A7C"/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sz="2800" b="1" dirty="0"/>
              <a:t>Índice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9216" y="1922516"/>
            <a:ext cx="7335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Finep e o FNDCT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FNDCT – Arrecadação e Execução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Evolução do Apoio a Projetos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Avaliação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Resultados e Propostas de Aperfeiçoamento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Observações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Finais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Anexo: Exemplos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Programas e de Projetos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Apoiados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908691" y="2057057"/>
            <a:ext cx="466725" cy="361950"/>
          </a:xfrm>
          <a:prstGeom prst="triangle">
            <a:avLst/>
          </a:prstGeom>
          <a:gradFill>
            <a:gsLst>
              <a:gs pos="52100">
                <a:schemeClr val="bg1">
                  <a:lumMod val="6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8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0" y="-19050"/>
            <a:ext cx="9075738" cy="887413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pt-BR" altLang="pt-BR" sz="2800" b="1" dirty="0">
                <a:latin typeface="Tahoma" pitchFamily="34" charset="0"/>
                <a:ea typeface="+mn-ea"/>
                <a:cs typeface="Tahoma" pitchFamily="34" charset="0"/>
              </a:rPr>
              <a:t>Apoio da Finep às Universidades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82588" y="1743075"/>
            <a:ext cx="2286000" cy="1076325"/>
          </a:xfrm>
          <a:prstGeom prst="roundRect">
            <a:avLst/>
          </a:prstGeom>
          <a:solidFill>
            <a:srgbClr val="DD4F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400" b="1" dirty="0"/>
              <a:t>Universidades Federais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2032000" y="4479925"/>
            <a:ext cx="2287588" cy="1076325"/>
          </a:xfrm>
          <a:prstGeom prst="roundRect">
            <a:avLst/>
          </a:prstGeom>
          <a:solidFill>
            <a:srgbClr val="DD4F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/>
              <a:t>2.195 projetos</a:t>
            </a:r>
          </a:p>
          <a:p>
            <a:pPr algn="ctr" eaLnBrk="1" hangingPunct="1">
              <a:defRPr/>
            </a:pPr>
            <a:r>
              <a:rPr lang="pt-BR" b="1" dirty="0"/>
              <a:t>R$3 bilhões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1228725" y="3063875"/>
            <a:ext cx="2287588" cy="1076325"/>
          </a:xfrm>
          <a:prstGeom prst="roundRect">
            <a:avLst/>
          </a:prstGeom>
          <a:solidFill>
            <a:srgbClr val="DD4F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/>
              <a:t>59 universidades apoiadas                 (94% das existentes)</a:t>
            </a:r>
          </a:p>
        </p:txBody>
      </p:sp>
      <p:sp>
        <p:nvSpPr>
          <p:cNvPr id="11" name="Seta dobrada para cima 10"/>
          <p:cNvSpPr/>
          <p:nvPr/>
        </p:nvSpPr>
        <p:spPr>
          <a:xfrm rot="5400000">
            <a:off x="428625" y="2906713"/>
            <a:ext cx="650875" cy="7429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Seta dobrada para cima 11"/>
          <p:cNvSpPr/>
          <p:nvPr/>
        </p:nvSpPr>
        <p:spPr>
          <a:xfrm rot="5400000">
            <a:off x="1199357" y="4220369"/>
            <a:ext cx="652462" cy="7429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tângulo de cantos arredondados 12"/>
          <p:cNvSpPr/>
          <p:nvPr/>
        </p:nvSpPr>
        <p:spPr>
          <a:xfrm>
            <a:off x="5032375" y="1743075"/>
            <a:ext cx="2286000" cy="1076325"/>
          </a:xfrm>
          <a:prstGeom prst="roundRect">
            <a:avLst/>
          </a:prstGeom>
          <a:solidFill>
            <a:srgbClr val="005051"/>
          </a:solidFill>
          <a:ln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400" b="1" dirty="0"/>
              <a:t>Universidades Estaduais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6742113" y="4479925"/>
            <a:ext cx="2286000" cy="1076325"/>
          </a:xfrm>
          <a:prstGeom prst="roundRect">
            <a:avLst/>
          </a:prstGeom>
          <a:solidFill>
            <a:srgbClr val="005051"/>
          </a:solidFill>
          <a:ln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/>
              <a:t>703 projetos</a:t>
            </a:r>
          </a:p>
          <a:p>
            <a:pPr algn="ctr" eaLnBrk="1" hangingPunct="1">
              <a:defRPr/>
            </a:pPr>
            <a:r>
              <a:rPr lang="pt-BR" b="1" dirty="0"/>
              <a:t>R$890 milhões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999163" y="3063875"/>
            <a:ext cx="2287587" cy="1076325"/>
          </a:xfrm>
          <a:prstGeom prst="roundRect">
            <a:avLst/>
          </a:prstGeom>
          <a:solidFill>
            <a:srgbClr val="005051"/>
          </a:solidFill>
          <a:ln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/>
              <a:t>39 universidades apoiadas                       (87% das existentes)</a:t>
            </a:r>
          </a:p>
        </p:txBody>
      </p:sp>
      <p:sp>
        <p:nvSpPr>
          <p:cNvPr id="16" name="Seta dobrada para cima 15"/>
          <p:cNvSpPr/>
          <p:nvPr/>
        </p:nvSpPr>
        <p:spPr>
          <a:xfrm rot="5400000">
            <a:off x="5166519" y="2907506"/>
            <a:ext cx="650875" cy="741363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eta dobrada para cima 16"/>
          <p:cNvSpPr/>
          <p:nvPr/>
        </p:nvSpPr>
        <p:spPr>
          <a:xfrm rot="5400000">
            <a:off x="5907882" y="4220369"/>
            <a:ext cx="652462" cy="7429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494" name="CaixaDeTexto 5"/>
          <p:cNvSpPr txBox="1">
            <a:spLocks noChangeArrowheads="1"/>
          </p:cNvSpPr>
          <p:nvPr/>
        </p:nvSpPr>
        <p:spPr bwMode="auto">
          <a:xfrm>
            <a:off x="285750" y="1128713"/>
            <a:ext cx="791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8A8C8E"/>
                </a:solidFill>
                <a:cs typeface="Tahoma" pitchFamily="34" charset="0"/>
              </a:rPr>
              <a:t>Nos</a:t>
            </a:r>
            <a:r>
              <a:rPr lang="pt-BR" altLang="pt-BR" sz="1800" b="1" dirty="0">
                <a:solidFill>
                  <a:schemeClr val="bg2"/>
                </a:solidFill>
                <a:cs typeface="Tahoma" pitchFamily="34" charset="0"/>
              </a:rPr>
              <a:t> últimos 13 anos...</a:t>
            </a:r>
          </a:p>
        </p:txBody>
      </p:sp>
      <p:sp>
        <p:nvSpPr>
          <p:cNvPr id="20495" name="CaixaDeTexto 6"/>
          <p:cNvSpPr txBox="1">
            <a:spLocks noChangeArrowheads="1"/>
          </p:cNvSpPr>
          <p:nvPr/>
        </p:nvSpPr>
        <p:spPr bwMode="auto">
          <a:xfrm>
            <a:off x="249238" y="5686425"/>
            <a:ext cx="8845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2"/>
                </a:solidFill>
                <a:cs typeface="Tahoma" pitchFamily="34" charset="0"/>
              </a:rPr>
              <a:t>Além disso a Finep apoiou 33 Universidades Comunitárias por meio de 157 projetos totalizando R$217 milhões  </a:t>
            </a:r>
          </a:p>
        </p:txBody>
      </p:sp>
    </p:spTree>
    <p:extLst>
      <p:ext uri="{BB962C8B-B14F-4D97-AF65-F5344CB8AC3E}">
        <p14:creationId xmlns:p14="http://schemas.microsoft.com/office/powerpoint/2010/main" val="11369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8509" y="-18854"/>
            <a:ext cx="9076346" cy="887454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pt-BR" sz="2800" b="1" dirty="0">
                <a:latin typeface="Tahoma" pitchFamily="34" charset="0"/>
                <a:ea typeface="+mn-ea"/>
                <a:cs typeface="Tahoma" pitchFamily="34" charset="0"/>
              </a:rPr>
              <a:t>Parques Tecnológicos - Apoio FINEP/FNDCT</a:t>
            </a:r>
          </a:p>
        </p:txBody>
      </p:sp>
      <p:sp>
        <p:nvSpPr>
          <p:cNvPr id="3" name="AutoShape 2" descr="Resultado de imagem para parques tecnológicos uf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parques tecnológicos ufrj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78" y="3805532"/>
            <a:ext cx="1669496" cy="103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79" y="5197650"/>
            <a:ext cx="1768705" cy="62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" y="5089088"/>
            <a:ext cx="200977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9" y="3709314"/>
            <a:ext cx="22860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25" y="4122309"/>
            <a:ext cx="1238250" cy="167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09" y="3812176"/>
            <a:ext cx="1290205" cy="9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392605" y="1728163"/>
            <a:ext cx="2643488" cy="1254273"/>
            <a:chOff x="971252" y="1480843"/>
            <a:chExt cx="1942089" cy="873940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971252" y="1480843"/>
              <a:ext cx="1808571" cy="873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</a:rPr>
                <a:t>2 Grandes Editais</a:t>
              </a:r>
            </a:p>
          </p:txBody>
        </p:sp>
        <p:sp>
          <p:nvSpPr>
            <p:cNvPr id="9" name="Seta para a direita 8"/>
            <p:cNvSpPr/>
            <p:nvPr/>
          </p:nvSpPr>
          <p:spPr>
            <a:xfrm>
              <a:off x="2646304" y="2160572"/>
              <a:ext cx="267037" cy="186117"/>
            </a:xfrm>
            <a:prstGeom prst="rightArrow">
              <a:avLst/>
            </a:prstGeom>
            <a:solidFill>
              <a:srgbClr val="005051"/>
            </a:solidFill>
            <a:ln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3414840" y="1728164"/>
            <a:ext cx="2635861" cy="1254273"/>
            <a:chOff x="1145439" y="1625149"/>
            <a:chExt cx="1936486" cy="873940"/>
          </a:xfrm>
        </p:grpSpPr>
        <p:sp>
          <p:nvSpPr>
            <p:cNvPr id="25" name="Retângulo de cantos arredondados 24"/>
            <p:cNvSpPr/>
            <p:nvPr/>
          </p:nvSpPr>
          <p:spPr>
            <a:xfrm>
              <a:off x="1145439" y="1625149"/>
              <a:ext cx="1808571" cy="873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</a:rPr>
                <a:t>28 Projetos contratados em 12 Estados </a:t>
              </a:r>
            </a:p>
          </p:txBody>
        </p:sp>
        <p:sp>
          <p:nvSpPr>
            <p:cNvPr id="26" name="Seta para a direita 25"/>
            <p:cNvSpPr/>
            <p:nvPr/>
          </p:nvSpPr>
          <p:spPr>
            <a:xfrm>
              <a:off x="2814888" y="2312972"/>
              <a:ext cx="267037" cy="186117"/>
            </a:xfrm>
            <a:prstGeom prst="rightArrow">
              <a:avLst/>
            </a:prstGeom>
            <a:solidFill>
              <a:srgbClr val="005051"/>
            </a:solidFill>
            <a:ln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7" name="Retângulo de cantos arredondados 26"/>
          <p:cNvSpPr/>
          <p:nvPr/>
        </p:nvSpPr>
        <p:spPr>
          <a:xfrm>
            <a:off x="6301926" y="1728164"/>
            <a:ext cx="2461749" cy="12542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R$175 milhões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07976" y="1011504"/>
            <a:ext cx="310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2"/>
                </a:solidFill>
                <a:latin typeface="Tahoma"/>
                <a:cs typeface="Tahoma"/>
              </a:rPr>
              <a:t>Nos últimos 5 anos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61746" y="3219147"/>
            <a:ext cx="669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051"/>
                </a:solidFill>
                <a:latin typeface="Tahoma"/>
                <a:cs typeface="Tahoma"/>
              </a:rPr>
              <a:t>Principais Parques Apoiados:</a:t>
            </a:r>
          </a:p>
        </p:txBody>
      </p:sp>
      <p:pic>
        <p:nvPicPr>
          <p:cNvPr id="1026" name="Picture 2" descr="Resultado de imagem para bh te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64" y="5089088"/>
            <a:ext cx="2746073" cy="11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1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014743" y="1243153"/>
            <a:ext cx="6986163" cy="1340269"/>
          </a:xfrm>
          <a:prstGeom prst="roundRect">
            <a:avLst/>
          </a:prstGeom>
          <a:noFill/>
          <a:ln w="28575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9" name="Rectangle 5"/>
          <p:cNvSpPr>
            <a:spLocks noChangeArrowheads="1"/>
          </p:cNvSpPr>
          <p:nvPr/>
        </p:nvSpPr>
        <p:spPr bwMode="auto">
          <a:xfrm>
            <a:off x="116457" y="4399017"/>
            <a:ext cx="3748258" cy="1418846"/>
          </a:xfrm>
          <a:prstGeom prst="rect">
            <a:avLst/>
          </a:prstGeom>
          <a:gradFill rotWithShape="1">
            <a:gsLst>
              <a:gs pos="0">
                <a:srgbClr val="DDDDDD">
                  <a:alpha val="8000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25" name="Picture 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39" y="1334113"/>
            <a:ext cx="736600" cy="59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1260891082ane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03" y="1948504"/>
            <a:ext cx="475417" cy="40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emeira\Desktop\2015-05-26 - Apresentação Inovas\Planos de Fundo\edited\Fine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73" y="1366925"/>
            <a:ext cx="972486" cy="4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5" descr="C:\Users\emeira\Desktop\2015-05-26 - Apresentação Inovas\Planos de Fundo\edited\2 - INOVA Petro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53" y="4441887"/>
            <a:ext cx="702688" cy="37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C:\Users\emeira\Desktop\2015-05-26 - Apresentação Inovas\Planos de Fundo\edited\3 - INOVA Teleco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19" y="4469277"/>
            <a:ext cx="692404" cy="32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7" descr="C:\Users\emeira\Desktop\2015-05-26 - Apresentação Inovas\Planos de Fundo\edited\4 - INOVA PN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22" y="4478802"/>
            <a:ext cx="654645" cy="3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C:\Users\emeira\Desktop\2015-05-26 - Apresentação Inovas\Planos de Fundo\edited\5 - INOVA Saude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59" y="4923945"/>
            <a:ext cx="1091991" cy="35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9" descr="C:\Users\emeira\Desktop\2015-05-26 - Apresentação Inovas\Planos de Fundo\edited\6 - INOVA Saude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85" y="4924390"/>
            <a:ext cx="619922" cy="3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1" descr="C:\Users\emeira\Desktop\2015-05-26 - Apresentação Inovas\Planos de Fundo\edited\8 - INOVA Aerodefes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11" y="4899489"/>
            <a:ext cx="743347" cy="3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3" descr="C:\Users\emeira\Desktop\2015-05-26 - Apresentação Inovas\Planos de Fundo\edited\10 - INOVA Sustentabilidad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87" y="5432737"/>
            <a:ext cx="866597" cy="19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" descr="C:\Users\emeira\Desktop\2015-05-26 - Apresentação Inovas\Planos de Fundo\edited\12 - PAISS II_v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49" y="5480244"/>
            <a:ext cx="762195" cy="1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3" descr="C:\Users\emeira\Desktop\2015-05-26 - Apresentação Inovas\Planos de Fundo\edited\1 - PAISS I_v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2" y="4565897"/>
            <a:ext cx="644955" cy="1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4" descr="C:\Users\emeira\Desktop\2015-05-26 - Apresentação Inovas\Planos de Fundo\edited\11 - INOVA Petro 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90" y="5410738"/>
            <a:ext cx="568775" cy="30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5" descr="C:\Users\emeira\Desktop\2015-05-26 - Apresentação Inovas\Planos de Fundo\edited\9 - INOVA Agr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1" y="5352043"/>
            <a:ext cx="568264" cy="3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meira\Desktop\2015-05-26 - Apresentação Inovas\Planos de Fundo\edited\7 - INOVA Energia_v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0" y="4913306"/>
            <a:ext cx="919687" cy="3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meira\Desktop\2015-05-26 - Apresentação Inovas\Planos de Fundo\edited\ANP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37" y="1902892"/>
            <a:ext cx="357351" cy="55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" name="Título 1"/>
          <p:cNvSpPr txBox="1">
            <a:spLocks/>
          </p:cNvSpPr>
          <p:nvPr/>
        </p:nvSpPr>
        <p:spPr>
          <a:xfrm>
            <a:off x="-13705" y="251838"/>
            <a:ext cx="9172112" cy="5707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pt-BR" sz="2800" b="1" dirty="0"/>
              <a:t>Plano Inova </a:t>
            </a:r>
            <a:r>
              <a:rPr lang="pt-BR" sz="2800" b="1" dirty="0" smtClean="0"/>
              <a:t>Empresa: Maior foco em tecnologias e setores considerados estratégicos</a:t>
            </a:r>
            <a:endParaRPr lang="pt-BR" sz="2800" b="1" dirty="0"/>
          </a:p>
        </p:txBody>
      </p:sp>
      <p:pic>
        <p:nvPicPr>
          <p:cNvPr id="4098" name="Picture 2" descr="Resultado de imagem para ministério da defesa logo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t="34788" r="50000"/>
          <a:stretch/>
        </p:blipFill>
        <p:spPr bwMode="auto">
          <a:xfrm>
            <a:off x="5104449" y="1368026"/>
            <a:ext cx="1080000" cy="3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57892" r="64324" b="31139"/>
          <a:stretch/>
        </p:blipFill>
        <p:spPr bwMode="auto">
          <a:xfrm>
            <a:off x="6159965" y="1274177"/>
            <a:ext cx="1260000" cy="5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www.defesa.gov.br/arquivos/lai/institucional/identidade_visual/logo_ministerio_da_defesa_md_positivo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 b="30665"/>
          <a:stretch/>
        </p:blipFill>
        <p:spPr bwMode="auto">
          <a:xfrm>
            <a:off x="3716660" y="1782208"/>
            <a:ext cx="773554" cy="70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CaixaDeTexto 217"/>
          <p:cNvSpPr txBox="1"/>
          <p:nvPr/>
        </p:nvSpPr>
        <p:spPr>
          <a:xfrm>
            <a:off x="1355328" y="961395"/>
            <a:ext cx="669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5051"/>
                </a:solidFill>
                <a:latin typeface="Tahoma"/>
                <a:cs typeface="Tahoma"/>
              </a:rPr>
              <a:t>Articulação </a:t>
            </a:r>
            <a:r>
              <a:rPr lang="pt-BR" sz="1400" b="1" dirty="0">
                <a:solidFill>
                  <a:srgbClr val="005051"/>
                </a:solidFill>
                <a:latin typeface="Tahoma"/>
                <a:cs typeface="Tahoma"/>
              </a:rPr>
              <a:t>de </a:t>
            </a:r>
            <a:r>
              <a:rPr lang="pt-BR" sz="1400" b="1" dirty="0" smtClean="0">
                <a:solidFill>
                  <a:srgbClr val="005051"/>
                </a:solidFill>
                <a:latin typeface="Tahoma"/>
                <a:cs typeface="Tahoma"/>
              </a:rPr>
              <a:t>Ministérios</a:t>
            </a:r>
            <a:r>
              <a:rPr lang="pt-BR" sz="1400" b="1" dirty="0">
                <a:solidFill>
                  <a:srgbClr val="005051"/>
                </a:solidFill>
                <a:latin typeface="Tahoma"/>
                <a:cs typeface="Tahoma"/>
              </a:rPr>
              <a:t>, </a:t>
            </a:r>
            <a:r>
              <a:rPr lang="pt-BR" sz="1400" b="1" dirty="0" smtClean="0">
                <a:solidFill>
                  <a:srgbClr val="005051"/>
                </a:solidFill>
                <a:latin typeface="Tahoma"/>
                <a:cs typeface="Tahoma"/>
              </a:rPr>
              <a:t>Agências </a:t>
            </a:r>
            <a:r>
              <a:rPr lang="pt-BR" sz="1400" b="1" dirty="0">
                <a:solidFill>
                  <a:srgbClr val="005051"/>
                </a:solidFill>
                <a:latin typeface="Tahoma"/>
                <a:cs typeface="Tahoma"/>
              </a:rPr>
              <a:t>e </a:t>
            </a:r>
            <a:r>
              <a:rPr lang="pt-BR" sz="1400" b="1" dirty="0" smtClean="0">
                <a:solidFill>
                  <a:srgbClr val="005051"/>
                </a:solidFill>
                <a:latin typeface="Tahoma"/>
                <a:cs typeface="Tahoma"/>
              </a:rPr>
              <a:t>Demais Instituições</a:t>
            </a:r>
            <a:endParaRPr lang="pt-BR" sz="1400" b="1" dirty="0">
              <a:solidFill>
                <a:srgbClr val="005051"/>
              </a:solidFill>
              <a:latin typeface="Tahoma"/>
              <a:cs typeface="Tahoma"/>
            </a:endParaRPr>
          </a:p>
        </p:txBody>
      </p:sp>
      <p:pic>
        <p:nvPicPr>
          <p:cNvPr id="4103" name="Picture 7" descr="Resultado de imagem para CNPQ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07" y="2009116"/>
            <a:ext cx="815639" cy="3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Resultado de imagem para MCTIC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39963" r="42978"/>
          <a:stretch/>
        </p:blipFill>
        <p:spPr bwMode="auto">
          <a:xfrm>
            <a:off x="3386638" y="1365938"/>
            <a:ext cx="1440000" cy="39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Resultado de imagem para MDIC NOVO LOGO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6" r="40064" b="11239"/>
          <a:stretch/>
        </p:blipFill>
        <p:spPr bwMode="auto">
          <a:xfrm>
            <a:off x="2178472" y="2023963"/>
            <a:ext cx="1440000" cy="43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Resultado de imagem para MME MINAS E ENERGIA LOGO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1" t="28163" b="38614"/>
          <a:stretch/>
        </p:blipFill>
        <p:spPr bwMode="auto">
          <a:xfrm>
            <a:off x="1080289" y="1903661"/>
            <a:ext cx="1080000" cy="59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" name="Retângulo de cantos arredondados 222"/>
          <p:cNvSpPr/>
          <p:nvPr/>
        </p:nvSpPr>
        <p:spPr>
          <a:xfrm>
            <a:off x="67504" y="3038660"/>
            <a:ext cx="4320000" cy="858154"/>
          </a:xfrm>
          <a:prstGeom prst="roundRect">
            <a:avLst/>
          </a:prstGeom>
          <a:noFill/>
          <a:ln w="28575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2" name="CaixaDeTexto 241"/>
          <p:cNvSpPr txBox="1"/>
          <p:nvPr/>
        </p:nvSpPr>
        <p:spPr>
          <a:xfrm>
            <a:off x="483850" y="2660783"/>
            <a:ext cx="3436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5051"/>
                </a:solidFill>
                <a:latin typeface="Tahoma"/>
                <a:cs typeface="Tahoma"/>
              </a:rPr>
              <a:t>Integração de Instrumentos</a:t>
            </a:r>
            <a:endParaRPr lang="pt-BR" sz="1400" b="1" dirty="0">
              <a:solidFill>
                <a:srgbClr val="005051"/>
              </a:solidFill>
              <a:latin typeface="Tahoma"/>
              <a:cs typeface="Tahoma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3415" y="3123370"/>
            <a:ext cx="273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Crédito</a:t>
            </a: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Subvenção</a:t>
            </a: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Não-</a:t>
            </a:r>
            <a:r>
              <a:rPr lang="pt-BR" sz="1300" b="1" dirty="0" err="1" smtClean="0">
                <a:solidFill>
                  <a:schemeClr val="bg2"/>
                </a:solidFill>
                <a:latin typeface="Tahoma"/>
                <a:cs typeface="Tahoma"/>
              </a:rPr>
              <a:t>Reemb</a:t>
            </a: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. para </a:t>
            </a:r>
            <a:r>
              <a:rPr lang="pt-BR" sz="1300" b="1" dirty="0" err="1" smtClean="0">
                <a:solidFill>
                  <a:schemeClr val="bg2"/>
                </a:solidFill>
                <a:latin typeface="Tahoma"/>
                <a:cs typeface="Tahoma"/>
              </a:rPr>
              <a:t>ICTs</a:t>
            </a:r>
            <a:endParaRPr lang="pt-BR" sz="1300" b="1" dirty="0" smtClean="0">
              <a:solidFill>
                <a:schemeClr val="bg2"/>
              </a:solidFill>
              <a:latin typeface="Tahoma"/>
              <a:cs typeface="Tahoma"/>
            </a:endParaRPr>
          </a:p>
          <a:p>
            <a:pPr indent="-108000">
              <a:buFont typeface="Arial" pitchFamily="34" charset="0"/>
              <a:buChar char="•"/>
            </a:pPr>
            <a:endParaRPr lang="pt-BR" sz="1300" b="1" dirty="0" smtClean="0">
              <a:solidFill>
                <a:schemeClr val="bg2"/>
              </a:solidFill>
              <a:latin typeface="Tahoma"/>
              <a:cs typeface="Tahoma"/>
            </a:endParaRPr>
          </a:p>
        </p:txBody>
      </p:sp>
      <p:sp>
        <p:nvSpPr>
          <p:cNvPr id="247" name="CaixaDeTexto 246"/>
          <p:cNvSpPr txBox="1"/>
          <p:nvPr/>
        </p:nvSpPr>
        <p:spPr>
          <a:xfrm>
            <a:off x="2166138" y="3123370"/>
            <a:ext cx="25381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Compras Públicas</a:t>
            </a: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Recursos Cláusula P&amp;D</a:t>
            </a: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Investimento</a:t>
            </a:r>
          </a:p>
          <a:p>
            <a:pPr indent="-108000">
              <a:buFont typeface="Arial" pitchFamily="34" charset="0"/>
              <a:buChar char="•"/>
            </a:pPr>
            <a:endParaRPr lang="pt-BR" sz="1300" b="1" dirty="0" smtClean="0">
              <a:solidFill>
                <a:schemeClr val="bg2"/>
              </a:solidFill>
              <a:latin typeface="Tahoma"/>
              <a:cs typeface="Tahoma"/>
            </a:endParaRPr>
          </a:p>
        </p:txBody>
      </p:sp>
      <p:sp>
        <p:nvSpPr>
          <p:cNvPr id="248" name="Retângulo de cantos arredondados 247"/>
          <p:cNvSpPr/>
          <p:nvPr/>
        </p:nvSpPr>
        <p:spPr>
          <a:xfrm>
            <a:off x="4470016" y="3038660"/>
            <a:ext cx="4628682" cy="858154"/>
          </a:xfrm>
          <a:prstGeom prst="roundRect">
            <a:avLst/>
          </a:prstGeom>
          <a:noFill/>
          <a:ln w="28575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CaixaDeTexto 248"/>
          <p:cNvSpPr txBox="1"/>
          <p:nvPr/>
        </p:nvSpPr>
        <p:spPr>
          <a:xfrm>
            <a:off x="4204790" y="2566187"/>
            <a:ext cx="520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5051"/>
                </a:solidFill>
                <a:latin typeface="Tahoma"/>
                <a:cs typeface="Tahoma"/>
              </a:rPr>
              <a:t>Definição de Tecnologias e Setores Prioritários (Exemplos):</a:t>
            </a:r>
            <a:endParaRPr lang="pt-BR" sz="1400" b="1" dirty="0">
              <a:solidFill>
                <a:srgbClr val="005051"/>
              </a:solidFill>
              <a:latin typeface="Tahoma"/>
              <a:cs typeface="Tahoma"/>
            </a:endParaRPr>
          </a:p>
        </p:txBody>
      </p:sp>
      <p:sp>
        <p:nvSpPr>
          <p:cNvPr id="251" name="CaixaDeTexto 250"/>
          <p:cNvSpPr txBox="1"/>
          <p:nvPr/>
        </p:nvSpPr>
        <p:spPr>
          <a:xfrm>
            <a:off x="4592055" y="3123370"/>
            <a:ext cx="273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Etanol 2G</a:t>
            </a: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err="1" smtClean="0">
                <a:solidFill>
                  <a:schemeClr val="bg2"/>
                </a:solidFill>
                <a:latin typeface="Tahoma"/>
                <a:cs typeface="Tahoma"/>
              </a:rPr>
              <a:t>Biofármacos</a:t>
            </a:r>
            <a:endParaRPr lang="pt-BR" sz="1300" b="1" dirty="0" smtClean="0">
              <a:solidFill>
                <a:schemeClr val="bg2"/>
              </a:solidFill>
              <a:latin typeface="Tahoma"/>
              <a:cs typeface="Tahoma"/>
            </a:endParaRP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err="1" smtClean="0">
                <a:solidFill>
                  <a:schemeClr val="bg2"/>
                </a:solidFill>
                <a:latin typeface="Tahoma"/>
                <a:cs typeface="Tahoma"/>
              </a:rPr>
              <a:t>Smart</a:t>
            </a: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 Grids</a:t>
            </a:r>
          </a:p>
          <a:p>
            <a:pPr indent="-108000">
              <a:buFont typeface="Arial" pitchFamily="34" charset="0"/>
              <a:buChar char="•"/>
            </a:pPr>
            <a:endParaRPr lang="pt-BR" sz="1300" b="1" dirty="0" smtClean="0">
              <a:solidFill>
                <a:schemeClr val="bg2"/>
              </a:solidFill>
              <a:latin typeface="Tahoma"/>
              <a:cs typeface="Tahoma"/>
            </a:endParaRPr>
          </a:p>
        </p:txBody>
      </p:sp>
      <p:sp>
        <p:nvSpPr>
          <p:cNvPr id="252" name="CaixaDeTexto 251"/>
          <p:cNvSpPr txBox="1"/>
          <p:nvPr/>
        </p:nvSpPr>
        <p:spPr>
          <a:xfrm>
            <a:off x="6290346" y="3141462"/>
            <a:ext cx="2700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Comunicações Ópticas</a:t>
            </a: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Químicos de Base Renovável</a:t>
            </a:r>
          </a:p>
          <a:p>
            <a:pPr indent="-108000">
              <a:buFont typeface="Arial" pitchFamily="34" charset="0"/>
              <a:buChar char="•"/>
            </a:pPr>
            <a:r>
              <a:rPr lang="pt-BR" sz="1300" b="1" dirty="0" smtClean="0">
                <a:solidFill>
                  <a:schemeClr val="bg2"/>
                </a:solidFill>
                <a:latin typeface="Tahoma"/>
                <a:cs typeface="Tahoma"/>
              </a:rPr>
              <a:t>Propulsão Espacial</a:t>
            </a:r>
          </a:p>
          <a:p>
            <a:pPr indent="-108000">
              <a:buFont typeface="Arial" pitchFamily="34" charset="0"/>
              <a:buChar char="•"/>
            </a:pPr>
            <a:endParaRPr lang="pt-BR" sz="1300" b="1" dirty="0" smtClean="0">
              <a:solidFill>
                <a:schemeClr val="bg2"/>
              </a:solidFill>
              <a:latin typeface="Tahoma"/>
              <a:cs typeface="Tahoma"/>
            </a:endParaRPr>
          </a:p>
        </p:txBody>
      </p:sp>
      <p:sp>
        <p:nvSpPr>
          <p:cNvPr id="253" name="CaixaDeTexto 252"/>
          <p:cNvSpPr txBox="1"/>
          <p:nvPr/>
        </p:nvSpPr>
        <p:spPr>
          <a:xfrm>
            <a:off x="231608" y="4038297"/>
            <a:ext cx="343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5051"/>
                </a:solidFill>
                <a:latin typeface="Tahoma"/>
                <a:cs typeface="Tahoma"/>
              </a:rPr>
              <a:t>12 Editais Lançados:</a:t>
            </a:r>
            <a:endParaRPr lang="pt-BR" sz="1600" b="1" dirty="0">
              <a:solidFill>
                <a:srgbClr val="005051"/>
              </a:solidFill>
              <a:latin typeface="Tahoma"/>
              <a:cs typeface="Tahoma"/>
            </a:endParaRPr>
          </a:p>
        </p:txBody>
      </p:sp>
      <p:sp>
        <p:nvSpPr>
          <p:cNvPr id="254" name="Chave esquerda 253"/>
          <p:cNvSpPr/>
          <p:nvPr/>
        </p:nvSpPr>
        <p:spPr>
          <a:xfrm>
            <a:off x="4343032" y="4131260"/>
            <a:ext cx="506224" cy="170337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black"/>
              </a:solidFill>
            </a:endParaRPr>
          </a:p>
        </p:txBody>
      </p:sp>
      <p:sp>
        <p:nvSpPr>
          <p:cNvPr id="255" name="Retângulo de cantos arredondados 254"/>
          <p:cNvSpPr/>
          <p:nvPr/>
        </p:nvSpPr>
        <p:spPr>
          <a:xfrm rot="771954">
            <a:off x="5043276" y="4289290"/>
            <a:ext cx="3337686" cy="13873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ctr"/>
          <a:lstStyle/>
          <a:p>
            <a:pPr algn="ctr" defTabSz="457200">
              <a:spcBef>
                <a:spcPts val="600"/>
              </a:spcBef>
            </a:pPr>
            <a:r>
              <a:rPr lang="pt-BR" sz="2000" b="1" dirty="0" smtClean="0">
                <a:solidFill>
                  <a:srgbClr val="005051"/>
                </a:solidFill>
              </a:rPr>
              <a:t>R$ 35,4 bilhões contratados pela FINEP + BNDES</a:t>
            </a:r>
          </a:p>
          <a:p>
            <a:pPr algn="ctr" defTabSz="457200">
              <a:spcBef>
                <a:spcPts val="600"/>
              </a:spcBef>
            </a:pPr>
            <a:r>
              <a:rPr lang="pt-BR" sz="1600" b="1" dirty="0" smtClean="0">
                <a:solidFill>
                  <a:schemeClr val="tx1"/>
                </a:solidFill>
              </a:rPr>
              <a:t>Há demanda e projetos de qualidade </a:t>
            </a:r>
          </a:p>
          <a:p>
            <a:pPr algn="ctr" defTabSz="457200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57" name="Retângulo 256"/>
          <p:cNvSpPr/>
          <p:nvPr/>
        </p:nvSpPr>
        <p:spPr>
          <a:xfrm rot="769540">
            <a:off x="4789985" y="5681595"/>
            <a:ext cx="3465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/>
              <a:t>R$ 14,5 bilhões contratados pela Finep</a:t>
            </a:r>
            <a:endParaRPr lang="pt-BR" sz="1600" dirty="0"/>
          </a:p>
        </p:txBody>
      </p:sp>
      <p:pic>
        <p:nvPicPr>
          <p:cNvPr id="4" name="Picture 2" descr="Resultado de imagem para petrobras logo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97" y="1930409"/>
            <a:ext cx="748869" cy="4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918256"/>
            <a:ext cx="9144000" cy="3672000"/>
          </a:xfrm>
          <a:prstGeom prst="rect">
            <a:avLst/>
          </a:prstGeom>
          <a:gradFill>
            <a:gsLst>
              <a:gs pos="467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3811019"/>
            <a:ext cx="9144000" cy="473467"/>
          </a:xfrm>
          <a:prstGeom prst="rect">
            <a:avLst/>
          </a:prstGeom>
          <a:gradFill>
            <a:gsLst>
              <a:gs pos="0">
                <a:srgbClr val="007A7C"/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sz="2800" b="1" dirty="0"/>
              <a:t>Índice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9216" y="1922516"/>
            <a:ext cx="7335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A Finep e o FNDCT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FNDCT – Arrecadação e Execução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Evolução do Apoio a Projetos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Avaliação </a:t>
            </a:r>
            <a:r>
              <a:rPr lang="pt-BR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2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Resultados e Propostas de Aperfeiçoamento</a:t>
            </a:r>
            <a:endParaRPr lang="pt-BR" sz="20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Observações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Finais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Anexo: Exemplos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Programas e de Projetos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Apoiados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908691" y="3870147"/>
            <a:ext cx="466725" cy="361950"/>
          </a:xfrm>
          <a:prstGeom prst="triangle">
            <a:avLst/>
          </a:prstGeom>
          <a:gradFill>
            <a:gsLst>
              <a:gs pos="52100">
                <a:schemeClr val="bg1">
                  <a:lumMod val="6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9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05360" y="2795494"/>
            <a:ext cx="8407627" cy="2973493"/>
          </a:xfrm>
          <a:prstGeom prst="rect">
            <a:avLst/>
          </a:prstGeom>
          <a:gradFill>
            <a:gsLst>
              <a:gs pos="492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latin typeface="+mj-lt"/>
            </a:endParaRPr>
          </a:p>
        </p:txBody>
      </p:sp>
      <p:sp>
        <p:nvSpPr>
          <p:cNvPr id="7" name="Espaço Reservado para Texto 3"/>
          <p:cNvSpPr txBox="1">
            <a:spLocks/>
          </p:cNvSpPr>
          <p:nvPr/>
        </p:nvSpPr>
        <p:spPr bwMode="auto">
          <a:xfrm>
            <a:off x="360732" y="1969373"/>
            <a:ext cx="8598710" cy="74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1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1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400"/>
              </a:lnSpc>
              <a:spcBef>
                <a:spcPts val="120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+mj-lt"/>
              </a:rPr>
              <a:t>Apesar disso, a Finep realizou algumas atividades de Avaliação de Impacto e de Resultados ao longo dos últimos anos, como as seguintes:</a:t>
            </a:r>
          </a:p>
        </p:txBody>
      </p:sp>
      <p:sp>
        <p:nvSpPr>
          <p:cNvPr id="8" name="Espaço Reservado para Texto 3"/>
          <p:cNvSpPr txBox="1">
            <a:spLocks/>
          </p:cNvSpPr>
          <p:nvPr/>
        </p:nvSpPr>
        <p:spPr bwMode="auto">
          <a:xfrm>
            <a:off x="360732" y="939130"/>
            <a:ext cx="8598710" cy="89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1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1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400"/>
              </a:lnSpc>
              <a:spcBef>
                <a:spcPts val="120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+mj-lt"/>
              </a:rPr>
              <a:t>Assim como demais órgãos públicos brasileiros, e como as principais Agências de Apoio à C,T&amp;I no mundo, a Finep tem dificuldade de avaliar o impacto de suas ações, especialmente pois os resultados da maioria dos projetos apoiados são intangíveis.</a:t>
            </a:r>
          </a:p>
        </p:txBody>
      </p:sp>
      <p:sp>
        <p:nvSpPr>
          <p:cNvPr id="4" name="Espaço Reservado para Texto 3"/>
          <p:cNvSpPr txBox="1">
            <a:spLocks noGrp="1"/>
          </p:cNvSpPr>
          <p:nvPr>
            <p:ph type="body" sz="quarter" idx="10"/>
          </p:nvPr>
        </p:nvSpPr>
        <p:spPr>
          <a:xfrm>
            <a:off x="425496" y="2818861"/>
            <a:ext cx="8316000" cy="3029302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Avaliação da Chamada Pública CT-INFRA - 04/2003 e da Encomenda Multiusuários 2004 (Realizada em 2007)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Avaliações dos Fundos Setoriais realizada pelo 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Cedeplar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-UFMG e o IPEA em 2009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Resultados das ações  de Fundos Setoriais (CT-Agro, CT-Amazônia, CT-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Energ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CT-FVA, CT-Hidro, CT-Infra e CT-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Petro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 (Realizada em 2010)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Avaliações do Programa de Subvenção Econômica realizadas pela Finep entre 2009 e 2011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Avaliação dos editais conjuntos relacionados ao Plano Inova Empresa (2013-2014)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Avaliação de Resultados e de Impactos</a:t>
            </a:r>
          </a:p>
        </p:txBody>
      </p:sp>
    </p:spTree>
    <p:extLst>
      <p:ext uri="{BB962C8B-B14F-4D97-AF65-F5344CB8AC3E}">
        <p14:creationId xmlns:p14="http://schemas.microsoft.com/office/powerpoint/2010/main" val="22103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 txBox="1">
            <a:spLocks noGrp="1"/>
          </p:cNvSpPr>
          <p:nvPr>
            <p:ph type="body" sz="quarter" idx="10"/>
          </p:nvPr>
        </p:nvSpPr>
        <p:spPr>
          <a:xfrm>
            <a:off x="471488" y="866119"/>
            <a:ext cx="8229600" cy="817499"/>
          </a:xfrm>
        </p:spPr>
        <p:txBody>
          <a:bodyPr>
            <a:normAutofit fontScale="92500"/>
          </a:bodyPr>
          <a:lstStyle/>
          <a:p>
            <a:pPr marL="0" indent="0">
              <a:lnSpc>
                <a:spcPts val="2400"/>
              </a:lnSpc>
              <a:spcBef>
                <a:spcPts val="120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+mj-lt"/>
              </a:rPr>
              <a:t>Seguindo o Acórdão TCU 3440/2013, a Finep e o FNDCT estão implementando uma metodologia de </a:t>
            </a:r>
            <a:r>
              <a:rPr lang="pt-BR" b="1" u="sng" dirty="0">
                <a:solidFill>
                  <a:schemeClr val="tx1"/>
                </a:solidFill>
                <a:latin typeface="+mj-lt"/>
              </a:rPr>
              <a:t>avaliação permanente de impacto e de resultados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, que abrangerá todos os instrumentos de apoio.</a:t>
            </a:r>
          </a:p>
        </p:txBody>
      </p:sp>
      <p:pic>
        <p:nvPicPr>
          <p:cNvPr id="10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74" y="1578579"/>
            <a:ext cx="7426558" cy="47694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ço Reservado para Texto 3"/>
          <p:cNvSpPr txBox="1">
            <a:spLocks/>
          </p:cNvSpPr>
          <p:nvPr/>
        </p:nvSpPr>
        <p:spPr bwMode="auto">
          <a:xfrm>
            <a:off x="471488" y="1541696"/>
            <a:ext cx="8229600" cy="41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1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100" kern="1200">
                <a:solidFill>
                  <a:srgbClr val="8A8C8E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pt-BR" b="1" dirty="0">
                <a:solidFill>
                  <a:schemeClr val="tx1"/>
                </a:solidFill>
                <a:latin typeface="+mj-lt"/>
              </a:rPr>
              <a:t>Modelo de Ciclo Completo</a:t>
            </a: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Avaliação de Resultados e de Impactos</a:t>
            </a:r>
          </a:p>
        </p:txBody>
      </p:sp>
    </p:spTree>
    <p:extLst>
      <p:ext uri="{BB962C8B-B14F-4D97-AF65-F5344CB8AC3E}">
        <p14:creationId xmlns:p14="http://schemas.microsoft.com/office/powerpoint/2010/main" val="3885814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com Canto Diagonal Aparado 29"/>
          <p:cNvSpPr/>
          <p:nvPr/>
        </p:nvSpPr>
        <p:spPr>
          <a:xfrm>
            <a:off x="6848072" y="5246941"/>
            <a:ext cx="2088000" cy="1010984"/>
          </a:xfrm>
          <a:prstGeom prst="snip2Diag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6902072" y="5334014"/>
            <a:ext cx="19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 smtClean="0">
                <a:solidFill>
                  <a:schemeClr val="bg1"/>
                </a:solidFill>
                <a:latin typeface="Tahoma"/>
                <a:cs typeface="Tahoma"/>
              </a:rPr>
              <a:t>Será necessário aporte de recursos FNDCT, o que demandará ação específica, além </a:t>
            </a:r>
            <a:r>
              <a:rPr lang="pt-BR" sz="1000" b="1" dirty="0">
                <a:solidFill>
                  <a:schemeClr val="bg1"/>
                </a:solidFill>
                <a:latin typeface="Tahoma"/>
                <a:cs typeface="Tahoma"/>
              </a:rPr>
              <a:t>de possível mudança </a:t>
            </a:r>
            <a:r>
              <a:rPr lang="pt-BR" sz="1000" b="1" dirty="0" smtClean="0">
                <a:solidFill>
                  <a:schemeClr val="bg1"/>
                </a:solidFill>
                <a:latin typeface="Tahoma"/>
                <a:cs typeface="Tahoma"/>
              </a:rPr>
              <a:t>legal</a:t>
            </a:r>
            <a:endParaRPr lang="pt-BR" sz="10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3516779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241471" y="2631675"/>
            <a:ext cx="2520000" cy="1800000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latin typeface="+mj-lt"/>
            </a:endParaRPr>
          </a:p>
        </p:txBody>
      </p:sp>
      <p:sp>
        <p:nvSpPr>
          <p:cNvPr id="110" name="Retângulo 109"/>
          <p:cNvSpPr/>
          <p:nvPr/>
        </p:nvSpPr>
        <p:spPr>
          <a:xfrm>
            <a:off x="142936" y="2576751"/>
            <a:ext cx="25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indent="-285750" algn="just">
              <a:buFont typeface="Arial"/>
              <a:buChar char="•"/>
            </a:pPr>
            <a:r>
              <a:rPr lang="pt-BR" sz="1400" dirty="0">
                <a:latin typeface="+mj-lt"/>
                <a:cs typeface="Tahoma"/>
              </a:rPr>
              <a:t>Dívida com características de </a:t>
            </a:r>
            <a:r>
              <a:rPr lang="pt-BR" sz="1400" dirty="0" err="1">
                <a:latin typeface="+mj-lt"/>
                <a:cs typeface="Tahoma"/>
              </a:rPr>
              <a:t>equity</a:t>
            </a:r>
            <a:r>
              <a:rPr lang="pt-BR" sz="1400" dirty="0">
                <a:latin typeface="+mj-lt"/>
                <a:cs typeface="Tahoma"/>
              </a:rPr>
              <a:t>;</a:t>
            </a:r>
          </a:p>
          <a:p>
            <a:pPr marL="248400" indent="-285750" algn="just">
              <a:buFont typeface="Arial"/>
              <a:buChar char="•"/>
            </a:pPr>
            <a:r>
              <a:rPr lang="pt-BR" sz="1400" dirty="0">
                <a:latin typeface="+mj-lt"/>
                <a:cs typeface="Tahoma"/>
              </a:rPr>
              <a:t>Participação em receitas ou lucros</a:t>
            </a:r>
          </a:p>
          <a:p>
            <a:pPr marL="248400" indent="-285750" algn="just">
              <a:buFont typeface="Arial"/>
              <a:buChar char="•"/>
            </a:pPr>
            <a:r>
              <a:rPr lang="pt-BR" sz="1400" dirty="0" smtClean="0">
                <a:latin typeface="+mj-lt"/>
                <a:cs typeface="Tahoma"/>
              </a:rPr>
              <a:t>Financiamento sem </a:t>
            </a:r>
            <a:r>
              <a:rPr lang="pt-BR" sz="1400" dirty="0">
                <a:latin typeface="+mj-lt"/>
                <a:cs typeface="Tahoma"/>
              </a:rPr>
              <a:t>garantias;</a:t>
            </a:r>
          </a:p>
          <a:p>
            <a:pPr marL="248400" indent="-285750" algn="just">
              <a:buFont typeface="Arial"/>
              <a:buChar char="•"/>
            </a:pPr>
            <a:r>
              <a:rPr lang="pt-BR" sz="1400" dirty="0">
                <a:latin typeface="+mj-lt"/>
                <a:cs typeface="Tahoma"/>
              </a:rPr>
              <a:t>Modelo bastante utilizado pelo setor privado</a:t>
            </a: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547254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Novos Instrumentos de Apoio e de Garantia em Estruturação</a:t>
            </a:r>
          </a:p>
        </p:txBody>
      </p:sp>
      <p:sp>
        <p:nvSpPr>
          <p:cNvPr id="4" name="Elipse 3"/>
          <p:cNvSpPr/>
          <p:nvPr/>
        </p:nvSpPr>
        <p:spPr>
          <a:xfrm>
            <a:off x="2950464" y="3445908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6050164" y="3458608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6355" y="1214489"/>
            <a:ext cx="22024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  <a:cs typeface="+mn-cs"/>
              </a:rPr>
              <a:t>Debênture Participativa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42832" y="1477251"/>
            <a:ext cx="1930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  <a:cs typeface="+mn-cs"/>
              </a:rPr>
              <a:t>(</a:t>
            </a:r>
            <a:r>
              <a:rPr lang="pt-BR" sz="1600" b="1" dirty="0" err="1">
                <a:latin typeface="+mj-lt"/>
                <a:cs typeface="+mn-cs"/>
              </a:rPr>
              <a:t>Mezzanine</a:t>
            </a:r>
            <a:r>
              <a:rPr lang="pt-BR" sz="1600" b="1" dirty="0">
                <a:latin typeface="+mj-lt"/>
                <a:cs typeface="+mn-cs"/>
              </a:rPr>
              <a:t> </a:t>
            </a:r>
            <a:r>
              <a:rPr lang="pt-BR" sz="1600" b="1" dirty="0" err="1">
                <a:latin typeface="+mj-lt"/>
                <a:cs typeface="+mn-cs"/>
              </a:rPr>
              <a:t>Finance</a:t>
            </a:r>
            <a:r>
              <a:rPr lang="pt-BR" sz="1600" b="1" dirty="0">
                <a:latin typeface="+mj-lt"/>
                <a:cs typeface="+mn-cs"/>
              </a:rPr>
              <a:t>)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3305321" y="2652687"/>
            <a:ext cx="2520000" cy="1800000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latin typeface="+mj-lt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3206786" y="2944615"/>
            <a:ext cx="25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indent="-285750" algn="just">
              <a:buFont typeface="Arial"/>
              <a:buChar char="•"/>
              <a:defRPr/>
            </a:pPr>
            <a:r>
              <a:rPr lang="pt-BR" sz="1400" dirty="0">
                <a:latin typeface="+mj-lt"/>
                <a:cs typeface="Tahoma"/>
              </a:rPr>
              <a:t>Finep assume o risco em determinadas operações por meio da cobrança de taxa adicional ou participação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448000" y="4376094"/>
            <a:ext cx="2187679" cy="1778550"/>
            <a:chOff x="3448000" y="4376094"/>
            <a:chExt cx="2187679" cy="1778550"/>
          </a:xfrm>
        </p:grpSpPr>
        <p:sp>
          <p:nvSpPr>
            <p:cNvPr id="28" name="Retângulo com Canto Diagonal Aparado 27"/>
            <p:cNvSpPr/>
            <p:nvPr/>
          </p:nvSpPr>
          <p:spPr>
            <a:xfrm>
              <a:off x="3547679" y="5231021"/>
              <a:ext cx="2088000" cy="864000"/>
            </a:xfrm>
            <a:prstGeom prst="snip2DiagRect">
              <a:avLst/>
            </a:prstGeom>
            <a:solidFill>
              <a:srgbClr val="007A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3532752" y="5254398"/>
              <a:ext cx="2052000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050" b="1" dirty="0">
                  <a:solidFill>
                    <a:schemeClr val="bg1"/>
                  </a:solidFill>
                  <a:latin typeface="Tahoma"/>
                  <a:cs typeface="Tahoma"/>
                </a:rPr>
                <a:t>Será necessário aporte de recursos FNDCT, o que demandará ação </a:t>
              </a:r>
              <a:r>
                <a:rPr lang="pt-BR" sz="105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específica, além de possível mudança legal</a:t>
              </a:r>
              <a:endParaRPr lang="pt-BR" sz="105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45" name="Retângulo de cantos arredondados 44"/>
            <p:cNvSpPr/>
            <p:nvPr/>
          </p:nvSpPr>
          <p:spPr>
            <a:xfrm rot="21553358">
              <a:off x="3448000" y="4376094"/>
              <a:ext cx="2160000" cy="90000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07A7C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3469726" y="4465158"/>
              <a:ext cx="2160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Tahoma"/>
                </a:rPr>
                <a:t>Mecanismo adequado para apoiar empresas de menor porte</a:t>
              </a:r>
            </a:p>
          </p:txBody>
        </p:sp>
      </p:grpSp>
      <p:sp>
        <p:nvSpPr>
          <p:cNvPr id="51" name="Retângulo 50"/>
          <p:cNvSpPr/>
          <p:nvPr/>
        </p:nvSpPr>
        <p:spPr>
          <a:xfrm>
            <a:off x="3698325" y="1345536"/>
            <a:ext cx="1694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  <a:cs typeface="+mn-cs"/>
              </a:rPr>
              <a:t>Fundo Garantidor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237518" y="1863773"/>
            <a:ext cx="25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b="1" u="sng" dirty="0">
                <a:solidFill>
                  <a:srgbClr val="007A7C"/>
                </a:solidFill>
                <a:latin typeface="+mj-lt"/>
              </a:rPr>
              <a:t>Contexto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: </a:t>
            </a:r>
            <a:r>
              <a:rPr lang="pt-BR" sz="1400" b="1" dirty="0" smtClean="0">
                <a:solidFill>
                  <a:srgbClr val="007A7C"/>
                </a:solidFill>
                <a:latin typeface="+mj-lt"/>
              </a:rPr>
              <a:t>Dificuldade 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na estruturação de garantias de projetos mais arriscados</a:t>
            </a:r>
            <a:endParaRPr lang="pt-BR" sz="1400" b="1" dirty="0">
              <a:solidFill>
                <a:srgbClr val="007A7C"/>
              </a:solidFill>
              <a:latin typeface="+mj-lt"/>
              <a:cs typeface="Tahoma"/>
            </a:endParaRPr>
          </a:p>
        </p:txBody>
      </p:sp>
      <p:sp>
        <p:nvSpPr>
          <p:cNvPr id="60" name="Retângulo 59"/>
          <p:cNvSpPr/>
          <p:nvPr/>
        </p:nvSpPr>
        <p:spPr>
          <a:xfrm>
            <a:off x="3306628" y="1858513"/>
            <a:ext cx="25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b="1" u="sng" dirty="0">
                <a:solidFill>
                  <a:srgbClr val="007A7C"/>
                </a:solidFill>
                <a:latin typeface="+mj-lt"/>
              </a:rPr>
              <a:t>Contexto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: </a:t>
            </a:r>
            <a:r>
              <a:rPr lang="pt-BR" sz="1400" b="1" dirty="0" smtClean="0">
                <a:solidFill>
                  <a:srgbClr val="007A7C"/>
                </a:solidFill>
                <a:latin typeface="+mj-lt"/>
              </a:rPr>
              <a:t>Dificuldade 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na estruturação de garantias de </a:t>
            </a:r>
            <a:r>
              <a:rPr lang="pt-BR" sz="1400" b="1" dirty="0" err="1">
                <a:solidFill>
                  <a:srgbClr val="007A7C"/>
                </a:solidFill>
                <a:latin typeface="+mj-lt"/>
              </a:rPr>
              <a:t>MPMEs</a:t>
            </a:r>
            <a:endParaRPr lang="pt-BR" sz="1400" b="1" dirty="0">
              <a:solidFill>
                <a:srgbClr val="007A7C"/>
              </a:solidFill>
              <a:latin typeface="+mj-lt"/>
              <a:cs typeface="Tahoma"/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6421743" y="2663207"/>
            <a:ext cx="2520000" cy="1800000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latin typeface="+mj-lt"/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6338974" y="2655581"/>
            <a:ext cx="25920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indent="-285750" algn="just">
              <a:spcAft>
                <a:spcPts val="600"/>
              </a:spcAft>
              <a:buFont typeface="Arial"/>
              <a:buChar char="•"/>
            </a:pPr>
            <a:r>
              <a:rPr lang="pt-BR" sz="1300" dirty="0">
                <a:latin typeface="+mj-lt"/>
                <a:cs typeface="Tahoma"/>
              </a:rPr>
              <a:t>Apoio a empresas Startups com possibilidade de retorno financeiro para a Finep, via contrato de Opção de Participação;</a:t>
            </a:r>
          </a:p>
          <a:p>
            <a:pPr marL="248400" indent="-285750" algn="just">
              <a:spcAft>
                <a:spcPts val="600"/>
              </a:spcAft>
              <a:buFont typeface="Arial"/>
              <a:buChar char="•"/>
            </a:pPr>
            <a:r>
              <a:rPr lang="pt-BR" sz="1300" dirty="0">
                <a:latin typeface="+mj-lt"/>
                <a:cs typeface="Tahoma"/>
              </a:rPr>
              <a:t>Mecanismo mais ágil para a contratação e o acompanhamento</a:t>
            </a:r>
          </a:p>
        </p:txBody>
      </p:sp>
      <p:sp>
        <p:nvSpPr>
          <p:cNvPr id="63" name="Retângulo de cantos arredondados 62"/>
          <p:cNvSpPr/>
          <p:nvPr/>
        </p:nvSpPr>
        <p:spPr>
          <a:xfrm rot="21553358">
            <a:off x="6790904" y="4386614"/>
            <a:ext cx="2160000" cy="9000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6809707" y="4404662"/>
            <a:ext cx="21129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ahoma"/>
              </a:rPr>
              <a:t>Instrumento induzirá o desenvolvimento do segmento de apoio privado (Investidores Anjo)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6635969" y="1229601"/>
            <a:ext cx="208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</a:rPr>
              <a:t>Opção de Compra de </a:t>
            </a:r>
            <a:br>
              <a:rPr lang="pt-BR" sz="1600" b="1" dirty="0">
                <a:latin typeface="+mj-lt"/>
              </a:rPr>
            </a:br>
            <a:r>
              <a:rPr lang="pt-BR" sz="1600" b="1" dirty="0">
                <a:latin typeface="+mj-lt"/>
              </a:rPr>
              <a:t>Participação Acionária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6417790" y="1882169"/>
            <a:ext cx="25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b="1" u="sng" dirty="0">
                <a:solidFill>
                  <a:srgbClr val="007A7C"/>
                </a:solidFill>
                <a:latin typeface="+mj-lt"/>
              </a:rPr>
              <a:t>Contexto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:  Dificuldade no apoio público e privado a Empresas Startups</a:t>
            </a:r>
            <a:endParaRPr lang="pt-BR" sz="1400" b="1" dirty="0">
              <a:solidFill>
                <a:srgbClr val="007A7C"/>
              </a:solidFill>
              <a:latin typeface="+mj-lt"/>
              <a:cs typeface="Tahom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83548" y="4355082"/>
            <a:ext cx="2185055" cy="1751315"/>
            <a:chOff x="383548" y="4355082"/>
            <a:chExt cx="2185055" cy="1751315"/>
          </a:xfrm>
        </p:grpSpPr>
        <p:sp>
          <p:nvSpPr>
            <p:cNvPr id="5" name="Retângulo com Canto Diagonal Aparado 4"/>
            <p:cNvSpPr/>
            <p:nvPr/>
          </p:nvSpPr>
          <p:spPr>
            <a:xfrm>
              <a:off x="478730" y="5242397"/>
              <a:ext cx="2088000" cy="864000"/>
            </a:xfrm>
            <a:prstGeom prst="snip2DiagRect">
              <a:avLst/>
            </a:prstGeom>
            <a:solidFill>
              <a:srgbClr val="007A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de cantos arredondados 46"/>
            <p:cNvSpPr/>
            <p:nvPr/>
          </p:nvSpPr>
          <p:spPr>
            <a:xfrm rot="21553358">
              <a:off x="408603" y="4355082"/>
              <a:ext cx="2160000" cy="90000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07A7C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51690" y="5334014"/>
              <a:ext cx="167061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5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Ação Finep – Não necessária mudança legal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383548" y="4375906"/>
              <a:ext cx="21642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Tahoma"/>
                </a:rPr>
                <a:t>Instrumento adequado para apoiar projetos maiores e de maior risco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4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 com Canto Diagonal Aparado 54"/>
          <p:cNvSpPr/>
          <p:nvPr/>
        </p:nvSpPr>
        <p:spPr>
          <a:xfrm>
            <a:off x="688280" y="5242397"/>
            <a:ext cx="2088000" cy="864000"/>
          </a:xfrm>
          <a:prstGeom prst="snip2Diag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/>
          <p:cNvSpPr txBox="1"/>
          <p:nvPr/>
        </p:nvSpPr>
        <p:spPr>
          <a:xfrm>
            <a:off x="920296" y="5293070"/>
            <a:ext cx="16706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" b="1" dirty="0" smtClean="0">
                <a:solidFill>
                  <a:schemeClr val="bg1"/>
                </a:solidFill>
                <a:latin typeface="Tahoma"/>
                <a:cs typeface="Tahoma"/>
              </a:rPr>
              <a:t>Previsto na Lei nº 13.243/16. Necessário Decreto Regulamentar</a:t>
            </a:r>
          </a:p>
        </p:txBody>
      </p:sp>
      <p:cxnSp>
        <p:nvCxnSpPr>
          <p:cNvPr id="3" name="Conector reto 2"/>
          <p:cNvCxnSpPr/>
          <p:nvPr/>
        </p:nvCxnSpPr>
        <p:spPr>
          <a:xfrm>
            <a:off x="0" y="3516779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547254" y="-8637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Novos Instrumentos de Apoio e de Garantia em Estruturação</a:t>
            </a:r>
          </a:p>
        </p:txBody>
      </p:sp>
      <p:sp>
        <p:nvSpPr>
          <p:cNvPr id="4" name="Elipse 3"/>
          <p:cNvSpPr/>
          <p:nvPr/>
        </p:nvSpPr>
        <p:spPr>
          <a:xfrm>
            <a:off x="2950464" y="3445908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6050164" y="3458608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3310581" y="2642181"/>
            <a:ext cx="2520000" cy="1800000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latin typeface="+mj-lt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227812" y="2599093"/>
            <a:ext cx="2592000" cy="867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lvl="0" indent="-285750" algn="just">
              <a:spcAft>
                <a:spcPts val="600"/>
              </a:spcAft>
              <a:buFont typeface="Arial"/>
              <a:buChar char="•"/>
            </a:pPr>
            <a:r>
              <a:rPr lang="pt-BR" sz="1400" dirty="0">
                <a:latin typeface="+mj-lt"/>
                <a:cs typeface="Tahoma"/>
              </a:rPr>
              <a:t>Prêmio financeiro para quem atingir os melhores resultados para a solução de dados problemas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3534792" y="1382655"/>
            <a:ext cx="2032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  <a:cs typeface="+mn-cs"/>
              </a:rPr>
              <a:t>Desafios Tecnológicos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6420635" y="2652687"/>
            <a:ext cx="2520000" cy="1800000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latin typeface="+mj-lt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6465232" y="2676593"/>
            <a:ext cx="2407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lvl="2" indent="-285750" algn="just">
              <a:spcAft>
                <a:spcPts val="600"/>
              </a:spcAft>
              <a:buFont typeface="Arial"/>
              <a:buChar char="•"/>
              <a:defRPr/>
            </a:pPr>
            <a:r>
              <a:rPr lang="pt-BR" altLang="pt-BR" sz="1400" dirty="0">
                <a:latin typeface="+mj-lt"/>
                <a:cs typeface="Tahoma"/>
              </a:rPr>
              <a:t>Incentivos fiscais para investidores em debêntures relacionadas a projetos de P,D&amp;I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6465233" y="1267033"/>
            <a:ext cx="2341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</a:rPr>
              <a:t>Debêntures Incentivadas 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3317148" y="1774437"/>
            <a:ext cx="25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b="1" u="sng" dirty="0">
                <a:solidFill>
                  <a:srgbClr val="007A7C"/>
                </a:solidFill>
                <a:latin typeface="+mj-lt"/>
              </a:rPr>
              <a:t>Contexto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:  Dificuldade na indução ao desenvolvimento de projetos de maior relevância nacional</a:t>
            </a:r>
          </a:p>
          <a:p>
            <a:pPr marL="248400" indent="-285750" algn="just">
              <a:buFont typeface="Arial"/>
              <a:buChar char="•"/>
            </a:pPr>
            <a:endParaRPr lang="pt-BR" sz="1400" b="1" dirty="0">
              <a:solidFill>
                <a:srgbClr val="007A7C"/>
              </a:solidFill>
              <a:latin typeface="+mj-lt"/>
              <a:cs typeface="Tahoma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3238318" y="3492495"/>
            <a:ext cx="25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indent="-285750" algn="just">
              <a:spcAft>
                <a:spcPts val="600"/>
              </a:spcAft>
              <a:buFont typeface="Arial"/>
              <a:buChar char="•"/>
            </a:pPr>
            <a:r>
              <a:rPr lang="pt-BR" sz="1400" dirty="0">
                <a:latin typeface="+mj-lt"/>
                <a:cs typeface="Tahoma"/>
              </a:rPr>
              <a:t>EUA: Desde 2009 o governo conduziu 443 desafios tecnológicos (US$ 120 milhões em prêmios)</a:t>
            </a:r>
          </a:p>
        </p:txBody>
      </p:sp>
      <p:sp>
        <p:nvSpPr>
          <p:cNvPr id="60" name="Retângulo 59"/>
          <p:cNvSpPr/>
          <p:nvPr/>
        </p:nvSpPr>
        <p:spPr>
          <a:xfrm>
            <a:off x="6380998" y="1858513"/>
            <a:ext cx="25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b="1" u="sng" dirty="0" smtClean="0">
                <a:solidFill>
                  <a:srgbClr val="007A7C"/>
                </a:solidFill>
                <a:latin typeface="+mj-lt"/>
              </a:rPr>
              <a:t>Contexto</a:t>
            </a:r>
            <a:r>
              <a:rPr lang="pt-BR" sz="1400" b="1" dirty="0" smtClean="0">
                <a:solidFill>
                  <a:srgbClr val="007A7C"/>
                </a:solidFill>
                <a:latin typeface="+mj-lt"/>
              </a:rPr>
              <a:t>: Pequena 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participação no financiamento privado a projetos de P,D&amp;I</a:t>
            </a:r>
            <a:endParaRPr lang="pt-BR" sz="1400" b="1" dirty="0">
              <a:solidFill>
                <a:srgbClr val="007A7C"/>
              </a:solidFill>
              <a:latin typeface="+mj-lt"/>
              <a:cs typeface="Tahoma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6804572" y="1514029"/>
            <a:ext cx="1588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</a:rPr>
              <a:t>Lei nº 12.431/11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6420634" y="3648825"/>
            <a:ext cx="2447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lvl="2" indent="-285750" algn="just">
              <a:spcAft>
                <a:spcPts val="600"/>
              </a:spcAft>
              <a:buFont typeface="Arial"/>
              <a:buChar char="•"/>
              <a:defRPr/>
            </a:pPr>
            <a:r>
              <a:rPr lang="pt-BR" altLang="pt-BR" sz="1400" dirty="0">
                <a:latin typeface="+mj-lt"/>
                <a:cs typeface="Tahoma"/>
              </a:rPr>
              <a:t>Necessidade de ajustes no marco regulatório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240253" y="2641015"/>
            <a:ext cx="2520000" cy="1800000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latin typeface="+mj-lt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157484" y="2869879"/>
            <a:ext cx="259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lvl="0" indent="-285750" algn="just">
              <a:buFont typeface="Arial"/>
              <a:buChar char="•"/>
            </a:pPr>
            <a:r>
              <a:rPr lang="pt-BR" sz="1400" dirty="0">
                <a:solidFill>
                  <a:prstClr val="black"/>
                </a:solidFill>
                <a:latin typeface="+mj-lt"/>
              </a:rPr>
              <a:t>Subvenção Econômica  para empresas para projetos em cooperação com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ICTs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;</a:t>
            </a:r>
            <a:endParaRPr lang="pt-BR" sz="1400" dirty="0">
              <a:latin typeface="+mj-lt"/>
              <a:cs typeface="Tahoma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629068" y="1271127"/>
            <a:ext cx="1757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  <a:cs typeface="+mn-cs"/>
              </a:rPr>
              <a:t>Bônus Tecnológico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601267" y="1502357"/>
            <a:ext cx="1834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b="1" dirty="0">
                <a:latin typeface="+mj-lt"/>
                <a:cs typeface="+mn-cs"/>
              </a:rPr>
              <a:t>(Voucher Inovação)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274116" y="1867867"/>
            <a:ext cx="25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b="1" u="sng" dirty="0">
                <a:solidFill>
                  <a:srgbClr val="007A7C"/>
                </a:solidFill>
                <a:latin typeface="+mj-lt"/>
              </a:rPr>
              <a:t>Contexto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:  Baixo nível de cooperação entre </a:t>
            </a:r>
            <a:r>
              <a:rPr lang="pt-BR" sz="1400" b="1" dirty="0" err="1">
                <a:solidFill>
                  <a:srgbClr val="007A7C"/>
                </a:solidFill>
                <a:latin typeface="+mj-lt"/>
              </a:rPr>
              <a:t>ICTs</a:t>
            </a:r>
            <a:r>
              <a:rPr lang="pt-BR" sz="1400" b="1" dirty="0">
                <a:solidFill>
                  <a:srgbClr val="007A7C"/>
                </a:solidFill>
                <a:latin typeface="+mj-lt"/>
              </a:rPr>
              <a:t> e Empresas</a:t>
            </a:r>
          </a:p>
          <a:p>
            <a:pPr marL="248400" indent="-285750" algn="just">
              <a:buFont typeface="Arial"/>
              <a:buChar char="•"/>
            </a:pPr>
            <a:endParaRPr lang="pt-BR" sz="1400" b="1" dirty="0">
              <a:solidFill>
                <a:srgbClr val="007A7C"/>
              </a:solidFill>
              <a:latin typeface="+mj-lt"/>
              <a:cs typeface="Tahoma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167990" y="3652919"/>
            <a:ext cx="25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400" lvl="0" indent="-285750" algn="just">
              <a:buFont typeface="Arial"/>
              <a:buChar char="•"/>
            </a:pPr>
            <a:r>
              <a:rPr lang="pt-BR" sz="1400" dirty="0">
                <a:solidFill>
                  <a:prstClr val="black"/>
                </a:solidFill>
                <a:latin typeface="+mj-lt"/>
              </a:rPr>
              <a:t>Instrumento instituído pela Lei nº 13.243/2016</a:t>
            </a:r>
            <a:endParaRPr lang="pt-BR" sz="1400" dirty="0">
              <a:latin typeface="+mj-lt"/>
              <a:cs typeface="Tahoma"/>
            </a:endParaRPr>
          </a:p>
        </p:txBody>
      </p:sp>
      <p:sp>
        <p:nvSpPr>
          <p:cNvPr id="32" name="Retângulo com Canto Diagonal Aparado 31"/>
          <p:cNvSpPr/>
          <p:nvPr/>
        </p:nvSpPr>
        <p:spPr>
          <a:xfrm>
            <a:off x="6848072" y="5246941"/>
            <a:ext cx="2088000" cy="864000"/>
          </a:xfrm>
          <a:prstGeom prst="snip2Diag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/>
          <p:cNvSpPr txBox="1"/>
          <p:nvPr/>
        </p:nvSpPr>
        <p:spPr>
          <a:xfrm>
            <a:off x="6853139" y="5270318"/>
            <a:ext cx="19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 smtClean="0">
                <a:solidFill>
                  <a:schemeClr val="bg1"/>
                </a:solidFill>
                <a:latin typeface="Tahoma"/>
                <a:cs typeface="Tahoma"/>
              </a:rPr>
              <a:t>Necessária alteração da Lei nº 12.431/11, que permita que outras figuras jurídicas além das </a:t>
            </a:r>
            <a:r>
              <a:rPr lang="pt-BR" sz="1000" b="1" dirty="0" err="1" smtClean="0">
                <a:solidFill>
                  <a:schemeClr val="bg1"/>
                </a:solidFill>
                <a:latin typeface="Tahoma"/>
                <a:cs typeface="Tahoma"/>
              </a:rPr>
              <a:t>SPEs</a:t>
            </a:r>
            <a:r>
              <a:rPr lang="pt-BR" sz="1000" b="1" dirty="0" smtClean="0">
                <a:solidFill>
                  <a:schemeClr val="bg1"/>
                </a:solidFill>
                <a:latin typeface="Tahoma"/>
                <a:cs typeface="Tahoma"/>
              </a:rPr>
              <a:t>, possam ser beneficiadas</a:t>
            </a:r>
          </a:p>
        </p:txBody>
      </p:sp>
      <p:sp>
        <p:nvSpPr>
          <p:cNvPr id="47" name="Retângulo com Canto Diagonal Aparado 46"/>
          <p:cNvSpPr/>
          <p:nvPr/>
        </p:nvSpPr>
        <p:spPr>
          <a:xfrm>
            <a:off x="3747704" y="5231021"/>
            <a:ext cx="2088000" cy="864000"/>
          </a:xfrm>
          <a:prstGeom prst="snip2Diag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3761352" y="5254398"/>
            <a:ext cx="20520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>
                <a:solidFill>
                  <a:schemeClr val="bg1"/>
                </a:solidFill>
                <a:latin typeface="Tahoma"/>
                <a:cs typeface="Tahoma"/>
              </a:rPr>
              <a:t>Será necessário aporte de recursos FNDCT, o que demandará ação </a:t>
            </a:r>
            <a:r>
              <a:rPr lang="pt-BR" sz="1050" b="1" dirty="0" smtClean="0">
                <a:solidFill>
                  <a:schemeClr val="bg1"/>
                </a:solidFill>
                <a:latin typeface="Tahoma"/>
                <a:cs typeface="Tahoma"/>
              </a:rPr>
              <a:t>específica, além de possível mudança legal</a:t>
            </a:r>
            <a:endParaRPr lang="pt-BR" sz="105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 rot="21553358">
            <a:off x="3695508" y="4365588"/>
            <a:ext cx="2160000" cy="9000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3761352" y="4449476"/>
            <a:ext cx="2065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prstClr val="black"/>
                </a:solidFill>
                <a:latin typeface="+mj-lt"/>
              </a:rPr>
              <a:t>Atuação com foco em setores e tecnologias prioritárias</a:t>
            </a:r>
            <a:endParaRPr lang="pt-BR" sz="1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6776148" y="4376094"/>
            <a:ext cx="2160000" cy="9000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6839492" y="4437862"/>
            <a:ext cx="202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ahoma"/>
              </a:rPr>
              <a:t>Elevação do financiamento privado às atividades de P,D&amp;I</a:t>
            </a:r>
          </a:p>
        </p:txBody>
      </p:sp>
      <p:sp>
        <p:nvSpPr>
          <p:cNvPr id="38" name="Retângulo de cantos arredondados 37"/>
          <p:cNvSpPr/>
          <p:nvPr/>
        </p:nvSpPr>
        <p:spPr>
          <a:xfrm rot="21553358">
            <a:off x="609414" y="4364422"/>
            <a:ext cx="2160000" cy="9000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96034" y="4464076"/>
            <a:ext cx="2007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prstClr val="black"/>
                </a:solidFill>
                <a:latin typeface="+mj-lt"/>
              </a:rPr>
              <a:t>Ideal para promover Cooperação ICT-Empresa</a:t>
            </a:r>
          </a:p>
        </p:txBody>
      </p:sp>
    </p:spTree>
    <p:extLst>
      <p:ext uri="{BB962C8B-B14F-4D97-AF65-F5344CB8AC3E}">
        <p14:creationId xmlns:p14="http://schemas.microsoft.com/office/powerpoint/2010/main" val="23163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547254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Transformação do FNDCT em Fundo de Natureza Financeira</a:t>
            </a:r>
          </a:p>
        </p:txBody>
      </p:sp>
      <p:graphicFrame>
        <p:nvGraphicFramePr>
          <p:cNvPr id="32" name="Gráfico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804808"/>
              </p:ext>
            </p:extLst>
          </p:nvPr>
        </p:nvGraphicFramePr>
        <p:xfrm>
          <a:off x="557760" y="1272816"/>
          <a:ext cx="7237386" cy="34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Retângulo 41"/>
          <p:cNvSpPr/>
          <p:nvPr/>
        </p:nvSpPr>
        <p:spPr>
          <a:xfrm>
            <a:off x="505275" y="5045860"/>
            <a:ext cx="8104394" cy="894771"/>
          </a:xfrm>
          <a:prstGeom prst="rect">
            <a:avLst/>
          </a:prstGeom>
          <a:gradFill>
            <a:gsLst>
              <a:gs pos="513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404454" y="5082262"/>
            <a:ext cx="8338704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</a:rPr>
              <a:t>Apenas uma parcela dos recursos Arrecadados foi efetivamente gasta em atividades Não-Reembolsáveis.</a:t>
            </a:r>
          </a:p>
          <a:p>
            <a:pPr marL="285750" lvl="0" indent="-285750" algn="ctr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1600" dirty="0"/>
              <a:t>A maior parte dos recursos foi </a:t>
            </a:r>
            <a:r>
              <a:rPr lang="pt-BR" sz="1600" dirty="0" smtClean="0"/>
              <a:t>contingenciada ou não executada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7232309" y="2615053"/>
            <a:ext cx="153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ahoma"/>
                <a:cs typeface="Tahoma"/>
              </a:rPr>
              <a:t>Arrecadação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7031814" y="3838446"/>
            <a:ext cx="189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ahoma"/>
                <a:cs typeface="Tahoma"/>
              </a:rPr>
              <a:t>Gasto Não Reembolsável*</a:t>
            </a:r>
          </a:p>
        </p:txBody>
      </p:sp>
      <p:cxnSp>
        <p:nvCxnSpPr>
          <p:cNvPr id="54" name="Conector de seta reta 4"/>
          <p:cNvCxnSpPr/>
          <p:nvPr/>
        </p:nvCxnSpPr>
        <p:spPr>
          <a:xfrm flipH="1">
            <a:off x="6968074" y="2763738"/>
            <a:ext cx="419100" cy="9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14"/>
          <p:cNvCxnSpPr/>
          <p:nvPr/>
        </p:nvCxnSpPr>
        <p:spPr>
          <a:xfrm flipH="1">
            <a:off x="6966085" y="4033381"/>
            <a:ext cx="419100" cy="9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>
          <a:xfrm>
            <a:off x="5222057" y="2247538"/>
            <a:ext cx="1686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ahoma"/>
                <a:cs typeface="Tahoma"/>
              </a:rPr>
              <a:t>R$ 44,5 Bilhões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5109138" y="3627408"/>
            <a:ext cx="185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ahoma"/>
                <a:cs typeface="Tahoma"/>
              </a:rPr>
              <a:t>R$ 20,4 Bilhões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7270409" y="4375142"/>
            <a:ext cx="173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latin typeface="Tahoma"/>
                <a:cs typeface="Tahoma"/>
              </a:rPr>
              <a:t>*</a:t>
            </a:r>
            <a:r>
              <a:rPr lang="pt-BR" sz="1100" dirty="0">
                <a:latin typeface="Tahoma"/>
                <a:cs typeface="Tahoma"/>
              </a:rPr>
              <a:t>Não inclui o empréstimo para a Finep</a:t>
            </a:r>
          </a:p>
        </p:txBody>
      </p:sp>
      <p:sp>
        <p:nvSpPr>
          <p:cNvPr id="62" name="Título 1"/>
          <p:cNvSpPr txBox="1">
            <a:spLocks/>
          </p:cNvSpPr>
          <p:nvPr/>
        </p:nvSpPr>
        <p:spPr>
          <a:xfrm>
            <a:off x="1650438" y="936582"/>
            <a:ext cx="5851036" cy="342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+mn-lt"/>
                <a:ea typeface="+mj-ea"/>
                <a:cs typeface="Tahoma"/>
              </a:defRPr>
            </a:lvl1pPr>
          </a:lstStyle>
          <a:p>
            <a:pPr algn="ctr"/>
            <a:r>
              <a:rPr lang="pt-BR" altLang="pt-B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Recursos FNDCT – Arrecadação x Gasto (Valores Correntes)</a:t>
            </a:r>
            <a:endParaRPr lang="pt-BR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547254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Transformação do FNDCT em Fundo de Natureza Financeira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312560"/>
              </p:ext>
            </p:extLst>
          </p:nvPr>
        </p:nvGraphicFramePr>
        <p:xfrm>
          <a:off x="869373" y="1431890"/>
          <a:ext cx="6839965" cy="312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tângulo 14"/>
          <p:cNvSpPr/>
          <p:nvPr/>
        </p:nvSpPr>
        <p:spPr>
          <a:xfrm>
            <a:off x="1109604" y="4965910"/>
            <a:ext cx="7435306" cy="338554"/>
          </a:xfrm>
          <a:prstGeom prst="rect">
            <a:avLst/>
          </a:prstGeom>
          <a:gradFill>
            <a:gsLst>
              <a:gs pos="513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268015" y="880466"/>
            <a:ext cx="8599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dirty="0">
                <a:solidFill>
                  <a:prstClr val="black"/>
                </a:solidFill>
              </a:rPr>
              <a:t>Caso o Fundo fosse de natureza Financeira, e a parcela não utilizada desses recursos tivesse sido emprestada à Finep, com uma remuneração de TJLP, haveria hoje um ativo total de R$ 36,5 bi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129426" y="1558164"/>
            <a:ext cx="4835567" cy="342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+mn-lt"/>
                <a:ea typeface="+mj-ea"/>
                <a:cs typeface="Tahoma"/>
              </a:defRPr>
            </a:lvl1pPr>
          </a:lstStyle>
          <a:p>
            <a:pPr algn="ctr"/>
            <a:r>
              <a:rPr lang="pt-BR" alt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Recursos FNDCT – Evolução do Ativo</a:t>
            </a:r>
            <a:endParaRPr lang="pt-B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526992" y="4595824"/>
            <a:ext cx="5830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prstClr val="black"/>
                </a:solidFill>
              </a:rPr>
              <a:t>O rendimento anual desse ativo seria de R$ 2,5 bilhões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100504" y="4934378"/>
            <a:ext cx="74444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dirty="0">
                <a:solidFill>
                  <a:prstClr val="black"/>
                </a:solidFill>
              </a:rPr>
              <a:t>Mais </a:t>
            </a:r>
            <a:r>
              <a:rPr lang="pt-BR" sz="1600" dirty="0" smtClean="0">
                <a:solidFill>
                  <a:prstClr val="black"/>
                </a:solidFill>
              </a:rPr>
              <a:t>que </a:t>
            </a:r>
            <a:r>
              <a:rPr lang="pt-BR" sz="1600" dirty="0">
                <a:solidFill>
                  <a:prstClr val="black"/>
                </a:solidFill>
              </a:rPr>
              <a:t>o dobro dos recursos </a:t>
            </a:r>
            <a:r>
              <a:rPr lang="pt-BR" sz="1600" dirty="0" smtClean="0">
                <a:solidFill>
                  <a:prstClr val="black"/>
                </a:solidFill>
              </a:rPr>
              <a:t>disponibilizados </a:t>
            </a:r>
            <a:r>
              <a:rPr lang="pt-BR" sz="1600" dirty="0">
                <a:solidFill>
                  <a:prstClr val="black"/>
                </a:solidFill>
              </a:rPr>
              <a:t>para ações não reembolsáveis em 2016</a:t>
            </a:r>
          </a:p>
        </p:txBody>
      </p:sp>
      <p:pic>
        <p:nvPicPr>
          <p:cNvPr id="20" name="Picture 7" descr="Resultado de imagem para seta cur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172">
            <a:off x="499148" y="4718222"/>
            <a:ext cx="446922" cy="5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722608" y="5236421"/>
            <a:ext cx="8057426" cy="38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FNDCT seria hoje um fundo </a:t>
            </a:r>
            <a:r>
              <a:rPr lang="pt-BR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auto-sustentável</a:t>
            </a:r>
            <a:r>
              <a:rPr lang="pt-BR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!!!!</a:t>
            </a:r>
          </a:p>
        </p:txBody>
      </p:sp>
      <p:cxnSp>
        <p:nvCxnSpPr>
          <p:cNvPr id="22" name="Conector reto 21"/>
          <p:cNvCxnSpPr/>
          <p:nvPr/>
        </p:nvCxnSpPr>
        <p:spPr>
          <a:xfrm flipH="1">
            <a:off x="1433604" y="1883128"/>
            <a:ext cx="597600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7409603" y="1707559"/>
            <a:ext cx="918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400" b="1" dirty="0">
                <a:solidFill>
                  <a:prstClr val="black"/>
                </a:solidFill>
              </a:rPr>
              <a:t>R$ 36,5 bi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42893" y="5837734"/>
            <a:ext cx="8599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600" b="1" u="sng" dirty="0" smtClean="0">
                <a:solidFill>
                  <a:prstClr val="black"/>
                </a:solidFill>
              </a:rPr>
              <a:t>Exemplos de Fundos de Natureza Financeira</a:t>
            </a:r>
            <a:r>
              <a:rPr lang="pt-BR" sz="1600" b="1" dirty="0" smtClean="0">
                <a:solidFill>
                  <a:prstClr val="black"/>
                </a:solidFill>
              </a:rPr>
              <a:t>: Fundo Social, FAT e Fundo Soberano</a:t>
            </a:r>
            <a:endParaRPr lang="pt-BR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1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sz="2800" b="1" dirty="0"/>
              <a:t>A Finep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05359" y="1113131"/>
            <a:ext cx="6614913" cy="184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 Finep é uma empresa pública criada em 24 de julho de 1967, e hoje está vinculada ao MCTIC (Ministério da Ciência, Tecnologia, Inovações e Comunicações). </a:t>
            </a:r>
          </a:p>
          <a:p>
            <a:pPr algn="just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1971 é designada como Secretaria Executiva do FNDCT.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067944" y="3429424"/>
            <a:ext cx="4968552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altLang="pt-BR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Sua missão é promover o desenvolvimento econômico e social do Brasil por meio do fomento público à Ciência, Tecnologia e Inovação em empresas, universidades, institutos tecnológicos e outras instituições públicas ou privadas.</a:t>
            </a:r>
          </a:p>
        </p:txBody>
      </p:sp>
      <p:pic>
        <p:nvPicPr>
          <p:cNvPr id="11" name="Picture 2" descr="D:\Users\pvlito\Desktop\Logos\Marca Nova\Grafism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5" y="3167716"/>
            <a:ext cx="3222625" cy="270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547254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Transformação do FNDCT em Fundo de Natureza Financeira</a:t>
            </a: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480898"/>
              </p:ext>
            </p:extLst>
          </p:nvPr>
        </p:nvGraphicFramePr>
        <p:xfrm>
          <a:off x="243853" y="1096608"/>
          <a:ext cx="8656849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129040" y="886387"/>
            <a:ext cx="8863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Transformação do FNDCT num fundo de natureza Financeira e incorporação de parcela do Fundo Social</a:t>
            </a:r>
            <a:endParaRPr lang="pt-BR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65956" y="1376995"/>
            <a:ext cx="1302588" cy="1077218"/>
          </a:xfrm>
          <a:prstGeom prst="rect">
            <a:avLst/>
          </a:prstGeom>
          <a:solidFill>
            <a:schemeClr val="tx2"/>
          </a:solidFill>
          <a:ln w="25400">
            <a:solidFill>
              <a:srgbClr val="0058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schemeClr val="bg1"/>
                </a:solidFill>
              </a:rPr>
              <a:t>Em 2015 a FINEP pagou R$400 </a:t>
            </a:r>
            <a:r>
              <a:rPr lang="pt-BR" altLang="pt-BR" sz="1600" b="1" dirty="0" smtClean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600" b="1" dirty="0" smtClean="0">
                <a:solidFill>
                  <a:schemeClr val="bg1"/>
                </a:solidFill>
              </a:rPr>
              <a:t>ao </a:t>
            </a:r>
            <a:r>
              <a:rPr lang="pt-BR" altLang="pt-BR" sz="1600" b="1" dirty="0">
                <a:solidFill>
                  <a:schemeClr val="bg1"/>
                </a:solidFill>
              </a:rPr>
              <a:t>FNDCT</a:t>
            </a:r>
          </a:p>
        </p:txBody>
      </p:sp>
      <p:sp>
        <p:nvSpPr>
          <p:cNvPr id="6" name="Retângulo 5"/>
          <p:cNvSpPr/>
          <p:nvPr/>
        </p:nvSpPr>
        <p:spPr>
          <a:xfrm>
            <a:off x="34504" y="5659087"/>
            <a:ext cx="9048252" cy="58757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Em 2022, os Retornos do Fundo sustentariam os Dispêndios Não-Reembolsáveis. O FNDCT torna-se um Fundo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auto-sustentável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e independente das flutuações  do orçamento !</a:t>
            </a:r>
            <a:endParaRPr lang="pt-B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8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918256"/>
            <a:ext cx="9144000" cy="3672000"/>
          </a:xfrm>
          <a:prstGeom prst="rect">
            <a:avLst/>
          </a:prstGeom>
          <a:gradFill>
            <a:gsLst>
              <a:gs pos="467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410127"/>
            <a:ext cx="9144000" cy="473467"/>
          </a:xfrm>
          <a:prstGeom prst="rect">
            <a:avLst/>
          </a:prstGeom>
          <a:gradFill>
            <a:gsLst>
              <a:gs pos="0">
                <a:srgbClr val="007A7C"/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sz="2800" b="1" dirty="0"/>
              <a:t>Índice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9216" y="1922516"/>
            <a:ext cx="7335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A Finep e o FNDCT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FNDCT – Arrecadação e Execução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Evolução do Apoio a Projetos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Avaliação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Resultados e Propostas de Aperfeiçoamento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Observações </a:t>
            </a:r>
            <a:r>
              <a:rPr lang="pt-BR" sz="2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Finais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Anexo: Exemplos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Programas e de Projetos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Apoiados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908691" y="4469255"/>
            <a:ext cx="466725" cy="361950"/>
          </a:xfrm>
          <a:prstGeom prst="triangle">
            <a:avLst/>
          </a:prstGeom>
          <a:gradFill>
            <a:gsLst>
              <a:gs pos="52100">
                <a:schemeClr val="bg1">
                  <a:lumMod val="6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800" b="1" dirty="0" err="1" smtClean="0"/>
              <a:t>Observações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Finais</a:t>
            </a:r>
            <a:endParaRPr lang="pt-BR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980728"/>
            <a:ext cx="9036496" cy="5328592"/>
          </a:xfrm>
        </p:spPr>
        <p:txBody>
          <a:bodyPr>
            <a:normAutofit/>
          </a:bodyPr>
          <a:lstStyle/>
          <a:p>
            <a:endParaRPr lang="pt-BR" sz="1800" dirty="0"/>
          </a:p>
          <a:p>
            <a:endParaRPr lang="pt-BR" sz="1800" dirty="0" smtClean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110849" y="875298"/>
            <a:ext cx="8820000" cy="78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O FNDCT consolidou-se como o principal fundo federal de fomento e financiamento à pesquisa e  inovação. </a:t>
            </a:r>
            <a:endParaRPr lang="pt-BR" sz="1600" dirty="0"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894" y="1687087"/>
            <a:ext cx="88200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Os últimos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anos caracterizaram-se por um processo de enfraquecimento do Fundo, marcado por: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Governança complexa e pouco praticada;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Desvinculação de receitas;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Aumento da DRU (Desvinculação de Receitas da União) para 30%;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Forte contingenciamento de recursos;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Uso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do Fundo para despesas de programas e ações vinculados a unidades do MCTIC,  indicando um processo de substituição de fontes tradicionais do orçamento do MCTIC pelas vinculadas ao FNDCT (“Fundo sustenta o patamar da participação do MCTIC no orçamento da União, mas não promove o seu crescimento</a:t>
            </a: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”);</a:t>
            </a:r>
            <a:endParaRPr lang="pt-BR" sz="1600" dirty="0"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676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215096"/>
            <a:ext cx="9144000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Perda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de receitas vinculadas aos royalties do Petróleo e Gás;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ausência de sistema permanente de avaliação dos investimentos do Fundo contribui para a sua vulnerabilidade, para uma maior pressão sobre seus recursos e para o seu esgotamento como fundo de fomento à Ciência, Tecnologia e Inovação</a:t>
            </a: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Estratégia inadequada de alocação dos recursos, com pulverização e pouco foco em projetos estratégicos.</a:t>
            </a:r>
            <a:endParaRPr lang="pt-B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1600" dirty="0"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5360" y="-116696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en-US" sz="2800" b="1" dirty="0" err="1" smtClean="0"/>
              <a:t>Observações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Finais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8648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1520" y="929185"/>
            <a:ext cx="8568952" cy="5766253"/>
          </a:xfrm>
        </p:spPr>
        <p:txBody>
          <a:bodyPr>
            <a:normAutofit fontScale="25000" lnSpcReduction="20000"/>
          </a:bodyPr>
          <a:lstStyle/>
          <a:p>
            <a:endParaRPr lang="pt-BR" sz="1800" dirty="0"/>
          </a:p>
          <a:p>
            <a:pPr algn="just">
              <a:lnSpc>
                <a:spcPct val="17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6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Considerando que C, T &amp; I é chave para o processo de desenvolvimento do País, é preciso: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6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Assegurar  recursos estáveis e em volume condizente com os desafios  nacionais.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6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Repassar </a:t>
            </a:r>
            <a:r>
              <a:rPr lang="pt-BR" sz="6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os recursos de royalties de petróleo para o FNDCT até julgamento da </a:t>
            </a:r>
            <a:r>
              <a:rPr lang="pt-BR" sz="6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ADIN 4917.</a:t>
            </a:r>
            <a:endParaRPr lang="pt-BR" sz="64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6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Eliminar de forma escalonada o contingenciamento do FNDCT, garantindo limites orçamentários e financeiros compatíveis com a arrecadação do Fundo.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6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Redefinir e simplificar a </a:t>
            </a:r>
            <a:r>
              <a:rPr lang="pt-BR" sz="6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Governança do Fundo.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6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Rever o Marco Legal que trata do apoio a C, T &amp; Inovação</a:t>
            </a:r>
            <a:r>
              <a:rPr lang="pt-BR" sz="6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6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Desburocratizar e simplificar processos, especialmente na Prestação de Contas, com vistas a atuar de maneira mais ágil em prol da inovação.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64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5360" y="-116696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en-US" sz="2800" b="1" dirty="0" err="1" smtClean="0"/>
              <a:t>Observações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Finais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887427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1520" y="897653"/>
            <a:ext cx="8568952" cy="5766253"/>
          </a:xfrm>
        </p:spPr>
        <p:txBody>
          <a:bodyPr>
            <a:normAutofit/>
          </a:bodyPr>
          <a:lstStyle/>
          <a:p>
            <a:endParaRPr lang="pt-BR" dirty="0"/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Ampliar </a:t>
            </a:r>
            <a:r>
              <a:rPr lang="pt-B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 investimento em pesquisa e inovação orientado para resultados e desafios do País, com base em planos plurianuais e foco em programas estratégicos.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Estabelecer </a:t>
            </a:r>
            <a:r>
              <a:rPr lang="pt-B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um sistema estruturado de avaliação dos investimentos</a:t>
            </a:r>
            <a:r>
              <a:rPr lang="pt-BR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Desenvolver novos mecanismos de Garantia, como o Fundo Garantidor e o Seguro Garantia.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Instituir novos mecanismos de apoio, como o Bônus Tecnológico, a Opção de Compra de Participação Acionária e os Desafios Tecnológicos.</a:t>
            </a:r>
          </a:p>
          <a:p>
            <a:pPr marL="800100" lvl="2" indent="-342900" algn="just">
              <a:lnSpc>
                <a:spcPct val="1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1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5360" y="-116696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en-US" sz="2800" b="1" dirty="0" err="1" smtClean="0"/>
              <a:t>Observações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Finais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971869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1183289"/>
            <a:ext cx="8696325" cy="429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Transformar o FNDCT em fundo de natureza financeira; 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Eliminar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o Contingenciamento;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Aumento do Percentual de Empréstimo para a Finep;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Garantir um percentual para Subvenção Econômica (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%);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Viabilizar o aporte de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capital pelo </a:t>
            </a: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FNDCT em empresas inovadoras,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de forma </a:t>
            </a: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direta e indireta;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Alocar </a:t>
            </a: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uma </a:t>
            </a:r>
            <a:r>
              <a:rPr lang="pt-BR" sz="1600" dirty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parcela dos recursos do Fundo Social para C, T &amp; </a:t>
            </a: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I (rever PLS181/16);</a:t>
            </a:r>
            <a:endParaRPr lang="pt-BR" sz="1600" dirty="0"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600" dirty="0" smtClean="0"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Reformular a Governança do FNDCT;</a:t>
            </a:r>
          </a:p>
          <a:p>
            <a:pPr marL="800100" lvl="2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1600" dirty="0"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547254" y="-97646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 smtClean="0"/>
              <a:t>Mudanças Legais Necessárias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303714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918256"/>
            <a:ext cx="9144000" cy="3672000"/>
          </a:xfrm>
          <a:prstGeom prst="rect">
            <a:avLst/>
          </a:prstGeom>
          <a:gradFill>
            <a:gsLst>
              <a:gs pos="467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5056533"/>
            <a:ext cx="9144000" cy="473467"/>
          </a:xfrm>
          <a:prstGeom prst="rect">
            <a:avLst/>
          </a:prstGeom>
          <a:gradFill>
            <a:gsLst>
              <a:gs pos="0">
                <a:srgbClr val="007A7C"/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sz="2800" b="1" dirty="0"/>
              <a:t>Índice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9216" y="1922516"/>
            <a:ext cx="7335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A Finep e o FNDCT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FNDCT – Arrecadação e Execução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Evolução do Apoio a Projetos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Avaliação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Resultados e Propostas de Aperfeiçoamento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Observações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Finais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Anexo: Exemplos </a:t>
            </a:r>
            <a:r>
              <a:rPr lang="pt-BR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 Programas e de Projetos </a:t>
            </a:r>
            <a:r>
              <a:rPr lang="pt-BR" sz="2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Apoiados</a:t>
            </a:r>
            <a:endParaRPr lang="pt-BR" sz="20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908691" y="5115661"/>
            <a:ext cx="466725" cy="361950"/>
          </a:xfrm>
          <a:prstGeom prst="triangle">
            <a:avLst/>
          </a:prstGeom>
          <a:gradFill>
            <a:gsLst>
              <a:gs pos="52100">
                <a:schemeClr val="bg1">
                  <a:lumMod val="6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9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health techn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5845"/>
          <a:stretch/>
        </p:blipFill>
        <p:spPr bwMode="auto">
          <a:xfrm>
            <a:off x="1" y="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895351" y="5345700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  <a:latin typeface="Tahoma"/>
                <a:cs typeface="Tahoma"/>
              </a:rPr>
              <a:t>Saúde</a:t>
            </a:r>
          </a:p>
        </p:txBody>
      </p:sp>
    </p:spTree>
    <p:extLst>
      <p:ext uri="{BB962C8B-B14F-4D97-AF65-F5344CB8AC3E}">
        <p14:creationId xmlns:p14="http://schemas.microsoft.com/office/powerpoint/2010/main" val="1519287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593880" y="919469"/>
            <a:ext cx="2340000" cy="720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535703" y="932327"/>
            <a:ext cx="2448000" cy="6705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Biofarmácos</a:t>
            </a:r>
            <a:r>
              <a:rPr lang="pt-BR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4% das unidades de medicamento adquiridas pelo MS, mas 51% dos gastos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5213" y="987330"/>
            <a:ext cx="1617189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j-lt"/>
                <a:cs typeface="Tahoma"/>
              </a:rPr>
              <a:t>Importância dos </a:t>
            </a:r>
            <a:r>
              <a:rPr lang="pt-BR" sz="1600" b="1" dirty="0" err="1">
                <a:latin typeface="+mj-lt"/>
                <a:cs typeface="Tahoma"/>
              </a:rPr>
              <a:t>Biofármacos</a:t>
            </a:r>
            <a:r>
              <a:rPr lang="pt-BR" sz="1600" b="1" dirty="0">
                <a:latin typeface="+mj-lt"/>
                <a:cs typeface="Tahoma"/>
              </a:rPr>
              <a:t>:</a:t>
            </a:r>
            <a:endParaRPr lang="pt-BR" sz="1400" b="1" dirty="0">
              <a:latin typeface="+mj-lt"/>
              <a:cs typeface="Tahom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40132" y="918521"/>
            <a:ext cx="2340000" cy="72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/>
              <a:t>Em 2015, o déficit em medicamentos foi de US$ 5,13 bi. </a:t>
            </a:r>
          </a:p>
        </p:txBody>
      </p:sp>
      <p:sp>
        <p:nvSpPr>
          <p:cNvPr id="14343" name="Título 1"/>
          <p:cNvSpPr>
            <a:spLocks noGrp="1"/>
          </p:cNvSpPr>
          <p:nvPr>
            <p:ph type="title"/>
          </p:nvPr>
        </p:nvSpPr>
        <p:spPr>
          <a:xfrm>
            <a:off x="404813" y="125413"/>
            <a:ext cx="8229600" cy="733425"/>
          </a:xfrm>
        </p:spPr>
        <p:txBody>
          <a:bodyPr/>
          <a:lstStyle/>
          <a:p>
            <a:pPr algn="ctr" eaLnBrk="1" hangingPunct="1"/>
            <a:r>
              <a:rPr lang="pt-BR" altLang="pt-BR" sz="2400" b="1" dirty="0">
                <a:latin typeface="Tahoma" pitchFamily="34" charset="0"/>
                <a:cs typeface="Tahoma" pitchFamily="34" charset="0"/>
              </a:rPr>
              <a:t>Inova Saúde - Fármacos</a:t>
            </a:r>
          </a:p>
        </p:txBody>
      </p:sp>
      <p:sp>
        <p:nvSpPr>
          <p:cNvPr id="14" name="Retângulo 37"/>
          <p:cNvSpPr>
            <a:spLocks noChangeArrowheads="1"/>
          </p:cNvSpPr>
          <p:nvPr/>
        </p:nvSpPr>
        <p:spPr bwMode="auto">
          <a:xfrm>
            <a:off x="508926" y="1676013"/>
            <a:ext cx="8356600" cy="30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FF6600"/>
              </a:buClr>
            </a:pPr>
            <a:r>
              <a:rPr lang="pt-BR" altLang="pt-BR" sz="1500" dirty="0"/>
              <a:t>Apesar dessa importância, o</a:t>
            </a:r>
            <a:r>
              <a:rPr lang="pt-BR" sz="1500" dirty="0"/>
              <a:t> negócio das farmacêuticas brasileiras é </a:t>
            </a:r>
            <a:r>
              <a:rPr lang="pt-BR" sz="1500" b="1" u="sng" dirty="0"/>
              <a:t>focado em genéricos e similares</a:t>
            </a:r>
          </a:p>
          <a:p>
            <a:pPr algn="just" eaLnBrk="1" hangingPunct="1">
              <a:buClr>
                <a:srgbClr val="FF6600"/>
              </a:buClr>
              <a:buFont typeface="Arial" charset="0"/>
              <a:buChar char="•"/>
            </a:pPr>
            <a:endParaRPr lang="pt-BR" altLang="pt-BR" sz="1500" dirty="0"/>
          </a:p>
        </p:txBody>
      </p:sp>
      <p:sp>
        <p:nvSpPr>
          <p:cNvPr id="16" name="Retângulo 38"/>
          <p:cNvSpPr>
            <a:spLocks noChangeArrowheads="1"/>
          </p:cNvSpPr>
          <p:nvPr/>
        </p:nvSpPr>
        <p:spPr bwMode="auto">
          <a:xfrm>
            <a:off x="555249" y="1958309"/>
            <a:ext cx="81311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FF6600"/>
              </a:buClr>
            </a:pPr>
            <a:r>
              <a:rPr lang="pt-BR" altLang="pt-BR" sz="1500" dirty="0">
                <a:solidFill>
                  <a:srgbClr val="000000"/>
                </a:solidFill>
              </a:rPr>
              <a:t>Como forma a induzir os investimentos nesta tecnologia, a Finep lançou o </a:t>
            </a:r>
            <a:r>
              <a:rPr lang="pt-BR" altLang="pt-BR" sz="1500" b="1" dirty="0">
                <a:solidFill>
                  <a:srgbClr val="000000"/>
                </a:solidFill>
              </a:rPr>
              <a:t>Inova Saúde - Fármacos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166050" y="918521"/>
            <a:ext cx="2340000" cy="720000"/>
          </a:xfrm>
          <a:prstGeom prst="rect">
            <a:avLst/>
          </a:prstGeom>
          <a:solidFill>
            <a:schemeClr val="accent1"/>
          </a:solidFill>
          <a:ln>
            <a:solidFill>
              <a:srgbClr val="D3390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/>
          </a:p>
        </p:txBody>
      </p:sp>
      <p:sp>
        <p:nvSpPr>
          <p:cNvPr id="2" name="Retângulo 1"/>
          <p:cNvSpPr/>
          <p:nvPr/>
        </p:nvSpPr>
        <p:spPr>
          <a:xfrm>
            <a:off x="4114084" y="1000822"/>
            <a:ext cx="2395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err="1">
                <a:solidFill>
                  <a:prstClr val="white"/>
                </a:solidFill>
                <a:latin typeface="Calibri"/>
                <a:cs typeface="+mn-cs"/>
              </a:rPr>
              <a:t>Biofármacos</a:t>
            </a:r>
            <a:r>
              <a:rPr lang="pt-BR" sz="1400" dirty="0">
                <a:solidFill>
                  <a:prstClr val="white"/>
                </a:solidFill>
                <a:latin typeface="Calibri"/>
                <a:cs typeface="+mn-cs"/>
              </a:rPr>
              <a:t>: responsáveis por US$ 2 bilhões deste déficit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10375" y="3478017"/>
            <a:ext cx="1980000" cy="819696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2428119" y="3490647"/>
            <a:ext cx="1980000" cy="819696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4650069" y="3488763"/>
            <a:ext cx="1980000" cy="819696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6907281" y="3492249"/>
            <a:ext cx="1980000" cy="819696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3648316" y="2294534"/>
            <a:ext cx="1800225" cy="594329"/>
          </a:xfrm>
          <a:prstGeom prst="ellipse">
            <a:avLst/>
          </a:prstGeom>
          <a:gradFill>
            <a:gsLst>
              <a:gs pos="508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</a:gradFill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Crédito</a:t>
            </a:r>
            <a:endParaRPr lang="en-US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R$ 1,2 bi</a:t>
            </a:r>
          </a:p>
        </p:txBody>
      </p:sp>
      <p:sp>
        <p:nvSpPr>
          <p:cNvPr id="25" name="Elipse 24"/>
          <p:cNvSpPr/>
          <p:nvPr/>
        </p:nvSpPr>
        <p:spPr>
          <a:xfrm>
            <a:off x="5727941" y="2294534"/>
            <a:ext cx="1798638" cy="594329"/>
          </a:xfrm>
          <a:prstGeom prst="ellipse">
            <a:avLst/>
          </a:prstGeom>
          <a:solidFill>
            <a:srgbClr val="008080"/>
          </a:solidFill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bg1"/>
                </a:solidFill>
              </a:rPr>
              <a:t>Subvenção</a:t>
            </a:r>
            <a:endParaRPr lang="en-US" b="1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R$ 66 MM</a:t>
            </a:r>
          </a:p>
        </p:txBody>
      </p:sp>
      <p:sp>
        <p:nvSpPr>
          <p:cNvPr id="26" name="Retângulo 3"/>
          <p:cNvSpPr>
            <a:spLocks noChangeArrowheads="1"/>
          </p:cNvSpPr>
          <p:nvPr/>
        </p:nvSpPr>
        <p:spPr bwMode="auto">
          <a:xfrm>
            <a:off x="1080044" y="2392380"/>
            <a:ext cx="239315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500" b="1" dirty="0" err="1"/>
              <a:t>Recursos</a:t>
            </a:r>
            <a:r>
              <a:rPr lang="en-US" altLang="pt-BR" sz="1500" b="1" dirty="0"/>
              <a:t> </a:t>
            </a:r>
            <a:r>
              <a:rPr lang="en-US" altLang="pt-BR" sz="1500" b="1" dirty="0" err="1"/>
              <a:t>Finep</a:t>
            </a:r>
            <a:r>
              <a:rPr lang="en-US" altLang="pt-BR" sz="1500" b="1" dirty="0"/>
              <a:t> </a:t>
            </a:r>
            <a:r>
              <a:rPr lang="en-US" altLang="pt-BR" sz="1500" b="1" dirty="0" err="1"/>
              <a:t>Contratados</a:t>
            </a:r>
            <a:endParaRPr lang="pt-BR" altLang="pt-BR" sz="1500" b="1" dirty="0"/>
          </a:p>
        </p:txBody>
      </p:sp>
      <p:pic>
        <p:nvPicPr>
          <p:cNvPr id="27" name="Imagem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t="5399" r="23055" b="82777"/>
          <a:stretch>
            <a:fillRect/>
          </a:stretch>
        </p:blipFill>
        <p:spPr bwMode="auto">
          <a:xfrm>
            <a:off x="821626" y="3081134"/>
            <a:ext cx="7826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Resultado de imagem para biono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9" b="40050"/>
          <a:stretch>
            <a:fillRect/>
          </a:stretch>
        </p:blipFill>
        <p:spPr bwMode="auto">
          <a:xfrm>
            <a:off x="2818547" y="3124766"/>
            <a:ext cx="1323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Resultado de imagem para ORY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16" y="3161342"/>
            <a:ext cx="9842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ço Reservado para Texto 3"/>
          <p:cNvSpPr txBox="1">
            <a:spLocks/>
          </p:cNvSpPr>
          <p:nvPr/>
        </p:nvSpPr>
        <p:spPr bwMode="auto">
          <a:xfrm>
            <a:off x="341494" y="2764287"/>
            <a:ext cx="317305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6600"/>
              </a:buClr>
              <a:buFont typeface="Arial" charset="0"/>
              <a:buNone/>
            </a:pPr>
            <a:r>
              <a:rPr lang="pt-BR" altLang="pt-BR" sz="1500" b="1" dirty="0">
                <a:latin typeface="+mj-lt"/>
              </a:rPr>
              <a:t>Exemplos de Projetos Contratados: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249330" y="3478017"/>
            <a:ext cx="19089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400" dirty="0">
                <a:solidFill>
                  <a:prstClr val="black"/>
                </a:solidFill>
              </a:rPr>
              <a:t>Produção nacional de 7 medicamentos </a:t>
            </a:r>
            <a:r>
              <a:rPr lang="pt-BR" sz="1400" b="1" dirty="0" err="1">
                <a:solidFill>
                  <a:prstClr val="black"/>
                </a:solidFill>
              </a:rPr>
              <a:t>biossimilares</a:t>
            </a:r>
            <a:r>
              <a:rPr lang="pt-BR" sz="1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2562535" y="3522454"/>
            <a:ext cx="183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400" dirty="0">
                <a:solidFill>
                  <a:prstClr val="black"/>
                </a:solidFill>
              </a:rPr>
              <a:t>P&amp;D de medicamentos </a:t>
            </a:r>
            <a:r>
              <a:rPr lang="pt-BR" sz="1400" b="1" dirty="0" err="1">
                <a:solidFill>
                  <a:prstClr val="black"/>
                </a:solidFill>
              </a:rPr>
              <a:t>biossimilares</a:t>
            </a:r>
            <a:r>
              <a:rPr lang="pt-BR" sz="1400" b="1" dirty="0">
                <a:solidFill>
                  <a:prstClr val="black"/>
                </a:solidFill>
              </a:rPr>
              <a:t> e </a:t>
            </a:r>
            <a:r>
              <a:rPr lang="pt-BR" sz="1400" b="1" dirty="0" err="1">
                <a:solidFill>
                  <a:prstClr val="black"/>
                </a:solidFill>
              </a:rPr>
              <a:t>biobetters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4724601" y="3533501"/>
            <a:ext cx="183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400" dirty="0">
                <a:solidFill>
                  <a:prstClr val="black"/>
                </a:solidFill>
              </a:rPr>
              <a:t>Produção nacional de 5 medicamentos </a:t>
            </a:r>
            <a:r>
              <a:rPr lang="pt-BR" sz="1400" b="1" dirty="0" err="1">
                <a:solidFill>
                  <a:prstClr val="black"/>
                </a:solidFill>
              </a:rPr>
              <a:t>biossimilares</a:t>
            </a:r>
            <a:r>
              <a:rPr lang="pt-BR" sz="1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6817371" y="3522473"/>
            <a:ext cx="216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400" dirty="0">
                <a:solidFill>
                  <a:prstClr val="black"/>
                </a:solidFill>
              </a:rPr>
              <a:t>Desenvolvimento de Anticorpos Monoclonais para </a:t>
            </a:r>
            <a:r>
              <a:rPr lang="pt-BR" sz="1400" b="1" dirty="0">
                <a:solidFill>
                  <a:prstClr val="black"/>
                </a:solidFill>
              </a:rPr>
              <a:t>tratamento do Câncer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8" t="41574" r="3096" b="39325"/>
          <a:stretch>
            <a:fillRect/>
          </a:stretch>
        </p:blipFill>
        <p:spPr bwMode="auto">
          <a:xfrm>
            <a:off x="7476425" y="3059679"/>
            <a:ext cx="815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ângulo com Único Canto Aparado 35"/>
          <p:cNvSpPr/>
          <p:nvPr/>
        </p:nvSpPr>
        <p:spPr>
          <a:xfrm>
            <a:off x="1154578" y="4216681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com Único Canto Aparado 36"/>
          <p:cNvSpPr/>
          <p:nvPr/>
        </p:nvSpPr>
        <p:spPr>
          <a:xfrm>
            <a:off x="3373522" y="4231921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com Único Canto Aparado 37"/>
          <p:cNvSpPr/>
          <p:nvPr/>
        </p:nvSpPr>
        <p:spPr>
          <a:xfrm>
            <a:off x="5592466" y="4238017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com Único Canto Aparado 38"/>
          <p:cNvSpPr/>
          <p:nvPr/>
        </p:nvSpPr>
        <p:spPr>
          <a:xfrm>
            <a:off x="7857130" y="424411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"/>
          <p:cNvSpPr>
            <a:spLocks noChangeArrowheads="1"/>
          </p:cNvSpPr>
          <p:nvPr/>
        </p:nvSpPr>
        <p:spPr bwMode="auto">
          <a:xfrm>
            <a:off x="186230" y="4321833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41" name="Retângulo 3"/>
          <p:cNvSpPr>
            <a:spLocks noChangeArrowheads="1"/>
          </p:cNvSpPr>
          <p:nvPr/>
        </p:nvSpPr>
        <p:spPr bwMode="auto">
          <a:xfrm>
            <a:off x="2396030" y="431878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42" name="Retângulo 3"/>
          <p:cNvSpPr>
            <a:spLocks noChangeArrowheads="1"/>
          </p:cNvSpPr>
          <p:nvPr/>
        </p:nvSpPr>
        <p:spPr bwMode="auto">
          <a:xfrm>
            <a:off x="4618022" y="431878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43" name="Retângulo 3"/>
          <p:cNvSpPr>
            <a:spLocks noChangeArrowheads="1"/>
          </p:cNvSpPr>
          <p:nvPr/>
        </p:nvSpPr>
        <p:spPr bwMode="auto">
          <a:xfrm>
            <a:off x="6873542" y="4315737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44" name="Retângulo 3"/>
          <p:cNvSpPr>
            <a:spLocks noChangeArrowheads="1"/>
          </p:cNvSpPr>
          <p:nvPr/>
        </p:nvSpPr>
        <p:spPr bwMode="auto">
          <a:xfrm>
            <a:off x="1198166" y="4318785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R$ 261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5" name="Retângulo 3"/>
          <p:cNvSpPr>
            <a:spLocks noChangeArrowheads="1"/>
          </p:cNvSpPr>
          <p:nvPr/>
        </p:nvSpPr>
        <p:spPr bwMode="auto">
          <a:xfrm>
            <a:off x="3407966" y="431573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R$ 182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6" name="Retângulo 3"/>
          <p:cNvSpPr>
            <a:spLocks noChangeArrowheads="1"/>
          </p:cNvSpPr>
          <p:nvPr/>
        </p:nvSpPr>
        <p:spPr bwMode="auto">
          <a:xfrm>
            <a:off x="5629958" y="431573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R$ 183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7" name="Retângulo 3"/>
          <p:cNvSpPr>
            <a:spLocks noChangeArrowheads="1"/>
          </p:cNvSpPr>
          <p:nvPr/>
        </p:nvSpPr>
        <p:spPr bwMode="auto">
          <a:xfrm>
            <a:off x="7922054" y="4312689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R$ 78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8" name="Espaço Reservado para Texto 3"/>
          <p:cNvSpPr txBox="1">
            <a:spLocks/>
          </p:cNvSpPr>
          <p:nvPr/>
        </p:nvSpPr>
        <p:spPr bwMode="auto">
          <a:xfrm>
            <a:off x="1423078" y="5037465"/>
            <a:ext cx="3490356" cy="2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6600"/>
              </a:buClr>
              <a:buFont typeface="Arial" charset="0"/>
              <a:buNone/>
            </a:pPr>
            <a:r>
              <a:rPr lang="pt-BR" altLang="pt-BR" sz="1600" b="1" dirty="0">
                <a:latin typeface="+mj-lt"/>
              </a:rPr>
              <a:t>Demais Empresas Contratadas:</a:t>
            </a:r>
          </a:p>
        </p:txBody>
      </p:sp>
      <p:sp>
        <p:nvSpPr>
          <p:cNvPr id="49" name="Retângulo de cantos arredondados 48"/>
          <p:cNvSpPr/>
          <p:nvPr/>
        </p:nvSpPr>
        <p:spPr>
          <a:xfrm>
            <a:off x="1212945" y="5336841"/>
            <a:ext cx="6649704" cy="915988"/>
          </a:xfrm>
          <a:prstGeom prst="roundRect">
            <a:avLst/>
          </a:prstGeom>
          <a:noFill/>
          <a:ln w="317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0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 r="79749" b="80327"/>
          <a:stretch>
            <a:fillRect/>
          </a:stretch>
        </p:blipFill>
        <p:spPr bwMode="auto">
          <a:xfrm>
            <a:off x="2798856" y="5406691"/>
            <a:ext cx="860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0" t="23546" r="29977" b="61969"/>
          <a:stretch>
            <a:fillRect/>
          </a:stretch>
        </p:blipFill>
        <p:spPr bwMode="auto">
          <a:xfrm>
            <a:off x="3929156" y="5455904"/>
            <a:ext cx="11461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m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6" t="4556" r="36980" b="83066"/>
          <a:stretch>
            <a:fillRect/>
          </a:stretch>
        </p:blipFill>
        <p:spPr bwMode="auto">
          <a:xfrm>
            <a:off x="5202331" y="5428916"/>
            <a:ext cx="104616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Resultado de imagem para silvestre la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34" y="5765118"/>
            <a:ext cx="385723" cy="40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m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4" r="68449" b="39325"/>
          <a:stretch>
            <a:fillRect/>
          </a:stretch>
        </p:blipFill>
        <p:spPr bwMode="auto">
          <a:xfrm>
            <a:off x="1381219" y="5403516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Resultado de imagem para nortec quim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33069" r="5836" b="38063"/>
          <a:stretch>
            <a:fillRect/>
          </a:stretch>
        </p:blipFill>
        <p:spPr bwMode="auto">
          <a:xfrm>
            <a:off x="6358552" y="5421741"/>
            <a:ext cx="14097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Resultado de imagem para BLAN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26" y="5850112"/>
            <a:ext cx="9842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" descr="Resultado de imagem para BIOLA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1" b="28246"/>
          <a:stretch>
            <a:fillRect/>
          </a:stretch>
        </p:blipFill>
        <p:spPr bwMode="auto">
          <a:xfrm>
            <a:off x="1508219" y="5738479"/>
            <a:ext cx="10302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 descr="Resultado de imagem para FARMOQUIM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8" b="15775"/>
          <a:stretch>
            <a:fillRect/>
          </a:stretch>
        </p:blipFill>
        <p:spPr bwMode="auto">
          <a:xfrm>
            <a:off x="4103780" y="5784643"/>
            <a:ext cx="7969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6" descr="Resultado de imagem para BIOZEU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39972" r="9082" b="40828"/>
          <a:stretch/>
        </p:blipFill>
        <p:spPr bwMode="auto">
          <a:xfrm>
            <a:off x="2775695" y="5918376"/>
            <a:ext cx="1011066" cy="2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tângulo de cantos arredondados 61"/>
          <p:cNvSpPr/>
          <p:nvPr/>
        </p:nvSpPr>
        <p:spPr>
          <a:xfrm rot="21553358">
            <a:off x="1562167" y="4568592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/>
          <p:cNvSpPr txBox="1"/>
          <p:nvPr/>
        </p:nvSpPr>
        <p:spPr>
          <a:xfrm>
            <a:off x="1511250" y="4621070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</a:t>
            </a:r>
            <a:endParaRPr lang="pt-BR" sz="900" b="1" dirty="0">
              <a:solidFill>
                <a:schemeClr val="tx1">
                  <a:lumMod val="65000"/>
                  <a:lumOff val="3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66" name="Retângulo de cantos arredondados 65"/>
          <p:cNvSpPr/>
          <p:nvPr/>
        </p:nvSpPr>
        <p:spPr>
          <a:xfrm rot="21553358">
            <a:off x="5981700" y="4560074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CaixaDeTexto 66"/>
          <p:cNvSpPr txBox="1"/>
          <p:nvPr/>
        </p:nvSpPr>
        <p:spPr>
          <a:xfrm>
            <a:off x="5930783" y="4612552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</a:t>
            </a:r>
            <a:endParaRPr lang="pt-BR" sz="900" b="1" dirty="0">
              <a:solidFill>
                <a:schemeClr val="tx1">
                  <a:lumMod val="65000"/>
                  <a:lumOff val="3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 rot="21553358">
            <a:off x="8153400" y="4560074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CaixaDeTexto 68"/>
          <p:cNvSpPr txBox="1"/>
          <p:nvPr/>
        </p:nvSpPr>
        <p:spPr>
          <a:xfrm>
            <a:off x="8042358" y="4502285"/>
            <a:ext cx="124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 + Subvenção + Investimento</a:t>
            </a:r>
          </a:p>
        </p:txBody>
      </p:sp>
      <p:sp>
        <p:nvSpPr>
          <p:cNvPr id="64" name="Retângulo de cantos arredondados 63"/>
          <p:cNvSpPr/>
          <p:nvPr/>
        </p:nvSpPr>
        <p:spPr>
          <a:xfrm rot="21553358">
            <a:off x="3733867" y="4568592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/>
          <p:cNvSpPr txBox="1"/>
          <p:nvPr/>
        </p:nvSpPr>
        <p:spPr>
          <a:xfrm>
            <a:off x="3702000" y="4573445"/>
            <a:ext cx="102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 + Subvenção</a:t>
            </a:r>
          </a:p>
        </p:txBody>
      </p:sp>
    </p:spTree>
    <p:extLst>
      <p:ext uri="{BB962C8B-B14F-4D97-AF65-F5344CB8AC3E}">
        <p14:creationId xmlns:p14="http://schemas.microsoft.com/office/powerpoint/2010/main" val="52336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51408" y="1488420"/>
            <a:ext cx="8595334" cy="646331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O FNDCT 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8947" y="1030865"/>
            <a:ext cx="7055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rgbClr val="007A7C"/>
                </a:solidFill>
              </a:rPr>
              <a:t>Fundo Nacional de Desenvolvimento Científico e Tecnológico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364108" y="2763642"/>
            <a:ext cx="8475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/>
              <a:t>Financiar a pesquisa científica e a inovação tecnológica, com vistas a promover o desenvolvimento econômico e social do País.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514769" y="3708501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dirty="0"/>
              <a:t>Atribuição da FINEP como </a:t>
            </a:r>
            <a:r>
              <a:rPr lang="pt-BR" b="1" u="sng" dirty="0"/>
              <a:t>Secretaria Executiva do FNDCT</a:t>
            </a:r>
            <a:r>
              <a:rPr lang="pt-BR" b="1" dirty="0"/>
              <a:t>: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2660" y="1463020"/>
            <a:ext cx="831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dirty="0"/>
              <a:t>Fundo de natureza contábil, criado por meio do Decreto Lei nº 0719/1969 e regulamentado através da Lei nº 11.540/2007 e do Decreto nº 6.938/2009</a:t>
            </a:r>
          </a:p>
        </p:txBody>
      </p:sp>
      <p:sp>
        <p:nvSpPr>
          <p:cNvPr id="5" name="Retângulo 4"/>
          <p:cNvSpPr/>
          <p:nvPr/>
        </p:nvSpPr>
        <p:spPr>
          <a:xfrm>
            <a:off x="495299" y="4623093"/>
            <a:ext cx="8139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pt-BR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Responsabilidade por todos os atos de natureza técnica, administrativa, financeira e contábil necessários à gestão do FNDCT.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63248" y="4166612"/>
            <a:ext cx="542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pt-BR" dirty="0">
                <a:solidFill>
                  <a:prstClr val="black"/>
                </a:solidFill>
              </a:rPr>
              <a:t>Decreto nº 68.748 / 1971 e Lei nº 11.540 / 2007</a:t>
            </a:r>
          </a:p>
        </p:txBody>
      </p:sp>
      <p:sp>
        <p:nvSpPr>
          <p:cNvPr id="8" name="Retângulo 7"/>
          <p:cNvSpPr/>
          <p:nvPr/>
        </p:nvSpPr>
        <p:spPr>
          <a:xfrm>
            <a:off x="754824" y="2370061"/>
            <a:ext cx="1120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Objetivo: </a:t>
            </a:r>
            <a:endParaRPr lang="pt-BR" dirty="0"/>
          </a:p>
        </p:txBody>
      </p:sp>
      <p:sp>
        <p:nvSpPr>
          <p:cNvPr id="16" name="Seta em curva para cima 15"/>
          <p:cNvSpPr/>
          <p:nvPr/>
        </p:nvSpPr>
        <p:spPr>
          <a:xfrm rot="2915111">
            <a:off x="666931" y="4131237"/>
            <a:ext cx="539931" cy="409302"/>
          </a:xfrm>
          <a:prstGeom prst="curvedUp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0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169955" y="2065409"/>
            <a:ext cx="1908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Unidade Industrial, testes e pesquisas para </a:t>
            </a:r>
            <a:r>
              <a:rPr lang="pt-BR" sz="1400" u="sng" dirty="0"/>
              <a:t>produção de Insulina Humana Recombinante</a:t>
            </a:r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71166" y="32744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70MM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1859034"/>
            <a:ext cx="2052000" cy="140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Terapias contra o </a:t>
            </a:r>
            <a:r>
              <a:rPr lang="pt-BR" sz="1200" u="sng" dirty="0"/>
              <a:t>câncer de colo de útero</a:t>
            </a:r>
            <a:r>
              <a:rPr lang="pt-BR" sz="1200" dirty="0"/>
              <a:t>; novas </a:t>
            </a:r>
            <a:r>
              <a:rPr lang="pt-BR" sz="1200" u="sng" dirty="0"/>
              <a:t>plataformas </a:t>
            </a:r>
            <a:r>
              <a:rPr lang="pt-BR" sz="1200" u="sng" dirty="0" err="1"/>
              <a:t>nanotecnológicas</a:t>
            </a:r>
            <a:r>
              <a:rPr lang="pt-BR" sz="1200" u="sng" dirty="0"/>
              <a:t> que diminuem a metástase de tumores no cérebro</a:t>
            </a:r>
            <a:r>
              <a:rPr lang="pt-BR" sz="1200" dirty="0"/>
              <a:t>; e domínio da plataforma tecnológica de spray nasal.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R$ 150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1918464"/>
            <a:ext cx="20045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/>
              <a:t>Desenvolvimento de novas terapias para o tratamento do </a:t>
            </a:r>
            <a:r>
              <a:rPr lang="pt-BR" sz="1300" u="sng" dirty="0"/>
              <a:t>envelhecimento</a:t>
            </a:r>
            <a:r>
              <a:rPr lang="pt-BR" sz="1300" dirty="0"/>
              <a:t>  (pesquisas em fisiologia, fisiopatologia e de novas terapias biológicas)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R$ 200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2062234"/>
            <a:ext cx="2004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Infraestrutura para pesquisas em saúde pública (</a:t>
            </a:r>
            <a:r>
              <a:rPr lang="pt-BR" sz="1400" u="sng" dirty="0"/>
              <a:t>epidemiologia e vacinas</a:t>
            </a:r>
            <a:r>
              <a:rPr lang="pt-BR" sz="1400" dirty="0"/>
              <a:t>)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R$ 116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Saúde</a:t>
            </a:r>
          </a:p>
        </p:txBody>
      </p:sp>
      <p:pic>
        <p:nvPicPr>
          <p:cNvPr id="43" name="Picture 2" descr="Resultado de imagem para bio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61" y="1178741"/>
            <a:ext cx="1480062" cy="6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Resultado de imagem para eurofarm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8" b="33023"/>
          <a:stretch/>
        </p:blipFill>
        <p:spPr bwMode="auto">
          <a:xfrm>
            <a:off x="2445424" y="1233912"/>
            <a:ext cx="2021666" cy="47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Resultado de imagem para fiocru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29476" r="12758" b="28676"/>
          <a:stretch/>
        </p:blipFill>
        <p:spPr bwMode="auto">
          <a:xfrm>
            <a:off x="7130598" y="1190457"/>
            <a:ext cx="1735758" cy="5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8" name="Picture 2" descr="Resultado de imag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05" y="3967489"/>
            <a:ext cx="5332179" cy="224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4558094" y="5571221"/>
            <a:ext cx="2476605" cy="7195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4546952" y="5520440"/>
            <a:ext cx="2474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Fábrica da </a:t>
            </a:r>
            <a:r>
              <a:rPr lang="pt-BR" sz="1200" dirty="0" err="1">
                <a:latin typeface="+mj-lt"/>
              </a:rPr>
              <a:t>Biomm</a:t>
            </a:r>
            <a:r>
              <a:rPr lang="pt-BR" sz="1200" dirty="0">
                <a:latin typeface="+mj-lt"/>
              </a:rPr>
              <a:t> deve entrar em operação em 2017. A empresa será a primeira produtora nacional do princípio ativo da Insulina.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/>
          </p:nvPr>
        </p:nvGraphicFramePr>
        <p:xfrm>
          <a:off x="5065713" y="1066800"/>
          <a:ext cx="13636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Imagem de Bitmap" r:id="rId8" imgW="3817951" imgH="1767993" progId="PBrush">
                  <p:embed/>
                </p:oleObj>
              </mc:Choice>
              <mc:Fallback>
                <p:oleObj name="Imagem de Bitmap" r:id="rId8" imgW="3817951" imgH="1767993" progId="PBrush">
                  <p:embed/>
                  <p:pic>
                    <p:nvPicPr>
                      <p:cNvPr id="2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5713" y="1066800"/>
                        <a:ext cx="1363662" cy="6953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tângulo de cantos arredondados 36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8089023" y="3550741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Não-Reembolsável</a:t>
            </a:r>
          </a:p>
        </p:txBody>
      </p:sp>
      <p:sp>
        <p:nvSpPr>
          <p:cNvPr id="39" name="Retângulo de cantos arredondados 38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5918675" y="3603283"/>
            <a:ext cx="979541" cy="25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 - PSI</a:t>
            </a:r>
          </a:p>
        </p:txBody>
      </p:sp>
      <p:sp>
        <p:nvSpPr>
          <p:cNvPr id="41" name="Retângulo de cantos arredondados 40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3577195" y="3560266"/>
            <a:ext cx="932902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 + Subvenção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58825" y="3610453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</a:t>
            </a:r>
            <a:endParaRPr lang="pt-BR" sz="900" b="1" dirty="0">
              <a:solidFill>
                <a:schemeClr val="tx1">
                  <a:lumMod val="65000"/>
                  <a:lumOff val="35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43710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169955" y="1963811"/>
            <a:ext cx="19089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Projeto Andar de Novo</a:t>
            </a:r>
            <a:r>
              <a:rPr lang="pt-BR" sz="1400" dirty="0"/>
              <a:t> busca permitir que </a:t>
            </a:r>
            <a:r>
              <a:rPr lang="pt-BR" sz="1400" u="sng" dirty="0"/>
              <a:t>pessoas com paralisia de membros inferiores possam voltar a andar</a:t>
            </a:r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71166" y="32744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R$ 33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2062230"/>
            <a:ext cx="205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Medicamento de última geração para o </a:t>
            </a:r>
            <a:r>
              <a:rPr lang="pt-BR" sz="1400" u="sng" dirty="0"/>
              <a:t>tratamento da hemofilia</a:t>
            </a:r>
            <a:r>
              <a:rPr lang="pt-BR" sz="1400" dirty="0"/>
              <a:t> (Fator VIII recombinante)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1914823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Equipamentos e próteses para doenças cardiovasculares</a:t>
            </a:r>
            <a:r>
              <a:rPr lang="pt-BR" sz="1400" dirty="0"/>
              <a:t>, como cateteres, bombas centrífugas e válvulas cardíacas biológicas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6978433" y="1884810"/>
            <a:ext cx="20340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Desenvolvimento de equipamentos médicos e hospitalares: bombas de infusão, detectores não invasivos de anemia e</a:t>
            </a:r>
          </a:p>
          <a:p>
            <a:pPr algn="just"/>
            <a:r>
              <a:rPr lang="pt-BR" sz="12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monitoramento remoto de pacientes crônicos.</a:t>
            </a:r>
            <a:endParaRPr lang="pt-BR" sz="1250" dirty="0"/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68214" y="3313525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</a:t>
            </a:r>
            <a:r>
              <a:rPr lang="en-US" altLang="pt-BR" sz="1200" b="1">
                <a:solidFill>
                  <a:schemeClr val="bg1"/>
                </a:solidFill>
              </a:rPr>
              <a:t>36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Saúde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2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99" y="4003243"/>
            <a:ext cx="4033536" cy="22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ângulo de cantos arredondados 35"/>
          <p:cNvSpPr/>
          <p:nvPr/>
        </p:nvSpPr>
        <p:spPr>
          <a:xfrm>
            <a:off x="4727432" y="5681246"/>
            <a:ext cx="1908000" cy="61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7" name="Grupo 36"/>
          <p:cNvGrpSpPr/>
          <p:nvPr/>
        </p:nvGrpSpPr>
        <p:grpSpPr>
          <a:xfrm>
            <a:off x="300039" y="904569"/>
            <a:ext cx="1484106" cy="635635"/>
            <a:chOff x="-1082519" y="3610919"/>
            <a:chExt cx="2308132" cy="988561"/>
          </a:xfrm>
        </p:grpSpPr>
        <p:pic>
          <p:nvPicPr>
            <p:cNvPr id="38" name="Picture 16" descr="Resultado de imagem para iinn-el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51" b="28819"/>
            <a:stretch/>
          </p:blipFill>
          <p:spPr bwMode="auto">
            <a:xfrm>
              <a:off x="-1082519" y="3610919"/>
              <a:ext cx="2308132" cy="988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tângulo 38"/>
            <p:cNvSpPr/>
            <p:nvPr/>
          </p:nvSpPr>
          <p:spPr>
            <a:xfrm>
              <a:off x="44115" y="4105199"/>
              <a:ext cx="1154066" cy="471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Retângulo 39"/>
          <p:cNvSpPr/>
          <p:nvPr/>
        </p:nvSpPr>
        <p:spPr>
          <a:xfrm>
            <a:off x="103332" y="1334619"/>
            <a:ext cx="2124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100" dirty="0">
                <a:latin typeface="+mj-lt"/>
              </a:rPr>
              <a:t>Instituto Internacional de Neurociências de Natal Edmond e </a:t>
            </a:r>
            <a:r>
              <a:rPr lang="pt-BR" sz="1100" dirty="0" err="1">
                <a:latin typeface="+mj-lt"/>
              </a:rPr>
              <a:t>Lily</a:t>
            </a:r>
            <a:r>
              <a:rPr lang="pt-BR" sz="1100" dirty="0">
                <a:latin typeface="+mj-lt"/>
              </a:rPr>
              <a:t> Safra (IINN-ELS)</a:t>
            </a:r>
          </a:p>
        </p:txBody>
      </p:sp>
      <p:pic>
        <p:nvPicPr>
          <p:cNvPr id="41" name="Picture 8" descr="Resultado de imagem para advante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1" b="38037"/>
          <a:stretch/>
        </p:blipFill>
        <p:spPr bwMode="auto">
          <a:xfrm>
            <a:off x="2582899" y="1142495"/>
            <a:ext cx="1739747" cy="5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Resultado de imagem para braile empresa cardiovascular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32120"/>
          <a:stretch/>
        </p:blipFill>
        <p:spPr bwMode="auto">
          <a:xfrm>
            <a:off x="4937372" y="1035812"/>
            <a:ext cx="1644606" cy="75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tângulo 47"/>
          <p:cNvSpPr/>
          <p:nvPr/>
        </p:nvSpPr>
        <p:spPr>
          <a:xfrm>
            <a:off x="4712918" y="5669329"/>
            <a:ext cx="1912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+mj-lt"/>
              </a:rPr>
              <a:t>Paraplégico chuta bola em abertura da Copa com ajuda de exoesqueleto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 b="13330"/>
          <a:stretch/>
        </p:blipFill>
        <p:spPr bwMode="auto">
          <a:xfrm>
            <a:off x="7348150" y="1198726"/>
            <a:ext cx="1430079" cy="57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tângulo de cantos arredondados 55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</a:t>
            </a:r>
          </a:p>
        </p:txBody>
      </p:sp>
      <p:sp>
        <p:nvSpPr>
          <p:cNvPr id="54" name="Retângulo de cantos arredondados 53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/>
          <p:cNvSpPr txBox="1"/>
          <p:nvPr/>
        </p:nvSpPr>
        <p:spPr>
          <a:xfrm>
            <a:off x="5963199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Subvenção</a:t>
            </a:r>
          </a:p>
        </p:txBody>
      </p:sp>
      <p:sp>
        <p:nvSpPr>
          <p:cNvPr id="52" name="Retângulo de cantos arredondados 51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3658149" y="3630471"/>
            <a:ext cx="770994" cy="2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Crédito</a:t>
            </a:r>
          </a:p>
        </p:txBody>
      </p:sp>
      <p:sp>
        <p:nvSpPr>
          <p:cNvPr id="49" name="Retângulo de cantos arredondados 48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1158825" y="3553303"/>
            <a:ext cx="1026192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Não Reembolsável</a:t>
            </a:r>
          </a:p>
        </p:txBody>
      </p:sp>
    </p:spTree>
    <p:extLst>
      <p:ext uri="{BB962C8B-B14F-4D97-AF65-F5344CB8AC3E}">
        <p14:creationId xmlns:p14="http://schemas.microsoft.com/office/powerpoint/2010/main" val="2432009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2500"/>
          <a:stretch/>
        </p:blipFill>
        <p:spPr bwMode="auto">
          <a:xfrm>
            <a:off x="0" y="0"/>
            <a:ext cx="9144000" cy="694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0" y="510267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866775" y="5269500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A7C"/>
                </a:solidFill>
                <a:latin typeface="Tahoma"/>
                <a:cs typeface="Tahoma"/>
              </a:rPr>
              <a:t>Energias Renováveis</a:t>
            </a:r>
          </a:p>
        </p:txBody>
      </p:sp>
    </p:spTree>
    <p:extLst>
      <p:ext uri="{BB962C8B-B14F-4D97-AF65-F5344CB8AC3E}">
        <p14:creationId xmlns:p14="http://schemas.microsoft.com/office/powerpoint/2010/main" val="1406758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85725" y="36513"/>
            <a:ext cx="9058275" cy="8874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pt-BR" sz="2400" b="1" dirty="0">
                <a:latin typeface="Tahoma" pitchFamily="34" charset="0"/>
                <a:ea typeface="+mn-ea"/>
                <a:cs typeface="Tahoma" pitchFamily="34" charset="0"/>
                <a:sym typeface="Helvetica" charset="0"/>
              </a:rPr>
              <a:t>Programas PAISS – Plano de Apoio à Inovação no Setor </a:t>
            </a:r>
            <a:r>
              <a:rPr lang="pt-BR" sz="2400" b="1" dirty="0" err="1">
                <a:latin typeface="Tahoma" pitchFamily="34" charset="0"/>
                <a:ea typeface="+mn-ea"/>
                <a:cs typeface="Tahoma" pitchFamily="34" charset="0"/>
                <a:sym typeface="Helvetica" charset="0"/>
              </a:rPr>
              <a:t>Sucroenergético</a:t>
            </a:r>
            <a:endParaRPr lang="pt-BR" sz="2400" b="1" dirty="0">
              <a:latin typeface="Tahoma" pitchFamily="34" charset="0"/>
              <a:ea typeface="+mn-ea"/>
              <a:cs typeface="Tahoma" pitchFamily="34" charset="0"/>
              <a:sym typeface="Helvetica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48285" y="1226029"/>
            <a:ext cx="8676000" cy="1005893"/>
          </a:xfrm>
          <a:prstGeom prst="rect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6" name="Rectangle 7"/>
          <p:cNvSpPr txBox="1">
            <a:spLocks noChangeArrowheads="1"/>
          </p:cNvSpPr>
          <p:nvPr/>
        </p:nvSpPr>
        <p:spPr bwMode="auto">
          <a:xfrm>
            <a:off x="86350" y="2396198"/>
            <a:ext cx="5743422" cy="33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pt-BR" altLang="pt-BR" sz="1600" b="1" dirty="0">
                <a:latin typeface="Calibri" pitchFamily="34" charset="0"/>
              </a:rPr>
              <a:t>Com foco nesse diagnóstico, foram lançadas duas versões do PAISS...</a:t>
            </a:r>
            <a:endParaRPr lang="pt-BR" altLang="pt-BR" sz="1600" dirty="0">
              <a:latin typeface="Calibri" pitchFamily="34" charset="0"/>
            </a:endParaRPr>
          </a:p>
        </p:txBody>
      </p:sp>
      <p:pic>
        <p:nvPicPr>
          <p:cNvPr id="27" name="Picture 29" descr="D:\Users\hamatsu\AppData\Local\Microsoft\Windows\Temporary Internet Files\Content.Outlook\KRRR1KHJ\finep_marca_RGB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91" y="2220623"/>
            <a:ext cx="1189276" cy="5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D:\Users\hamatsu\AppData\Local\Microsoft\Windows\Temporary Internet Files\Content.Outlook\KRRR1KHJ\MarcaBNDES_300dp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29" y="2347226"/>
            <a:ext cx="1556728" cy="3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ângulo de cantos arredondados 30"/>
          <p:cNvSpPr/>
          <p:nvPr/>
        </p:nvSpPr>
        <p:spPr>
          <a:xfrm>
            <a:off x="3437179" y="2888689"/>
            <a:ext cx="2564095" cy="603610"/>
          </a:xfrm>
          <a:prstGeom prst="round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ctangle 7"/>
          <p:cNvSpPr txBox="1">
            <a:spLocks noChangeArrowheads="1"/>
          </p:cNvSpPr>
          <p:nvPr/>
        </p:nvSpPr>
        <p:spPr bwMode="auto">
          <a:xfrm>
            <a:off x="3707795" y="2968065"/>
            <a:ext cx="1916855" cy="50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pt-BR" altLang="pt-BR" sz="1800" b="1" dirty="0">
                <a:solidFill>
                  <a:schemeClr val="bg1"/>
                </a:solidFill>
                <a:latin typeface="Calibri" pitchFamily="34" charset="0"/>
              </a:rPr>
              <a:t>+ R$ 3,5 bilhões contratados</a:t>
            </a:r>
            <a:endParaRPr lang="pt-BR" altLang="pt-BR" sz="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5334763" y="3250632"/>
            <a:ext cx="2052000" cy="504000"/>
          </a:xfrm>
          <a:prstGeom prst="rect">
            <a:avLst/>
          </a:prstGeom>
          <a:gradFill>
            <a:gsLst>
              <a:gs pos="508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7"/>
          <p:cNvSpPr txBox="1">
            <a:spLocks noChangeArrowheads="1"/>
          </p:cNvSpPr>
          <p:nvPr/>
        </p:nvSpPr>
        <p:spPr bwMode="auto">
          <a:xfrm>
            <a:off x="5245938" y="3313860"/>
            <a:ext cx="2232000" cy="55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pt-BR" altLang="pt-BR" sz="1800" b="1" u="sng" dirty="0">
                <a:latin typeface="Calibri" pitchFamily="34" charset="0"/>
              </a:rPr>
              <a:t>R$ 101 milhões subvenção e não-reembolsável</a:t>
            </a:r>
            <a:endParaRPr lang="pt-BR" altLang="pt-BR" sz="700" b="1" u="sng" dirty="0">
              <a:latin typeface="Calibri" pitchFamily="34" charset="0"/>
            </a:endParaRPr>
          </a:p>
        </p:txBody>
      </p:sp>
      <p:sp>
        <p:nvSpPr>
          <p:cNvPr id="39" name="Retângulo 38"/>
          <p:cNvSpPr>
            <a:spLocks/>
          </p:cNvSpPr>
          <p:nvPr/>
        </p:nvSpPr>
        <p:spPr>
          <a:xfrm>
            <a:off x="298578" y="1206897"/>
            <a:ext cx="8570758" cy="1005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</a:rPr>
              <a:t>Brasil estava perdendo a corrida tecnológica do Etanol 2G, que possui diversas vantagens, como menor custo potencial de produção, e menor pressão sobre a utilização de terras adicionais e culturas alimentares;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</a:rPr>
              <a:t>Produtividade da Produção da Cana-de-Açúcar havia evoluído muito menos que a de demais gêneros agrícolas, como o milho ou a soja.</a:t>
            </a:r>
          </a:p>
        </p:txBody>
      </p:sp>
      <p:sp>
        <p:nvSpPr>
          <p:cNvPr id="2" name="Retângulo 1"/>
          <p:cNvSpPr/>
          <p:nvPr/>
        </p:nvSpPr>
        <p:spPr>
          <a:xfrm>
            <a:off x="679835" y="887421"/>
            <a:ext cx="7363252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 b="1" dirty="0"/>
              <a:t>Diagnóstico do Setor de </a:t>
            </a:r>
            <a:r>
              <a:rPr lang="pt-BR" sz="1400" b="1" dirty="0" err="1"/>
              <a:t>Sucroenergético</a:t>
            </a:r>
            <a:r>
              <a:rPr lang="pt-BR" sz="1400" b="1" dirty="0"/>
              <a:t> – Principais Problemas:</a:t>
            </a:r>
          </a:p>
        </p:txBody>
      </p:sp>
      <p:sp>
        <p:nvSpPr>
          <p:cNvPr id="35" name="Retângulo 3"/>
          <p:cNvSpPr>
            <a:spLocks noChangeArrowheads="1"/>
          </p:cNvSpPr>
          <p:nvPr/>
        </p:nvSpPr>
        <p:spPr bwMode="auto">
          <a:xfrm>
            <a:off x="929916" y="2966072"/>
            <a:ext cx="19138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500" b="1" dirty="0" err="1"/>
              <a:t>Recursos</a:t>
            </a:r>
            <a:r>
              <a:rPr lang="en-US" altLang="pt-BR" sz="1500" b="1" dirty="0"/>
              <a:t> </a:t>
            </a:r>
            <a:r>
              <a:rPr lang="en-US" altLang="pt-BR" sz="1500" b="1" dirty="0" err="1"/>
              <a:t>Contratados</a:t>
            </a:r>
            <a:endParaRPr lang="pt-BR" altLang="pt-BR" sz="1500" b="1" dirty="0"/>
          </a:p>
        </p:txBody>
      </p:sp>
      <p:sp>
        <p:nvSpPr>
          <p:cNvPr id="38" name="Retângulo de cantos arredondados 37"/>
          <p:cNvSpPr/>
          <p:nvPr/>
        </p:nvSpPr>
        <p:spPr>
          <a:xfrm>
            <a:off x="156845" y="4153147"/>
            <a:ext cx="8604000" cy="458829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" name="Picture 2" descr="http://www.grupocultivar.com.br/sistema/uploads/noticias/gd_37_07-05_ct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8728" b="13483"/>
          <a:stretch/>
        </p:blipFill>
        <p:spPr bwMode="auto">
          <a:xfrm>
            <a:off x="307975" y="4228964"/>
            <a:ext cx="652917" cy="28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://projectapps.vtt.fi/fof/images/logo_v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29" y="4230303"/>
            <a:ext cx="570995" cy="27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://www.underconsideration.com/brandnew/archives/dsm_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6" t="23008" b="34772"/>
          <a:stretch/>
        </p:blipFill>
        <p:spPr bwMode="auto">
          <a:xfrm>
            <a:off x="5619877" y="4248014"/>
            <a:ext cx="547740" cy="2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http://upload.wikimedia.org/wikipedia/commons/0/0b/GranB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28974" r="12436" b="28231"/>
          <a:stretch/>
        </p:blipFill>
        <p:spPr bwMode="auto">
          <a:xfrm>
            <a:off x="993018" y="4257781"/>
            <a:ext cx="857049" cy="1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http://life-zelda.eu/en/intranet2/administrative/communication/logos/logo-abengo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1" b="23776"/>
          <a:stretch/>
        </p:blipFill>
        <p:spPr bwMode="auto">
          <a:xfrm>
            <a:off x="6298461" y="4314508"/>
            <a:ext cx="702394" cy="1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http://biomassmagazine.com/uploads/posts/web/2012/06/edeniq-logo_1340896885125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07" y="4197815"/>
            <a:ext cx="439559" cy="3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://www.nqm.com.br/files/1e58-logo_atualizada_azu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15" y="4255102"/>
            <a:ext cx="497734" cy="2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m 46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1" y="4221784"/>
            <a:ext cx="787190" cy="2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22" descr="http://www.abrhestagios.com.br/img/noticia/0737789001354289389logo-braske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4294779"/>
            <a:ext cx="707915" cy="16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6" descr="https://supercarbonoativar.files.wordpress.com/2011/06/logo_methanum_ingles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297" y="4309248"/>
            <a:ext cx="819411" cy="15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Resultado de imagem para raiz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61" y="4284187"/>
            <a:ext cx="545864" cy="2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7"/>
          <p:cNvSpPr txBox="1">
            <a:spLocks noChangeArrowheads="1"/>
          </p:cNvSpPr>
          <p:nvPr/>
        </p:nvSpPr>
        <p:spPr bwMode="auto">
          <a:xfrm>
            <a:off x="488086" y="3802897"/>
            <a:ext cx="5221293" cy="33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pt-BR" altLang="pt-BR" sz="1600" b="1" dirty="0">
                <a:latin typeface="Calibri" pitchFamily="34" charset="0"/>
              </a:rPr>
              <a:t>Exemplos de Empresas Contratadas:</a:t>
            </a:r>
            <a:endParaRPr lang="pt-BR" altLang="pt-BR" sz="1600" dirty="0">
              <a:latin typeface="Calibri" pitchFamily="34" charset="0"/>
            </a:endParaRPr>
          </a:p>
        </p:txBody>
      </p:sp>
      <p:sp>
        <p:nvSpPr>
          <p:cNvPr id="52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213491" y="5007560"/>
            <a:ext cx="8782365" cy="53756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lvl="1" indent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 sz="1600" b="1" dirty="0">
                <a:latin typeface="+mn-lt"/>
                <a:cs typeface="+mn-cs"/>
              </a:rPr>
              <a:t>Programa estimulou o investimento nas </a:t>
            </a:r>
            <a:r>
              <a:rPr lang="pt-BR" altLang="pt-BR" sz="1600" b="1" u="sng" dirty="0">
                <a:latin typeface="+mn-lt"/>
                <a:cs typeface="+mn-cs"/>
              </a:rPr>
              <a:t>três primeiras plantas de Etanol 2G </a:t>
            </a:r>
            <a:r>
              <a:rPr lang="pt-BR" altLang="pt-BR" sz="1600" b="1" dirty="0">
                <a:latin typeface="+mn-lt"/>
                <a:cs typeface="+mn-cs"/>
              </a:rPr>
              <a:t>em escala demonstrativa e comercial no Brasil: </a:t>
            </a:r>
            <a:r>
              <a:rPr lang="pt-BR" altLang="pt-BR" sz="1600" b="1" dirty="0" err="1">
                <a:latin typeface="+mn-lt"/>
                <a:cs typeface="+mn-cs"/>
              </a:rPr>
              <a:t>GranBio</a:t>
            </a:r>
            <a:r>
              <a:rPr lang="pt-BR" altLang="pt-BR" sz="1600" b="1" dirty="0">
                <a:latin typeface="+mn-lt"/>
                <a:cs typeface="+mn-cs"/>
              </a:rPr>
              <a:t> (Comercial), </a:t>
            </a:r>
            <a:r>
              <a:rPr lang="pt-BR" altLang="pt-BR" sz="1600" b="1" dirty="0" err="1">
                <a:latin typeface="+mn-lt"/>
                <a:cs typeface="+mn-cs"/>
              </a:rPr>
              <a:t>Raízen</a:t>
            </a:r>
            <a:r>
              <a:rPr lang="pt-BR" altLang="pt-BR" sz="1600" b="1" dirty="0">
                <a:latin typeface="+mn-lt"/>
                <a:cs typeface="+mn-cs"/>
              </a:rPr>
              <a:t> (Comercial) e CTC (Demonstrativa)</a:t>
            </a:r>
            <a:endParaRPr lang="pt-BR" altLang="pt-BR" sz="1600" b="1" u="sng" dirty="0">
              <a:latin typeface="+mn-lt"/>
              <a:cs typeface="+mn-cs"/>
            </a:endParaRP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153364" y="4967167"/>
            <a:ext cx="8850755" cy="625632"/>
          </a:xfrm>
          <a:prstGeom prst="roundRect">
            <a:avLst/>
          </a:prstGeom>
          <a:noFill/>
          <a:ln w="317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4" name="Seta em curva para a direita 53"/>
          <p:cNvSpPr/>
          <p:nvPr/>
        </p:nvSpPr>
        <p:spPr>
          <a:xfrm rot="20623496">
            <a:off x="2202985" y="5527117"/>
            <a:ext cx="528339" cy="729855"/>
          </a:xfrm>
          <a:prstGeom prst="curvedRightArrow">
            <a:avLst/>
          </a:prstGeom>
          <a:solidFill>
            <a:schemeClr val="bg1"/>
          </a:solidFill>
          <a:ln w="34925">
            <a:solidFill>
              <a:srgbClr val="007A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49097" y="5885756"/>
            <a:ext cx="5532120" cy="3325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07A7C"/>
                </a:solidFill>
                <a:latin typeface="+mn-lt"/>
                <a:cs typeface="+mn-cs"/>
              </a:rPr>
              <a:t>Brasil se reposicionou na corrida tecnológica do Etanol 2G!</a:t>
            </a:r>
          </a:p>
        </p:txBody>
      </p:sp>
    </p:spTree>
    <p:extLst>
      <p:ext uri="{BB962C8B-B14F-4D97-AF65-F5344CB8AC3E}">
        <p14:creationId xmlns:p14="http://schemas.microsoft.com/office/powerpoint/2010/main" val="728257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171574" y="1815057"/>
            <a:ext cx="19440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buSzPct val="80000"/>
              <a:defRPr/>
            </a:pPr>
            <a:r>
              <a:rPr lang="pt-BR" sz="1300" dirty="0">
                <a:solidFill>
                  <a:prstClr val="black"/>
                </a:solidFill>
              </a:rPr>
              <a:t>Novas tecnologias para o </a:t>
            </a:r>
            <a:r>
              <a:rPr lang="pt-BR" sz="1300" u="sng" dirty="0">
                <a:solidFill>
                  <a:prstClr val="black"/>
                </a:solidFill>
              </a:rPr>
              <a:t>aproveitamento da palha e do bagaço de cana</a:t>
            </a:r>
            <a:r>
              <a:rPr lang="pt-BR" sz="1300" dirty="0">
                <a:solidFill>
                  <a:prstClr val="black"/>
                </a:solidFill>
              </a:rPr>
              <a:t> para uso como </a:t>
            </a:r>
            <a:r>
              <a:rPr lang="pt-BR" sz="1300" u="sng" dirty="0">
                <a:solidFill>
                  <a:prstClr val="black"/>
                </a:solidFill>
              </a:rPr>
              <a:t>fonte de combustível renovável sólido</a:t>
            </a:r>
            <a:r>
              <a:rPr lang="pt-BR" sz="1300" dirty="0">
                <a:solidFill>
                  <a:prstClr val="black"/>
                </a:solidFill>
              </a:rPr>
              <a:t>, com alto potencial de exportação.</a:t>
            </a:r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42138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254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1848850"/>
            <a:ext cx="20520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/>
              <a:t>Novas tecnologias para o processamento da biomassa da cana-de-açúcar para </a:t>
            </a:r>
            <a:r>
              <a:rPr lang="pt-BR" sz="1300" u="sng" dirty="0"/>
              <a:t>produção de etanol de 2ª geração</a:t>
            </a:r>
            <a:r>
              <a:rPr lang="pt-BR" sz="1300" dirty="0"/>
              <a:t> e variedades transgênicas de cana.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80752" y="3301691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R$ 264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04185" y="1872624"/>
            <a:ext cx="2088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/>
              <a:t>Pesquisa e desenvolvimento de </a:t>
            </a:r>
            <a:r>
              <a:rPr lang="pt-BR" sz="1300" u="sng" dirty="0"/>
              <a:t>biomassa com maior teor de fibra </a:t>
            </a:r>
            <a:r>
              <a:rPr lang="pt-BR" sz="1300" dirty="0"/>
              <a:t>(cana energia) e desenvolvimento de melhorias no processo de etanol 2G.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R$ 150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2000369"/>
            <a:ext cx="200454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300" u="sng" dirty="0"/>
              <a:t>Produção híbrida de Etanol </a:t>
            </a:r>
            <a:r>
              <a:rPr lang="pt-BR" sz="1300" dirty="0"/>
              <a:t>(milho, sorgo e cana) utilizando infraestrutura já instalada para a cana-de-açúcar. 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R$ 112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Biocombustíveis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8" descr="Iní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9" y="1116033"/>
            <a:ext cx="1290992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www.ciadetalentos.com.br/wp-content/uploads/2015/05/LOGO-CT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65" y="988732"/>
            <a:ext cx="1515602" cy="7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ww.sifaeg.com.br/wp-content/uploads/2013/07/logo-sj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50" y="933600"/>
            <a:ext cx="903507" cy="90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30" y="1113189"/>
            <a:ext cx="2088781" cy="66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2484134" y="4043465"/>
            <a:ext cx="2936571" cy="2243170"/>
            <a:chOff x="271091" y="4181475"/>
            <a:chExt cx="4175405" cy="3189483"/>
          </a:xfrm>
        </p:grpSpPr>
        <p:pic>
          <p:nvPicPr>
            <p:cNvPr id="18434" name="Picture 2" descr="Resultado de image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18" b="14803"/>
            <a:stretch/>
          </p:blipFill>
          <p:spPr bwMode="auto">
            <a:xfrm>
              <a:off x="271091" y="4181475"/>
              <a:ext cx="4175405" cy="3189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Resultado de image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0" t="39889" b="54709"/>
            <a:stretch/>
          </p:blipFill>
          <p:spPr bwMode="auto">
            <a:xfrm>
              <a:off x="3340240" y="4244341"/>
              <a:ext cx="1006275" cy="29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Resultado de image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0" t="39889" b="54709"/>
            <a:stretch/>
          </p:blipFill>
          <p:spPr bwMode="auto">
            <a:xfrm>
              <a:off x="3353654" y="4453891"/>
              <a:ext cx="1006275" cy="29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Resultado de image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0" t="39889" b="54709"/>
            <a:stretch/>
          </p:blipFill>
          <p:spPr bwMode="auto">
            <a:xfrm>
              <a:off x="3324245" y="4754881"/>
              <a:ext cx="1006275" cy="29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Resultado de image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0" t="39889" b="54709"/>
            <a:stretch/>
          </p:blipFill>
          <p:spPr bwMode="auto">
            <a:xfrm>
              <a:off x="3310076" y="5151121"/>
              <a:ext cx="1006275" cy="29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Resultado de image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0" t="39889" b="54709"/>
            <a:stretch/>
          </p:blipFill>
          <p:spPr bwMode="auto">
            <a:xfrm>
              <a:off x="3340240" y="5448301"/>
              <a:ext cx="1006275" cy="29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6" name="Picture 4" descr="Resultado de imag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49" y="3892226"/>
            <a:ext cx="2838853" cy="17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tângulo de cantos arredondados 43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6" name="Retângulo de cantos arredondados 45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/>
          <p:cNvSpPr txBox="1"/>
          <p:nvPr/>
        </p:nvSpPr>
        <p:spPr>
          <a:xfrm>
            <a:off x="5963199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9" name="Retângulo de cantos arredondados 48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/>
          <p:cNvSpPr txBox="1"/>
          <p:nvPr/>
        </p:nvSpPr>
        <p:spPr>
          <a:xfrm>
            <a:off x="3577195" y="3579817"/>
            <a:ext cx="932902" cy="31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latin typeface="Tahoma"/>
                <a:cs typeface="Tahoma"/>
              </a:rPr>
              <a:t>Crédito PSI + Subvenção</a:t>
            </a:r>
          </a:p>
        </p:txBody>
      </p:sp>
      <p:sp>
        <p:nvSpPr>
          <p:cNvPr id="59" name="Retângulo de cantos arredondados 58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aixaDeTexto 59"/>
          <p:cNvSpPr txBox="1"/>
          <p:nvPr/>
        </p:nvSpPr>
        <p:spPr>
          <a:xfrm>
            <a:off x="1168350" y="361997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5974840" y="5436594"/>
            <a:ext cx="1908000" cy="7405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994623" y="5415572"/>
            <a:ext cx="1912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+mj-lt"/>
              </a:rPr>
              <a:t>Projeto da </a:t>
            </a:r>
            <a:r>
              <a:rPr lang="pt-BR" sz="1200" u="sng" dirty="0" err="1">
                <a:latin typeface="+mj-lt"/>
              </a:rPr>
              <a:t>Cosan</a:t>
            </a:r>
            <a:r>
              <a:rPr lang="pt-BR" sz="1200" u="sng" dirty="0">
                <a:latin typeface="+mj-lt"/>
              </a:rPr>
              <a:t> Biomassa </a:t>
            </a:r>
            <a:r>
              <a:rPr lang="pt-BR" sz="1200" dirty="0">
                <a:latin typeface="+mj-lt"/>
              </a:rPr>
              <a:t>pode criar um novo padrão mundial de combustível renovável</a:t>
            </a:r>
          </a:p>
        </p:txBody>
      </p:sp>
    </p:spTree>
    <p:extLst>
      <p:ext uri="{BB962C8B-B14F-4D97-AF65-F5344CB8AC3E}">
        <p14:creationId xmlns:p14="http://schemas.microsoft.com/office/powerpoint/2010/main" val="4206876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74505" y="1901506"/>
            <a:ext cx="20998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u="sng" dirty="0"/>
              <a:t>Complexo híbrido com as fontes eólica e solar</a:t>
            </a:r>
            <a:r>
              <a:rPr lang="pt-BR" sz="1300" dirty="0"/>
              <a:t>, com capacidade de geração de 26,4 MW. Projeto avaliará a complementaridade entre essas fontes.</a:t>
            </a:r>
            <a:endParaRPr lang="pt-BR" sz="13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71166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108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516530" y="1927274"/>
            <a:ext cx="18654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300" u="sng" dirty="0"/>
              <a:t>Transformação de resíduos agroindustriais </a:t>
            </a:r>
            <a:r>
              <a:rPr lang="pt-BR" sz="1300" dirty="0"/>
              <a:t>nocivos ao meio-ambiente em </a:t>
            </a:r>
            <a:r>
              <a:rPr lang="pt-BR" sz="1300" u="sng" dirty="0" err="1"/>
              <a:t>biofertilizantes</a:t>
            </a:r>
            <a:r>
              <a:rPr lang="pt-BR" sz="1300" u="sng" dirty="0"/>
              <a:t> e em biogás</a:t>
            </a:r>
            <a:r>
              <a:rPr lang="pt-BR" sz="1300" dirty="0"/>
              <a:t>.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R$ 161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R$ 76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Demais Energias Renováveis e Sustentabilidade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C:\Users\emeira\Desktop\A colocar\Atividades Internas\2016-10-27 - Apresentação Externa Senado - Cases de Sucesso\Figs\Renov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1" y="954305"/>
            <a:ext cx="1663845" cy="8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endeavor.org.br/wp-content/uploads/profile_builder/attachments/userID_138279_attachment_1e58-logo_atualizada_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75" y="1150569"/>
            <a:ext cx="1138785" cy="5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://www.ceisebr.com/imagens/uploads/associado/498/20150528090307vacIomEH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17" y="1084064"/>
            <a:ext cx="1107297" cy="7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778436" y="2035633"/>
            <a:ext cx="1938975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400" u="sng" dirty="0"/>
              <a:t>Turbinas a vapor de grande porte </a:t>
            </a:r>
            <a:r>
              <a:rPr lang="pt-BR" sz="1400" dirty="0"/>
              <a:t>(até 150 MW), garantindo autossuficiência  tecnológica ao país.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4804962" y="4888585"/>
            <a:ext cx="2706702" cy="1368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4813774" y="4896947"/>
            <a:ext cx="2639445" cy="1259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A WEG, uma das principais multinacionais brasileiras, possui um longo histórico de parceria com a Finep, desde a sua fundação. Ao longo dos últimos 10 anos, a Finep apoiou </a:t>
            </a:r>
            <a:r>
              <a:rPr lang="pt-BR" sz="1200" dirty="0"/>
              <a:t>com mais de R$ 500 milhões </a:t>
            </a:r>
            <a:r>
              <a:rPr lang="pt-BR" sz="1200" dirty="0">
                <a:latin typeface="+mj-lt"/>
              </a:rPr>
              <a:t>o desenvolvimento da empresa.</a:t>
            </a:r>
          </a:p>
        </p:txBody>
      </p:sp>
      <p:pic>
        <p:nvPicPr>
          <p:cNvPr id="7170" name="Picture 2" descr="Resultado de imagem para W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86" y="1102905"/>
            <a:ext cx="910487" cy="62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ângulo 35"/>
          <p:cNvSpPr/>
          <p:nvPr/>
        </p:nvSpPr>
        <p:spPr>
          <a:xfrm>
            <a:off x="6956681" y="1863237"/>
            <a:ext cx="209989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50" u="sng" dirty="0"/>
              <a:t>Novas tecnologias para geração, distribuição e transmissão de energia</a:t>
            </a:r>
            <a:r>
              <a:rPr lang="pt-BR" sz="1250" dirty="0"/>
              <a:t>. Diversos outros segmentos da empresa foram apoiados, desde o automotivo até o de tintas.</a:t>
            </a:r>
            <a:endParaRPr lang="pt-BR" sz="125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37" name="Retângulo 3"/>
          <p:cNvSpPr>
            <a:spLocks noChangeArrowheads="1"/>
          </p:cNvSpPr>
          <p:nvPr/>
        </p:nvSpPr>
        <p:spPr bwMode="auto">
          <a:xfrm>
            <a:off x="7961806" y="3302149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R$ 509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Resultado de imagem para WEG aerogerad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20" y="4045735"/>
            <a:ext cx="2221741" cy="22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tângulo de cantos arredondados 37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8182524" y="3573321"/>
            <a:ext cx="89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+ Subvenção</a:t>
            </a:r>
          </a:p>
        </p:txBody>
      </p:sp>
      <p:sp>
        <p:nvSpPr>
          <p:cNvPr id="40" name="Retângulo de cantos arredondados 39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5963199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3619600" y="3624274"/>
            <a:ext cx="848093" cy="22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1158825" y="3610453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</p:spTree>
    <p:extLst>
      <p:ext uri="{BB962C8B-B14F-4D97-AF65-F5344CB8AC3E}">
        <p14:creationId xmlns:p14="http://schemas.microsoft.com/office/powerpoint/2010/main" val="2612156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8"/>
          <a:stretch/>
        </p:blipFill>
        <p:spPr bwMode="auto">
          <a:xfrm>
            <a:off x="243" y="-7785"/>
            <a:ext cx="9143757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0" y="510267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866775" y="5269500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Tahoma"/>
                <a:cs typeface="Tahoma"/>
              </a:rPr>
              <a:t>Petróleo, Gás e Indústria Naval</a:t>
            </a:r>
          </a:p>
        </p:txBody>
      </p:sp>
    </p:spTree>
    <p:extLst>
      <p:ext uri="{BB962C8B-B14F-4D97-AF65-F5344CB8AC3E}">
        <p14:creationId xmlns:p14="http://schemas.microsoft.com/office/powerpoint/2010/main" val="3298745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42138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 266MM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50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R$ 70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314391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R$ 174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Petróleo, Gás e Indústria Naval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198530" y="1857224"/>
            <a:ext cx="1908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u="sng" dirty="0">
                <a:solidFill>
                  <a:prstClr val="black"/>
                </a:solidFill>
              </a:rPr>
              <a:t>Tecnologia de extração de óleo pesado (14 API) </a:t>
            </a:r>
          </a:p>
          <a:p>
            <a:pPr lvl="0" algn="just"/>
            <a:r>
              <a:rPr lang="pt-BR" sz="1400" u="sng" dirty="0">
                <a:solidFill>
                  <a:prstClr val="black"/>
                </a:solidFill>
              </a:rPr>
              <a:t>em águas profundas (1550 m)</a:t>
            </a:r>
            <a:r>
              <a:rPr lang="pt-BR" sz="1400" dirty="0">
                <a:solidFill>
                  <a:prstClr val="black"/>
                </a:solidFill>
              </a:rPr>
              <a:t>, com alto teor de acidez, dentre outras adversidades.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2522630" y="1869924"/>
            <a:ext cx="1908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u="sng" dirty="0">
                <a:solidFill>
                  <a:prstClr val="black"/>
                </a:solidFill>
              </a:rPr>
              <a:t>Inovação na prestação dos serviços de light </a:t>
            </a:r>
            <a:r>
              <a:rPr lang="pt-BR" sz="1400" u="sng" dirty="0" err="1">
                <a:solidFill>
                  <a:prstClr val="black"/>
                </a:solidFill>
              </a:rPr>
              <a:t>workover</a:t>
            </a:r>
            <a:r>
              <a:rPr lang="pt-BR" sz="1400" dirty="0">
                <a:solidFill>
                  <a:prstClr val="black"/>
                </a:solidFill>
              </a:rPr>
              <a:t>/operações de intervenção de poços   </a:t>
            </a:r>
          </a:p>
          <a:p>
            <a:pPr lvl="0" algn="just"/>
            <a:r>
              <a:rPr lang="pt-BR" sz="1400" dirty="0">
                <a:solidFill>
                  <a:prstClr val="black"/>
                </a:solidFill>
              </a:rPr>
              <a:t>de petróleo em águas ultra profundas.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4739442" y="1882624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400" dirty="0">
                <a:solidFill>
                  <a:prstClr val="black"/>
                </a:solidFill>
              </a:rPr>
              <a:t>Desenvolvimento e construção de duas </a:t>
            </a:r>
            <a:r>
              <a:rPr lang="pt-BR" sz="1400" u="sng" dirty="0">
                <a:solidFill>
                  <a:prstClr val="black"/>
                </a:solidFill>
              </a:rPr>
              <a:t>embarcações de apoio a intervenções submarinas </a:t>
            </a:r>
            <a:r>
              <a:rPr lang="pt-BR" sz="1400" dirty="0">
                <a:solidFill>
                  <a:prstClr val="black"/>
                </a:solidFill>
              </a:rPr>
              <a:t>(</a:t>
            </a:r>
            <a:r>
              <a:rPr lang="en-US" sz="1400" dirty="0">
                <a:solidFill>
                  <a:prstClr val="black"/>
                </a:solidFill>
              </a:rPr>
              <a:t>SDSV - Shallow Diving Support Vessel).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013689" y="1901064"/>
            <a:ext cx="2016000" cy="142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200" dirty="0">
                <a:solidFill>
                  <a:prstClr val="black"/>
                </a:solidFill>
              </a:rPr>
              <a:t>Conversão de um campo </a:t>
            </a:r>
            <a:r>
              <a:rPr lang="pt-BR" sz="1200" dirty="0" err="1">
                <a:solidFill>
                  <a:prstClr val="black"/>
                </a:solidFill>
              </a:rPr>
              <a:t>deplecionado</a:t>
            </a:r>
            <a:r>
              <a:rPr lang="pt-BR" sz="1200" dirty="0">
                <a:solidFill>
                  <a:prstClr val="black"/>
                </a:solidFill>
              </a:rPr>
              <a:t> de O&amp;G em uma </a:t>
            </a:r>
            <a:r>
              <a:rPr lang="pt-BR" sz="1200" u="sng" dirty="0">
                <a:solidFill>
                  <a:prstClr val="black"/>
                </a:solidFill>
              </a:rPr>
              <a:t>Instalação de Armazenamento Subterrâneo de Gás Natural</a:t>
            </a:r>
            <a:r>
              <a:rPr lang="pt-BR" sz="1200" dirty="0">
                <a:solidFill>
                  <a:prstClr val="black"/>
                </a:solidFill>
              </a:rPr>
              <a:t> para oferecer serviço de armazenamento de gás, inexistente no Brasil.</a:t>
            </a:r>
          </a:p>
        </p:txBody>
      </p:sp>
      <p:pic>
        <p:nvPicPr>
          <p:cNvPr id="35" name="Picture 2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" y="1219070"/>
            <a:ext cx="2008909" cy="43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48" y="1171522"/>
            <a:ext cx="1712038" cy="63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53" y="1212966"/>
            <a:ext cx="1930003" cy="46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Imagem 37" descr="http://www.etesco.com.br/img/logo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45" y="1196526"/>
            <a:ext cx="387350" cy="5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CaixaDeTexto 38"/>
          <p:cNvSpPr txBox="1"/>
          <p:nvPr/>
        </p:nvSpPr>
        <p:spPr>
          <a:xfrm>
            <a:off x="2912970" y="1210945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cs typeface="Tahoma"/>
              </a:rPr>
              <a:t>ETESCO</a:t>
            </a:r>
          </a:p>
        </p:txBody>
      </p:sp>
      <p:pic>
        <p:nvPicPr>
          <p:cNvPr id="2050" name="Picture 2" descr="petrol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26" y="4083058"/>
            <a:ext cx="3606762" cy="21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5666208" y="4714751"/>
            <a:ext cx="2160000" cy="151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702473" y="4702052"/>
            <a:ext cx="2094287" cy="158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O projeto Atlanta consolida a Queiroz Galvão como novo operador de águas profundas brasileiras e a capacita no desenvolvimento e exploração de campos offshore de óleo pesado,  onde poucas companhias no mundo atuam. </a:t>
            </a:r>
          </a:p>
        </p:txBody>
      </p:sp>
      <p:sp>
        <p:nvSpPr>
          <p:cNvPr id="40" name="Retângulo de cantos arredondados 39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963199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58825" y="361997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3540075" y="361997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</p:spTree>
    <p:extLst>
      <p:ext uri="{BB962C8B-B14F-4D97-AF65-F5344CB8AC3E}">
        <p14:creationId xmlns:p14="http://schemas.microsoft.com/office/powerpoint/2010/main" val="686202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r="91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23925" y="5377904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A7C"/>
                </a:solidFill>
                <a:latin typeface="Tahoma"/>
                <a:cs typeface="Tahoma"/>
              </a:rPr>
              <a:t>Agronegócio e Alimentos</a:t>
            </a:r>
          </a:p>
        </p:txBody>
      </p:sp>
    </p:spTree>
    <p:extLst>
      <p:ext uri="{BB962C8B-B14F-4D97-AF65-F5344CB8AC3E}">
        <p14:creationId xmlns:p14="http://schemas.microsoft.com/office/powerpoint/2010/main" val="609064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1859365"/>
            <a:ext cx="200454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/>
              <a:t>Desenvolver </a:t>
            </a:r>
            <a:r>
              <a:rPr lang="pt-BR" sz="1300" u="sng" dirty="0"/>
              <a:t>novas linhas de produtos para o setor de lácteos</a:t>
            </a:r>
            <a:r>
              <a:rPr lang="pt-BR" sz="1300" dirty="0"/>
              <a:t>: leite em pó sem lactose; linha rica em proteína; bebidas lácteas </a:t>
            </a:r>
            <a:r>
              <a:rPr lang="pt-BR" sz="1300" dirty="0" err="1"/>
              <a:t>saborizadas</a:t>
            </a:r>
            <a:r>
              <a:rPr lang="pt-BR" sz="1300" dirty="0"/>
              <a:t>; nova linha de leites  infantis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900309"/>
            <a:ext cx="20045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Ingredientes aromáticos, vitaminas e substitutos ao sal</a:t>
            </a:r>
            <a:r>
              <a:rPr lang="pt-BR" sz="1400" dirty="0"/>
              <a:t>, açúcar, gordura, utilizando processos que incluem </a:t>
            </a:r>
            <a:r>
              <a:rPr lang="pt-BR" sz="1400" u="sng" dirty="0"/>
              <a:t>biotecnologia e nanotecnologia</a:t>
            </a:r>
            <a:r>
              <a:rPr lang="pt-BR" sz="1400" dirty="0"/>
              <a:t>.</a:t>
            </a:r>
          </a:p>
          <a:p>
            <a:pPr algn="just"/>
            <a:endParaRPr lang="pt-BR" sz="1400" dirty="0"/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Agronegócio e Alimentos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9" name="Picture 4" descr="http://www.alimentosebebidas.com.br/wp-content/uploads/2016/08/duasroda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000" y1="35111" x2="60000" y2="35111"/>
                        <a14:foregroundMark x1="67250" y1="39778" x2="67250" y2="39778"/>
                        <a14:foregroundMark x1="75250" y1="39778" x2="75250" y2="39778"/>
                        <a14:foregroundMark x1="77875" y1="30222" x2="77875" y2="30222"/>
                        <a14:foregroundMark x1="81500" y1="57333" x2="81500" y2="57333"/>
                        <a14:foregroundMark x1="56500" y1="58889" x2="56500" y2="58889"/>
                        <a14:foregroundMark x1="62750" y1="58889" x2="62750" y2="58889"/>
                        <a14:foregroundMark x1="59125" y1="47778" x2="59125" y2="47778"/>
                        <a14:foregroundMark x1="69875" y1="62000" x2="69875" y2="62000"/>
                        <a14:foregroundMark x1="86000" y1="57333" x2="86000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07" y="865347"/>
            <a:ext cx="1762590" cy="99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22" y="4080321"/>
            <a:ext cx="3910265" cy="21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ângulo 36"/>
          <p:cNvSpPr/>
          <p:nvPr/>
        </p:nvSpPr>
        <p:spPr>
          <a:xfrm>
            <a:off x="96930" y="1900309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Melhoramento genético </a:t>
            </a:r>
            <a:r>
              <a:rPr lang="pt-BR" sz="1400" dirty="0"/>
              <a:t>para o controle de lagarta que ataca lavouras de milho, soja e algodão e de insetos sugadores.</a:t>
            </a:r>
          </a:p>
        </p:txBody>
      </p:sp>
      <p:pic>
        <p:nvPicPr>
          <p:cNvPr id="38" name="Picture 6" descr="http://sementesagroceres.com.br/images/sementes_agroceres_fb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4" b="32225"/>
          <a:stretch/>
        </p:blipFill>
        <p:spPr bwMode="auto">
          <a:xfrm>
            <a:off x="274354" y="1085849"/>
            <a:ext cx="1789058" cy="61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ângulo 3"/>
          <p:cNvSpPr>
            <a:spLocks noChangeArrowheads="1"/>
          </p:cNvSpPr>
          <p:nvPr/>
        </p:nvSpPr>
        <p:spPr bwMode="auto">
          <a:xfrm>
            <a:off x="11092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R$ 79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5896698" y="5444331"/>
            <a:ext cx="1908000" cy="8145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888158" y="5447491"/>
            <a:ext cx="1912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Projeto da Agroceres permitirá aumento da produtividade e a redução do uso de herbicidas</a:t>
            </a: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74" y="1187713"/>
            <a:ext cx="1597255" cy="47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2" b="39056"/>
          <a:stretch/>
        </p:blipFill>
        <p:spPr bwMode="auto">
          <a:xfrm>
            <a:off x="2417421" y="1195893"/>
            <a:ext cx="2012176" cy="46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ângulo 35"/>
          <p:cNvSpPr/>
          <p:nvPr/>
        </p:nvSpPr>
        <p:spPr>
          <a:xfrm>
            <a:off x="2477339" y="1853647"/>
            <a:ext cx="193897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400" dirty="0"/>
              <a:t>Desenvolvimento de um novo processo tecnológico, aplicada em jazida sedimentar para </a:t>
            </a:r>
            <a:r>
              <a:rPr lang="pt-BR" sz="1400" u="sng" dirty="0"/>
              <a:t>produção de</a:t>
            </a:r>
          </a:p>
          <a:p>
            <a:pPr algn="just"/>
            <a:r>
              <a:rPr lang="pt-BR" sz="1400" u="sng" dirty="0"/>
              <a:t>fertilizantes</a:t>
            </a:r>
            <a:r>
              <a:rPr lang="pt-BR" sz="1400" dirty="0"/>
              <a:t>.</a:t>
            </a:r>
          </a:p>
        </p:txBody>
      </p:sp>
      <p:sp>
        <p:nvSpPr>
          <p:cNvPr id="41" name="Retângulo de cantos arredondados 40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4" name="Retângulo de cantos arredondados 43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/>
          <p:cNvSpPr txBox="1"/>
          <p:nvPr/>
        </p:nvSpPr>
        <p:spPr>
          <a:xfrm>
            <a:off x="5963199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6" name="Retângulo de cantos arredondados 45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/>
          <p:cNvSpPr txBox="1"/>
          <p:nvPr/>
        </p:nvSpPr>
        <p:spPr>
          <a:xfrm>
            <a:off x="3658149" y="3630471"/>
            <a:ext cx="770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8" name="Retângulo de cantos arredondados 47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/>
          <p:cNvSpPr txBox="1"/>
          <p:nvPr/>
        </p:nvSpPr>
        <p:spPr>
          <a:xfrm>
            <a:off x="1158825" y="3556478"/>
            <a:ext cx="102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 e Subvenção</a:t>
            </a:r>
          </a:p>
        </p:txBody>
      </p:sp>
    </p:spTree>
    <p:extLst>
      <p:ext uri="{BB962C8B-B14F-4D97-AF65-F5344CB8AC3E}">
        <p14:creationId xmlns:p14="http://schemas.microsoft.com/office/powerpoint/2010/main" val="84126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9"/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928992" cy="4752528"/>
          </a:xfrm>
          <a:prstGeom prst="rect">
            <a:avLst/>
          </a:prstGeom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21480" y="956734"/>
            <a:ext cx="9022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cs typeface="Tahoma"/>
              </a:rPr>
              <a:t>Processo Decisório: Conselho Diretor + 18 Comitês (mais de 150 representantes)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4104" y="199054"/>
            <a:ext cx="8686800" cy="55103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accent1"/>
                </a:solidFill>
                <a:cs typeface="Tahoma"/>
              </a:rPr>
              <a:t>FNDCT - </a:t>
            </a:r>
            <a:r>
              <a:rPr lang="pt-BR" sz="2800" b="1" dirty="0">
                <a:solidFill>
                  <a:schemeClr val="accent1"/>
                </a:solidFill>
                <a:cs typeface="Tahoma"/>
              </a:rPr>
              <a:t>Governança</a:t>
            </a:r>
          </a:p>
        </p:txBody>
      </p:sp>
    </p:spTree>
    <p:extLst>
      <p:ext uri="{BB962C8B-B14F-4D97-AF65-F5344CB8AC3E}">
        <p14:creationId xmlns:p14="http://schemas.microsoft.com/office/powerpoint/2010/main" val="35552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2002834"/>
            <a:ext cx="2052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u="sng" dirty="0"/>
              <a:t>Medicamentos Veterinários utilizando processos biotecnológicos</a:t>
            </a:r>
            <a:r>
              <a:rPr lang="pt-BR" sz="1300" dirty="0"/>
              <a:t>, incluindo produtos para reprodução e vacinas recombinantes.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980346"/>
            <a:ext cx="20045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Desenvolver </a:t>
            </a:r>
            <a:r>
              <a:rPr lang="pt-BR" sz="1400" u="sng" dirty="0"/>
              <a:t>novos</a:t>
            </a:r>
          </a:p>
          <a:p>
            <a:pPr algn="just"/>
            <a:r>
              <a:rPr lang="pt-BR" sz="1400" u="sng" dirty="0"/>
              <a:t>processos de reutilização do rejeito da extração de café</a:t>
            </a:r>
            <a:r>
              <a:rPr lang="pt-BR" sz="1400" dirty="0"/>
              <a:t> no preparo do café solúvel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2" descr="https://upload.wikimedia.org/wikipedia/commons/thumb/c/c0/Embrapa.svg/275px-Embrapa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" b="8440"/>
          <a:stretch/>
        </p:blipFill>
        <p:spPr bwMode="auto">
          <a:xfrm>
            <a:off x="4919247" y="1085654"/>
            <a:ext cx="1693744" cy="7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Agronegócio e Alimentos</a:t>
            </a:r>
          </a:p>
        </p:txBody>
      </p:sp>
      <p:pic>
        <p:nvPicPr>
          <p:cNvPr id="34" name="Picture 2" descr="ST MAX 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0" y="3910254"/>
            <a:ext cx="3762345" cy="234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ângulo 3"/>
          <p:cNvSpPr>
            <a:spLocks noChangeArrowheads="1"/>
          </p:cNvSpPr>
          <p:nvPr/>
        </p:nvSpPr>
        <p:spPr bwMode="auto">
          <a:xfrm>
            <a:off x="5782866" y="3287177"/>
            <a:ext cx="732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R$ 4MM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4731813" y="1986196"/>
            <a:ext cx="2052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Melhoramento genético do café</a:t>
            </a:r>
            <a:r>
              <a:rPr lang="pt-BR" sz="1400" dirty="0"/>
              <a:t>, com alterações de aroma e sabor a partir de proteínas e metabólitos.</a:t>
            </a:r>
          </a:p>
        </p:txBody>
      </p:sp>
      <p:sp>
        <p:nvSpPr>
          <p:cNvPr id="38" name="Retângulo 3"/>
          <p:cNvSpPr>
            <a:spLocks noChangeArrowheads="1"/>
          </p:cNvSpPr>
          <p:nvPr/>
        </p:nvSpPr>
        <p:spPr bwMode="auto">
          <a:xfrm>
            <a:off x="3395266" y="32744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R$ 240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156306" y="1858060"/>
            <a:ext cx="1980000" cy="140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Desenvolvimento de processo pioneiro de </a:t>
            </a:r>
            <a:r>
              <a:rPr lang="pt-BR" sz="1400" u="sng" dirty="0"/>
              <a:t>produção de trator agrícola de grande porte </a:t>
            </a:r>
            <a:r>
              <a:rPr lang="pt-BR" sz="1400" dirty="0"/>
              <a:t>(500cv), inédito no país, e </a:t>
            </a:r>
            <a:r>
              <a:rPr lang="pt-BR" sz="1400" dirty="0" err="1"/>
              <a:t>auto-propelidos</a:t>
            </a:r>
            <a:r>
              <a:rPr lang="pt-BR" sz="1400" dirty="0"/>
              <a:t>.</a:t>
            </a:r>
            <a:endParaRPr lang="pt-BR" sz="1400" u="sng" dirty="0"/>
          </a:p>
        </p:txBody>
      </p:sp>
      <p:sp>
        <p:nvSpPr>
          <p:cNvPr id="41" name="Retângulo com Único Canto Aparado 40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44" name="Retângulo 3"/>
          <p:cNvSpPr>
            <a:spLocks noChangeArrowheads="1"/>
          </p:cNvSpPr>
          <p:nvPr/>
        </p:nvSpPr>
        <p:spPr bwMode="auto">
          <a:xfrm>
            <a:off x="1042138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253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6" name="Picture 2" descr="http://www.stara.com.br/wp-content/themes/stara_2016/images/logo-topo_pt-b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6" y="1051551"/>
            <a:ext cx="1487363" cy="6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tângulo de cantos arredondados 34"/>
          <p:cNvSpPr/>
          <p:nvPr/>
        </p:nvSpPr>
        <p:spPr>
          <a:xfrm>
            <a:off x="5957885" y="5434710"/>
            <a:ext cx="1908000" cy="8145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5965580" y="5426812"/>
            <a:ext cx="1912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Novo trator da Stara possibilitará à empresa concorrer com os principais players internacionais.</a:t>
            </a:r>
          </a:p>
        </p:txBody>
      </p:sp>
      <p:pic>
        <p:nvPicPr>
          <p:cNvPr id="47" name="Picture 4" descr="https://media.licdn.com/mpr/mpr/shrink_200_200/AAEAAQAAAAAAAAImAAAAJGYxMGUzNjM0LWY0YjAtNGRhNC05NmNhLTdkYzIxNmI0NWMxM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25" y="942626"/>
            <a:ext cx="914759" cy="9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75" y="1190015"/>
            <a:ext cx="1483920" cy="51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53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55" name="Retângulo de cantos arredondados 54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/>
          <p:cNvSpPr txBox="1"/>
          <p:nvPr/>
        </p:nvSpPr>
        <p:spPr>
          <a:xfrm>
            <a:off x="5869698" y="3550741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57" name="Retângulo de cantos arredondados 56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/>
          <p:cNvSpPr txBox="1"/>
          <p:nvPr/>
        </p:nvSpPr>
        <p:spPr>
          <a:xfrm>
            <a:off x="3540075" y="3542618"/>
            <a:ext cx="102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 + Subvenção</a:t>
            </a:r>
          </a:p>
        </p:txBody>
      </p:sp>
      <p:sp>
        <p:nvSpPr>
          <p:cNvPr id="59" name="Retângulo de cantos arredondados 58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/>
          <p:cNvSpPr txBox="1"/>
          <p:nvPr/>
        </p:nvSpPr>
        <p:spPr>
          <a:xfrm>
            <a:off x="1158825" y="361997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</p:spTree>
    <p:extLst>
      <p:ext uri="{BB962C8B-B14F-4D97-AF65-F5344CB8AC3E}">
        <p14:creationId xmlns:p14="http://schemas.microsoft.com/office/powerpoint/2010/main" val="666463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t="6898" r="14373" b="64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65785" y="5298438"/>
            <a:ext cx="808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A7C"/>
                </a:solidFill>
                <a:latin typeface="Tahoma"/>
                <a:cs typeface="Tahoma"/>
              </a:rPr>
              <a:t>Aeroespacial e Defesa</a:t>
            </a:r>
          </a:p>
        </p:txBody>
      </p:sp>
    </p:spTree>
    <p:extLst>
      <p:ext uri="{BB962C8B-B14F-4D97-AF65-F5344CB8AC3E}">
        <p14:creationId xmlns:p14="http://schemas.microsoft.com/office/powerpoint/2010/main" val="4188362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5360" y="-8746"/>
            <a:ext cx="85680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>
              <a:defRPr/>
            </a:pPr>
            <a:r>
              <a:rPr lang="en-US" sz="2800" b="1" dirty="0" err="1"/>
              <a:t>Aeronáutico</a:t>
            </a:r>
            <a:endParaRPr lang="pt-BR" sz="2800" b="1" dirty="0"/>
          </a:p>
        </p:txBody>
      </p:sp>
      <p:sp>
        <p:nvSpPr>
          <p:cNvPr id="12" name="AutoShape 14" descr="Resultado de imagem para lsit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6" descr="Resultado de imagem para lsit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4" name="Picture 2" descr="http://www.ranklogos.com/wp-content/uploads/2012/03/embraer-airline-log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09743"/>
            <a:ext cx="3640233" cy="9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tângulo 64"/>
          <p:cNvSpPr/>
          <p:nvPr/>
        </p:nvSpPr>
        <p:spPr>
          <a:xfrm>
            <a:off x="4474605" y="1009743"/>
            <a:ext cx="43918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Empresa âncora do setor aeronáutico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R$551 milhões desembolsados nos últimos 10 anos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(recursos reembolsáveis e não reembolsáveis)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678727" y="2220456"/>
            <a:ext cx="3441849" cy="469543"/>
          </a:xfrm>
          <a:prstGeom prst="roundRect">
            <a:avLst/>
          </a:prstGeom>
          <a:gradFill>
            <a:gsLst>
              <a:gs pos="54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P&amp;D Competitivo</a:t>
            </a:r>
          </a:p>
          <a:p>
            <a:pPr algn="ctr"/>
            <a:r>
              <a:rPr lang="pt-BR" sz="1400" b="1" dirty="0">
                <a:solidFill>
                  <a:schemeClr val="tx1"/>
                </a:solidFill>
              </a:rPr>
              <a:t>(novos produtos para aviação executiva)</a:t>
            </a:r>
          </a:p>
        </p:txBody>
      </p:sp>
      <p:sp>
        <p:nvSpPr>
          <p:cNvPr id="116" name="Retângulo de cantos arredondados 115"/>
          <p:cNvSpPr/>
          <p:nvPr/>
        </p:nvSpPr>
        <p:spPr>
          <a:xfrm>
            <a:off x="5084838" y="2232031"/>
            <a:ext cx="3738047" cy="499895"/>
          </a:xfrm>
          <a:prstGeom prst="round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P&amp;D  </a:t>
            </a:r>
            <a:r>
              <a:rPr lang="pt-BR" sz="1600" b="1" dirty="0" err="1"/>
              <a:t>Pré</a:t>
            </a:r>
            <a:r>
              <a:rPr lang="pt-BR" sz="1600" b="1" dirty="0"/>
              <a:t>-Competitivo</a:t>
            </a:r>
          </a:p>
          <a:p>
            <a:pPr algn="ctr"/>
            <a:r>
              <a:rPr lang="pt-BR" sz="1400" b="1" dirty="0"/>
              <a:t>(tecnologias aplicáveis a produtos e processos)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2070" r="2803" b="20114"/>
          <a:stretch/>
        </p:blipFill>
        <p:spPr bwMode="auto">
          <a:xfrm>
            <a:off x="111116" y="3090668"/>
            <a:ext cx="1486539" cy="61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Resultado de imagem para Legacy 5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10787" r="-507" b="11484"/>
          <a:stretch/>
        </p:blipFill>
        <p:spPr bwMode="auto">
          <a:xfrm>
            <a:off x="1718062" y="2993651"/>
            <a:ext cx="1468494" cy="7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Legacy 4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34" y="2960288"/>
            <a:ext cx="1458287" cy="8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Retângulo 116"/>
          <p:cNvSpPr/>
          <p:nvPr/>
        </p:nvSpPr>
        <p:spPr>
          <a:xfrm>
            <a:off x="-30478" y="3783090"/>
            <a:ext cx="1769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solidFill>
                  <a:srgbClr val="005051"/>
                </a:solidFill>
                <a:latin typeface="Tahoma"/>
                <a:cs typeface="Tahoma"/>
              </a:rPr>
              <a:t>Phenom</a:t>
            </a:r>
            <a:r>
              <a:rPr lang="pt-BR" sz="1200" b="1" dirty="0">
                <a:solidFill>
                  <a:srgbClr val="005051"/>
                </a:solidFill>
                <a:latin typeface="Tahoma"/>
                <a:cs typeface="Tahoma"/>
              </a:rPr>
              <a:t> 100</a:t>
            </a:r>
          </a:p>
        </p:txBody>
      </p:sp>
      <p:sp>
        <p:nvSpPr>
          <p:cNvPr id="118" name="Retângulo 117"/>
          <p:cNvSpPr/>
          <p:nvPr/>
        </p:nvSpPr>
        <p:spPr>
          <a:xfrm>
            <a:off x="1539780" y="3798221"/>
            <a:ext cx="1769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solidFill>
                  <a:srgbClr val="005051"/>
                </a:solidFill>
                <a:latin typeface="Tahoma"/>
                <a:cs typeface="Tahoma"/>
              </a:rPr>
              <a:t>Legacy</a:t>
            </a:r>
            <a:r>
              <a:rPr lang="pt-BR" sz="1200" b="1" dirty="0">
                <a:solidFill>
                  <a:srgbClr val="005051"/>
                </a:solidFill>
                <a:latin typeface="Tahoma"/>
                <a:cs typeface="Tahoma"/>
              </a:rPr>
              <a:t> 450</a:t>
            </a:r>
          </a:p>
        </p:txBody>
      </p:sp>
      <p:sp>
        <p:nvSpPr>
          <p:cNvPr id="119" name="Retângulo 118"/>
          <p:cNvSpPr/>
          <p:nvPr/>
        </p:nvSpPr>
        <p:spPr>
          <a:xfrm>
            <a:off x="3152714" y="3812121"/>
            <a:ext cx="1769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solidFill>
                  <a:srgbClr val="005051"/>
                </a:solidFill>
                <a:latin typeface="Tahoma"/>
                <a:cs typeface="Tahoma"/>
              </a:rPr>
              <a:t>Legacy</a:t>
            </a:r>
            <a:r>
              <a:rPr lang="pt-BR" sz="1200" b="1" dirty="0">
                <a:solidFill>
                  <a:srgbClr val="005051"/>
                </a:solidFill>
                <a:latin typeface="Tahoma"/>
                <a:cs typeface="Tahoma"/>
              </a:rPr>
              <a:t> 500</a:t>
            </a:r>
          </a:p>
        </p:txBody>
      </p:sp>
      <p:sp>
        <p:nvSpPr>
          <p:cNvPr id="120" name="Retângulo 119"/>
          <p:cNvSpPr/>
          <p:nvPr/>
        </p:nvSpPr>
        <p:spPr>
          <a:xfrm>
            <a:off x="5235314" y="2789801"/>
            <a:ext cx="38442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Exemplos de tecnologias apoiadas: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Redução de ruído externo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Fly-by-wire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Pesquisa em Física do voo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Materiais compostos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Automação da manufatura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PLM – Gestão de Ciclo de Vida do Produto</a:t>
            </a:r>
          </a:p>
          <a:p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22" name="Retângulo 121"/>
          <p:cNvSpPr/>
          <p:nvPr/>
        </p:nvSpPr>
        <p:spPr>
          <a:xfrm>
            <a:off x="3742984" y="4555922"/>
            <a:ext cx="518757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Fundo de </a:t>
            </a:r>
            <a:r>
              <a:rPr lang="pt-BR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venture capital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em empresas nos setores Aeronáutico, Aeroespacial, Segurança, Defesa e Integração de Sistemas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R$130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milhões de captação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Em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operação desde 2014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5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Empresas foram investidas até o momento</a:t>
            </a:r>
          </a:p>
        </p:txBody>
      </p:sp>
      <p:pic>
        <p:nvPicPr>
          <p:cNvPr id="19" name="Picture 29" descr="D:\Users\hamatsu\AppData\Local\Microsoft\Windows\Temporary Internet Files\Content.Outlook\KRRR1KHJ\finep_marca_RGB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7" y="5054166"/>
            <a:ext cx="1081160" cy="5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D:\Users\hamatsu\AppData\Local\Microsoft\Windows\Temporary Internet Files\Content.Outlook\KRRR1KHJ\MarcaBNDES_300dp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11" y="5189523"/>
            <a:ext cx="1286552" cy="2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ranklogos.com/wp-content/uploads/2012/03/embraer-airline-log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09" y="5682418"/>
            <a:ext cx="1403467" cy="34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Resultado de imagem para fundo aeroespacia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0" t="-1202" r="8871" b="90179"/>
          <a:stretch/>
        </p:blipFill>
        <p:spPr bwMode="auto">
          <a:xfrm>
            <a:off x="288505" y="4691373"/>
            <a:ext cx="3232451" cy="3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sultado de imagem para fundo aeroespacia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35" b="87339"/>
          <a:stretch/>
        </p:blipFill>
        <p:spPr bwMode="auto">
          <a:xfrm>
            <a:off x="543464" y="4440771"/>
            <a:ext cx="2131439" cy="3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esultado de imagem para desenvolve são paulo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3" y="5667904"/>
            <a:ext cx="1482364" cy="41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47772" y="4377447"/>
            <a:ext cx="3595488" cy="1800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827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84433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300" u="sng" dirty="0">
                <a:solidFill>
                  <a:schemeClr val="tx1"/>
                </a:solidFill>
                <a:latin typeface="Calibri" pitchFamily="34" charset="0"/>
              </a:rPr>
              <a:t>Centros de treinamento 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</a:rPr>
              <a:t>para mão-de-obra especializada em aeronaves Embraer; e </a:t>
            </a:r>
            <a:r>
              <a:rPr lang="pt-BR" sz="1300" u="sng" dirty="0">
                <a:solidFill>
                  <a:schemeClr val="tx1"/>
                </a:solidFill>
                <a:latin typeface="Calibri" pitchFamily="34" charset="0"/>
              </a:rPr>
              <a:t>inovações em segurança, biocombustível e conforto para usuários e pilotos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136875" y="3265431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30230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118791" y="33125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187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48699" y="1873539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spcBef>
                <a:spcPct val="30000"/>
              </a:spcBef>
              <a:defRPr/>
            </a:pPr>
            <a:r>
              <a:rPr lang="pt-BR" sz="1400" dirty="0">
                <a:solidFill>
                  <a:schemeClr val="tx1"/>
                </a:solidFill>
                <a:latin typeface="Calibri" pitchFamily="34" charset="0"/>
              </a:rPr>
              <a:t>Peças e sistemas de carbono para uma </a:t>
            </a:r>
            <a:r>
              <a:rPr lang="pt-BR" sz="1400" u="sng" dirty="0">
                <a:solidFill>
                  <a:schemeClr val="tx1"/>
                </a:solidFill>
                <a:latin typeface="Calibri" pitchFamily="34" charset="0"/>
              </a:rPr>
              <a:t>aeronave de treinamento primário de piloto</a:t>
            </a:r>
            <a:r>
              <a:rPr lang="pt-BR" sz="1400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29" name="Retângulo 128"/>
          <p:cNvSpPr/>
          <p:nvPr/>
        </p:nvSpPr>
        <p:spPr>
          <a:xfrm>
            <a:off x="2436905" y="1859034"/>
            <a:ext cx="205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200" dirty="0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480905" y="3223492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585766" y="3287177"/>
            <a:ext cx="768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73049" y="1885545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solidFill>
                  <a:schemeClr val="tx1"/>
                </a:solidFill>
                <a:latin typeface="Calibri" pitchFamily="34" charset="0"/>
              </a:rPr>
              <a:t>Transferência de tecnologia para </a:t>
            </a:r>
            <a:r>
              <a:rPr lang="pt-BR" sz="1400" u="sng" dirty="0">
                <a:solidFill>
                  <a:schemeClr val="tx1"/>
                </a:solidFill>
                <a:latin typeface="Calibri" pitchFamily="34" charset="0"/>
              </a:rPr>
              <a:t>construção, gestão e operação aeroportuária </a:t>
            </a:r>
            <a:r>
              <a:rPr lang="pt-BR" sz="1400" dirty="0">
                <a:solidFill>
                  <a:schemeClr val="tx1"/>
                </a:solidFill>
                <a:latin typeface="Calibri" pitchFamily="34" charset="0"/>
              </a:rPr>
              <a:t>em segurança, controle e automação.</a:t>
            </a:r>
          </a:p>
        </p:txBody>
      </p:sp>
      <p:sp>
        <p:nvSpPr>
          <p:cNvPr id="135" name="Retângulo 134"/>
          <p:cNvSpPr/>
          <p:nvPr/>
        </p:nvSpPr>
        <p:spPr>
          <a:xfrm>
            <a:off x="4745130" y="1900309"/>
            <a:ext cx="2004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R$ 170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35516" y="3271302"/>
            <a:ext cx="6960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xx 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Aeronáutico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-1034900" y="6041417"/>
            <a:ext cx="66040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50" dirty="0"/>
          </a:p>
        </p:txBody>
      </p:sp>
      <p:pic>
        <p:nvPicPr>
          <p:cNvPr id="56" name="Picture 4" descr="http://www.centroempresarialdovale.com.br/empresas/%7B92D36B7C-F1D3-42BE-A527-421D8C448D61%7D_logo_nova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 b="21533"/>
          <a:stretch/>
        </p:blipFill>
        <p:spPr bwMode="auto">
          <a:xfrm>
            <a:off x="2457662" y="1158910"/>
            <a:ext cx="1932359" cy="4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://logobr.org/wp-content/uploads/2008/08/azul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23" y="990600"/>
            <a:ext cx="1643509" cy="8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http://aneaa.aero/wp-content/uploads/2014/05/0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46" y="1097000"/>
            <a:ext cx="1554457" cy="6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danielly\Desktop\141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31" y="3997962"/>
            <a:ext cx="3913678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de cantos arredondados 29"/>
          <p:cNvSpPr/>
          <p:nvPr/>
        </p:nvSpPr>
        <p:spPr>
          <a:xfrm>
            <a:off x="5513402" y="5471810"/>
            <a:ext cx="2056484" cy="8208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Projeto da Finep ajudou a Azul a ser considerada uma das empresas mais inovadoras do mundo </a:t>
            </a:r>
          </a:p>
        </p:txBody>
      </p:sp>
      <p:sp>
        <p:nvSpPr>
          <p:cNvPr id="2" name="AutoShape 2" descr="Resultado de imagem para i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i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Resultado de imagem para it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4" name="Picture 8" descr="Resultado de imagem para i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24" y="1209557"/>
            <a:ext cx="1199119" cy="51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35" y="1133768"/>
            <a:ext cx="551810" cy="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ângulo 36"/>
          <p:cNvSpPr/>
          <p:nvPr/>
        </p:nvSpPr>
        <p:spPr>
          <a:xfrm>
            <a:off x="7068574" y="1895070"/>
            <a:ext cx="2016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50" dirty="0">
                <a:solidFill>
                  <a:schemeClr val="tx1"/>
                </a:solidFill>
                <a:latin typeface="Calibri" pitchFamily="34" charset="0"/>
              </a:rPr>
              <a:t>O ITA possui uma </a:t>
            </a:r>
            <a:r>
              <a:rPr lang="pt-BR" sz="1050" u="sng" dirty="0">
                <a:solidFill>
                  <a:schemeClr val="tx1"/>
                </a:solidFill>
                <a:latin typeface="Calibri" pitchFamily="34" charset="0"/>
              </a:rPr>
              <a:t>carteira de projetos não-reembolsáveis com a Finep de R$ 121 milhões, desde 2002</a:t>
            </a:r>
            <a:r>
              <a:rPr lang="pt-BR" sz="1050" dirty="0">
                <a:solidFill>
                  <a:schemeClr val="tx1"/>
                </a:solidFill>
                <a:latin typeface="Calibri" pitchFamily="34" charset="0"/>
              </a:rPr>
              <a:t>. São projetos de novas tecnologias aeronáuticas, como os relativos a novos materiais, manufatura avançada, asas, </a:t>
            </a:r>
            <a:r>
              <a:rPr lang="pt-BR" sz="1050" dirty="0" err="1">
                <a:solidFill>
                  <a:schemeClr val="tx1"/>
                </a:solidFill>
                <a:latin typeface="Calibri" pitchFamily="34" charset="0"/>
              </a:rPr>
              <a:t>VANTs</a:t>
            </a:r>
            <a:r>
              <a:rPr lang="pt-BR" sz="1050" dirty="0">
                <a:solidFill>
                  <a:schemeClr val="tx1"/>
                </a:solidFill>
                <a:latin typeface="Calibri" pitchFamily="34" charset="0"/>
              </a:rPr>
              <a:t>, satélites, dentre outros</a:t>
            </a:r>
          </a:p>
        </p:txBody>
      </p:sp>
      <p:sp>
        <p:nvSpPr>
          <p:cNvPr id="39" name="Retângulo com Único Canto Aparado 38"/>
          <p:cNvSpPr/>
          <p:nvPr/>
        </p:nvSpPr>
        <p:spPr>
          <a:xfrm>
            <a:off x="7945903" y="3226348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"/>
          <p:cNvSpPr>
            <a:spLocks noChangeArrowheads="1"/>
          </p:cNvSpPr>
          <p:nvPr/>
        </p:nvSpPr>
        <p:spPr bwMode="auto">
          <a:xfrm>
            <a:off x="7061375" y="3313720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41" name="Retângulo 3"/>
          <p:cNvSpPr>
            <a:spLocks noChangeArrowheads="1"/>
          </p:cNvSpPr>
          <p:nvPr/>
        </p:nvSpPr>
        <p:spPr bwMode="auto">
          <a:xfrm>
            <a:off x="7989491" y="3290352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R$ 121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8079498" y="3531691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3629125" y="3614749"/>
            <a:ext cx="848093" cy="22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Subvenção</a:t>
            </a:r>
          </a:p>
        </p:txBody>
      </p:sp>
      <p:sp>
        <p:nvSpPr>
          <p:cNvPr id="49" name="Retângulo de cantos arredondados 48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1158825" y="361997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929870" y="3619978"/>
            <a:ext cx="9329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</p:spTree>
    <p:extLst>
      <p:ext uri="{BB962C8B-B14F-4D97-AF65-F5344CB8AC3E}">
        <p14:creationId xmlns:p14="http://schemas.microsoft.com/office/powerpoint/2010/main" val="1983557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149641" y="1912782"/>
            <a:ext cx="19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>
                <a:latin typeface="Tahoma" pitchFamily="34" charset="0"/>
                <a:ea typeface="Tahoma" pitchFamily="34" charset="0"/>
                <a:cs typeface="Tahoma" pitchFamily="34" charset="0"/>
              </a:rPr>
              <a:t>Transferência de tecnologia, lançamento e operação do </a:t>
            </a:r>
            <a:r>
              <a:rPr lang="pt-BR" sz="13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Satélite Geoestacionário de Defesa e Comunicações </a:t>
            </a:r>
            <a:r>
              <a:rPr lang="pt-BR" sz="1300" dirty="0">
                <a:latin typeface="Tahoma" pitchFamily="34" charset="0"/>
                <a:ea typeface="Tahoma" pitchFamily="34" charset="0"/>
                <a:cs typeface="Tahoma" pitchFamily="34" charset="0"/>
              </a:rPr>
              <a:t>(SGDC)</a:t>
            </a:r>
            <a:endParaRPr lang="pt-BR" sz="1300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71166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240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1859034"/>
            <a:ext cx="20160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Apoio ao desenvolvimento de </a:t>
            </a:r>
            <a:r>
              <a:rPr lang="pt-BR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tecnologias nacionais embarcadas nos satélites construídos no âmbito da cooperação China-Brasil</a:t>
            </a:r>
            <a:endParaRPr lang="pt-BR" sz="1300" u="sng" dirty="0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R$ 31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69675" y="1865533"/>
            <a:ext cx="1980000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250" dirty="0"/>
              <a:t>Desenvolvimento de </a:t>
            </a:r>
            <a:r>
              <a:rPr lang="pt-BR" sz="1250" u="sng" dirty="0"/>
              <a:t>motor movido a combustível líquido mais seguro </a:t>
            </a:r>
            <a:r>
              <a:rPr lang="pt-BR" sz="1250" dirty="0"/>
              <a:t>(etanol e oxigênio líquido) </a:t>
            </a:r>
            <a:r>
              <a:rPr lang="pt-BR" sz="1250" u="sng" dirty="0"/>
              <a:t>para foguetes orbitais, empregados para colocar satélites no espaço</a:t>
            </a:r>
            <a:r>
              <a:rPr lang="pt-BR" sz="1250" dirty="0"/>
              <a:t>. 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16934" y="1851450"/>
            <a:ext cx="200454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70" u="sng" dirty="0"/>
              <a:t>Produtos de </a:t>
            </a:r>
            <a:r>
              <a:rPr lang="pt-BR" sz="1270" u="sng" dirty="0" err="1"/>
              <a:t>imageamento</a:t>
            </a:r>
            <a:r>
              <a:rPr lang="pt-BR" sz="1270" u="sng" dirty="0"/>
              <a:t> noturno e térmico e câmera para satélites </a:t>
            </a:r>
            <a:r>
              <a:rPr lang="pt-BR" sz="1270" dirty="0"/>
              <a:t>(tomógrafo óptico para diagnóstico de retina, laser amarelo para uso oftalmológico). 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Satélites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Picture 2" descr="Resultado de imagem para telebra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7" y="1212049"/>
            <a:ext cx="1895468" cy="3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inpe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1" r="22124" b="12811"/>
          <a:stretch/>
        </p:blipFill>
        <p:spPr bwMode="auto">
          <a:xfrm>
            <a:off x="2823712" y="918496"/>
            <a:ext cx="1094032" cy="9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shielddefesa.com.br/wp-content/uploads/2016/03/logo-orbit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79" y="983805"/>
            <a:ext cx="1494391" cy="79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bayern-photonics.de/fileadmin/files/bayernphotonics/Mitglieder/Logos270px/Ind/opto_logo_270x147p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63" y="994386"/>
            <a:ext cx="1503980" cy="8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sgd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15824" r="4005" b="15041"/>
          <a:stretch/>
        </p:blipFill>
        <p:spPr bwMode="auto">
          <a:xfrm>
            <a:off x="2890272" y="4179161"/>
            <a:ext cx="3254045" cy="200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5218029" y="5465500"/>
            <a:ext cx="2098800" cy="8145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210269" y="5442966"/>
            <a:ext cx="2104238" cy="839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SGDC vai levar internet banda larga para todo o país e garantir comunicação segura ao governo brasileiro.</a:t>
            </a:r>
          </a:p>
        </p:txBody>
      </p:sp>
      <p:sp>
        <p:nvSpPr>
          <p:cNvPr id="40" name="Retângulo de cantos arredondados 39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Subvenção</a:t>
            </a: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963199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Subvenção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3540075" y="3541216"/>
            <a:ext cx="1026192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Não-Reembolsável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77875" y="361997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</p:spTree>
    <p:extLst>
      <p:ext uri="{BB962C8B-B14F-4D97-AF65-F5344CB8AC3E}">
        <p14:creationId xmlns:p14="http://schemas.microsoft.com/office/powerpoint/2010/main" val="2675820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33066" y="32871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115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50553" y="2009202"/>
            <a:ext cx="205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Radar de controle de tráfego aéreo </a:t>
            </a:r>
            <a:r>
              <a:rPr lang="pt-BR" sz="1400" dirty="0"/>
              <a:t>(banda L). Transferência de Tecnologia relacionada ao SGDC. </a:t>
            </a:r>
          </a:p>
          <a:p>
            <a:pPr algn="just"/>
            <a:endParaRPr lang="pt-BR" sz="1200" dirty="0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867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R$ 3,5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2091381"/>
            <a:ext cx="2004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400" u="sng" dirty="0"/>
              <a:t>Radares de longo </a:t>
            </a:r>
            <a:r>
              <a:rPr lang="pt-BR" sz="1400" dirty="0"/>
              <a:t>alcance para vigilância e controle do tráfego aéreo.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703491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6989330" y="1911072"/>
            <a:ext cx="1980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u="sng" dirty="0"/>
              <a:t>Soluções para segurança e defesa  cibernética</a:t>
            </a:r>
            <a:r>
              <a:rPr lang="pt-BR" sz="1300" dirty="0"/>
              <a:t>. Polícia Federal, novas tecnologias e capacitação de pessoal em ciências forenses para segurança pública. 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40918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R$ 29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Defesa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6" descr="https://newscomex.files.wordpress.com/2008/07/avib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2" y="983483"/>
            <a:ext cx="13811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://realconnect.com.br/wp-content/uploads/2016/02/Omnisys_Logo_2_-_pequeno_transp-400x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62" y="1088178"/>
            <a:ext cx="1536422" cy="76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tângulo 33"/>
          <p:cNvSpPr/>
          <p:nvPr/>
        </p:nvSpPr>
        <p:spPr>
          <a:xfrm>
            <a:off x="158290" y="1888424"/>
            <a:ext cx="1908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Sistema Astros 2020: </a:t>
            </a:r>
            <a:r>
              <a:rPr lang="pt-BR" sz="1400" u="sng" dirty="0"/>
              <a:t>Sistema de lançamento com alcance de até 300 km</a:t>
            </a:r>
            <a:r>
              <a:rPr lang="pt-BR" sz="1400" dirty="0"/>
              <a:t>. Projeto Estratégico da Defesa, incluído no PAC.</a:t>
            </a:r>
            <a:endParaRPr lang="pt-BR" sz="1400" u="sng" dirty="0"/>
          </a:p>
        </p:txBody>
      </p:sp>
      <p:pic>
        <p:nvPicPr>
          <p:cNvPr id="3074" name="Picture 2" descr="Resultado de imagem para sistema astros 2020 avib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84" y="4014099"/>
            <a:ext cx="3430280" cy="2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5468321" y="5180684"/>
            <a:ext cx="2114936" cy="10750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468321" y="5188092"/>
            <a:ext cx="2110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Sistema Astros 2020 reforça a posição competitiva da </a:t>
            </a:r>
            <a:r>
              <a:rPr lang="pt-BR" sz="1200" dirty="0" err="1">
                <a:latin typeface="+mj-lt"/>
              </a:rPr>
              <a:t>Avibras</a:t>
            </a:r>
            <a:r>
              <a:rPr lang="pt-BR" sz="1200" dirty="0">
                <a:latin typeface="+mj-lt"/>
              </a:rPr>
              <a:t>. Mais de 90% das receitas da empresa são provenientes de exportações</a:t>
            </a:r>
          </a:p>
        </p:txBody>
      </p:sp>
      <p:pic>
        <p:nvPicPr>
          <p:cNvPr id="35" name="Picture 3" descr="C:\Users\lmicaelo\Desktop\logo-ctex-f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34" y="912081"/>
            <a:ext cx="801748" cy="9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://www.cibersecurity.com.br/wp-content/uploads/2015/03/modul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31" y="914586"/>
            <a:ext cx="1147648" cy="1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 de cantos arredondados 39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8182524" y="3554271"/>
            <a:ext cx="89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+ Subvenção</a:t>
            </a: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869698" y="3549034"/>
            <a:ext cx="10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3638650" y="3614749"/>
            <a:ext cx="848093" cy="22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Subvenção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58825" y="3610453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</p:spTree>
    <p:extLst>
      <p:ext uri="{BB962C8B-B14F-4D97-AF65-F5344CB8AC3E}">
        <p14:creationId xmlns:p14="http://schemas.microsoft.com/office/powerpoint/2010/main" val="2164733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95350" y="2882900"/>
            <a:ext cx="735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007A7C"/>
                </a:solidFill>
                <a:latin typeface="Tahoma"/>
                <a:cs typeface="Tahoma"/>
              </a:rPr>
              <a:t>Química</a:t>
            </a:r>
          </a:p>
        </p:txBody>
      </p:sp>
      <p:pic>
        <p:nvPicPr>
          <p:cNvPr id="3076" name="Picture 4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r="31930"/>
          <a:stretch/>
        </p:blipFill>
        <p:spPr bwMode="auto">
          <a:xfrm>
            <a:off x="1" y="-11650"/>
            <a:ext cx="9145588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65785" y="5298438"/>
            <a:ext cx="808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Tahoma"/>
                <a:cs typeface="Tahoma"/>
              </a:rPr>
              <a:t>Química</a:t>
            </a:r>
          </a:p>
        </p:txBody>
      </p:sp>
    </p:spTree>
    <p:extLst>
      <p:ext uri="{BB962C8B-B14F-4D97-AF65-F5344CB8AC3E}">
        <p14:creationId xmlns:p14="http://schemas.microsoft.com/office/powerpoint/2010/main" val="26040944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85725" y="36513"/>
            <a:ext cx="9058275" cy="887412"/>
          </a:xfrm>
        </p:spPr>
        <p:txBody>
          <a:bodyPr/>
          <a:lstStyle/>
          <a:p>
            <a:pPr algn="ctr" eaLnBrk="1" hangingPunct="1"/>
            <a:r>
              <a:rPr lang="pt-BR" altLang="pt-BR" sz="2400" b="1" dirty="0">
                <a:latin typeface="Tahoma" pitchFamily="34" charset="0"/>
                <a:cs typeface="Tahoma" pitchFamily="34" charset="0"/>
              </a:rPr>
              <a:t>PADIQ (</a:t>
            </a:r>
            <a:r>
              <a:rPr lang="pt-BR" sz="2400" b="1" dirty="0">
                <a:latin typeface="Tahoma" pitchFamily="34" charset="0"/>
                <a:cs typeface="Tahoma" pitchFamily="34" charset="0"/>
              </a:rPr>
              <a:t>Plano de Apoio ao Desenvolvimento e Inovação da Indústria Química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5023981" y="1003300"/>
            <a:ext cx="0" cy="450000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4989507" y="968028"/>
            <a:ext cx="415636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altLang="ja-JP" sz="1600" b="1" i="1" dirty="0">
                <a:latin typeface="+mj-lt"/>
              </a:rPr>
              <a:t>Brasil possui vantagens, em razão da competitividade da cana-de-açúcar</a:t>
            </a:r>
            <a:endParaRPr lang="pt-BR" sz="1600" b="1" dirty="0">
              <a:latin typeface="+mj-lt"/>
            </a:endParaRPr>
          </a:p>
        </p:txBody>
      </p:sp>
      <p:sp>
        <p:nvSpPr>
          <p:cNvPr id="14" name="Rectangle 21" descr="Enter Chart Description Here:&#10;&#10; End of Chart Description&#10;DO NOT ALTER TEXT BELOW THIS POINT! IF YOU DO YOUR CHART WILL NOT BE EDITABLE!&#10;mkko__4HooU0THZk28POP9trq+pbTvvzd/gcV8t56cq85kb3NDTsUhojRA0EsgEHHMH7oYP1SYpn09ysXVivguJdhTvfyVMsBLTGvcX7WPTor/CmUVPK/Q5UPebRlaFg2t3zyuraAr9HuDiVi5nnjQEjIIYx1aEv7r3B/wH+OM7hjwHdqzeuiWb/G7gjJnfsObNPKFquVx7sIcAkRAc/wrBaF+IJeNBj5+PO9E5kmUh7jJz+mEkfMjKyqizJkWVoA6O9s006iwqyMxBGhj1XUdrOUfuqM8mDmY9pSq3QTY1bSmsfmCRzCpuXZbkGNNWhtNaUYgfcv9X3JcpoOd0+czKrOoL9mgHdYYwozQLNUlsT4FyStPgDBmB23xLki8wqw6lBFHZz9KJeae0+9bBmRLO0an4lQYra6blwDLuiKZfCvU8YbCTMNs4hkmUf/dOAesCnJiN/iDyByt23s9TmLLPO7/VKDRekD+X1V9vZiay+im6EhT/epf1mW02q1b7fVt3jc7e3DT8Jl5WNOF81ymhy/c9YwKcxQpx71mlfz8B5+94IChZPkVt2MLj3uo1rdMdsl/OmKumHLbhXg7vxEbpACntoWj1uqnd1gjWTJhbrX4U2PTpuI63oipecZ3fg3s7R5hPF10MYZnbysSAoMDMWRaX39GovDJkq1pQUoSAt1eKD2ehdRsfgvIeS7mIpHLImyFQUo0JhrdkXju1/ogbO4X3N0BOqxa0suooc/B8zEQJBdgPoOqGsaYoX+A98oQALkksmy5BFXcZ88ONNBUEjyid1qznwfNoOvhtI6HiAon1i61L2mONIug3xtVLND0Pxc3aXKbDcY74UKvQGhZTPplFKf6/pK/8Owi1yRX1U4ZjLbXNIIS93i2s3kNj/EF79SqH/ua6hcGmEaC9C72r+IUHRKHU0w0NrJj586wnkpEpNAskFfUjwgBQlLxEGgiU3Bjb0wFrxG+nFrGRnXCRNn2M+HujV13Vb+DPbIE6hQzBLK4AKZiUA9/5fhxzi7piBtuMKh99NAIgtpAPUbr0mNoER1JjJqjoik63r95BlBV7nPkTumzdarX08CyDsXRzHgG2nCWWTKxX3YpJu7AbTX7eZJNf4V4MXtE3R2RdkAe+Df7P3Bk2fD2YNbwLMutMgHFH9+m4t+6ZOAUXNZRzh8mkVWt9v32uCq9HQs4jvrzPzc1rdVPtMZA5DXJbF22lPPwK5TI7hQo8KRMHHXuP+0I6SE1BQ6lc4zV9UgpSs/RLySPJOKpigjEOoW6At3AnlfJDgFjBpuKyoJXHuZtFOnKwd7Tz2SLe8GK3uSqHoELiwwZziMpWm8tb9iKSwi5uWje3FMyC/NN0JU/oxJIJMrl95Ech8ZgRuELyFQbcccKVD3oKFUyJi7NFkicDNoFF3v/+u7a+PJb6JPsRdbHzy4NA3qVkwxZv5hhEgn1tt6T4voFKl1wpEtXah231dq/rLspSFSVgt80/h6VTiOAMZLOS3y4+IERZ2pFZ3v3PVU4NomlMMqqYduOk7Fi2CSwpTZyLvpi/cGjd3sPOJOyyMS+g5TDJNL+TZEYkV+IoeL5+EolMFb7ztGL4iDiXB2KalqYDN7jcTyWr1eEg9d8cv0cdXZ82klYOJGcU970fl+TFwVgIq5CqfMWIyTKRDbIBDEsPgZcO/YZ5ev7MxS8DB+H1NFgdaAGP3i6bLyEAofsk0e5k+SIlQV0QkEnqM72Owg5hq35DsrYgwQ/NGuKD1iMSO0tMJEK3VVl+TAveEBfo5Iw90WN/BH/FKZB3dKSwVNxDT84gU2pIMnjXniG20W33Y0VgP3OuoLxBNaUpftvJ6QFHwRysT7JQkKO5ncD5G4F5iKkPP2GyD42R2F/Vqf7DGGiTtm8g39Fe3T9S+MBkyCRKZ1jSGBMQMi8i1QdJ8Y3D+C/W2ZwfcFlqLWzTme6q2r6w2Hg2MEpXPzAUPXEzygw14b72kNB2a6EEREj8xwZjMREe944JbzTnaNijZEB3ws0F1WcWoPAhhwwykql9udVxAK9hHoYvS3OpSxu1OTh1UmJLtEQ84fseB2RxTSVTQduL8OPmhSYH8Itok0CwPnMVf87GkOiRaxmEPwaL04MCUrnxSeIr2vyPZsxs4mhZnTCI6r8fCprtut2e+OgKIzgti8Fg1z4haJqKbuMuf2mDUdGaNfVrONXwyuvrfn7u68NhFbZ/VHmXJt0DmGhOi6sGdTPf0EOqQRRHmY0wzfY6JWU01UyK+4T3ZaC79/RTudobxgtBuGZ35RoJr3FHnJIQsLI70kt3/46fZPHc2ClGZ76RCsYwaf1RR/8tD35OUiZPl71iWVkrsbKS5e/DrvdB+CA6NiVndGd2uvsr48Smiyei6a170mxS7of3CS+GtR9b4hYqNUIXJ94T/tMG8Huyz0cTnZVcVmFMnj2HtJp2O5HJSdSObjr7RwK7jApdflNyUmlENfhkHaWfVnY1e/s5IBngStq5wCCV3ExSmkV0fFIywGD6Nx+AQQELaBj2Q47euvSHjiRcl1izxmRB7Rw/k2IZVNCuQaA0+VCQ1UcqvELOTFGkXogSvLy73unO8CnyH92heMBVqYlAoPn2dqrrEpZPoMLVWOuWiDx6Rtis4/GwTvrFvVR+cdiEzvSricyOHkxTW4F4so0o4rDbytXIPFyEK2xH+Ouh3xlLlOvuD4wa64fsZhg7+q+LlzlegCHmOFojLmV4N/M1JSHo1/oidCdkWcD7JUFctuaw6CV5EYMRWLUz0m/xi9s5dT+/MwMvueFYSVBUkVYnffvaOxTuCaspOrn3g/66zlN3k/r7IIGWwrXIjYAxcH7vO0yETD8bM2uQ24hjhY9axkNiN3Vt9NADzesF7K4HMnZiYUkoTYbOTtDQWvyfmhrq2hn0ND1s/W/610VpfX36Nu02YGjQtzc2TAz8kmfMHGYPszcyaHlY4yUKlQwWjSD8zndcS9qBng/4ZsfbYGieERrwmYIkvpUUSuaPL0Z4imc9PpIm0GtYmtMJM36GSy/e9uX+wqov9RKVHd4Eiedz0HDLo/jonbZl7I/txkD+Mr5oHC1ub+EAfYE/J5GzUAgvo6GkXlw/NGO/8LZZ/QrAnxAAMfA4L4LsHO0maFuKBOcILqgL446MPJnseQWcdDQOERH05E4xnSYOfAmlWelDstjc18IgASwXzQDek9bm/hrkKeTpVIt2PznV6VFAWXJGhW9uq6seHktAgGgm6yNMAVQ1LCEa8+dWztbTQef5n7enLzHoOSWw1ixGm10vK5nA3fPtNsjt1dAMrgrPdaUFSkAwDdv+rBOJs6mC+sOzR/R+jZ1hBLnPIBsiAPhPt2uznEcBDIPVeL3P8lELx0AjM08MM9OYvMhFm6qNwcz04lueVAaNhccYbY6HyoP400hwWwU7nTHEG3tP0FYk68w6jW6ZfSkaPikRxOEE6RZH0YTKTd25/ZcEHPoCc9JSHWAikv3fKDgmhAy04Bb83FbC9B5MYoFy0dLmY21agbMWK6JCXWsYmMBaPnlqWbOIsQnawTqW5SFDF2XJ1HCdlAh5lQf5zb1KJNtqbBD5FPw5xPvjUlPiezxcu5hnq6xI/LeU0tOq8gbkqKx9QEgTXnLE375vGBWbKlLhKSDwOfi7/73DpCqZVBFs7sBt/VI40zw3T20lXjP55+Q4ZBMglVNi4ZkQ/GxGUA/3ahqIhjqxhrp6jr/aCv5Y3CoF8uoa0Nve6CIqQIawuhzh012VOrKsMRjclyaTt2vp/tS6bUQGmY/kiZeeSz0ZEBZaVxEiqOU1o/uusPbVEyH313NbG+LhKlQTT1IMK1Nw1l7cO6gpXa4/ra5L+ojjI1BfLJGRh64K/zDQYGQ0FaykiCq4GkGG4m7zpape3BASDUpn3wKb63IucZK3ai/Zyv3EeYX8fO46Ygmdo7Sm48n+Y1uOEqzOWrEyPRJ/HF/SF+X3Xs57V5LJh4XUu4JVb5oMrAYeBJZhGjKlPi1cminz1E9OHXPLXYu/SSqf4oAv2pAcGSC4TOT8WPuZRLB80bk/O+ry5ZJuf9M3fiLyETypJC12UJgbLJZkfbc79TILgB1d6wfMi/GUyRNKSV0B18M1kkVZDqt1CwWWD1Cr8SB+cg1RBqvm2bBgBFhJ46Z/qMfFsAoQm8u7cZgfSI/Nc0vG1CgXmWcw0ITkY7alZpDmA6PW8o2RfRwJoGkjZz8c9XXjJ8q0al38h2IDp+2gIbh/64LV9duLlB8lns3iN5SkbiKUlN7Gi+Yho0tw/L9d0UeRiCmrfQT3WPdl4o8nEYeiHDWEmz+CqZ5G9nFiTTVB+Ixy1nI/+/m2/s8jyftQVIzIeTLZWlM9Qh9kk0B2IU5bgn9AO0tGbJYPCGFx8vhlig+XcJ34lEWALPERJm6ekUa9ZZbN6Zfy8SAcnIa88pP68gNr2U9frSKbWry8KO8vf3PXe0uZtSexq9BCqcND9Hxvggsfe8BExAiVRsLHelHer5JxtkgKGUYAELndIb/IM6+2PWbbjpIaf6rmEVuawyT2VgRsXS4yqrUUxXYSeOMeWoA3fe9nKu8QQJikLuKo+Fdcz0/fg5b9bhE5kW3qa3CHr7yODWJlqbuVE/6xiw1woAyWGQ5g1nkoRUUDhTsU9luawnylDHe8Es4TRW2354pdw5djyky46k1TGoly49OMUeelW+iRnCg8cBiNkFlUzIpymZzepe2QscEFCuPHHtR5vcGE9rfFXqmCnFYdtdIwvIK5hqqb7keh2muUAJzeHpJSuIoKz3PmGVNcp6VJqCygqpqFwGg7ohd46ONYQkTVYBDahw6bPSAkGS27GrsX04rGlC85IKXHDfoYSxO29K3mNuFWPJwJu+NowC+7H5O7VdqXPCy7D3VxObqff/jGxKMagXbhqfBuZ15faU2EKK5ssiUatOmMhYMtB8Ah8EVVJSMB9vKnVqFkfXOALV4wU6AWU0L4N95H2MYE+JfNk/cVVgLWjIiX2EXhAqtk7UwJx/y2LAORYUx3tmJLwUeYEZGW9VPlbbVDP1BkchPx8mBskeG+L6S6hSVNthm/6pezBUCtmX2zFihDnRozSKfDKelikPGw6/wkoGeWfqMaL0LE2nEVOmZSnnKFEVJtGdH9W7e7b/I8BinXKLMWEeFpJftbJR/CIgqMKB8ntvSN+86i4j+500QEoQE5A4pJ/VNhHs3IYOHQmNrrBtKxJkW9p36r4//KzlP+jQwVM/+NHB+pvw/jbMLY6ua+bkJH8qyYGbfKRHYLQrAKgrcLjBuaxhqgmzZELOsNLP9NBy2LZ67re2A8CtMbft/k+f8AfOov2nZ39QyNkc8Gp/B5ANoWZ/o8cz9Ug+O/3Xy7Zwn108OXD8N6nGyuDP8lnQCRxAx+19VikNnIa2j3bQL5ujonsJ30lkjTD+ijS8lWgBpcduCOcPi2UTGFYjvNbuiTFp01CouNHYiUZKlT4VtQBNjgodhe5ZtffS2vfc7FCN2xA0QF9g8uf7ufLqbTbnr2oPs3/sK0mkIw8Igp2A/viZBtgdwynhxD1kwfGMTsrW1B8aWagSOhxEbwtRjmSaHn45gDJyzG6EHXJ6jQLA/ri68ycvcKcQxQTsjWJrDvkvnXUb09tlGup/74oTIBwLa8GjAEKJDMVfohoZrJa++4k1T2Pev2KH6tagzF0FRAoYaqQNEkivHD9o9p8VryiJGbqZHgkOLnOo9qmBVvlmvtE+d1PX6rmDHIXyaFLTdU/gbw3ApYQW78cLQ5eQVycU4Swbge0i2ZEKWQKbdaj+/NSvbXQU/evTpy4GgsnceHUc+1QNjCpCA4q7LifsYNhEAfloz22g+6RjAefM4FMbBl5gsAJAEZYQkQ9K2sacOeSwOLE2Qv38vU6jLelhpD8l8wREgkS1kmi0Yt+OFxE0jsnidbuDLFB/oQS+myLEzGru6MW7vMF7WI+ldHP6S1qW2bmRThlADrOjdJd8mZZCN+4xhQpIVJEuPvZ1dY7UXYFOUeTxJKJBjnrZAkRIdMCiGWDoC5h7MgO4XdsCBUvNjqhFcZTAdCV6+FZ9DhEJDPJIadHisWfQLWQJWBuCgeB1cEFjevdgPo4IJXigRf0zsXSbwd3OGUHOj9dilysmtp3iXbnjXi+A60Mp7c3JUtu1DQ07pzezQTiywKz5lUa4mtDxRDPMAK0qxv9BzIVgZpd4nPuCNoMVhwBLA5mYBe+bpCxjmHo9yLcHo2GeIbTj7f9MQEJAFx9QY99b2QksmdfzBF1NFVM4pyCdDGhpIOA6HHcqQYwgkaxeowjqGUj2iK9tflXKbxa4oNZLuDlmd0SC5OSXwiLws+bPVaHkXqGK15N+Wvq85YOJ+/rHmyel4eeudOQp0QnPVF6CrzU8gKDWpY3RGx3jhDRXp4IFMjbh15KHPrh4e9tqVXAw+2nxHStdzcHSLIV6QQP7BF/dU6WWg6GXTE3+VF3bcn/8+UqGGZxdWbf1W/g+KLdZTC6gF4dvwzCHj+KeFVYadmL/mo6TRlL5po3OK1DXLyoFzQCftKQgbRTqqzFXE2wIS6KwR0pLtUk0Fw+HzgW2eoGG49lG4bZvzL2z9a+bYXnaAwIJnZXaaHpDCQWPb4B93GTSFYjB+69SSW+PTatp1aBiroc7f9DPcr/y/MS0H70nIk6Hidn9tq+5DgwhUUpVaVQMm0PMC8y8qDHD57pY/jqQcy5yFd5BFoHBIOyzFgSLRKahVc0zRyRV88HrXSKqI9dtvKRwqJ0AQdRuzMqRx6nPshL4LgtF4MBAVHRJOLQ//0yAUaET1UuVkTZlWK/rfyZeo0ZGoLKksCYdppcpqQmDut9/ig20H0A6P2MguCHQQM+tl8tXUSYJz8QDcmiwJRnamdhSnJB9FAqFqvKDew+2JPWS1o/ROUCAFtiRNEiZv27bMY+OdRQGLk5UPUsfN+u5+uNHK6lacKAKF6RDDgv8xsH+A2XGPIT4bTtQhzFm8GVEuDOjBKPQ64ulZXDs4BvjtF9Toq8KA5I3Jfdfv9cC12o4r+lozfMeBB65ObauyRercUVkzh/aYV0dQmDZy20QqJNHDizPUhJJLrtsHsyYx9Cgc3jvdJm6V9dTiyllmIKBiH9cWuSBjDGCT46NmVCRySRSIM/GlmxWRdY6YQ3g0vU4+e4bhU2NfTu1pjMJvtOYV38KXv9AEH7eQM1m8+YxSaNsDECLj10zn2mkIoNt/xVtLRz1JCH/51+QUsP5YUDU4DMgqDfP/T0gtNlEOlMtvzJJRrmoqzYxPzaGQ3ywT4Ce+AlCF2/libciASgNn468ggLu7SbKzsHv1hNMLDdnl+TZv96hJPaMwE13/9o8DNb38h6jBif29WIadFKZnOzL1lJ9UE9C3ZSWVlPrF8Rd4GkDlAGZ9kzZr07dDr6D+Zb+RBZ/sBwwPLGKABd7tpUOY4iAed02axomrTdsgmFa+l0kLRj+pGt5H6FdrTcd8WeTU8b9kRS3vA9wwZp1kMGaRPSVblyrLuk3ysTRe7F2+R1M1GIMfwM8O9gebjtF2KRI/yLeszHyb3gwKdSe5P4od3CjoEWyYdcnK1v7uUQV5YpjfAaiE4XihJH7dBKCmSUC7sczyd3Gax36CSvEgDFrDMShAldIIUrvrH1XD6lSWyeCaJyLMa4OQfo2KPX1kvNYxWld3wsIvnuMhGoknuj2yqQAIvbum3ZXjB+Q5VA+WDU0MCX6XN4pNgjk263VgOniSEzsyXoNYuqhH4Uwja1wa1+4zKyMQ4Es4FUQJaTkp83V5pBS1x4U0hwE0T9ufhUCexUCqpI3npb1d+Up4H9AaMmvfiKR8+a4M28LpqRJjVTI6JGPH2fH1xV5/ihW3HcOKevdos50onfdV2negVGVLRJD8bNS6jhSZJxerbqxnDpLzx+WrMSYsBBs8aCPlzTitXpL/JTbT3TYwMN8nOeHemqbUT8e+cnBw2PE+Ylt7ItYrB3dqiYsSdL1iIV2jm7ck+O5TQTYAo93Szyr9NZ8jb4jTJKpG3OmYDh9EIXdmazO2lXr2FMtHgoUxd+ZULi5sZl/FX1it7/FIcDRBUVAI0Ze0eKD+Yhli/PasahhPIv90T9iEaThw/D3SC3TV6yoY95vRYDRC6XAFveHKDfZPDtE7Nbul7/Mz0//v7O0jgywa1S36o6X4H24fXsCpZwkenvcGiobRQgm93hLsynL8M4idK+8X0KUJwcShhh8NKudxQ9uzrmy2SrcHhubN+bE98zwFhL1IYl3yDrlWiFOtgtPDpBwU/WcwnZo+WGUYtxxvmtBt1GSSfrEuQkWaa+HdHg3EIJh/xx4TSHY/z1dwFTTGS8QV5SQzm78aQ16vmEMO7Il4kBCt1afQ/25kTQfVJwDBFssd52Ex/t0guRpNMfKuncVwHCvv4+KiDy+D9KcrlnCBt6LQrTORJJQz2uTeo87YrmuUswPPUNkUnj1M4euXvke5LabSjVMphachll2HUjDtM0orrtFXvWP3hEaADS7vHZt2P4yQPyxgaWUfT+RI24i6viyx3sJg25Iy8THTmKFcbV7tO9DHS0hJ6vqg3fsrxMdVWuT16uwXcm0NL1EXkwLaJ/u/5Vzhorq5odT1Jd9ciNE4sC/mPK31O/WFFZmrVs6deqzExz6T9/1+/dwI8XqNW4Dt7va59zWy2iSqKBZeGIaTTa45DaIY6DIW3Gl51Hfmbaf3a4ZNVaSpqjGxUZ236S8ynqd7u7hlW9kNmsIcNpSyzjZDRkEdwKqD0C/dtmhGZQivPAdoccdMhJFp7Cp9hkfxX+4Nvpdi15C3nWFr29Jxlt3mZAWi8GIBrtGC0S00H1tGieBUOitQRm89IEG48owfiU04V+C2b4/YKybN3dkViMm7upz+sK1xO6DCwfYEScgO7kLAUgEU54dI5NEDEqWlz5wxbx/tFeoQoJZykLHkpEoKVtoZt5Y9fOa1YK3zXi3+y6t1DQUxgflCuWI24+vmGZMJGf23uhjVp3b3OzSY0aRe+5iAO0RNlvtsiZp9tfZXdLhrzgz52fvlOTsjWVQFPyrNzWYIlyx8EGE/37+IKaaXidGuBXvO+2oEP0eQrHcuvdO4yzYQ7stcRCGDTqWhzoyhCuXB7kWHplAiEQ5K3N5i1laHkwIjbhyqIluRvZIb5T18nw94g06z+OBBK6lnFWORRqVp7Po6CDDQD3J6JzqRgAFgnBCjx6XkitIF1qqoCZCR27fLVPnDBwWirOUtjDDCktP9Ju7j/a5S/XZtlqrDcmfu1jl7IBaWjP9DJcjoGfhqPUTbQXWRv7N8tVxrNey7EtbLUQ0T+v4LzaRcHOj63z65GcqaZRxWqBJFbeeU0xdvSgdKLKCCSezV6swuNVbURPyV/c45fEdMS7+osKhYfB9HxyX2ZiTIHntPduagNeLUo84W+A+Pt3yUJILYpjU5o75l6NDioaYA5vaQNKgVPa6Dr/59YJtlFYo6+itIViFpUvsXpPVUyd/X+6JljNJIQDO2ckxtDR/NFENocAlk2+5liMqYdPpYKg6sSo0SjZluJ+1AQnOH0m5z2wD3pjiCJP03exENodzky3Wi4W+VAog0tccejK0YDNv3DhleeVJ2jVO/U1V14aKpJgK6YKwvukBj8+gdiq3Kv/ZnkdD53GuVQnoe1g9sebHlxDwYWpYxX5zH/bhjkwMUjfc56uiXU2D+3FiFlkFKKAdzHp8TpI2jUZuWuYpFc+3APM65hq+AA+pIFB5FxTM8diRCwEzUEK3AympO7LlFOYYkdd7ubPOkL6RZk2fd5k6zf3Ki8w8gPRtZZVY3i3wNzylezQPWsxofbiG8bzGa+rA2jR6owKdoxCLHNHqe3wqb+ShGOLg90YOxJ59lfljzRUYMYMkKMyhvI7SQMOQ4Wo2NgXmn8kLgI4jJ3vqGQvrFfE7kaXIDjuj8hd3HFYtfJz7hnqOUKEkR65t+GqyiNHiXgHHmBAdIiAKl5ZB9LpB1k37J5fOv2JH/Q3KKkTb2maYYIYp0DSswxc6P7flOrx+DeIQB3baUdxbilj12od/Z7IbwCff6x6Q4AjqodVYOD3DPP+1yrvg7z6cotLn+MI1O5cPesa2u1A/FLnNWE8rcuG+BCqNaI5bOIVZJwM4dSjUOJOpF7yPJz8oKr/jFJuYIgYmtJDoFF8E3gZwQlzrM0GVFUNqbaeuPTAF54jT7VLitMBbO1wr+xh4Ff6v0I1UwSoRxBKPLd4m7CHy8yUoMsWNiA72PlW6mKYMUAd+oQgZOuEau/c87ywzViXp7PELqUHBlR1jLwvwKak1AeGyWyzc/ubWq6+LMeBUgy/0aybRYEJyGLZC6IbI//3MrBaUt2J+8GptADopziUq2pmX1dNpy8mXKk4j65pxYjW1zvskEG468ObqeKz+QsHS6QC00yklg6W5o2ERJpmXLdUk2aMw9o984MYWXD8Bx+7+QBapUXO58pIlRM91413wqldCll5t0PKNNjeLG9Aw/XYchTG/ADwy6to6t9xjj+e6ERFkr6KkLdtlPKgWhkNVlRDlDNWCXC1jN7JaiOz44mC+GaMCZQFOrHOWAFNH/9Q8KAlG3uFIb8M8fl9R8mKWGWG/unDSQVo8MLuekpKZs/zoScBzQrsty0i4zatTOhKoG8+4rtrWSBSpaeSWP0jti4nSP9XIslwMcF7ONCCkdci72gDFAmgBOggvHu8iRUPNgUHU35wG8xvPWYHim/dWDgH0+c0AX1WdZBf6DFwZx2VIz4qXsC1tayuS7okwgQ5VxQ1i5M+HsgEz0zPSxv1hi3nSB2M8sFD66GwPedV0dqOykDfgMApCEO1FIDOM7+JU72sWAfZjTvnSJX9rl7RVUFggT/VgCJ3Fy3hQPDHfpTAnFygOIEtW+ag3AlylNDla8mC+w0HOaLBYM8EKyHLdLmrrAGKUva/GAKyuJL/OTWvomcVJttuX90E0jprg0LaDB68XzxQuLvNObyX7KhG3JuVGeeAyBprFWqbiqW4Ch1Iwx8hnWjZUXsADcU7LgLQ3fOu9X2G8kaW4RMFRWufvfUlkEHjyKyrwEHbd0TISTM4dHsXQfsVgFtYdJwxlIgSqVbIcoZrcEWH2Gp4YGxIZ1xoiBzU6hK19pzfFcDmPduzKaIAM0KncG+QQ+DjivUBQYR5Y7qnc+DkucMTXiy2/LFvvBHmUD/wn9+4wbX5ofHnkzRO7LzY8TAXFPUqRw50c2sHawoeDWCl2dvDpxLlHN1MojJ/nTX7/HaDbxu0a0MzKENgq4peLGoaOaWCcKavpZnLaWvYHBO7Z5iwrgF3hCqhLfpS2JPgc9+3jlOkA8y8/hEgBvnxgj2R26diyIya622R3/o+5Jk72uZ7TF0080oIi7mGgs4TzxZlggYR/j65oXjsZDZRXeYfygv1aAd3XlQle3Ynx3vUs8E1HAQL4P8D4kXs5KpmVkkn1bNCRbl4kspQ7AeQ1c+jCmozgP6n9B1SQsUJ6cKtaD1u9HvjQp9jN3DBNVYONbTczxk3eCPHDQSeKkOxRMz9l2/n7CeIyB7H7G2NOMZuIEwQOab5iS4o65Rt5uIrO7Bb54CAzmyDlnJEAaPnf7HIzL0EqIWIBKmjn5K38xJH7/qrpWAcnGJHTTmrTwxyGjMb+2eQVyj7FbcEHE+yJN2HHu28IuhSjQMCpoqJeCfV6jk3VcWkJRG7SyKvwFr33ZObmr80ZNvh7wmXCvQES1JD9Ilzs8CKi9TuvcetFxHpMuSlHNg5T4TKSgcg5AW7AQDxZOhk0DPKD3n1Scw7cTJnxcrq6LUo/EgfwkUDe7ToCZngOwcCrLEjGNa2C2HgiYAlkc66nKIP5DAOwyEnPK2U42v0v4g+PXO0RtrRvpuS+YPOqQFMaQ5KW6HPMAnXI1UUnOfjCh+AnoU/I19BgBeIW6/QFGcgl1bDMy9p7JB4v2O/QveVcIikJGwugex2S/vzvu+PItYETzBdoZ0Y43BdTjVYCKD1DCDTJJNkKm+fQptTzJU9T8nlCg+ali4ABvGJ9wT8qIDajyBOwebrY6qL8qWDvwLYX8Ouer79Xcu67B14UWYeJrSRdUiOkls9e2j2X8qgFLWqyZC4lbXcFw4IvUixRXYS9TmiWrcLhBd9BgJqDkgyJp5QaBbuIp4v6bu5/VIkLmX3898vxqVL3y9k5t0JkHVLIBLCC4gs2xnfpmpc1JUiPrax63ZCIs7pAG9EC6c44GhxzppLRJQXF2k8GgCV4WVxYi38iZVkdufIOMgfUsC60wna5JEG8lcR3xFrkXaT6jG46+LLBnjxDA9ySk/GsOeKCDXMs9GUBVUpB2p4xM+ad3N+eAMtZIILCrY8j2v1YUO/AKRToxqPGsfBN+nuG1z1a16E7cpaJkBvVGpkv5iiF6f9KCFA3QpsXe6anQyklYRih3LQMfA4s/QvN2zNdL39wh95H4ZlPkq/QpQWmtK3xrNrEoPmSKc/qElR2QCx0OWbI1wfWWtlXZpJ2uwDKlfS4AAUOFFgQvgW8GmuDT7bWpfcyw2/4uIrtlYFBkZYZJqJ+/yBhO6E2yseHa+NOzqm5LHOQfT1ozCcb9VBir2MK7yNGMQwIedMcTcV6rpDs6SWQIdpUZyvbxbmpDnALd/HDIsnjQvHhmS3CVsKA3NvYbDP05M7Uh4FN2aDiNEXIgy9Ruq9uEru01KrS1xBU5vskwku+Ru2pymBT3WgPYo+yBvdPDzjmLmLYrvGs599iCewDYEddqYLKOkrw7zSbBrVbkp4f63C+T3eRDfpKtOr0gdcfsuLtMv+73MnopXK5GkjY4Mca+62tcdR5GwqcKkBMQLNmz0ptjEBmRd3cX9FEQtFgQAmJVJh+chPn4D78nZs+Y1tZMsdcEoUlZ00fhTKKNeKQo/mikD3d3EFPlj0y5CpPefUNgeiW++dUDEJRBIsHwSKhKmfnQSLUB6l6aF3mAtHCcNQZ5YV9wiadRidL6BKjV1LU2VJIXq3RO8tDufo23kLZtF/zAgzhyhAJUKrw9J+kYzrWdxYXO2L45TUXJ7pcSDcevDGrjFarhJVdNDQ9su0CsPRk47V4b8XjmjkaEUbEU00R1Sl737s4GjkpGfgOj1SdXaKaKZoGxJ5mFSeBRQvUB4wJzxOT8d/97+sxE6hBs7LSL2PwRDAeBEUDXEygdTGfPrwgy/7zr62/YSVBr3y9gK5RqWWjcRIFfuY20kMNmQe8tu8n/INTj8j4NfuywKQ0ymvt/1ZGp3kDIAMkgIoHNQFz3Hmq9ZluXHiKWViRLFb5TvjilVvtgVXe9phxc8ZB4949xdbWr8mxi7a99653bSn80omaxJV03Qi9s6cl0p+7JiMVrNh/45qhScdJIMGEdkKfxo2r8H4b8XPIqIYPIXQsxiYSb3hGTRBoMzl6KmvRy5dcHamkspLJQ0oB1oQtDLySfsbbB2plpQ7dimoWMDTWZ8ELf/AYBwejEWKTbxViuxj3Qco2DcsC0uSIhtPQridlkhXGdky4fS1BTn52yKfYpwFFB2DLOAq4ObzNVcmrUOVqZMpWDxhu0li03uqWrhjvrQScP4NDbsp3+ik+x2N9rHafFSeC9jYflaR3e1+1pM8e5SyVc+IpwDNZRo8TKlM473hQozSTwesceq1iVwRGlS0HBFTns0FN5jIfX9R5KIPMGpI6kkZcV4ii5ufuf1seM9EYxMLRhX8jsmjCB6gfpAVQzTtdNSVmEkpnxOa0cl75xZHuDz53aUnYuxGlYB4aN4qFNs2pp8cljBUVmHJCGynhXpLg2VrG4Pa9sPU23DMrXVvjaSw39i2Q1nNX+bW2FaLRmOSk1FcUSOygeMfK38dxMG460FDDuXBxUgsqRiggowP8HletTIqAv2PGk1+mVOF7mHAjDDDqLKWv8c8Lb2ou5KEmCSCKGuGpVL44Dskx18rd4ggVWzgGuY40oZQDYak51VoIMMz8HXYu8n10HF6/rYe0X96ThpYRFIin/jCbmWruEDhke7O8GMUNo73/8AOpzbAtZsJ8IqONMGsNH9Bd/Yy+OQlVQFxrmGnuaS9zlUFo0CKpkfSPM8O761XkZjT40m0scFOZpCMunaFyr/TLgnnjTrXAF1ffdofP+Yr8pzLdZS+5B5gdsP7dNXRX1ESaRW3CEVHt+IZ9OCmZY4eRrhEpUOUg55GFPdxyucmatCxfh5jZ97T0nmHGIhhu0WuBf+jtXo7uQAHGhibASrbA+mkGCtgpnL+Qcw24UMsWKABcm3S4JAEiJqi2pc4XWvVn++Be7dndR/KC77F6fpEg9nYlwxcTyonlxm1pL1wnTUMpIxpMPGCPIM3uNaQp2dA/LSF3h/4JTGwhdTq16RBvCLiIXkQ4B0r7HFQh4mvDRcrrZi3ABzOZhaLUqNLtIZXaqvpsbJJiJ9df1Jk44bc+usURJynR2toZFe3G1P0PoPSKIUtVgts6VuX5WdwS24qXXXWeYnWaH7C1n50Uxlarq0umZRngbcduo1TV5bx97bBf5v3TAbGBbnOoglPoz0vlkvLnKHwi7N8pCzQdHwwzH7kO+cZ1zMskwfQw9ndYl1hMNda+QOz4nyZUq6+S5sIhQPWjWZ7kj+dLOeCxYBlWZvhWysFflRaSGJDWz5Qa2sZXQBMI8qiuJqovXmYmI4KwKAh6KSizcqHm+n+VrtzMbVYbCCNU9THjgHa2kZ3KgegSuFJmq9qTikcJ5xpqjJ/Cb4mcDoL2Hyx1Hlgt/ElMnQdl7hjA8pgOvkq8uzDQTn/1ZIhiIm9KADnAp/oHWhCkhEC3/bRwR29xEn3etmDTdEBztPuvxl4EkrF6NIciifUA0LjcHujohqyxajnFd6CLVhuvnojuve490PNEVnbYj8FhlhRyS8KzIjmrrP2LtBhR88mFaM2hoPu61ebE/iR2i1oT4Qlod2cB//m7GaEx7e2Aeh0PBg5LbYcmQIsyzjpymVfp1o3dHP6o3ELcNrj1wgFkBW+gHqu6tUjklD4ETN7nQ+takFnwhg2ODEdRAsqY+125jIwT7y1CmhZMaZsPd8/Pej2b7OQlWEsT9u5OMw/zOepN8Sxgj+dVoLO3e52rsEmN10NBS3QXXYtgAwq7jmVfqB0Njj1PxjcvitIK7piplTBmDCy5bPxDYTamyDASO/le1aacJmm5okmSUMKcqFURQZzXqJxq3WxXwlsOlpyFfFCPiP+pbtmGFkppV1yIqdhhFWwygw7lFUJgNPKNVp1DWX9sJnJbUhAjqCK5Wg0NZxV2TE/MdPrlTlC9cxT5zLXtJfWef2R5F8nTT31so501ADDlAsGvSLcdd37F80Ic46RDt7Y0QmfsrFeES2+WUomb11G1ioqR38kSBaEf6fgPMFPzDJslNi/A6xCRNTSEYH2jX7fcZV4aQPo4vyHY8Upl37TADxyigfe+x23TaNpy3Eo4Nfgd66TKL5Viy+aTov4nJgmxWH+YrgSnNRau6E8RO7ugKyEV6Q+3fq33MYaVWpQDchWqja9TYDbF/l+F/62RLOR0LVpl5eBjrTyO+G/s4r8EqIC8Mk0o2j8rpy/Hx8nXvzUuMR88/J7djEzU7Qv0KM+vLbXOIqXA63uz/QXuw/QnO7C6Of8ndhBH3/c4JhIz8P1hczacjdiok6Ox1o12hx23etz1lc3SOR8XZALAKyVNatYd758/fT6xKPGh8e6IECjh3GhPgfXWitPOU2Gx+OSScgHNS3n063vgpFCJxqnJ65k9JDBFewJRW5+0fvfhIOm88OA6QHtd/BpD8Pe2xRnzDhFG3MEbhDRW4SOFrxR1Z2eNdDeDdhUV4KHDg04chdl3HADp2arWzcfl61Am3lorKr15KvS2WmRN8ujCHEyj7Vjj35vFbpNwH9mFnUwGmaP/nXueCWVmw2nJv5kXlvsuNWY3u9gP9kBgAwn/xPp9wfMo65MmSQQ1WCEikYGwFJmtRXVWYdTH0mKkVOd5K5nLtTk4/49hSgJGiVZwDT/GKzIvPKe9vWtdH6wz5ob69AohOxp2MitXR+ZT57B6G0RvW+o9wk3nc0xBNmM8mfQZJI6yr0MW/9s/QXIGm2j8OZ5ETQqFzfPDmnhuXVzlPi1fnh2VFdx2Vv7DDh1okWxncIrN0DYz//KySz8T7vLeouC5Z4Daft1wU9lVgB1jTCzsNv5mbfuMDBUDq8wJxgt6ZnVFAYL5RsxUhkz6JTcqCkAcCa9lgM65XWT+cp9UHKAFKkAWVjz8gAUmNhusxjAlLN8v/ZcBtWlVc6cE9xY8hnJHAJXu8MqiuX87lFDRl8xzdrxN7lCobstQWjnJmPVyRBZRis0wfQ0e+JHDeSgOLlfNywwMN0eD5uV9guuAjFMrJZAIeKR7xAwQMpC7ZSvG0lcEdCp3iNNJ7XjVOeAGOOYq3/G9wfrkGY0fz2TeZ3sQdMqXPacP6Zmnz1vAnG3oBIlL+tXpCDsZ5pqEujPAwx9huola8TOUmFcio5iLdg8GsG6nRwoANP44cupWWuQZaQZgx5g9kWU7a4pp4jjvZn8dm4FjHp1EJbbBfGiszIgWxkTJ1Y4gn4KYAxr3bUrT0wld7PbPvOkQvQC7qB4O2uZvfpAsRsA+FN0ZjZLW0bp5u0yu2AOm1uLyPuQpmsQcMN2F8C5KClxoqBY9gWplnH149ryvO+sC+w1UXZYiNOsBsEX+DPVOcd02tn6a2ZXHlVo+v/muzsCLMVKVlNlFIWw54cGGZCJ1lzsindxXn2IKnJiXbX7n1UeftcH3U3TPSRCNuxTfMiZphN26FnJT6uOeScfOwpy/X92dnROLz9DrPWXERXIZ4zyuFa+xhED1xMwc8AvLlNVlyWbhCn3I8zHpnwSvP5KYYesywFfSZELHi0PAn0ITo/e1+NNwIDQkjF73lF0AD0sXqnh5AaYCcSnu/ELM9osui556YhLYkC9XKVsvGiNZ2y2bTm/OTeR096hB2x0av1vJa+bLWDdlDr4fRcqk4N4rYpA9LfUqKBbxlj1egMxwpxfAMJBv700n2oaYetznvFSJ7GZnHcyXfWf1Aw/+YYbLO+oeBX+phpFbYUHjrLMMdKqwRoBo59sJ0C+qAyTs5Oh71xjQBoWPOQDc2sPfQXx+M3tajiHCdTgO5uTEvYXPMWydL+4GExyX80OcsCvBuaYu7msHWSEIpRyHJ1fSL2DZABPMRrk13pp2z2jPcdS85hhmX8XU0Uk+e6Lp5ev0izyCvNYot33WNzLElk0vktIJ2bxev/zgAIHAMPRt+cXNU2NWEckhiu+xVO9/F1uuAiF4ADHcGOzqiA/R6jSwYEpX1EzZIqe3JQFxLT9ILjX4Ki4MP76jEuV+LmHSQ7J1NG8ILFlqq55n6LQMyuQHNQo1fW2yT2tCWczFtRoFB5cEHuMYG8QTX4qmDMW3QqwjOds02B8lN/6NXM9jb80udUp50XCsUIK0GrLFfCoygtNC8PRXpdxTO/xS7o1ICMWhsyMNjNQmECHKXJD4kiWfEa+OH21SOIGU80pcAcBcAN9lxH4CypYt3Y6OhgOpsEbBktRiVptlQ4X3Wn4cLf4Dt6ZMVv41KC/hU4tvm+i26euvJs2P6WO9CflVMtMfeoDn6MPBk2fsOFxJu9UzpwCMRIvDsI3OtD23coSvJnJkViNfD+pyoZvF2fZcxfxe9kClEtu+RRUyq33ao54eB0V2XLemYjhcLAUQNKsViIuG/lmPwtDU5jAF6fYHgDWrZ6P65VOYLUCR1LPJr5g3xeU4AT6zZPjV3RI6utIpkLuvM3eji126IHoIyXKZP8OPeZpW1R4Wcei3DewzzFW8curOAefCzsahup1LW+I+5bOrzv7VbayOEgdSvOKgWxaOoE6/DlGa9rEW3hADNHwxnn2J4qDyVC3ZQTz/2AgFfRJ4F/hU5uOS5diSevT55CP6XSrpQJy7CHBGOjBPG3TfuMEJgfU/mEobucG8Iy3FFACJibP+2cC0BdobqCiOPdGkPzoGfiMGDnX4GwTcVPrPBA2/a5z11I3iOWGayDmWb7vSBYqYsUsLk6jOD6bCcyh+qj9XB9S1Apv2UtH6AWi+nNP5WjmwIm22K0xPzWP1HRbBTHBT0IgO/GthWye1BfARTVhKKgtn+Qg9erZWQ4vLESXjtBZH+mLtIvHJGtPIjRs2Brdmi8cpMp2NR4cqh9PHHzCHNrcmxvYogmCHJ79kgAO0FuDEz9YV041zJNHL2arz8bNn+pLdnQX8x9y+yPZvyPrIxKPOOZvcKzNLw2d4bdzF//QjOnIqkQKhpQYf1kRjzSovrG9/qEkNPBa45/MPmKsYmvpTXOeKPOpAIq51ymmo0KKTNbALdyTbOWqMC+8mdwfZC7QZWjoFeHnOsalQyjnswJNPVqwDpHl2bAUBWVzwdOpp14e3hyRihzgdJL5EVWc+Z5aOt0EHbzR1unLHA0WVBk58l1dWmSDyXCFjNL2PLowSms2TSXWyOP6kuFhTRS8KTgknw4L2oDwGmbNPe3KhNsOMw3jOXJ/PP5zGfjY9JNMuaF/jZYsQ6pVeFmrd3bISQNWbKEqX/8opmR6cM7h0i9s5KsQmjLKaPN0WkMt+OwUMqu5Q6g/8c3Aj8pZFnNqevdbs3PSH70GNDTFgkl0KNPufH48oaLqwo2HnxB6rAXXcDcdcPuUB6bFz5PexDBhINbpry3AcLEAvrfp65FKneOpRNT+NSf9hz+wa8A++0yJ4rK19NLi36AMoKBwcIOXWac6HltdsCnZUqxplpnhHgUsiRaL7czvn5muzsGEXIuoGBJjlYUDNq999RKVShyOwBjsbJE9FZrPtQd8RqxwKVk24RPb7X/0ayYX7YhTTE5Omi2xl2+sCFpJF9swniXfU41JUberPTxhskz+hCoM3qGx6b1n2YOhe1PAk52SD0NzWMqBsrrvC0Wp++8NTObndIbjefXF2WEXt9P3Iu8Oh66OCOYWyQQVToLV0MS4x+Ph/KS0wm5Wjy7GFwc961hpXvuOor39IUhIDXmSt+zSRlPIOkTMbUrCqM7YtisJQIeU2Fp8gBdBWDZxj1w36zWSSWgpuir2nmEGsVRu2hMIfh0KFIzTH9qdE/n/kBHNhUH+XHA3WqvJxXrJDoho4sZyEyHD2WFx1OtY0kPFmkXSPbZ8ZtcXONfxGWl6JF0O6c/9Ifg8m3od773v+aMdmEm8knKPskduUGM2WbpWMiRX1TknrRUbdCbIZ0vZrAlIKg6tAXGPshVzfngnW332gYClL+PO4yVx1po1F7Im50lmfjPnUYtn62x9cL4XrjIygRTuCCqRyttNWUkUtOCqAPxLPzO/qMVRd++tpbsuRuTtDvg1EVw/9/Wv+QIIk4RngrDysyynOGGX6Scl3/O1YOdXg0DK8JqTuZRPaLOJr6ERtDO0M6i4zcak5aUHXy/4FKDbDU1kFunf22vCjPRJOoEMJMPKaqKNrhgXFoAltI/l1J2OYjUX5AD26S6Gztq3R51RaA7tIp7pogfROcjNUzMSOzmUjc8wg7OqDGqWAfrwBO84PgFHgUPfnLknVA8khcnx4k+hbBLVZMxsmugiwqn8QtXYb5/JnbLChTnmp0OHwau8dioKhi9y6fjpZZGq4GFMl46qe/CTJ9chXMdEcQtvGyypMnmq1gm9b9LDtIxkaLkBscLKK18zVrSvrRitpqD6BgHcF34xR/NcE7FQpY5e39bapT1x15lhZErQIw6e/JRV02+NLu3t+irDfjjYs4xKdPcbhnMDXyPp2eKYysc9DQpSlpDFBgLeZmUkdu8T+nqloXt3Wc+HHny7bWY2JLhdFYsqM7/RMW1eSOEQDIQsxGxXtJRZ9t1GCQLipte5gOWX0sYEIs3ppGgASQl6jmJxPGlnGWHRrpvS7flWZF70Ch5c0hvodP7gSgb91zPtG7ID0oRL5HShhaZXJBq+NRvu1r0SZBxrLCHg9fdZh0LIQwYkQq+rcPbUDiMrFR8ddV2rgJpfnrwg2TxkKvpgMiTVCIFhIV9XQHO0Sbf+QQ3Yz+zwgYWRTcVzManoO7wprLN/96wMmLqUkwAKWq1fDQi0SSlHn7t42e02x9freIu0JX/s3iQAYPSak9R6YuB2hES2NDgCOZ1jJ2ZSVBKE/A7T4HN/PacCrJYR/1zEXsvtHyUo/aZRKHJTLtlFdPoZp1BjsUzMGv+Sgn9nz7Id9dDnXozNXsBMNUq1FoQpp5EqG23UODJX3ZLKmRb4GaSZaUWAIWSnL0DQKrwmHrSl51PjZyMSq+TsiuBMYsHp06cMaQ+tXpU86CHxdts2lH+vwfFwvHCjcgwu5qJc+QPyv8Oed73IisAYNqZe+wZT8W8O0ELEaS5ruQgZNnm/RVGnDHxBPZDCviYI3wyZTGrCRRvEZwutazVGJOU9DAziEWD0NKtSoV6zHtz8YrIwFlV0X3y6yQILKzPL0PcHrIYK65KMOBqMZu2cnfzsc5NlJ4dEwRPErLgi5WXGFHyU6RbwXacXJr29rbpt6dimKSBy814xlDedZ38Z729032zzu+IQkn0lLnm20vEfAqij+hbx444B3UQTAs///0eVTGlcq0+amorOo+/St88+Azmm2ypDC8dQaRQwESQaHeUR9TkzeuAQS/i00kMfD74Jt0+T3Cr1AHa82hloZKltj212tbE9l9bqVuCDXM3k3oZHdf6Iv9rwgV9NP7gbJxdujU85WmyNMPbLGU8CN6OxQoE3uT5H47p2cBCpoQWpdHE/kwSsbG8nlVhA0KP2b8XReG++BqgjYwVMK6WsOhutV70c6LX2rB9+nVQi33ZHm0kFvNXKrEJjlOY2xdkrChvRLFKD+gKuZY+i1a3LeopWUFo8G2qGF+MbXyZARhyrDQDyt467XbEVdAZzT3j8fIHdg3C8FJKzkiT/K73yloCSy8MtEfmigDUAwJFRKEulGR57zwuGjQAlMUCDzYv17PAra4JHwliN0uBbf+6vcQItaTZ00TAASyWT8eRZGOJqE4za4/aFJFH/PtLpmO5ZAN45tj6WlyghfkFJ3TNEGAU4Cq6Qh0KkfvJQz28Iv3w1ylOgMGs9K0MFjs2jKSTTyziAlH5HEn/d119bqWwgisK3FdqSKIqkwWNtR/CYPP3D4JcUNFgEFOvQvE7w5HzJnt2eCBhvfhPvCJW1Ms3/wPuSvhFehyohLKif0Pnyj28R/08+B9k9Ph0+XnlLVjeMObkEzKCsfcljm09T3Rs0brl/bc2QYfinywL6jNWel7jnnEc/jVDzQtQNyOW3IpO6GSC3W/0/peFB0jdJR+0k2dRrCOLQsoJ+7r8rVu777EmXAqNiGb0UetK8qW12EU6nlmcLCWN+649YY22qAaxB0jna53LhCuWTVUxEKRFM5WZWMq9Kpb8WZSM4nWpyl6do+VcMVW7KoQQzzNtUGAOjX0ggTUWIgN1manJgxE/qdfpmFu/tid85+k/gwZi3Mqktbkdq7KL2IxuK4GX66Z/nKfAYiASdyRVTItZ/AB52/U9YtjGmeweKp9zcC9cPr9lTIMfTiQArRkwpJol3wwFTmXOlHQUrijVKn7aOr1VxOZf4cAZIiGBandbhcx4l1oOT+AEtnSwgB6OUBiGRHOmkfZuxkTKfCQn6EhI+38x7Wq2pEYseCvLpWG85VdiH89YqjDKe3yBjtsFts4VfZYcDxZ2RgyDGR9SiZ7H8gbuLG9Jhl9CUyIJcNgJF0eBs35+tlfM/Z0a0enC1xUQ6wgmO1lB3LSG3c9jPghirIaDxCL+e54ZxWD7rKsjd/ZwCcyq/0hIziesPTGnKLnxFNk7lBRhQ2SIOpfR3zrQrCDwScbaCki+n/kLuaBoJ5kwKqOEw/X5kUia7fwckEzr8/Egsen+N8IHDYmJNLDDO4/WqR+9Y5b+hERqiWZlBHicU/79YmPlGfXUHdvg/VjDYNEobahcblVDQg0u3UaQXdgzfw4xtbaM5NozCC5YdOPKYwjyPBRvaAQ1h38W6mBcXR5Nedu13NLJd6PZeyAcku57W3zzC37GLELMyUIFdL/e3crFwLE7P1eBfTQjgbYXhtOE++ymlBaOFjh8xuRniwhvL/QfDmhiKwrKxs02M4FsKKQl3NvDDLlGSsieYjy+2lyGqzq/3Qut00Eb7EoiqqxfVSfWwDJ/3AsfDvgPWgxTeOPllLQ/wZ4NYQoVSW4xADjqIMCHqZTSrPlKzJ+w+0gKtNrcWprINCYuzeIqGfoSFkmR+k6rp5PAXa4Bed1LrDArhlv5o4TdHwM4Ac0Q3fmN/1JKzq0gYIYeLfDn8sklHl93C0bHaWDvIkxKiVS0IaYx4IJECwxbkqLBXq/NL006q4ZQEahY3Hder/L0KIJZh1Buoo0xlFilykx9zGfg3v7NqbKKj+WbtFZh68bDn2d+aw5eMG7muBLBg5pZ8MTy9L8+L69un9hY5aMdQElhx5H7Kugjm1eEbXoMa0C2X+Fj7vMgzVbcGn1jRQG7sCi9Z29pTwuLDNOrLphFLBd09VeESauc3aJ6PeOm/txI5os5qJCrfSl6y0jAANXeZBVZENtNxW5bntIwV4hKmIHUO98mljH2Roc32P05V+ujPbILfyXkkaS3cy7uy3Av5MA2aDtrp0lMoh6vOtex1A6lnGwAbaKifoeylQelXtnfToVXZIQWlv1kQrWpPr7PtqClnf0J+Ut5ktP8Q04cT9pyiwVOsVJx3GpgRWEv2D+BekkcNlxSZDedzErvkT/meIInnAYsYDhWNULlNl8RhfGL7fuGuJSK0dR6X/nc12cXt+HSHm/bBm4aAWIDiFcM0L+gyeehzQ4ZUeNOj1pvzoEZ0G5W01A1gY888XY/Ids05ihzu9hlnOpll/JU8CAX+tnNqCFj7ZU4iDxVhlNQAzVSWfnPqOSMMRhnjBjF6t0ZiIWXJE8ZgGragFRot5icp5zh6gOi7jeD+U+5326iZwH6oA7ZrrmqGlrMQmCTbtpYBpnfoQgRopAtThhpuF1DPVh8h8lo0iFjtzcdjKkL59ETfdLcDvK2qsMoUIzOLhKxrqooCkR2HRrAcFxlgjLwF/a8GwoN4NEJqfoIU5SnZ30nzFFA3L6gGu1EWEiqYpUBFiTLFCWRRVWPEUKo/e1vLEjw7Xheo1uhjqBE1XFogDRgq1w37bNq0B+bGPHtmBAYvW1hH1vtNhBg/HWvFipE1l8uFwd9Vfrsa2wQYQqco1hqZ2D6ZgO9vnZKXFcg9/yqiAbR3fvXvTiwuxV3kZcS0v0vRt0H4iHXrFHVQhRv9VnslvOfspE5MsEIetOziagBVXIrICrSULT5Y3SylrBt7my3rFlKyuUoNLkgLHnnxvUKYIhICOydfvy7m9EgL3LD7PbqsMWWMg8y5aVePf5qAs+SNEhfAaW0RrOBcBpufJRRzAdgbkJHbWHl6/Ev70pdsVmQ0bnYaTfsSbUEw8NA4Agk2+zFP/EU48CbTsnYvzRRdtUmCDmxQSzPHm6ImlqmbqHguWM7Voymum4Z1ZRMWfhq74xvsMkidQSuPd4FNn5WJS4NEMP7OkHKzCo7ffyDTTO0yBmALIHOYl2ZQ+KDRZw+uZw/yohhe+46pxIMjppWowGcx4sLLhLsS65lmvBA9niPuPIXv5y/wEX40ySwkn48Ba10x454NnDWh3Yd0z19rfHiNQcERfzA/j8hFSVgebgVnkwlbx9uK5JGbufODjzO0G1TdHP9sBvvlyVNa/wu8LqppykV8WONNvX3xCVEeEogyokzVMFdEiZWwnOHJNtRvdKmyo7h7L0Q+8OlsEutH25B9uiOJDZdJoBRhc7uozAXH3ijWj2DkJqifhHb1Yhy88Nhs2gFncJ5q/SiF4N3oxLpICvpXGV+K+7W4ArZ6aYK3nl6PmW/Abiarw8MKken61ECyLkVTaTbLvx14YrH7d3kfniJOM1VC7nQHYCvfxrXrLRetO3OZ/HkJoB/Hdh1nwZWxc4fCK+XwM7krJh6MQdWR9Eq0bnBNQnSIuoUjJSZaqL74FJofurFl2uhdbfE42Z6IRxpef7jN5dDEOx1o3cb3yKSIYQ5jkuN++R5obxZk5xqfrU7HGWeKZ/SaEPrsxQ+xhe6eI5TKpohxCuIFAGQMny9Ut8C6PBnFI1KJ+3V1fEat+2/zBcpx4GRtBxE63ul/x/9pvg0tTQUFgFI/iQGiCOhnF4Oo4SsY14Gy0B63FqCm3uS4dvAh1/a5JgNjMJjzeLS6i7u4oBUlvCnnqKrzzx6i8FkO4544cX7hOPjyYAQHOrjaYzCM52ffkhWN++rhnNEVSdyEuawzSwkcirD5gm3rTJHp1FMe+aQ8kUl6MjUn/oqJLkloNgXoV9+VvzCGBJ/cKdPjkoBOOUMxKfaWS+bXjy9CwKEPEU5llN6G6KaSpR3GRR0Rm38oWoGDKTY9Dy9CXJ9X3z/Ya3ae+1/zacLu5sM/vHP5lYxWpEHuf1M/3MqiovTXCQLC/58OhSmFYbGnu1aH8458HAeXl2XvMNE1K4t3PIvQ3PQBNcCYhlvSEDB4C3hnVt31+ZN/DEg1f9qrh6tU7UPnny7bLHv6Kka4hrJJbwq7qAn6utaRxZPeLD7QGYDMK3DnVxidBcMCu/uWHBP3cyPbPpu57CKRMFFVLJ3WwLG+srsHf2k5ES1s+oFjwtDskwv/GY1KWe00qylSvWavh+b0pa5OHBf9WGIpmjRKKbsQdLq2yzxnC0O62t2ruhUn/zkL6J9dLrvVa1utiQUjToZQVhUvQ5EOiTzY1jnkE35k/tsmSmjIe3h6sS56IGTGHNfWajzZYkdKQwXj54GRkf5TpKsGheZbFa6n4OctGwNb4OjNxTJO0sCGi7l/R7DGe3rrdfEccVndvvt5fY71AJNvorJvIRpw8KWpXSlR5YEsNeMzqOqyl4O5DRwnH95cc7xWJXqa/mj9JWgpQkaXl8WmpyPRrUu3Ru96DEqbaX6o2NDcnroi8SX/3YrZiK4P3X7pFmmMV7VIOIb3+c8wAd032kvL8kyttibofkHlICFNYLZ7KwWNyO8LG7UZfzgBTjE8Ar22DZ1x4JL93VnFhrZLy7QppVOJv/lhgeZet5rrooieg8Pc94BylAvaEAP8qFojyEmpkSZFR9qi0m4WyTSHv/6nBeaa8FJVDB1JRS9V10lYReOIqIU0ssNEHqbrLA78hwKcSqdyeiVJCMp4/aLqt1GnWJFHwB9k+mjrYCO44erbZWFP+p6sQFATjdkeomBJxFu9uyjWYRMokSuWfjZuX8qndo6uFovF0woraYWm0N+DCORUD1I5n3PxFjYUya39CKLiyA1HGdYuUDBVMhJaDkEAejl1cBgZXrvuJmaZOd57ZuruJnx81doJCNLe/wRxJVlvlT9yl8amqTrzlUX7E+UhFTnO+XF36g6CUdLWhLe2dmBBtURu/Tv1XiFrdnT+8IJ+fD6WopOwm7JldrUxHjk623p8nTqnM5ccpwcIIZ7ZSEDClzEedXVMT+TAOgPm6Mqg4d3nFkYh5DYeZW6Q3AnssfQiWcLgeGesekr1QDVBmX7qwfYJ/MPvF7ZBvWXDVY07mwbM2KU5fT01DToiSeDgGMKQrO0y80zeOsdpx6Sz8hSgHeOiDDnKWpWmNpepNXHUx0sASn7FRrVLUOF3xxjT+aQ9Roac5eOwtLvte+ELygopZmDa/L7KGdhCOuaWcl84ZU6hoymQVUU0jH4GyYb/M/vZfUsqOGh6ae6l07LI0wVSHivnBTMxImP7Howx/TBZvsm+BatKYIxm/tBAuM+tmXm9Moq/ThQhGQuhTK4EcA8zKCfNYNDjTBbZLyuxNgcqd1J6G0a4JFMVvzNqFPvbeSmNHZUCPe5uhOd7sEuELmFIALnJRQbr8qsnkhSmgdOu4loMIKU2b99qunbCocTQgWZ+hfTz+5kn4PQhhVbuvkyCwAuSHF/RMn7N9UGrt/n6u42HVNmtjQWuSEVinABV6WhNdEFpcgBW5vUzheejlmO09ikUYwcwOOhIS5n/8uenZ3fa7ZoO6uzOTynn2cibAN0VLltRg71ultGo3qlMIkVfi2RRbB5NxiTFQ1WPWamSfC8DcTRk0dD0kmibl8vym+llG8W29O2nrikMa/p1to3NzO/hGj92WfyR5nnjkzgM+o4tEf8R6ZKhn23Y3wAXWV35xMidM6R7dHOHHbzsAn5kk/Pj8xcUAJhY1feJG/FFBrwdow8C9UBagNQJMo0+gtgFsvcTThFXPlvI4KRGK6Ju3Uw5LVjrJmmkVCDca0jZa1YbIoHLenhHajNRLEKvnxqm5b0IkQ4xFAPIVHfxTuFThe5q/O9BHIz5b+7ReE8Ibq1YsSkshGmWX6ipkHnXBKWcGMRSuWrEuiOha9rhwKAPuQJ6MdEnpd9TeD6frPWsp+M6qCyceGH9b9MU1YzZzWp24ZSYAQsUNijwkGHOlpOY3mEpzwIcHEUqOm89tjLlndNKaTf4aUBOJDv6pGGyY5LG7YqWS0XH07aG+jgfyeNHBlIWL8H45ZZ4+VORFIVG7QswfKqMYMj3qmcHpjJWxVYTtfTJAWU0kFjLQebtVeToIuWJAhf9BSLdxNhXawdpcPFZMuAREdag2fgd9BIodX3mf56x6RLz1poaNaD61CcbI7fIz9QqFYlnmUwxLeBoG0pMOyYWJAsDUg3rS7u34YWbuLJdzZVjkukPBBxWfeT0RsIpWoRYlvuGaeT/rxGq48AURMNrGTZX7Pn71wccFhQmNcPOavvlHEAH4LILK8/I5+Ng/DNwHQ9eVb6Tzw0iQsDkwxLZLszlLqX/NYvl3xXaNkO5RAKmaYYb50DPxOmOMzzqOV0wrKqVkI4UqXJ5eNs5n6mTcpUzQ1DjusMWdUU1MKCo7uE7lsY1q2hzUsEzlYwrADtdGXokbmKgvvDwpt5cgDudg/zpnO/mdFC3jgRQbtmV5KsvnGG+3Yt78+ed4tR/Wnv6X4hUgS9P0cgWjZqaV2LoLviiPzjZfzuERwgH24UVg5lmTEwn0AYwhN4soWBz4W154a/4eiXYwiJBszNJdFrtfMlheWuV2Bik4BRoRQ4L+dmnfCjg4/CktGsTcKYJLfQ4PdVIOvUFx3mhDUxuyZ6GlQ3Dz65nZCvOOYpQALBOpYjS67cMc7NphATnlX+em8UhRdwrkJEfbOu8AfSYm//WP6qqcUexIGst2sXd7cMt/RGyDJjEEiiH7n6KSuB5v6z8+bQTzRRoRDHZeDAwLMFvBW4hO+MOtOFdllwD2EDEA21UBwvPFHAiyJKETWTJ+2/GuS8yFKAn7KzHjyXtSr1ElV2D76KoGULTKjNm1rRtAfQyLS+8MJnDXgo5o48Dbyo4aW2aUfgFdU64E2/k1U2rHi8VCbovOUyYKs3Qp9H+cCBIrihXVuox0qQUoE0vqeKBzVTIECSrm/WOTkTj33AFtmPRQIZK5PRickEX4oD4dPtnICP41VwLilBjQJkn0jsu/FXBcqcZu4R9ko/mD/H4zSa+YO3XJbZzr0HLpfp2+b68d0rlpF1yVaM6orcjtsTTi/MAf4pZIQKCJZ6x1FBpM4xN5e7ayBhW+52fdW1IOztS7yghrk+CI2cipvxGxt2OVmob/U5nih5XCbYAtRBbcEwTwWInXZYqm3uEC0V4fNTqfFSbbR0hG6CSD9aSZe4pHYorv9PGfhC/gE9hseUOKrA9KhB9sUpgYcEWXdY2qYT2ySl1ryAJ+ZqbWrlGS0/RSfMqr1ukfxoSau7u66k+aWg0AuNv4cJdhl4gKgNPIzFzvM/fSfNahMbIw1CEmcVCeXuwDMgjWiKNql/ros2mpQSS6UkBa5AQ5wUqXvasPhfHtJlUOI+mppzRYLpG9YiH9BSKYX1u+P+LoWKYB5RsIIQEGGiHqN9gR1lEH8VfSrmHloakx62WoQ7O5QJdV0+K8t8CMzMoHuWafxhykPeG+5JmxTiTCEjL/MmUr7bprwTGtbDnsz91+nIzHMQWMmeII1kw+Mk6AfA/yF6vpv1ByPZ3h8hZztE1IUPUhQeFappKRD4KE7LVJR9BUj6bqkr4ShpDAgXb6ZOyCALWl0UvWZgczdsuMMpHNRfdbfu7gX0aO5GfoD5m/gf452a+ywcITeZSeMy/2xSkgZhUEDJ5LUxdZK77gZpIbsbXuGKHDppYZ8mqb71CEc6lIUchPifpl5GhJZxRmHF+k24VQrjIuXIE3X9XtlbPItsZIdCGbYbLooyVAQBAHXRA+DFj33SoaEH6YDe1CGfR069ukw0ztLd6jgIwLTbQpAUIIbXX2SfjC9t9cirPwK7SxhGqzrKg5N9QGridhnU0AW0TMI65bu/e1AGkFhirMgvxM6oC0U6qUJELaD6ONzf14PJsfJgB6tQMaVnSsAjmsVfan966018XS0K050JMTooPtiZajWwPNcNpBUsFib5ZEpUPkB6aOHzgf7nDOsYenJWRYFHfeUwPrtJfPSdXGDkIKY8PUzMMCoDmh6DWUGU+vjmDeFT6ZpTpfwIuWx6ZBeN48Z+QzBHkrbjRRnpXnCnyi5857JkVQr6WgTc6yGmImQAjDbeccX6P3G44cLJ/Zf5jcVnrxO0Zey9NaqtAsJ598jdLIvKfTe+239Mos8ch5fYjMuWTKKD0lQjz4ucZ69NcsTMm5qkD28Xpdr9AWO0JCq1AGbgQtNFIV/ESf+nvss07yL9kAdgrvl9TISD/jl081buZgUMyvd7ai7TOERfWbXoglH5VS9DQAlqjtAn4WDJw/Fa04kMP7pP4Xq3Waq8Q1Syt21lRpQpluNgrKcGK4AwcfEg6URyO3NTnPaUZtY3C1yzmQUJdsvDIYMIK9ACoeQJxkteZHFf/BQx6qlXXiYKl0/TkN8TQFuo2m6e7xZLY2MJ6J6mjBdmw1V1X3ZBrwEwhILPX+uJO1TbCgJ1as8C8ieaNTgiMuP8I3swlaVlY29jvpnWWbkNMFDk9CXclov1Xj3UDUa5Rob/SDfqKl0sWPyFuQtI2B3K8+BcJIkOoeEdjE9XprNFYkz/4Jmedu8dYQJqxgUAW+JXSGsB3BHANnGrVoiWcNPCjZYR5xg7pWMlx0m7lHExHUUJ7BHylar+nAuJL47sdT5flSpcFiJNlaj+j9qfgAsNpmRpYUaVHC2JMniOGMxEwmE8f5y85pujiHebVts9qPRlAZwSd32dZ8KzIdBhp2ValFoO2CY+i4uMdoftDVz5SVmnt3XBgcZDhB4sXnFU8zMYirJTVMAfeWC8A5wAyZJ3LSc05mNVdbCy90ug55jgSowpfMoFW4Q8y6rfNrhgBrpfVVG3Uw+48qFlZK/DHqTsFlSXeCzoHtN4Vm3KvXlen8vn3FiGmks2qq2tN0P21jZtrJAHsJck/6qQD7alZKSEmR+h7M8uLVKmzClPCQ0Ypnh4yakMw6ecLdu5wmSCOetJBPYSaTqOeS9rMYvn1hOWXmX2/DXbSpNUV02/q1PlsPiO5enwgJw5PloF+kcr+XzdGUGeSk/C1DvSUj1nIJ2rbsjoq3zBz/YP7x3Gdq6oaBe7NGm2FERCvMTeFxpH3x5Hoii98lXYD0F+UbE/uCWy1esl+s9h3KAHL/zV3T0CYt7m4Me9ZheGGVHCfYpoH4nDbyqE4Hf8gq48R/4Ox1Ghkic36GxNN6TW4guxRuweVkW/yIanNaiUlcG8dDM5j2ZGFZZ+GFnShFdP7qcpIUj3XHn5pY8Ubjf2FI2L1fZwDOx1mBHFwpNu1C4raWmbvQFbqZ6rfp0oDQrRvk0CGqbIxfb7Um+gKTlUbeUharRyoaUVJz0W37qN5aTagQDQYB1yupA4udvj1THmShblDVTCjDAoFYNdSm+ogjuz9mc3O74LZaEKU/SwAyOnEQKHGg1m7rz0H+UK4yM32NsRP8KTND0x8UqwhkDoaklCyLMQ0fi1hIaGBL+2dKGDJINaOlvJtycP5F8OmCz4/00rjMUFNGh/ZIQH/yL10zudpGvW2N4NNCFe+7VZuiUmuETfK2yTwXtl35ioM5xDOwBbZhloYR0JQOLWNXakISQbho9z7QdVPmEYsqTRFuqQ8i85cDHygXmMnTxww8FIqKLg0sAcoRVF3vexv43SsJ0Itvmbl8zNpfg/YOvY9upsID4bliD5pYicraGNzWxeqx5wEgmA5Q9q6clpCMKrIkLV/7+vhSRY+sD3NMIZdBOPDMc/ciJEI+heua5clCBo4Z1U8c2xLoNVhdSdnsAZCFbqx74FXI8wlNWir1xRuWZkKJFr1COT+wfkPoYPrYb8h4M61jWyZTDGNMGJNY+sj7+cHxD9g5jZ5ub3eCo1L41OrPFQvVuER3v6C3vtUdWRtuyzV8f4fPacW03rmHfjdV1kNo7Z9F3gktEw2zud/3I2w2VOWzPV4Xz34YsYH3kxKe6nequVLH2bBD5KRfiOADrO8wAqh/ClOFK2OIolm3EYJEU3xi8rKtUBU3mtShOkzRz5XYb8m9COGbX0saI+gChRPXDB5UVH3vh8lCqEIgmPHnr48AuJqK8vtPcd9eI7BKasEf7EDaWzW+YDGhjb4p5lZgX8r3agdxAPZJdvStfLRXZD/6n8R3HGJf2jBlLaql1DwUgp4Rl+6yetouARAD/QFNCWZGtZx5PJ/5siNOOk9pay8CI0Dq8Traj0fJS5LPwfhYmrZaSwDtJ+BquOoBgh+WVNUd1yHXH8ekj1iU8gbCTEgVGAbsgYrE9jctyomhZSVOuCbg/pif1zst9M0whaXRkn/wiV/jzYg6X+qNFqHtG2tH79CfazkzG3XkfEq0QXrr64mrLZH9TKBzFoJS/U6AZCyFhNAIsNxfOpQH1rp93DyVyp3aDeqQ5B7VQTY8ps+dOoE4uPJrJ84udtiIl8/sXhVmtukRZn4IE4DEPo7PmluzOAkM7bEYzfu8e4Q2uVspd81nsfajZj0khnAbS3Li9m3oJqtU7hFXwEJNWvfQk4b8d4hnkkRO1DWtnszYhRxaFc6RZXii4RXexuWvRc+RI4Qqc2cE2Rly0ZiqzJKhQCbUWS9YxUMbtV0QT+XGvMPlVrZPqxbGNNLwhkX13TV1lEEUMmk7V2CPP6P64lxLDJrYSZ+Eod4WLri/IFrTB7k1hA6Kh98QBb7sqv2S5BV6hIxRMK/j5OePxJ3rFjvgn87Y981a/TBO0fWxA71U0BO+lyyWqGPSGpNZcTvBYb1n73Xdxd9gOajdqXbToc6kwn2LqaFehjArzAWBA+0c4si2L+YK6mNWCNpDLtuASy00bxi3IrNwNTqwvo9WwtTdkxW+cC4DY0FwAAElg1YsZRKi6/UX0sh2M15yYp5gqHkiAVnPfcSfdESJG8m1moSsooGQe7ojKQII4JbieFzEom8jZKEH4LlA+8t9Wdg4rMfpQyMh8nRctGuRPXdHxIXZ1h5oej6lesEaXjGCHEKJDs5shsQ0iuHBC+h32pl9LH9tyYTKMxmYY1TzdDPH7E+lDttMyaFHxD837fh8KvB1YejdgX8on33sjNTyyywScw8FSnkhrw0VmCOAdoOn3r8NY/9oq2Abcq+JQbhnXICvKQUAhodykbUdT8xbRnspoeAPczjbBuQHXzn1Hf8yH4Kj9w1Lk8fRayoBLi9Et/z1PRGKtOR7cT6v8ikLSCpw2Dbfsu8MlFPEivyKfkXbENVXqejDQ7QO5MjHwhipedLoTaCVqT3zm83SjppzCE1Hd83lUJzU6gCUpav8zZs58//fGeykIkhK2GWJ1kAI73fch6Ef82t+M1TZrhhh465/BS3EZ+4ziqLi/UE/HwMhCFNvxweoE2S4yKBLxBHC5bu/+yDVLxqSqLyq3ocK1NL/5ai8vqjWtbt4bRCwWHjjyyg7UGKVoLWcSJfNL/MfajjRTj/cP2j3XtAY4H9/sVZ30QHgjVwWY1w5fl5HRWr4jgLJ9Pz4+1xyvqNb4VA5u7PsQTUeMfXpkApkDJfbYBLQaoeTYmXHS1wqyLh58E/M4diXBQXP5MRFukQtjUS0rOoYrXVY3SQnPXPFwz4VNcKtT2jxevHy8t0EsqUwAl92lrfSBjoRpp7CDMhGUH7duvZIrr8mFoqTHINMU/jdNpazgM4nqMfkI+qVQxQj7lj/Oaq6Ndm4hopP0o70LpijBIGNhb9qItSB+WyVgumjnMsqXcnM/Fg7w7ynvFIt8nLa4ur/Wvs5zhay0J/5Vo234U9nYSV9NQgJSvk9UamJrnzhW5QDVO4w1F145lTSPBJPXfihuiyyak2XSDFrYfijqN3X35oOpwMVuokUzCn65vz12JNqiQMAeAmqgRmPzeiGp6smlZm2rJ4USGnZqXWdb/9Uw1GPXz6xzcXWWknbUVCYMaz0Pok4nw96vQhrsKuliImE9cGtM6xkS2MAnP2BcVDE/R3yDLGW/Si5VATMLKrcP9Ek0+i9ROY/Dv90XVjizPJ8LBLAAy1UCxoim0R3CrswQbiehYHPSmOqIdnHJaQ4U/Sy3Cf1goSbqsrxT7bYDBWpo2o6VrskQQpvVMyY/l55QT6aNul167p158kyF9bjysHPCjrPnST0PhPghqX5XQL2E55MujYJnaIx3x/jRHNgCCj+/jXNyF7Q7IJa9XJIpRbrSp/zgDDuFi5KHq5EMGYAIaHAAsaLVwck3OyFN9L1tEAuf/XXEmfXofCU7jTyixwmtZaPPMKtvJap9nXhUljrIeTyFcHMQMN6nErW918LO04O/e3TOSXaqAYuyWQmmi0cdnPDQ3kEse5G1vh6Lezxyk8JdW+PSAC6aBA9g8k3YjLUWrqV4yzG+ytv+OR7jbCW+Ir+ltTtfdgaApKsjx2qGMa+z4cs8jTQxvcHAB40IO/up9CzaiG4NFlhy8xz8kRANCdF3CJWve8ot2wPx/wFitReEJn2TQmznIytPl0Aq4uGsE5Cvrv5bVlXy48TG1aNhvud/Jia6wm7ri+sgWJdMHUDR7l1taKFwCyb6wChooZtrN4LZMy8W6EqkedejeQnpHgl8NdS7O3udLTQYi6SJliTqcGlso36XOGq05Qx6vsJtD2/C9dsJBecR3Pl6oMVj13Rt7Jpxl8niQbBLyzBmO3VAbOju4aruIkZV5fsqpYsPd2HTFy6XC95uEmkBrH6s1SGfjESXxQ6u1NDPRzTTQt0KGk+gLkdfPjK+qWjMIzU+T/FW5bKy2BgA0w8o/PdGD2VgomT5qpCtFTV0J927wfhOR7sgsTCa8ccEJhiV97b7LEvi3OWrbHgSoq4jfu2XfLVk+oscjKLJe49pM0wzDZflbPDS/RloXvht5E5S7urWz2p4WpFdAl+03CQ5FFwuJLezU4kVMicwm968THLLibH1d0GXbKYGTXIfMCJ5U7HQ/l6UgB0nEl69zxONQzEHXqJHyWc0KLzhPs19Y+F5f15RNVsKzkFiyw7Kc521BLZXwWt0Q60/fi5zVoVXtd1nGXfxAIIXiI893t01fVuoBIB4N8yL6ijR+EnNwx3wilTY5+U7CQhXSfq2u3XIV3PdWahfMwoqH509/7xYA7zYsEezjxmyTddEJ6EIT9XQrEQVkpoq0G9k3fjdtMNlo3NxPSRvUUNxrxn5Jb97f0sf1WrJj2FKakivFwmnp7Qy63V/IPEL710dedkk0pUmfEqAKq9ItjrlI7UnV3dEjVqc2yxg0FXAG0bz+ziJC8bQuiJBKiLzDKKy/lPNzh/Dh4SfKQU3Ewa709+eBEJ+qUw0a4AIwCvUZ13cW2sds5Mkgko6V7AFRa05YuTs7QEFVKJlKhHUSn3Rf7ZnqS0Vd4T+ZQd+vUcu5HToAG1BB1N+9YzV+ypEzBrMlYpu82ptXMjBGSYsdRRTXIxIszsfN2XB4w3eQU/ZuxIKtczQtdpMP2YWxv8WL4GtFbkveymWa0TltwqcSLU2qpM5Pw2g2KOoWvICb78IiscvTJZvMfARlq3MFJv23wFKJnmdAUE5ERoGnApQclkNUv3+Ie0t+si8MX4lbpkAEDzPZW/8SaAbpVX/4Aggo7Druv5atULzlYnYkFrY+LGumErTTmj+iORWrXvqD96naROxOCAyfv7N/895XCWpb5Yvacc4T3aiHAnnDF8LF+4RKhS66I1ssKCH8zyZJehG9LNeNyiXqIhWH6Mv3qc14EEzgIrhcO84TD9JX8Kba/PrNnOoCNQtleH+IQDKxMEnr1onZpIYRmuDXW6uYCwHymbm1+sywiDQWGmPMLs0zmytGMgcgkCQZ6i4Ww7gcUk3gupmxrKDy0ZN4Hxh+hxpFwwB/SQmcqWuPsoFr5JIiCAjjh5EfGy1WupVm9u3pRCOR6obC9JCka8RcP83jyXm55hP6on61KdHye5RdPxC5ArP9CmCOUowqQNpOJxt/0Mg8r7FZtOQSmf9PO/P7odEDsvJAzNDtCvdVdf0+DU3SG/4AOzhNa7p1XoOWuWc1PYrc+jCJs9HtY4EdnvFMDe/XT8aMjZxB38WtXMCql0HUs0WQdypEHCFgXzf6LAMoas6N2HtonuZR8yMJ66KFj0q63/whPw0RLWfm1yX+9mlzrsQFvI/ZiCEhy9kVF7sk0kU9K8/RzOUF+9gH1bXk+HNDxjDrkjyV+KhUqh+KM2wnayhvvOOIFuvFlncXO6lDdpHkMlrcwjzSHYS0vP0FG6j0ndiegh8ROHOuCmMOsoqxEBdF0F+6T7VP3K2imQ4ugK+R09tIhogMjFLOE5PGq9fzYD2T7kHXGMJv8lNAzePie+kRroRuHyDlaJp/JURT5u554VXw+fVT4jGky7u1H24P+rSA8iKSYw2d1lkgnoFUYSZCeE9Z9D9ys2I3ZX7Ima2BCLFvkkGJipzhO9kef6eeAhl/Sz8f+zwmmZq9FModz93oVhqEUzg5WZMbCAfyGmOj4Zq885XdMueg+j6mbSPaXDBf4NA+elFi7BWUIkh14CQYWpRhwB7Z3+E0KRgCp0UkFVF4zd9PzLCK1XwOZFxwqR1Ge7whNK8hVxb7foNj8IBwNBJTPaIGFuAyoBppELhw3coirHF/QM7OW4qgVZuqqr6F0yRiQokNpbTfhNEywDbavPOWexWgDESX9OhuXarR/bygQIK3TUZrTy82FNuMEmELK42W5fIlXSjdCbm0QIksQqw6MpTEMi0Gacc8hWmhqEeVeYUoiVRDJhMKWB09WkjGVDLOT6I0A6I5z+ShoD0X4u0Id5TSUYoygOOvGkoA2qIZcTcPU6Oj1nieW5jQwr/c1Tiqljw2UQq9IkVRXzZJrNTruhc+iFqzh5F5Fmplh4SBMJZx3FmOIXXPemL56gPmHSzi8ZURJLDwmliLBH96aI3SPNodMbX9yHRba7PdphGOZB198j1zRU5esWBIIhl8xolPT+4NbEnDxUzYcmtQP7wZnH4YU00yU8ELjkyxqXAQm4PU0EapEQ6STLFtKtfAPkgTBFYJbpK7dx5aWpQ+1qy1FctlCFdVlEumQR/L/j49QUw7ylOgY8u5WVe0KpMmF12TIkF66JiG6tY3LDXYVHwsATuERjNq+xLdFb+Z3C7x7ZxSLqqXO2dv39HvLG6scAl/AChPVHvJdZM/ZRUgZs7v5xs0cfVbScbqb7gw566VP7R1zgIn8qyiqr2f7+WEcQAqzm7w7I3v81qSM8iYFJ3+8iLGxoKo8wJS7pSIKgEa6MmM13UsBdANbYM7LBn9M6Mawl023dZPlMC/sEF+m3UYsd9Ncrg+ywlZXBfH6BvdLnhnYu9Xh0H3vYLQZKiG5599e/6xbArVJQZkh4tkVhBsY2uai6gFIw8OsX5JNiLbE3fS0FamQlsPQMJFHDH6zRh4CD0Ce6qdJyZGMGTCrYYO2IL8ALkivhdYihrR9XiKJ1b7+PYiF/PehmniX0a5eacve+troeay8kHNpeY8WVDISUggesftnEzasNLQHqxe69M/RGja2MXoIVZbIirgVD+8vssTHCqSXyEpWCVtz/CV4UFdaaruNh1JHF3kpHePWBby47xyopfcm+L4kgZ1H8G6yDIxrcbx+Nc1nVF4gZPf61VP1i8BPTx13ZAXMoQxGwCYxm86ngQ/4Nu2LKOHnUTfeMzXq1c4voJgMT/A1tLpQuDR8bhjJHUXELDlwiHv9C1upCQ0/fOOrMUREy4yBLNh6JzkyxcFcUgC4rw6hBlnP2tSFR0mA7LikR+i2bM7qQjGc5IgOuCcjZWgGk9tNqqyrujrUrqQSrBO3YldxrqdO2yCLBhBG0bW1K4swsny3CqjM6lEQXlcKyB7Z13HHTZmetx7eClTQosGY03QsiWhdPv723DWIp7v/KyeaG/A5nmORaHpSWNL+1um3uT5vaLkvDDNfG4xt0hVAFshuByuf6Z6vMYskpxFhnvh/XbKxvPCmWnFV5wm34AU55zTKpAt8kdPwV5oEMa6Ho+nriX9c2iaohju4U9aRJdaWW/HsQihVuLKbQf9agi2ItKbT6gfMWqyrweLcFgD9bWlk8GqMS1n3sSW/c9d4yQoah35aDcmn6groPt4WHPXcXtipJ8jPlTsbRWIVIVex5TJ7SCm0B3XP8IyR7RPZVZ8FBAigSy4UgFjhDCRzXH2YHuyEGEf8onDhV3X1miGFLhVQO1xcAXXmdvv+szX0/vrF7ap/9IewOt+KOQdV/9X8m9g2xG4ovIW1wP9+sSsmw0EhK/HhFIXq3cdwxSnDG32phc3+TlQCJEGWArwDWMVZwktUL2YykRJqVnDahsWkGD+f+hzT4PUsdYNu6kw7iLQTqDFcGJBP/oD4Dm3cD8L8eh6dXjwZejO5UDVDU7UBTsvN8BVUL50ooGSJkc7scF/Lwn2p//q5ZqGu2Si/UF4ysRX+XG4pRb3n3j4va/XseToyZCwq4roHFxsjPG3PeNN/pv38BB+t41AQbaTgxjE2o9bXZmUwLuH4GoRhhJazVpXHCNZl6b+9nh3awM6zYjdL6nwjnnNo6KruMd37B8F4V358F0PJyNzwDgnXS42+KalJBMG2MqIiRTeJQILSBKUxH/ROqLJ6t+Kb38n7MChmDUMR+hofER1hb0FnHQP/OnMlBo5XOafnvtzb0A874k+ZI2XfcJFvrjYfOJV3K6I1fzv0sI8xvcQAtkOTTAbI/JtaCk0iSEbPW7T/M5ttfjHW/r72TJiSw76LA9SATxuZAa62DBDhJNV+8MO3WI7oEE/z4UC46Sjl5MGnnrJ3EK8q02CgecLS/0A1v2M7wYBXWSDMEnVTGBsiRmBitk83SwB1FfLz1rtsMScFD9O3MVPM9uly7+Fl/EPM/81wtXFRB1wEC+C0TH2tR2y9Nv4FdHCq5QNLYaMVa42C2513PS3/i8JZ4buqKkiwYegTJv2w9igIDVkwmMSkVWfmkubY9cUB8KeO+qEE10R97QjLCnqEnuUBKpZbd3nBdmeCYj78IBb8UnGS83/gZSR+jja7f34OnPv0tfFxjvoOIfLhecDN21KhGQAPeWaA8yE2zWQNVuWGNr+T2hrLLPjN28hUW2gO+Z61Dabw0qeUwPkhAiNcGafAa2m6LrikCK33Rn4lUhA9ccU/Z6gmLKJpir9UIyMBgVU1nbezhICOSxcY8bdVsS5y1PE2xcEf/Ju5F8MwLEi5LNdSFeagWJnViQx5f05/v5bRGU4nyS+NAf4wUV0AM/g2ZgqC9d7ckrYuq+mMLhjb7Q871KWgAGi9ftAcJeu3FaaivoJRe+2SQs7/q+02qMyaYRJ831ohkbRQtmQ4qHKsrSk6e3GvrMiX79xDJE7iE6wuoNFL5Uwir+X31lbdmRDzWE5TFqQ+A5QO1IvAmm+iJO8E5o+EJzWRFIKiiQLA1mLNDmrUV7dRNQgzslhkrDWRA0FQh8kAqig7AAGoKWz/Tr/WUGIeZfX5ziiRwORqlHdExtyGw63AQIqLoIgR447vcAUvssCgujXQ7T6Zk+hFPsyL6U9q3qiyxa/8LxbrfqE48YXf4FM/PPMpQxG07sdFoJBrhI6AUF6NaAzOF+QEjyoHcnIBooovSJxaszqSIMozPYLqtO6HVdXcmv5Y149LpxGq4qsDbWGNC3Ec4AKk6BLloI4fxYUKi/kDEdQIZX4HSAb/zw7QNDINMJmFuU/QbtT91Lv+Gzt8b7q6cAaWZqRnMXGEjGUSBv5VVAp+Q3uTL/3EcdwnQKPVvm2iLz7i9QNSidXqBXj6/lM3MXwSNNHnbpMSm3rnzmHjgTNQHkE8o0KUjqdV4xubKJaIywNxGa+TEv2TwK7kN+3HthdiWRK5GXTPDnDJL4kpPxj2Z5vUhd/784DIVWXZd6g1NcIBjryMgCMDQjyKKekjEVYOqogtscp+WemWfcoCG489BypCvTEd1zaXrSHayATQKhSayTbvnJY9aGD5NyvcdHuYw/I9kIW5+67w8s9iDbIM427kUWL5j3o9VPHRw9Kt0fVOhmrPab/ga1gg+ODgFPfHShEgnQfrl6Av8Tr3foyJiy44J4bGcF1gM4DaQHdjax9adOe9VRGZ7wcTO+4clVees+Tpzgc8l6PIms2r4/y0J0weRfrX2frBPVczgxyKXtbUSuISwS3Tp9MWFcgtGDPu9BBgMXUscOLgI8rGB57KbnUcOJ6FUdzdZ46S2tn5yzqqfeV1HTL2ppW0k2FV/+S5fI0Es9xxZAI0q00W+Pe/pMmCO2QG7mx5IvV+TUTKysWrYQ6Q7WHPUS5hLZajZL9f+sao53PKiYKaPUN2fyojJKNYKyzkKCtjSr3q+chduXi6cE3UFm7VjjpFhRqrRRGOELFOIQO9P7l55bfGPIMeVczw3//SXN5cA6sNa+7nPFhcLCANsyrstaYmz9l9gzd6jbnLmBh/25i88VI5EOeM0CKu/0/ckUheyTzJ0leQIVRwfOL0rHlEeb+EHc2DXQUiclO07RlswRfOlPuNNrQvfSRjhzyQRMoBPKnDl7+VNqigZsAyxOSBPWQtj15Ta3A+l8thdYqmzaB3GA5XDLgjke9veuOx8ZFwVVOuo2BYriirLQVKihDgfbyR+n3a2eBDPSsTfTF4h+yN4juGtfsq/dgZQPI5QYsksnYRE0q9lu25AbOza5vZoywk/8ZcvUmD/+nK8OjGesB+ipmbyUvlR8vFo0HaC9r4eRA0mKwk1R+HpDIad+OPt9y69OKaZV5qMA+RgoSQkpObkIWDMy1vjPj7YogthtZ6ofovX08Z2akt1n4LfJemMJCL4zdo81aYxmZr/KzncMir09E74Y3Axr9IGYADHSH5bV2deTZbusszWtCPwXiFepxFlmMr1QWL3pUYZ4QoSK2vIk+IIFDZfNkMNhVytGhZv3yjLzK9DLgcj1FMDcPbE/PwoJtubCUG6EL8apqdBFe9NvcGnL/NiHc5C+fTWiaoo/CChrv9Ob2g10H4bhVJMdDn0Y/XtVmIkop2s7XuTiZ7nw2wb032iOe8S0szCusXsrfLFTugXk/2TmQdTW18BQ4gEq4NedD0zRUM9jZsuwgmPGx37AwFTUz1Xg2d2XwLDYEz59+2GzPOihpOtEI5VW1eMG2fI202NOjagee+uas+VCu7YeoCxqvubrEG8Gxi3PbtRCeD8cU2opzW6FpVrea8eueXT3a0UzKJSSnTRsQWXMHNPhirwepFTvlzIe" title="Mekko Graphics Chart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264151" y="1502803"/>
            <a:ext cx="3605496" cy="4069755"/>
          </a:xfrm>
          <a:prstGeom prst="rect">
            <a:avLst/>
          </a:prstGeom>
          <a:blipFill>
            <a:blip r:embed="rId3"/>
            <a:srcRect/>
            <a:stretch>
              <a:fillRect t="-6353" b="-2837"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050656" y="5247448"/>
            <a:ext cx="33958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+mj-lt"/>
              </a:rPr>
              <a:t>Fonte: </a:t>
            </a:r>
            <a:r>
              <a:rPr lang="pt-BR" sz="1100" dirty="0" err="1">
                <a:latin typeface="+mj-lt"/>
              </a:rPr>
              <a:t>Bain</a:t>
            </a:r>
            <a:r>
              <a:rPr lang="pt-BR" sz="1100" dirty="0">
                <a:latin typeface="+mj-lt"/>
              </a:rPr>
              <a:t> &amp; </a:t>
            </a:r>
            <a:r>
              <a:rPr lang="pt-BR" sz="1100" dirty="0" err="1">
                <a:latin typeface="+mj-lt"/>
              </a:rPr>
              <a:t>Company</a:t>
            </a:r>
            <a:r>
              <a:rPr lang="pt-BR" sz="1100" dirty="0">
                <a:latin typeface="+mj-lt"/>
              </a:rPr>
              <a:t> / BNDES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68913" y="5484046"/>
            <a:ext cx="87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prstClr val="black"/>
                </a:solidFill>
              </a:rPr>
              <a:t>Como forma a impulsionar o desenvolvimento tecnológico e o investimento das empresas brasileiras do Setor, Finep e BNDES lançaram em </a:t>
            </a:r>
            <a:r>
              <a:rPr lang="pt-BR" altLang="pt-BR" sz="1600" b="1" dirty="0" err="1">
                <a:solidFill>
                  <a:prstClr val="black"/>
                </a:solidFill>
              </a:rPr>
              <a:t>nov</a:t>
            </a:r>
            <a:r>
              <a:rPr lang="pt-BR" altLang="pt-BR" sz="1600" b="1" dirty="0">
                <a:solidFill>
                  <a:prstClr val="black"/>
                </a:solidFill>
              </a:rPr>
              <a:t>/2015 o </a:t>
            </a:r>
            <a:r>
              <a:rPr lang="pt-BR" altLang="pt-BR" sz="1600" b="1" u="sng" dirty="0">
                <a:solidFill>
                  <a:prstClr val="black"/>
                </a:solidFill>
              </a:rPr>
              <a:t>PADIQ</a:t>
            </a:r>
            <a:r>
              <a:rPr lang="pt-BR" altLang="pt-BR" sz="1600" b="1" dirty="0">
                <a:solidFill>
                  <a:prstClr val="black"/>
                </a:solidFill>
              </a:rPr>
              <a:t> (</a:t>
            </a:r>
            <a:r>
              <a:rPr lang="pt-BR" sz="1600" b="1" dirty="0">
                <a:solidFill>
                  <a:prstClr val="black"/>
                </a:solidFill>
              </a:rPr>
              <a:t>Plano de Apoio ao Desenvolvimento e Inovação da Indústria Química)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2963" r="18819" b="23950"/>
          <a:stretch/>
        </p:blipFill>
        <p:spPr bwMode="auto">
          <a:xfrm>
            <a:off x="61335" y="1068916"/>
            <a:ext cx="4906682" cy="275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95914" y="3851308"/>
            <a:ext cx="4396605" cy="367874"/>
          </a:xfrm>
          <a:prstGeom prst="rect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ctr" eaLnBrk="1" hangingPunct="1">
              <a:buClr>
                <a:srgbClr val="FF6600"/>
              </a:buClr>
            </a:pPr>
            <a:r>
              <a:rPr lang="pt-BR" altLang="pt-BR" sz="1400" b="1" dirty="0"/>
              <a:t>Déficits comerciais crescentes: US$ 32,9 bilhões em 2015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5688" y="4268126"/>
            <a:ext cx="4860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7A7C"/>
                </a:solidFill>
              </a:rPr>
              <a:t>Apesar de termos grande potencial para produção, especialmente dos Químicos de Base Renovável...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8676" y="47876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/>
              <a:t>USDA prevê que a penetração de químicos com base renovável cresça de 2% em 2005 para 25% em 2025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58684" y="5510252"/>
            <a:ext cx="8710963" cy="792000"/>
          </a:xfrm>
          <a:prstGeom prst="roundRect">
            <a:avLst/>
          </a:prstGeom>
          <a:noFill/>
          <a:ln w="25400">
            <a:solidFill>
              <a:srgbClr val="DD4F05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22" name="Seta em curva para a direita 21"/>
          <p:cNvSpPr/>
          <p:nvPr/>
        </p:nvSpPr>
        <p:spPr>
          <a:xfrm rot="20759077">
            <a:off x="716" y="4011087"/>
            <a:ext cx="439784" cy="650244"/>
          </a:xfrm>
          <a:prstGeom prst="curvedRightArrow">
            <a:avLst/>
          </a:prstGeom>
          <a:solidFill>
            <a:schemeClr val="bg1"/>
          </a:solidFill>
          <a:ln w="34925">
            <a:solidFill>
              <a:srgbClr val="007A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17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84100" y="1489808"/>
            <a:ext cx="7452000" cy="262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2" name="Gráfico 11"/>
          <p:cNvGraphicFramePr/>
          <p:nvPr>
            <p:extLst/>
          </p:nvPr>
        </p:nvGraphicFramePr>
        <p:xfrm>
          <a:off x="-33905" y="1642438"/>
          <a:ext cx="8229600" cy="2721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1831238" y="1041627"/>
            <a:ext cx="5604215" cy="307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ahoma"/>
                <a:cs typeface="Tahoma"/>
              </a:rPr>
              <a:t>Demanda Total por Linha Temática </a:t>
            </a:r>
            <a:r>
              <a:rPr lang="pt-BR" sz="1400" b="1" u="sng" dirty="0">
                <a:latin typeface="Tahoma"/>
                <a:cs typeface="Tahoma"/>
              </a:rPr>
              <a:t>(Total: R$ 2,97 bi)</a:t>
            </a:r>
            <a:endParaRPr lang="en-US" sz="1400" b="1" u="sng" dirty="0" err="1">
              <a:latin typeface="Tahoma"/>
              <a:cs typeface="Tahom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756150" y="4117899"/>
            <a:ext cx="3619500" cy="24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/>
              <a:t>* higiene pessoal, perfumaria e cosméticos</a:t>
            </a:r>
            <a:endParaRPr lang="en-US" sz="1400" dirty="0"/>
          </a:p>
        </p:txBody>
      </p:sp>
      <p:sp>
        <p:nvSpPr>
          <p:cNvPr id="18" name="Retângulo 17"/>
          <p:cNvSpPr/>
          <p:nvPr/>
        </p:nvSpPr>
        <p:spPr>
          <a:xfrm>
            <a:off x="2825970" y="6057165"/>
            <a:ext cx="3122738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Contratações em Andamento...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518451" y="5610546"/>
            <a:ext cx="6336000" cy="396000"/>
          </a:xfrm>
          <a:prstGeom prst="rect">
            <a:avLst/>
          </a:prstGeom>
          <a:gradFill>
            <a:gsLst>
              <a:gs pos="483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1368480" y="5651856"/>
            <a:ext cx="669386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R$ 944 milhões (57%) para linhas de Químicos de Base Renovável (L5 e L6)</a:t>
            </a:r>
          </a:p>
        </p:txBody>
      </p:sp>
      <p:sp>
        <p:nvSpPr>
          <p:cNvPr id="8" name="Chave direita 7"/>
          <p:cNvSpPr/>
          <p:nvPr/>
        </p:nvSpPr>
        <p:spPr>
          <a:xfrm>
            <a:off x="7950720" y="3340100"/>
            <a:ext cx="214860" cy="482600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148820" y="3212523"/>
            <a:ext cx="944628" cy="75045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999527" y="3467525"/>
            <a:ext cx="1268614" cy="24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/>
              <a:t>Químicos de Base Renovável</a:t>
            </a:r>
            <a:endParaRPr lang="en-US" sz="1400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2787870" y="4595682"/>
            <a:ext cx="2564095" cy="603610"/>
          </a:xfrm>
          <a:prstGeom prst="round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ctangle 7"/>
          <p:cNvSpPr txBox="1">
            <a:spLocks noChangeArrowheads="1"/>
          </p:cNvSpPr>
          <p:nvPr/>
        </p:nvSpPr>
        <p:spPr bwMode="auto">
          <a:xfrm>
            <a:off x="3058486" y="4675058"/>
            <a:ext cx="1916855" cy="50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pt-BR" altLang="pt-BR" sz="1800" b="1" dirty="0">
                <a:solidFill>
                  <a:schemeClr val="bg1"/>
                </a:solidFill>
                <a:latin typeface="Calibri" pitchFamily="34" charset="0"/>
              </a:rPr>
              <a:t>R$ 1,7 Bi aprovado para contratação</a:t>
            </a:r>
            <a:endParaRPr lang="pt-BR" altLang="pt-BR" sz="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901354" y="4881425"/>
            <a:ext cx="1883518" cy="620665"/>
          </a:xfrm>
          <a:prstGeom prst="rect">
            <a:avLst/>
          </a:prstGeom>
          <a:gradFill>
            <a:gsLst>
              <a:gs pos="508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7"/>
          <p:cNvSpPr txBox="1">
            <a:spLocks noChangeArrowheads="1"/>
          </p:cNvSpPr>
          <p:nvPr/>
        </p:nvSpPr>
        <p:spPr bwMode="auto">
          <a:xfrm>
            <a:off x="4885554" y="4925603"/>
            <a:ext cx="2008338" cy="55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pt-BR" altLang="pt-BR" sz="1800" b="1" u="sng" dirty="0">
                <a:latin typeface="Calibri" pitchFamily="34" charset="0"/>
              </a:rPr>
              <a:t>R$ 96 milhões não-reembolsáveis</a:t>
            </a:r>
            <a:endParaRPr lang="pt-BR" altLang="pt-BR" sz="700" b="1" u="sng" dirty="0">
              <a:latin typeface="Calibri" pitchFamily="34" charset="0"/>
            </a:endParaRPr>
          </a:p>
        </p:txBody>
      </p:sp>
      <p:sp>
        <p:nvSpPr>
          <p:cNvPr id="4" name="Seta em curva para a direita 3"/>
          <p:cNvSpPr/>
          <p:nvPr/>
        </p:nvSpPr>
        <p:spPr>
          <a:xfrm rot="1400572">
            <a:off x="2147509" y="4686194"/>
            <a:ext cx="639290" cy="883125"/>
          </a:xfrm>
          <a:prstGeom prst="curvedRightArrow">
            <a:avLst/>
          </a:prstGeom>
          <a:solidFill>
            <a:schemeClr val="bg1"/>
          </a:solidFill>
          <a:ln w="34925">
            <a:solidFill>
              <a:srgbClr val="007A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Título 1"/>
          <p:cNvSpPr>
            <a:spLocks noGrp="1"/>
          </p:cNvSpPr>
          <p:nvPr>
            <p:ph type="title"/>
          </p:nvPr>
        </p:nvSpPr>
        <p:spPr>
          <a:xfrm>
            <a:off x="85725" y="36513"/>
            <a:ext cx="9058275" cy="887412"/>
          </a:xfrm>
        </p:spPr>
        <p:txBody>
          <a:bodyPr/>
          <a:lstStyle/>
          <a:p>
            <a:pPr algn="ctr" eaLnBrk="1" hangingPunct="1"/>
            <a:r>
              <a:rPr lang="pt-BR" altLang="pt-BR" sz="2400" b="1" dirty="0">
                <a:latin typeface="Tahoma" pitchFamily="34" charset="0"/>
                <a:cs typeface="Tahoma" pitchFamily="34" charset="0"/>
              </a:rPr>
              <a:t>PADIQ (</a:t>
            </a:r>
            <a:r>
              <a:rPr lang="pt-BR" sz="2400" b="1" dirty="0">
                <a:latin typeface="Tahoma" pitchFamily="34" charset="0"/>
                <a:cs typeface="Tahoma" pitchFamily="34" charset="0"/>
              </a:rPr>
              <a:t>Plano de Apoio ao Desenvolvimento e Inovação da Indústria Química</a:t>
            </a:r>
          </a:p>
        </p:txBody>
      </p:sp>
    </p:spTree>
    <p:extLst>
      <p:ext uri="{BB962C8B-B14F-4D97-AF65-F5344CB8AC3E}">
        <p14:creationId xmlns:p14="http://schemas.microsoft.com/office/powerpoint/2010/main" val="3656177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65" y="4062965"/>
            <a:ext cx="2180970" cy="218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61260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74505" y="1893643"/>
            <a:ext cx="209989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50" u="sng" dirty="0"/>
              <a:t>Apoio às atividades de P&amp;D em 4 linhas</a:t>
            </a:r>
            <a:r>
              <a:rPr lang="pt-BR" sz="1350" dirty="0"/>
              <a:t>: bem estar; design de experiência; tecnologias sustentáveis; e pesquisas relacionadas à pele e cabelo.</a:t>
            </a:r>
          </a:p>
          <a:p>
            <a:pPr algn="just"/>
            <a:endParaRPr lang="pt-BR" sz="1350" u="sng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57518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205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1882928"/>
            <a:ext cx="2052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Desenvolvimento de processo de produção de olefinas leves</a:t>
            </a:r>
            <a:r>
              <a:rPr lang="pt-BR" sz="1400" dirty="0"/>
              <a:t> tais como etileno e </a:t>
            </a:r>
            <a:r>
              <a:rPr lang="pt-BR" sz="1400" dirty="0" err="1"/>
              <a:t>propileno</a:t>
            </a:r>
            <a:r>
              <a:rPr lang="pt-BR" sz="1400" dirty="0"/>
              <a:t> de origem verde (cana-de-açúcar).</a:t>
            </a:r>
          </a:p>
          <a:p>
            <a:pPr algn="just"/>
            <a:endParaRPr lang="pt-BR" sz="1400" dirty="0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R$ 192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29" y="1845717"/>
            <a:ext cx="20160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u="sng" dirty="0"/>
              <a:t>Apoio à toda atividade de P&amp;D da empresa</a:t>
            </a:r>
            <a:r>
              <a:rPr lang="pt-BR" sz="1300" dirty="0"/>
              <a:t>. P</a:t>
            </a:r>
            <a:r>
              <a:rPr lang="pt-BR" sz="1300" dirty="0">
                <a:solidFill>
                  <a:prstClr val="black"/>
                </a:solidFill>
              </a:rPr>
              <a:t>rodutos com pegada sustentável, com menor impacto no meio ambiente, mais seguros, e com conceito de química verde.</a:t>
            </a:r>
            <a:endParaRPr lang="pt-BR" sz="1300" dirty="0"/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R$ 172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871162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Aditivo químico que altera propriedades do etanol</a:t>
            </a:r>
            <a:r>
              <a:rPr lang="pt-BR" sz="1400" dirty="0"/>
              <a:t> e permite o seu uso em motores a diesel em veículos de grande porte. 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R$ 234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Química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14" descr="https://ceeqa.files.wordpress.com/2010/09/logo-brask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5" y="1224817"/>
            <a:ext cx="1499639" cy="35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www.abc-cosmetologia.org.br/wp-content/uploads/2015/08/OXITENO_HR_P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30" y="1128845"/>
            <a:ext cx="1646721" cy="5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yt3.ggpht.com/-lqDeE4bYAPc/AAAAAAAAAAI/AAAAAAAAAAA/C_dQPWsFhJA/s900-c-k-no/phot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17244" b="25133"/>
          <a:stretch/>
        </p:blipFill>
        <p:spPr bwMode="auto">
          <a:xfrm>
            <a:off x="5002539" y="966074"/>
            <a:ext cx="1429910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4" b="19014"/>
          <a:stretch/>
        </p:blipFill>
        <p:spPr bwMode="auto">
          <a:xfrm>
            <a:off x="735480" y="1019212"/>
            <a:ext cx="1007398" cy="6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ângulo de cantos arredondados 35"/>
          <p:cNvSpPr/>
          <p:nvPr/>
        </p:nvSpPr>
        <p:spPr>
          <a:xfrm>
            <a:off x="5329642" y="5425734"/>
            <a:ext cx="2140479" cy="828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5348692" y="5444784"/>
            <a:ext cx="2131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Desenvolvimento sustentável de óleos e manteigas para uso cosmético a partir de plantas da biodiversidade brasileira.</a:t>
            </a:r>
            <a:endParaRPr lang="pt-BR" sz="1200" dirty="0">
              <a:latin typeface="+mj-lt"/>
            </a:endParaRPr>
          </a:p>
        </p:txBody>
      </p:sp>
      <p:sp>
        <p:nvSpPr>
          <p:cNvPr id="41" name="Retângulo de cantos arredondados 40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de cantos arredondados 43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5963199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3632029" y="3568084"/>
            <a:ext cx="84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+ Subvenção</a:t>
            </a:r>
          </a:p>
        </p:txBody>
      </p:sp>
      <p:sp>
        <p:nvSpPr>
          <p:cNvPr id="49" name="Retângulo de cantos arredondados 48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/>
          <p:cNvSpPr txBox="1"/>
          <p:nvPr/>
        </p:nvSpPr>
        <p:spPr>
          <a:xfrm>
            <a:off x="1158825" y="360092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- PSI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8204029" y="3558559"/>
            <a:ext cx="84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+ Subvenção</a:t>
            </a:r>
          </a:p>
        </p:txBody>
      </p:sp>
    </p:spTree>
    <p:extLst>
      <p:ext uri="{BB962C8B-B14F-4D97-AF65-F5344CB8AC3E}">
        <p14:creationId xmlns:p14="http://schemas.microsoft.com/office/powerpoint/2010/main" val="308278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2845" y="4609408"/>
            <a:ext cx="8791662" cy="6235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212549" y="184694"/>
            <a:ext cx="6857968" cy="52322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pt-BR" sz="2800" b="1" dirty="0">
                <a:solidFill>
                  <a:schemeClr val="accent1"/>
                </a:solidFill>
                <a:cs typeface="Tahoma"/>
              </a:rPr>
              <a:t>Modalidades de Apoio FNDCT e Finep</a:t>
            </a:r>
            <a:endParaRPr lang="pt-BR" altLang="pt-BR" sz="2800" b="1" dirty="0">
              <a:solidFill>
                <a:schemeClr val="accent1"/>
              </a:solidFill>
              <a:cs typeface="Tahoma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7035" y="885035"/>
            <a:ext cx="890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 dirty="0">
                <a:solidFill>
                  <a:srgbClr val="007A7C"/>
                </a:solidFill>
              </a:rPr>
              <a:t>Modalidades de Apoio do FNDCT: 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7035" y="1213144"/>
            <a:ext cx="8540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600" b="1" dirty="0"/>
              <a:t>Não reembolsável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Financiamentos de projetos de instituições científicas e tecnológicas (</a:t>
            </a:r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ICTs</a:t>
            </a: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Projetos de cooperação entre </a:t>
            </a:r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ICTs</a:t>
            </a: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 e empresas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Subvenção econômica para empresa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Equalização de encargos financeiros nas operações de crédito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8476" y="2895548"/>
            <a:ext cx="8568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600" b="1" dirty="0"/>
              <a:t>Reembolsável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Projetos de desenvolvimento tecnológico de empresas, sob a forma de </a:t>
            </a:r>
            <a:r>
              <a:rPr lang="pt-BR" sz="1600" u="sng" dirty="0">
                <a:solidFill>
                  <a:prstClr val="white">
                    <a:lumMod val="50000"/>
                  </a:prstClr>
                </a:solidFill>
              </a:rPr>
              <a:t>empréstimo</a:t>
            </a: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;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7526" y="3633634"/>
            <a:ext cx="8496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600" b="1" dirty="0"/>
              <a:t>Investimento 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u="sng" dirty="0">
                <a:solidFill>
                  <a:prstClr val="white">
                    <a:lumMod val="50000"/>
                  </a:prstClr>
                </a:solidFill>
              </a:rPr>
              <a:t>Participação em empresas</a:t>
            </a:r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 com o propósito de desenvolver produtos ou processos inovadores</a:t>
            </a:r>
          </a:p>
        </p:txBody>
      </p:sp>
      <p:sp>
        <p:nvSpPr>
          <p:cNvPr id="10" name="Rectangle 3"/>
          <p:cNvSpPr/>
          <p:nvPr/>
        </p:nvSpPr>
        <p:spPr>
          <a:xfrm>
            <a:off x="72566" y="4394939"/>
            <a:ext cx="9023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A Finep, com recursos principalmente do FNDCT, mas também de demais fontes, apoia todo o ciclo de C,T&amp;I, da pesquisa básica até o desenvolvimento de produtos, serviços e processos nas empresas.</a:t>
            </a:r>
          </a:p>
        </p:txBody>
      </p:sp>
      <p:sp>
        <p:nvSpPr>
          <p:cNvPr id="11" name="Rectangle 17">
            <a:hlinkClick r:id="rId2" action="ppaction://hlinksldjump"/>
          </p:cNvPr>
          <p:cNvSpPr/>
          <p:nvPr/>
        </p:nvSpPr>
        <p:spPr>
          <a:xfrm>
            <a:off x="724706" y="5045683"/>
            <a:ext cx="1440000" cy="720000"/>
          </a:xfrm>
          <a:prstGeom prst="rect">
            <a:avLst/>
          </a:prstGeom>
          <a:solidFill>
            <a:srgbClr val="007A7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77800" h="1778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9">
            <a:hlinkClick r:id="rId2" action="ppaction://hlinksldjump"/>
          </p:cNvPr>
          <p:cNvSpPr/>
          <p:nvPr/>
        </p:nvSpPr>
        <p:spPr>
          <a:xfrm>
            <a:off x="2328036" y="5045683"/>
            <a:ext cx="1440000" cy="720000"/>
          </a:xfrm>
          <a:prstGeom prst="rect">
            <a:avLst/>
          </a:prstGeom>
          <a:solidFill>
            <a:srgbClr val="00505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77800" h="1778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Subvenção Econômica 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para empresas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/>
            </a:endParaRPr>
          </a:p>
        </p:txBody>
      </p:sp>
      <p:sp>
        <p:nvSpPr>
          <p:cNvPr id="13" name="Rectangle 18">
            <a:hlinkClick r:id="rId3" action="ppaction://hlinksldjump"/>
          </p:cNvPr>
          <p:cNvSpPr/>
          <p:nvPr/>
        </p:nvSpPr>
        <p:spPr>
          <a:xfrm>
            <a:off x="7128030" y="5043695"/>
            <a:ext cx="1440000" cy="72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77800" h="184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Financiamento reembolsável 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para Empresas</a:t>
            </a:r>
          </a:p>
        </p:txBody>
      </p:sp>
      <p:sp>
        <p:nvSpPr>
          <p:cNvPr id="14" name="Retângulo 40"/>
          <p:cNvSpPr>
            <a:spLocks noChangeArrowheads="1"/>
          </p:cNvSpPr>
          <p:nvPr/>
        </p:nvSpPr>
        <p:spPr bwMode="auto">
          <a:xfrm>
            <a:off x="659088" y="5021608"/>
            <a:ext cx="15775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Financiamento não </a:t>
            </a:r>
            <a:r>
              <a:rPr lang="pt-BR" altLang="pt-BR" sz="1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reeembolsável</a:t>
            </a:r>
            <a:endParaRPr lang="pt-BR" altLang="pt-BR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para </a:t>
            </a:r>
            <a:r>
              <a:rPr lang="pt-BR" altLang="pt-BR" sz="1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ICTs</a:t>
            </a:r>
            <a:endParaRPr lang="pt-BR" altLang="pt-BR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sp>
        <p:nvSpPr>
          <p:cNvPr id="15" name="Rectangle 18">
            <a:hlinkClick r:id="rId4" action="ppaction://hlinksldjump"/>
          </p:cNvPr>
          <p:cNvSpPr/>
          <p:nvPr/>
        </p:nvSpPr>
        <p:spPr>
          <a:xfrm>
            <a:off x="3930450" y="5040425"/>
            <a:ext cx="1440000" cy="72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77800" h="1778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/>
            </a:endParaRPr>
          </a:p>
        </p:txBody>
      </p:sp>
      <p:sp>
        <p:nvSpPr>
          <p:cNvPr id="16" name="Retângulo 4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512222" y="5049903"/>
            <a:ext cx="1440000" cy="72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77800" h="184150"/>
          </a:sp3d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sp>
        <p:nvSpPr>
          <p:cNvPr id="17" name="Retângulo 1"/>
          <p:cNvSpPr>
            <a:spLocks noChangeArrowheads="1"/>
          </p:cNvSpPr>
          <p:nvPr/>
        </p:nvSpPr>
        <p:spPr bwMode="auto">
          <a:xfrm>
            <a:off x="4050215" y="5127480"/>
            <a:ext cx="11807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Investimento em Fundos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445182" y="5048956"/>
            <a:ext cx="1561368" cy="5755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/>
            <a:r>
              <a:rPr lang="pt-BR" alt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ahoma" pitchFamily="34" charset="0"/>
              </a:rPr>
              <a:t>Investimento Direto (Via FIP Inova Empresa)</a:t>
            </a:r>
            <a:endParaRPr lang="pt-BR" altLang="pt-BR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ahoma" pitchFamily="34" charset="0"/>
            </a:endParaRPr>
          </a:p>
        </p:txBody>
      </p:sp>
      <p:sp>
        <p:nvSpPr>
          <p:cNvPr id="19" name="Seta em curva para cima 25"/>
          <p:cNvSpPr/>
          <p:nvPr/>
        </p:nvSpPr>
        <p:spPr>
          <a:xfrm rot="2915111">
            <a:off x="542200" y="5869483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ctangle 3"/>
          <p:cNvSpPr/>
          <p:nvPr/>
        </p:nvSpPr>
        <p:spPr>
          <a:xfrm>
            <a:off x="720918" y="5790447"/>
            <a:ext cx="1341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</a:rPr>
              <a:t>FNDCT e demais Fundos Federais, como FUNTTEL</a:t>
            </a:r>
          </a:p>
        </p:txBody>
      </p:sp>
      <p:sp>
        <p:nvSpPr>
          <p:cNvPr id="21" name="Seta em curva para cima 25"/>
          <p:cNvSpPr/>
          <p:nvPr/>
        </p:nvSpPr>
        <p:spPr>
          <a:xfrm rot="2915111">
            <a:off x="2152696" y="5873600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ctangle 3"/>
          <p:cNvSpPr/>
          <p:nvPr/>
        </p:nvSpPr>
        <p:spPr>
          <a:xfrm>
            <a:off x="2331414" y="5794564"/>
            <a:ext cx="13412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</a:rPr>
              <a:t>Recursos FNDCT</a:t>
            </a:r>
          </a:p>
        </p:txBody>
      </p:sp>
      <p:sp>
        <p:nvSpPr>
          <p:cNvPr id="23" name="Seta em curva para cima 25"/>
          <p:cNvSpPr/>
          <p:nvPr/>
        </p:nvSpPr>
        <p:spPr>
          <a:xfrm rot="2915111">
            <a:off x="6958072" y="5877717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ectangle 3"/>
          <p:cNvSpPr/>
          <p:nvPr/>
        </p:nvSpPr>
        <p:spPr>
          <a:xfrm>
            <a:off x="7265535" y="5798681"/>
            <a:ext cx="11084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</a:rPr>
              <a:t>FNDCT, Recursos Próprios, </a:t>
            </a:r>
            <a:r>
              <a:rPr lang="pt-BR" sz="1000" b="1" dirty="0" err="1">
                <a:solidFill>
                  <a:schemeClr val="bg1">
                    <a:lumMod val="50000"/>
                  </a:schemeClr>
                </a:solidFill>
              </a:rPr>
              <a:t>Funttel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</a:rPr>
              <a:t> e PSI</a:t>
            </a:r>
          </a:p>
        </p:txBody>
      </p:sp>
      <p:sp>
        <p:nvSpPr>
          <p:cNvPr id="25" name="Seta em curva para cima 25"/>
          <p:cNvSpPr/>
          <p:nvPr/>
        </p:nvSpPr>
        <p:spPr>
          <a:xfrm rot="2915111">
            <a:off x="3754771" y="5869477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ectangle 3"/>
          <p:cNvSpPr/>
          <p:nvPr/>
        </p:nvSpPr>
        <p:spPr>
          <a:xfrm>
            <a:off x="3933489" y="5790441"/>
            <a:ext cx="13412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</a:rPr>
              <a:t>Recursos </a:t>
            </a:r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</a:rPr>
              <a:t>FNDCT</a:t>
            </a:r>
            <a:endParaRPr lang="pt-BR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eta em curva para cima 25"/>
          <p:cNvSpPr/>
          <p:nvPr/>
        </p:nvSpPr>
        <p:spPr>
          <a:xfrm rot="2915111">
            <a:off x="5427057" y="5873594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Rectangle 3"/>
          <p:cNvSpPr/>
          <p:nvPr/>
        </p:nvSpPr>
        <p:spPr>
          <a:xfrm>
            <a:off x="5605775" y="5794558"/>
            <a:ext cx="1341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chemeClr val="bg1">
                    <a:lumMod val="50000"/>
                  </a:schemeClr>
                </a:solidFill>
              </a:rPr>
              <a:t>Recursos Próprios e FUNTTEL</a:t>
            </a:r>
          </a:p>
        </p:txBody>
      </p:sp>
    </p:spTree>
    <p:extLst>
      <p:ext uri="{BB962C8B-B14F-4D97-AF65-F5344CB8AC3E}">
        <p14:creationId xmlns:p14="http://schemas.microsoft.com/office/powerpoint/2010/main" val="8712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 r="9841"/>
          <a:stretch/>
        </p:blipFill>
        <p:spPr bwMode="auto">
          <a:xfrm>
            <a:off x="6350" y="8687"/>
            <a:ext cx="921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06375" y="5298438"/>
            <a:ext cx="864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Tahoma"/>
                <a:cs typeface="Tahoma"/>
              </a:rPr>
              <a:t>Telecomunicações e Semicondutores</a:t>
            </a:r>
          </a:p>
        </p:txBody>
      </p:sp>
    </p:spTree>
    <p:extLst>
      <p:ext uri="{BB962C8B-B14F-4D97-AF65-F5344CB8AC3E}">
        <p14:creationId xmlns:p14="http://schemas.microsoft.com/office/powerpoint/2010/main" val="13322556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9" y="4088112"/>
            <a:ext cx="3270061" cy="218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6110390" y="5473829"/>
            <a:ext cx="1908000" cy="79879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985441" y="3274477"/>
            <a:ext cx="10005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28,8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R$ 27,3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58198" y="2101716"/>
            <a:ext cx="2048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Rede de Transporte de Alta Capacidade (Core IP)                      para atendimento ao PNBL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R$ 84,2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993994"/>
            <a:ext cx="20045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Plataforma </a:t>
            </a:r>
            <a:r>
              <a:rPr lang="pt-BR" sz="1400" dirty="0" err="1"/>
              <a:t>IoT</a:t>
            </a:r>
            <a:endParaRPr lang="pt-BR" sz="1400" dirty="0"/>
          </a:p>
          <a:p>
            <a:pPr algn="ctr"/>
            <a:r>
              <a:rPr lang="pt-BR" sz="1400" dirty="0"/>
              <a:t>+</a:t>
            </a:r>
          </a:p>
          <a:p>
            <a:pPr algn="ctr"/>
            <a:r>
              <a:rPr lang="pt-BR" sz="1400" dirty="0"/>
              <a:t>Banda Larga sem-fio para Área Rural</a:t>
            </a:r>
          </a:p>
          <a:p>
            <a:pPr algn="ctr"/>
            <a:r>
              <a:rPr lang="pt-BR" sz="1400" dirty="0"/>
              <a:t>(LTE 450Mhz )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R$ 87,2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Telecomunicações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6102877" y="5463727"/>
            <a:ext cx="1912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Comunicação LTE na faixa de 450MHz possibilita alcance de até 50km de raio, ideal para área rural</a:t>
            </a:r>
          </a:p>
        </p:txBody>
      </p:sp>
      <p:sp>
        <p:nvSpPr>
          <p:cNvPr id="110" name="Retângulo 109"/>
          <p:cNvSpPr/>
          <p:nvPr/>
        </p:nvSpPr>
        <p:spPr>
          <a:xfrm>
            <a:off x="182378" y="2209437"/>
            <a:ext cx="19089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pt-BR" sz="1400" dirty="0">
                <a:solidFill>
                  <a:srgbClr val="000000"/>
                </a:solidFill>
                <a:latin typeface="Calibri"/>
              </a:rPr>
              <a:t>Redes de Transporte Ópticas de Alta Velocidade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2470975" y="2101716"/>
            <a:ext cx="1908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pt-BR" sz="1400" dirty="0">
                <a:solidFill>
                  <a:srgbClr val="000000"/>
                </a:solidFill>
                <a:latin typeface="Calibri"/>
              </a:rPr>
              <a:t>Rede de Acesso de Alta Velocidade</a:t>
            </a:r>
          </a:p>
          <a:p>
            <a:pPr algn="ctr" fontAlgn="ctr"/>
            <a:r>
              <a:rPr lang="pt-BR" sz="1400" dirty="0">
                <a:solidFill>
                  <a:srgbClr val="000000"/>
                </a:solidFill>
                <a:latin typeface="Calibri"/>
              </a:rPr>
              <a:t>para</a:t>
            </a:r>
          </a:p>
          <a:p>
            <a:pPr algn="ctr" fontAlgn="ctr"/>
            <a:r>
              <a:rPr lang="pt-BR" sz="1400" dirty="0">
                <a:solidFill>
                  <a:srgbClr val="000000"/>
                </a:solidFill>
                <a:latin typeface="Calibri"/>
              </a:rPr>
              <a:t> Área Rural</a:t>
            </a:r>
          </a:p>
        </p:txBody>
      </p:sp>
      <p:pic>
        <p:nvPicPr>
          <p:cNvPr id="35" name="Picture 12" descr="Resultado de imagem para cpq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87" y="1171397"/>
            <a:ext cx="930570" cy="5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6" y="1234974"/>
            <a:ext cx="1684324" cy="36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6" b="37578"/>
          <a:stretch/>
        </p:blipFill>
        <p:spPr bwMode="auto">
          <a:xfrm>
            <a:off x="2702366" y="1283708"/>
            <a:ext cx="1375893" cy="31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 descr="Data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42" y="1309873"/>
            <a:ext cx="1672569" cy="21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757" y="3971005"/>
            <a:ext cx="1499410" cy="136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 descr="Fib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" y="4618361"/>
            <a:ext cx="2380746" cy="15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tângulo de cantos arredondados 40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/>
          <p:cNvSpPr txBox="1"/>
          <p:nvPr/>
        </p:nvSpPr>
        <p:spPr>
          <a:xfrm>
            <a:off x="8122582" y="3497121"/>
            <a:ext cx="1078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latin typeface="Tahoma"/>
                <a:cs typeface="Tahoma"/>
              </a:rPr>
              <a:t>Crédito + Não Reembolsável </a:t>
            </a:r>
            <a:r>
              <a:rPr lang="pt-BR" sz="800" b="1" dirty="0" err="1">
                <a:latin typeface="Tahoma"/>
                <a:cs typeface="Tahoma"/>
              </a:rPr>
              <a:t>Funttel</a:t>
            </a:r>
            <a:endParaRPr lang="pt-BR" sz="800" b="1" dirty="0">
              <a:latin typeface="Tahoma"/>
              <a:cs typeface="Tahoma"/>
            </a:endParaRPr>
          </a:p>
        </p:txBody>
      </p:sp>
      <p:sp>
        <p:nvSpPr>
          <p:cNvPr id="44" name="Retângulo de cantos arredondados 43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de cantos arredondados 45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de cantos arredondados 47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/>
          <p:cNvSpPr txBox="1"/>
          <p:nvPr/>
        </p:nvSpPr>
        <p:spPr>
          <a:xfrm>
            <a:off x="1117041" y="3553303"/>
            <a:ext cx="112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</a:t>
            </a:r>
            <a:r>
              <a:rPr lang="pt-BR" sz="900" b="1" dirty="0" err="1">
                <a:latin typeface="Tahoma"/>
                <a:cs typeface="Tahoma"/>
              </a:rPr>
              <a:t>Funttel</a:t>
            </a:r>
            <a:r>
              <a:rPr lang="pt-BR" sz="900" b="1" dirty="0">
                <a:latin typeface="Tahoma"/>
                <a:cs typeface="Tahoma"/>
              </a:rPr>
              <a:t> + Subvenção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3488766" y="3553303"/>
            <a:ext cx="112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</a:t>
            </a:r>
            <a:r>
              <a:rPr lang="pt-BR" sz="900" b="1" dirty="0" err="1">
                <a:latin typeface="Tahoma"/>
                <a:cs typeface="Tahoma"/>
              </a:rPr>
              <a:t>Funttel</a:t>
            </a:r>
            <a:r>
              <a:rPr lang="pt-BR" sz="900" b="1" dirty="0">
                <a:latin typeface="Tahoma"/>
                <a:cs typeface="Tahoma"/>
              </a:rPr>
              <a:t> + Subvenção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5822391" y="3553303"/>
            <a:ext cx="112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</a:t>
            </a:r>
            <a:r>
              <a:rPr lang="pt-BR" sz="900" b="1" dirty="0" err="1">
                <a:latin typeface="Tahoma"/>
                <a:cs typeface="Tahoma"/>
              </a:rPr>
              <a:t>Funttel</a:t>
            </a:r>
            <a:r>
              <a:rPr lang="pt-BR" sz="900" b="1" dirty="0">
                <a:latin typeface="Tahoma"/>
                <a:cs typeface="Tahoma"/>
              </a:rPr>
              <a:t> + Subvenção</a:t>
            </a:r>
          </a:p>
        </p:txBody>
      </p:sp>
    </p:spTree>
    <p:extLst>
      <p:ext uri="{BB962C8B-B14F-4D97-AF65-F5344CB8AC3E}">
        <p14:creationId xmlns:p14="http://schemas.microsoft.com/office/powerpoint/2010/main" val="4049406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985441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207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R$ 65,1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58198" y="2040209"/>
            <a:ext cx="2004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Infraestrutura para o funcionamento da linha piloto para  produção de semicondutores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R$ 12,5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2062234"/>
            <a:ext cx="20045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ASIC – DSP para sistemas ópticos coerentes e encapsulamento </a:t>
            </a:r>
            <a:r>
              <a:rPr lang="pt-BR" sz="1400" dirty="0" err="1"/>
              <a:t>fotônico</a:t>
            </a:r>
            <a:r>
              <a:rPr lang="pt-BR" sz="1400" dirty="0"/>
              <a:t> de alto desempenho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Semicondutores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8" descr="Resultado de imagem para ht mic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96" y="1149701"/>
            <a:ext cx="492139" cy="6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tângulo 109"/>
          <p:cNvSpPr/>
          <p:nvPr/>
        </p:nvSpPr>
        <p:spPr>
          <a:xfrm>
            <a:off x="182378" y="2147931"/>
            <a:ext cx="19089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pt-BR" sz="1400" dirty="0">
                <a:solidFill>
                  <a:srgbClr val="000000"/>
                </a:solidFill>
                <a:latin typeface="Calibri"/>
              </a:rPr>
              <a:t>Primeira fábrica privada de semicondutores do Hemisfério Sul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2470975" y="2085002"/>
            <a:ext cx="1908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pt-BR" sz="1400" dirty="0">
                <a:solidFill>
                  <a:srgbClr val="000000"/>
                </a:solidFill>
                <a:latin typeface="Calibri"/>
              </a:rPr>
              <a:t>Encapsulamento e testes de Semicondutores no Brasil</a:t>
            </a:r>
          </a:p>
        </p:txBody>
      </p:sp>
      <p:pic>
        <p:nvPicPr>
          <p:cNvPr id="4098" name="Picture 2" descr="Unit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8" y="1107188"/>
            <a:ext cx="16192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Resultado de imagem para ceitec semiconduto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3" b="27777"/>
          <a:stretch/>
        </p:blipFill>
        <p:spPr bwMode="auto">
          <a:xfrm>
            <a:off x="5053173" y="1106967"/>
            <a:ext cx="1431255" cy="67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Resultado de imagem para cpq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499" y="1157578"/>
            <a:ext cx="1023627" cy="60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50" y="4236435"/>
            <a:ext cx="381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6109123" y="5143707"/>
            <a:ext cx="2213209" cy="110829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200" dirty="0">
                <a:solidFill>
                  <a:schemeClr val="tx1"/>
                </a:solidFill>
              </a:rPr>
              <a:t>A UNITEC contará com um </a:t>
            </a:r>
            <a:r>
              <a:rPr lang="pt-BR" sz="1200" dirty="0" err="1">
                <a:solidFill>
                  <a:schemeClr val="tx1"/>
                </a:solidFill>
              </a:rPr>
              <a:t>mix</a:t>
            </a:r>
            <a:r>
              <a:rPr lang="pt-BR" sz="1200" dirty="0">
                <a:solidFill>
                  <a:schemeClr val="tx1"/>
                </a:solidFill>
              </a:rPr>
              <a:t> de produtos que mescla pesquisas de ponta em nanotecnologia a produtos difundidos no mercado global de semicondutores</a:t>
            </a:r>
          </a:p>
        </p:txBody>
      </p:sp>
      <p:sp>
        <p:nvSpPr>
          <p:cNvPr id="40" name="Retângulo de cantos arredondados 39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869698" y="3541216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3605770" y="3524079"/>
            <a:ext cx="932902" cy="393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latin typeface="Tahoma"/>
                <a:cs typeface="Tahoma"/>
              </a:rPr>
              <a:t>Crédito + Subvenção + Investimento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58825" y="3562828"/>
            <a:ext cx="102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</a:t>
            </a:r>
            <a:r>
              <a:rPr lang="pt-BR" sz="900" b="1" dirty="0" err="1">
                <a:latin typeface="Tahoma"/>
                <a:cs typeface="Tahoma"/>
              </a:rPr>
              <a:t>Funttel</a:t>
            </a:r>
            <a:endParaRPr lang="pt-BR" sz="900" b="1" dirty="0">
              <a:latin typeface="Tahoma"/>
              <a:cs typeface="Tahoma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8139670" y="3524079"/>
            <a:ext cx="9329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latin typeface="Tahoma"/>
                <a:cs typeface="Tahoma"/>
              </a:rPr>
              <a:t>Crédito + Não Reembolsável + Investimento</a:t>
            </a:r>
          </a:p>
        </p:txBody>
      </p:sp>
    </p:spTree>
    <p:extLst>
      <p:ext uri="{BB962C8B-B14F-4D97-AF65-F5344CB8AC3E}">
        <p14:creationId xmlns:p14="http://schemas.microsoft.com/office/powerpoint/2010/main" val="2149611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1462" r="752"/>
          <a:stretch/>
        </p:blipFill>
        <p:spPr bwMode="auto">
          <a:xfrm>
            <a:off x="-13652" y="-4"/>
            <a:ext cx="9157652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65785" y="5298438"/>
            <a:ext cx="808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Tahoma"/>
                <a:cs typeface="Tahoma"/>
              </a:rPr>
              <a:t>Mineração e Siderurgia</a:t>
            </a:r>
          </a:p>
        </p:txBody>
      </p:sp>
    </p:spTree>
    <p:extLst>
      <p:ext uri="{BB962C8B-B14F-4D97-AF65-F5344CB8AC3E}">
        <p14:creationId xmlns:p14="http://schemas.microsoft.com/office/powerpoint/2010/main" val="831697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1284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169955" y="1911520"/>
            <a:ext cx="1908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Desenvolvimento e implantação de tecnologia nacional para </a:t>
            </a:r>
            <a:r>
              <a:rPr lang="pt-BR" sz="1400" u="sng" dirty="0"/>
              <a:t>produção de aços de avançados de alta resistência</a:t>
            </a:r>
            <a:r>
              <a:rPr lang="pt-BR" sz="1400" dirty="0"/>
              <a:t>.</a:t>
            </a:r>
            <a:endParaRPr lang="pt-BR" sz="1400" u="sng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71166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174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1844824"/>
            <a:ext cx="205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Refratários de alto rendimento com carbono nano-estruturado</a:t>
            </a:r>
            <a:r>
              <a:rPr lang="pt-BR" sz="1400" dirty="0"/>
              <a:t> e equipamentos para controle de fluxo do metal fundido.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11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R$38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1844824"/>
            <a:ext cx="200454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/>
              <a:t>Desenvolvimento e escalonamento de  </a:t>
            </a:r>
            <a:r>
              <a:rPr lang="pt-BR" sz="1300" u="sng" dirty="0"/>
              <a:t>processo inédito no Brasil para produção de potássio fertilizante</a:t>
            </a:r>
            <a:r>
              <a:rPr lang="pt-BR" sz="1300" dirty="0"/>
              <a:t> de fontes não convencionais, em Bonito,  no Pará.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R$ 100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844824"/>
            <a:ext cx="200454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/>
              <a:t>Centro de pesquisa e planta piloto para o </a:t>
            </a:r>
            <a:r>
              <a:rPr lang="pt-BR" sz="1300" u="sng" dirty="0"/>
              <a:t>desenvolvimento de tecnologia industrial de beneficiamento a seco do minério de ferro</a:t>
            </a:r>
            <a:r>
              <a:rPr lang="pt-BR" sz="1300" dirty="0"/>
              <a:t> e seus rejeitos.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Mineração e Siderurgia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Resultado de imagem para cs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0" y="1029444"/>
            <a:ext cx="1669227" cy="7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29" y="1048778"/>
            <a:ext cx="1759421" cy="7400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93" y="1005021"/>
            <a:ext cx="1875342" cy="79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03" y="1124744"/>
            <a:ext cx="2151402" cy="5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 descr="Resultado de imagem para car structur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1258" b="3294"/>
          <a:stretch/>
        </p:blipFill>
        <p:spPr bwMode="auto">
          <a:xfrm>
            <a:off x="2745731" y="3974396"/>
            <a:ext cx="3598058" cy="228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5445727" y="5259054"/>
            <a:ext cx="3176730" cy="9924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476684" y="5218466"/>
            <a:ext cx="31683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Com  o desenvolvimento de tecnologia de aços avançados de alta resistência a CSN poderá produzir matérias–primas para peças automotivas com seu peso reduzido em até 20%.</a:t>
            </a:r>
          </a:p>
        </p:txBody>
      </p:sp>
      <p:sp>
        <p:nvSpPr>
          <p:cNvPr id="40" name="Retângulo de cantos arredondados 39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918675" y="3624274"/>
            <a:ext cx="979541" cy="22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3658149" y="3601896"/>
            <a:ext cx="770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68350" y="361997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</p:spTree>
    <p:extLst>
      <p:ext uri="{BB962C8B-B14F-4D97-AF65-F5344CB8AC3E}">
        <p14:creationId xmlns:p14="http://schemas.microsoft.com/office/powerpoint/2010/main" val="35852280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5"/>
          <a:stretch/>
        </p:blipFill>
        <p:spPr bwMode="auto">
          <a:xfrm>
            <a:off x="-15763" y="0"/>
            <a:ext cx="9159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27296" y="5121729"/>
            <a:ext cx="9180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65785" y="5298438"/>
            <a:ext cx="808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Tahoma"/>
                <a:cs typeface="Tahoma"/>
              </a:rPr>
              <a:t>Automotivo</a:t>
            </a:r>
          </a:p>
        </p:txBody>
      </p:sp>
    </p:spTree>
    <p:extLst>
      <p:ext uri="{BB962C8B-B14F-4D97-AF65-F5344CB8AC3E}">
        <p14:creationId xmlns:p14="http://schemas.microsoft.com/office/powerpoint/2010/main" val="20363622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183603" y="1819745"/>
            <a:ext cx="190899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1300" dirty="0">
                <a:solidFill>
                  <a:prstClr val="black"/>
                </a:solidFill>
              </a:rPr>
              <a:t>Desenvolvimento de um </a:t>
            </a:r>
            <a:r>
              <a:rPr lang="pt-BR" sz="1300" u="sng" dirty="0">
                <a:solidFill>
                  <a:prstClr val="black"/>
                </a:solidFill>
              </a:rPr>
              <a:t>veiculo utilitário da categoria UTV </a:t>
            </a:r>
            <a:r>
              <a:rPr lang="pt-BR" sz="1300" dirty="0">
                <a:solidFill>
                  <a:prstClr val="black"/>
                </a:solidFill>
              </a:rPr>
              <a:t>(</a:t>
            </a:r>
            <a:r>
              <a:rPr lang="pt-BR" sz="1300" dirty="0" err="1">
                <a:solidFill>
                  <a:prstClr val="black"/>
                </a:solidFill>
              </a:rPr>
              <a:t>Utility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Task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Vehicle</a:t>
            </a:r>
            <a:r>
              <a:rPr lang="pt-BR" sz="1300" dirty="0">
                <a:solidFill>
                  <a:prstClr val="black"/>
                </a:solidFill>
              </a:rPr>
              <a:t>) </a:t>
            </a:r>
            <a:r>
              <a:rPr lang="pt-BR" sz="1300" u="sng" dirty="0">
                <a:solidFill>
                  <a:prstClr val="black"/>
                </a:solidFill>
              </a:rPr>
              <a:t>e um veiculo elétrico do tipo BEV</a:t>
            </a:r>
            <a:r>
              <a:rPr lang="pt-BR" sz="1300" dirty="0">
                <a:solidFill>
                  <a:prstClr val="black"/>
                </a:solidFill>
              </a:rPr>
              <a:t> (</a:t>
            </a:r>
            <a:r>
              <a:rPr lang="pt-BR" sz="1300" dirty="0" err="1">
                <a:solidFill>
                  <a:prstClr val="black"/>
                </a:solidFill>
              </a:rPr>
              <a:t>Battery</a:t>
            </a:r>
            <a:r>
              <a:rPr lang="pt-BR" sz="1300" dirty="0">
                <a:solidFill>
                  <a:prstClr val="black"/>
                </a:solidFill>
              </a:rPr>
              <a:t> Eletric </a:t>
            </a:r>
            <a:r>
              <a:rPr lang="pt-BR" sz="1300" dirty="0" err="1">
                <a:solidFill>
                  <a:prstClr val="black"/>
                </a:solidFill>
              </a:rPr>
              <a:t>Vehicle</a:t>
            </a:r>
            <a:r>
              <a:rPr lang="pt-BR" sz="1300" dirty="0">
                <a:solidFill>
                  <a:prstClr val="black"/>
                </a:solidFill>
              </a:rPr>
              <a:t>).</a:t>
            </a:r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71166" y="3315421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23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1859034"/>
            <a:ext cx="205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err="1"/>
              <a:t>Ecotec</a:t>
            </a:r>
            <a:r>
              <a:rPr lang="pt-BR" sz="1400" dirty="0"/>
              <a:t>: </a:t>
            </a:r>
            <a:r>
              <a:rPr lang="pt-BR" sz="1400" u="sng" dirty="0"/>
              <a:t>Desenvolvimento de um </a:t>
            </a:r>
            <a:r>
              <a:rPr lang="pt-BR" sz="1400" u="sng" dirty="0" err="1">
                <a:solidFill>
                  <a:prstClr val="black"/>
                </a:solidFill>
              </a:rPr>
              <a:t>um</a:t>
            </a:r>
            <a:r>
              <a:rPr lang="pt-BR" sz="1400" u="sng" dirty="0">
                <a:solidFill>
                  <a:prstClr val="black"/>
                </a:solidFill>
              </a:rPr>
              <a:t> micro-ônibus elétrico </a:t>
            </a:r>
            <a:r>
              <a:rPr lang="pt-BR" sz="1400" dirty="0">
                <a:solidFill>
                  <a:prstClr val="black"/>
                </a:solidFill>
              </a:rPr>
              <a:t>para transporte de até 20 passageiros e o seu processo de fabricação</a:t>
            </a:r>
            <a:endParaRPr lang="pt-BR" sz="1400" dirty="0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R$ 169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1941253"/>
            <a:ext cx="20045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>
                <a:solidFill>
                  <a:prstClr val="black"/>
                </a:solidFill>
              </a:rPr>
              <a:t>Desenvolvimento de </a:t>
            </a:r>
            <a:r>
              <a:rPr lang="pt-BR" sz="1300" u="sng" dirty="0">
                <a:solidFill>
                  <a:prstClr val="black"/>
                </a:solidFill>
              </a:rPr>
              <a:t>quatro tipos de baterias avançadas para uso em veículos start-stop, híbridos e puramente elétricos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R$ 62,5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912106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prstClr val="black"/>
                </a:solidFill>
              </a:rPr>
              <a:t>Desenvolvimento de novos produtos nas linhas de utilitários 4x4, caminhões e chassis, e tratores, em nível nacional</a:t>
            </a:r>
            <a:endParaRPr lang="pt-BR" sz="1400" dirty="0"/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Automotivo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13411"/>
          <a:stretch/>
        </p:blipFill>
        <p:spPr bwMode="auto">
          <a:xfrm>
            <a:off x="2908823" y="990028"/>
            <a:ext cx="1054955" cy="8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1" y="1251744"/>
            <a:ext cx="186747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90" y="1288016"/>
            <a:ext cx="1882100" cy="35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 descr="Resultado de imagem para agral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24" y="1018242"/>
            <a:ext cx="1131748" cy="79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8" t="25679" r="26349" b="25361"/>
          <a:stretch/>
        </p:blipFill>
        <p:spPr bwMode="auto">
          <a:xfrm>
            <a:off x="3115282" y="4118320"/>
            <a:ext cx="2880763" cy="213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5940456" y="5111445"/>
            <a:ext cx="2988000" cy="115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5940456" y="5102736"/>
            <a:ext cx="3019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Com o desenvolvimento dos veículos das categorias UTV e BEV, a Tramontina entra em um novo mercado competitivo, e auxiliará  o desenvolvimento da cadeia de fornecedores no Brasil, contando com a parceria de </a:t>
            </a:r>
            <a:r>
              <a:rPr lang="pt-BR" sz="1200" dirty="0" err="1">
                <a:latin typeface="+mj-lt"/>
              </a:rPr>
              <a:t>ICTs</a:t>
            </a:r>
            <a:r>
              <a:rPr lang="pt-BR" sz="1200" dirty="0">
                <a:latin typeface="+mj-lt"/>
              </a:rPr>
              <a:t> e empresas brasileiras.</a:t>
            </a:r>
          </a:p>
        </p:txBody>
      </p:sp>
      <p:sp>
        <p:nvSpPr>
          <p:cNvPr id="40" name="Retângulo de cantos arredondados 39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953674" y="3563796"/>
            <a:ext cx="89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+ Subvenção</a:t>
            </a: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3658149" y="3630471"/>
            <a:ext cx="770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58825" y="3610453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>
                <a:latin typeface="Tahoma"/>
                <a:cs typeface="Tahoma"/>
              </a:rPr>
              <a:t>Crédito</a:t>
            </a:r>
            <a:endParaRPr lang="pt-BR" sz="900" b="1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18240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Resultado de imagem para flores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r="117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65785" y="5298438"/>
            <a:ext cx="808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A7C"/>
                </a:solidFill>
                <a:latin typeface="Tahoma"/>
                <a:cs typeface="Tahoma"/>
              </a:rPr>
              <a:t>Sustentabilidade</a:t>
            </a:r>
          </a:p>
        </p:txBody>
      </p:sp>
    </p:spTree>
    <p:extLst>
      <p:ext uri="{BB962C8B-B14F-4D97-AF65-F5344CB8AC3E}">
        <p14:creationId xmlns:p14="http://schemas.microsoft.com/office/powerpoint/2010/main" val="2349582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98462" y="32744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R$ 68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48289" y="2104698"/>
            <a:ext cx="198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/>
              <a:t>Polímero </a:t>
            </a:r>
            <a:r>
              <a:rPr lang="pt-BR" sz="1300" dirty="0" err="1"/>
              <a:t>bioassimilável</a:t>
            </a:r>
            <a:r>
              <a:rPr lang="pt-BR" sz="1300" dirty="0"/>
              <a:t> para </a:t>
            </a:r>
            <a:r>
              <a:rPr lang="pt-BR" sz="1300" u="sng" dirty="0"/>
              <a:t>embalagens totalmente degradáveis em aterro sanitário</a:t>
            </a:r>
            <a:r>
              <a:rPr lang="pt-BR" sz="1300" dirty="0"/>
              <a:t>.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408914" y="3300825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2214213"/>
            <a:ext cx="2004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Ônibus elétrico híbrido a etanol para transporte de massa.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R$ 9,76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2198714"/>
            <a:ext cx="2004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Implantação de um serviço de pagamento por Serviços Ambientais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768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Sustentabilidade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8" descr="http://www.meiofiltrante.com.br/admin_paula_MF/fotoReleases/210320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5" y="1123144"/>
            <a:ext cx="1027063" cy="58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ângulo 30"/>
          <p:cNvSpPr/>
          <p:nvPr/>
        </p:nvSpPr>
        <p:spPr>
          <a:xfrm>
            <a:off x="112845" y="2205399"/>
            <a:ext cx="2004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400" u="sng" dirty="0"/>
              <a:t>Planta piloto de diesel sintético a partir de resíduos plásticos</a:t>
            </a:r>
            <a:r>
              <a:rPr lang="pt-BR" sz="1400" dirty="0"/>
              <a:t>.</a:t>
            </a:r>
          </a:p>
        </p:txBody>
      </p:sp>
      <p:pic>
        <p:nvPicPr>
          <p:cNvPr id="8194" name="Picture 2" descr="Resultado de imagem para brasil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7" b="25636"/>
          <a:stretch/>
        </p:blipFill>
        <p:spPr bwMode="auto">
          <a:xfrm>
            <a:off x="2744192" y="1097092"/>
            <a:ext cx="1515227" cy="7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upload.wikimedia.org/wikipedia/commons/thumb/c/c2/Itaipu_Binacional_Logo.svg/1000px-Itaipu_Binacional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91" y="1007336"/>
            <a:ext cx="963968" cy="86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m para fundação cer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4058" r="6820" b="25827"/>
          <a:stretch/>
        </p:blipFill>
        <p:spPr bwMode="auto">
          <a:xfrm>
            <a:off x="7995510" y="1302024"/>
            <a:ext cx="1115131" cy="4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9" t="16082" r="15800" b="73169"/>
          <a:stretch/>
        </p:blipFill>
        <p:spPr bwMode="auto">
          <a:xfrm>
            <a:off x="6859558" y="1288376"/>
            <a:ext cx="1088720" cy="5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7951922" y="1327937"/>
            <a:ext cx="0" cy="4367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1" name="Picture 9" descr="http://2.bp.blogspot.com/_C2HavGvLBdI/TQqJEyVk73I/AAAAAAAAAfU/7irVv2BkCIM/s400/imagem2.bm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t="4931" r="4666" b="4716"/>
          <a:stretch/>
        </p:blipFill>
        <p:spPr bwMode="auto">
          <a:xfrm>
            <a:off x="2967300" y="4063385"/>
            <a:ext cx="3240000" cy="21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5917888" y="5108452"/>
            <a:ext cx="2490046" cy="11350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968948" y="5072872"/>
            <a:ext cx="241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O projeto da Itaipu busca pesquisar soluções de mobilidade elétrica que sejam técnica e economicamente viáveis e que possam minimizar o impacto ambiental das fontes sujas de energia. </a:t>
            </a:r>
          </a:p>
        </p:txBody>
      </p:sp>
      <p:sp>
        <p:nvSpPr>
          <p:cNvPr id="41" name="Retângulo de cantos arredondados 40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4" name="Retângulo de cantos arredondados 43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5869698" y="3568084"/>
            <a:ext cx="10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Não-Reembolsável</a:t>
            </a:r>
          </a:p>
        </p:txBody>
      </p:sp>
      <p:sp>
        <p:nvSpPr>
          <p:cNvPr id="46" name="Retângulo de cantos arredondados 45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3619600" y="3600195"/>
            <a:ext cx="848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PSI</a:t>
            </a:r>
          </a:p>
        </p:txBody>
      </p:sp>
      <p:sp>
        <p:nvSpPr>
          <p:cNvPr id="48" name="Retângulo de cantos arredondados 47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1158825" y="3610453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8089023" y="3558559"/>
            <a:ext cx="10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Não-Reembolsável</a:t>
            </a:r>
          </a:p>
        </p:txBody>
      </p:sp>
    </p:spTree>
    <p:extLst>
      <p:ext uri="{BB962C8B-B14F-4D97-AF65-F5344CB8AC3E}">
        <p14:creationId xmlns:p14="http://schemas.microsoft.com/office/powerpoint/2010/main" val="871305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0" name="Retângulo 109"/>
          <p:cNvSpPr/>
          <p:nvPr/>
        </p:nvSpPr>
        <p:spPr>
          <a:xfrm>
            <a:off x="169955" y="1874337"/>
            <a:ext cx="1908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Inovações no setor de saneamento</a:t>
            </a:r>
            <a:r>
              <a:rPr lang="pt-BR" sz="1400" dirty="0"/>
              <a:t>: produção de água de reuso, unidades de </a:t>
            </a:r>
            <a:r>
              <a:rPr lang="pt-BR" sz="1400" dirty="0" err="1"/>
              <a:t>biofiltração</a:t>
            </a:r>
            <a:r>
              <a:rPr lang="pt-BR" sz="1400" dirty="0"/>
              <a:t>, sistema de gaseificação por plasma</a:t>
            </a:r>
            <a:endParaRPr lang="pt-BR" sz="1400" u="sng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23" name="Retângulo 3"/>
          <p:cNvSpPr>
            <a:spLocks noChangeArrowheads="1"/>
          </p:cNvSpPr>
          <p:nvPr/>
        </p:nvSpPr>
        <p:spPr bwMode="auto">
          <a:xfrm>
            <a:off x="1071166" y="32744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R$ 48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23257" y="1886330"/>
            <a:ext cx="205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Estudo e preparação da implantação em escala industrial  de </a:t>
            </a:r>
            <a:r>
              <a:rPr lang="pt-BR" sz="1200" u="sng" dirty="0"/>
              <a:t>uma plataforma de gasificação do carvão de </a:t>
            </a:r>
            <a:r>
              <a:rPr lang="pt-BR" sz="1200" u="sng" dirty="0" err="1"/>
              <a:t>Candiota</a:t>
            </a:r>
            <a:r>
              <a:rPr lang="pt-BR" sz="1200" u="sng" dirty="0"/>
              <a:t>-RS</a:t>
            </a:r>
            <a:r>
              <a:rPr lang="pt-BR" sz="1200" dirty="0"/>
              <a:t>  integrada com geração elétrica em ciclo combinado. 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867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R$ 9,7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1900309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Sistema de gestão de imagens de </a:t>
            </a:r>
            <a:r>
              <a:rPr lang="pt-BR" sz="1400" u="sng" dirty="0" err="1"/>
              <a:t>satelite</a:t>
            </a:r>
            <a:r>
              <a:rPr lang="pt-BR" sz="1400" dirty="0"/>
              <a:t> e aéreas de alta resolução  e alta disponibilidade para defesa civil (</a:t>
            </a:r>
            <a:r>
              <a:rPr lang="pt-BR" sz="1400" dirty="0" err="1"/>
              <a:t>sgihd-dc</a:t>
            </a:r>
            <a:r>
              <a:rPr lang="pt-BR" sz="1400" dirty="0"/>
              <a:t>)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96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R$ 14,1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Sustentabilidade</a:t>
            </a: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088110" y="2004600"/>
            <a:ext cx="18538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u="sng" dirty="0"/>
              <a:t>Planta de Eliminação de Pneus Inservíveis </a:t>
            </a:r>
            <a:r>
              <a:rPr lang="pt-BR" sz="1400" dirty="0"/>
              <a:t>Integrada a uma Central Termoelétrica por Gaseificação</a:t>
            </a:r>
          </a:p>
        </p:txBody>
      </p:sp>
      <p:pic>
        <p:nvPicPr>
          <p:cNvPr id="9218" name="Picture 2" descr="http://www.img.com.br/~/media/imagem/bannerHome/logo_image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56617"/>
          <a:stretch/>
        </p:blipFill>
        <p:spPr bwMode="auto">
          <a:xfrm>
            <a:off x="5167475" y="1101004"/>
            <a:ext cx="131792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8112" r="5548" b="5761"/>
          <a:stretch/>
        </p:blipFill>
        <p:spPr bwMode="auto">
          <a:xfrm>
            <a:off x="1998285" y="4012318"/>
            <a:ext cx="3868908" cy="225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Resultado de imagem para metalvi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9173"/>
          <a:stretch/>
        </p:blipFill>
        <p:spPr bwMode="auto">
          <a:xfrm>
            <a:off x="7452441" y="944700"/>
            <a:ext cx="1152525" cy="89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m para vamt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 b="24989"/>
          <a:stretch/>
        </p:blipFill>
        <p:spPr bwMode="auto">
          <a:xfrm>
            <a:off x="2594903" y="1167412"/>
            <a:ext cx="1668843" cy="51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do de imagem para sabes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9" y="1035265"/>
            <a:ext cx="912085" cy="79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5649866" y="4822484"/>
            <a:ext cx="2552636" cy="14525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5634427" y="4851874"/>
            <a:ext cx="258077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200" dirty="0">
                <a:latin typeface="+mj-lt"/>
              </a:rPr>
              <a:t>Além das iniciativas de </a:t>
            </a:r>
            <a:r>
              <a:rPr lang="pt-BR" sz="1200" dirty="0" err="1">
                <a:latin typeface="+mj-lt"/>
              </a:rPr>
              <a:t>reúso</a:t>
            </a:r>
            <a:r>
              <a:rPr lang="pt-BR" sz="1200" dirty="0">
                <a:latin typeface="+mj-lt"/>
              </a:rPr>
              <a:t>, o projeto da Sabesp promoverá ganho tecnológico com processos, como a filtração de odores de esgoto, por meio de </a:t>
            </a:r>
            <a:r>
              <a:rPr lang="pt-BR" sz="1200" dirty="0" err="1">
                <a:latin typeface="+mj-lt"/>
              </a:rPr>
              <a:t>biofiltração</a:t>
            </a:r>
            <a:r>
              <a:rPr lang="pt-BR" sz="1200" dirty="0">
                <a:latin typeface="+mj-lt"/>
              </a:rPr>
              <a:t> com casca de coco, e redução de água no lodo das estações de tratamento de esgoto.</a:t>
            </a:r>
          </a:p>
        </p:txBody>
      </p:sp>
      <p:sp>
        <p:nvSpPr>
          <p:cNvPr id="39" name="Retângulo de cantos arredondados 38"/>
          <p:cNvSpPr/>
          <p:nvPr/>
        </p:nvSpPr>
        <p:spPr>
          <a:xfrm rot="21553358">
            <a:off x="8134417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8182524" y="3630471"/>
            <a:ext cx="890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3" name="Retângulo de cantos arredondados 42"/>
          <p:cNvSpPr/>
          <p:nvPr/>
        </p:nvSpPr>
        <p:spPr>
          <a:xfrm rot="21553358">
            <a:off x="591509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Retângulo de cantos arredondados 44"/>
          <p:cNvSpPr/>
          <p:nvPr/>
        </p:nvSpPr>
        <p:spPr>
          <a:xfrm rot="21553358">
            <a:off x="35719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3577195" y="3558559"/>
            <a:ext cx="93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+ Subvenção</a:t>
            </a:r>
          </a:p>
        </p:txBody>
      </p:sp>
      <p:sp>
        <p:nvSpPr>
          <p:cNvPr id="47" name="Retângulo de cantos arredondados 46"/>
          <p:cNvSpPr/>
          <p:nvPr/>
        </p:nvSpPr>
        <p:spPr>
          <a:xfrm rot="21553358">
            <a:off x="1209742" y="3557975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1158825" y="3600928"/>
            <a:ext cx="1026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5977495" y="3558559"/>
            <a:ext cx="93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Crédito + Subvenção</a:t>
            </a:r>
          </a:p>
        </p:txBody>
      </p:sp>
    </p:spTree>
    <p:extLst>
      <p:ext uri="{BB962C8B-B14F-4D97-AF65-F5344CB8AC3E}">
        <p14:creationId xmlns:p14="http://schemas.microsoft.com/office/powerpoint/2010/main" val="119715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918256"/>
            <a:ext cx="9144000" cy="3672000"/>
          </a:xfrm>
          <a:prstGeom prst="rect">
            <a:avLst/>
          </a:prstGeom>
          <a:gradFill>
            <a:gsLst>
              <a:gs pos="467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2565505"/>
            <a:ext cx="9144000" cy="473467"/>
          </a:xfrm>
          <a:prstGeom prst="rect">
            <a:avLst/>
          </a:prstGeom>
          <a:gradFill>
            <a:gsLst>
              <a:gs pos="0">
                <a:srgbClr val="007A7C"/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5360" y="-50742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eaLnBrk="0" hangingPunct="0">
              <a:defRPr/>
            </a:pPr>
            <a:r>
              <a:rPr lang="pt-BR" sz="2800" b="1" dirty="0"/>
              <a:t>Índice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9216" y="1922516"/>
            <a:ext cx="7335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A Finep e o FNDCT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FNDCT – Arrecadação e Execução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Evolução do Apoio a Projetos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Avaliação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Resultados e Propostas de Aperfeiçoamento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Observações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Finais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Anexo: Exemplos </a:t>
            </a:r>
            <a:r>
              <a:rPr lang="pt-BR" sz="2000" b="1" dirty="0">
                <a:ea typeface="Tahoma" panose="020B0604030504040204" pitchFamily="34" charset="0"/>
                <a:cs typeface="Tahoma" panose="020B0604030504040204" pitchFamily="34" charset="0"/>
              </a:rPr>
              <a:t>de Programas e de Projetos </a:t>
            </a:r>
            <a:r>
              <a:rPr lang="pt-BR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Apoiados</a:t>
            </a:r>
            <a:endParaRPr lang="pt-BR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908691" y="2624633"/>
            <a:ext cx="466725" cy="361950"/>
          </a:xfrm>
          <a:prstGeom prst="triangle">
            <a:avLst/>
          </a:prstGeom>
          <a:gradFill>
            <a:gsLst>
              <a:gs pos="52100">
                <a:schemeClr val="bg1">
                  <a:lumMod val="6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r="529"/>
          <a:stretch/>
        </p:blipFill>
        <p:spPr bwMode="auto">
          <a:xfrm>
            <a:off x="0" y="-2291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512172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65785" y="5298438"/>
            <a:ext cx="808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Tahoma"/>
                <a:cs typeface="Tahoma"/>
              </a:rPr>
              <a:t>Infraestrutura de Pesquisa</a:t>
            </a:r>
          </a:p>
        </p:txBody>
      </p:sp>
    </p:spTree>
    <p:extLst>
      <p:ext uri="{BB962C8B-B14F-4D97-AF65-F5344CB8AC3E}">
        <p14:creationId xmlns:p14="http://schemas.microsoft.com/office/powerpoint/2010/main" val="31467167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Projeto Sirius (Foto: Divulgação/ LNL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0" y="2906472"/>
            <a:ext cx="2847273" cy="21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4342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Infraestrutura de Pesquisa</a:t>
            </a:r>
          </a:p>
        </p:txBody>
      </p:sp>
      <p:sp>
        <p:nvSpPr>
          <p:cNvPr id="2" name="Retângulo 1"/>
          <p:cNvSpPr/>
          <p:nvPr/>
        </p:nvSpPr>
        <p:spPr>
          <a:xfrm>
            <a:off x="544223" y="1215280"/>
            <a:ext cx="368487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dirty="0"/>
              <a:t>Construção da </a:t>
            </a:r>
            <a:r>
              <a:rPr lang="pt-BR" sz="1500" b="1" dirty="0"/>
              <a:t>maior</a:t>
            </a:r>
            <a:r>
              <a:rPr lang="pt-BR" sz="1500" dirty="0"/>
              <a:t> e mais complexa infraestrutura de geração de luz </a:t>
            </a:r>
            <a:r>
              <a:rPr lang="pt-BR" sz="1500" b="1" dirty="0" err="1"/>
              <a:t>síncrotron</a:t>
            </a:r>
            <a:r>
              <a:rPr lang="pt-BR" sz="1500" dirty="0"/>
              <a:t> do </a:t>
            </a:r>
            <a:r>
              <a:rPr lang="pt-BR" sz="1500" b="1" dirty="0"/>
              <a:t>Hemisfério Sul</a:t>
            </a:r>
          </a:p>
          <a:p>
            <a:pPr algn="just"/>
            <a:endParaRPr lang="pt-BR" sz="1500" b="1" dirty="0"/>
          </a:p>
          <a:p>
            <a:pPr algn="just"/>
            <a:r>
              <a:rPr lang="pt-BR" sz="1500" u="sng" dirty="0"/>
              <a:t>Pesquisa em materiais sintéticos e biológicos com benefícios para todas as áreas do conhecimento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1574564" y="866239"/>
            <a:ext cx="1602459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Projeto Sirius</a:t>
            </a:r>
          </a:p>
        </p:txBody>
      </p:sp>
      <p:sp>
        <p:nvSpPr>
          <p:cNvPr id="34" name="Retângulo com Único Canto Aparado 33"/>
          <p:cNvSpPr/>
          <p:nvPr/>
        </p:nvSpPr>
        <p:spPr>
          <a:xfrm>
            <a:off x="2438730" y="503680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"/>
          <p:cNvSpPr>
            <a:spLocks noChangeArrowheads="1"/>
          </p:cNvSpPr>
          <p:nvPr/>
        </p:nvSpPr>
        <p:spPr bwMode="auto">
          <a:xfrm>
            <a:off x="794742" y="5108935"/>
            <a:ext cx="16145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/>
              <a:t>Valor </a:t>
            </a:r>
            <a:r>
              <a:rPr lang="en-US" altLang="pt-BR" sz="1100" b="1" dirty="0" err="1"/>
              <a:t>Finep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já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repassado</a:t>
            </a:r>
            <a:endParaRPr lang="pt-BR" altLang="pt-BR" sz="1100" b="1" dirty="0"/>
          </a:p>
        </p:txBody>
      </p:sp>
      <p:sp>
        <p:nvSpPr>
          <p:cNvPr id="36" name="Retângulo 3"/>
          <p:cNvSpPr>
            <a:spLocks noChangeArrowheads="1"/>
          </p:cNvSpPr>
          <p:nvPr/>
        </p:nvSpPr>
        <p:spPr bwMode="auto">
          <a:xfrm>
            <a:off x="2482318" y="510080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314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pic>
        <p:nvPicPr>
          <p:cNvPr id="37" name="Picture 2" descr="CNP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5" y="5573071"/>
            <a:ext cx="1510785" cy="69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esultado de imagem para lnl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436" y="5571939"/>
            <a:ext cx="689764" cy="6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to 7"/>
          <p:cNvCxnSpPr>
            <a:stCxn id="166" idx="2"/>
          </p:cNvCxnSpPr>
          <p:nvPr/>
        </p:nvCxnSpPr>
        <p:spPr>
          <a:xfrm flipH="1">
            <a:off x="4508676" y="894583"/>
            <a:ext cx="11484" cy="543600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" descr="Resultado de imagem para cne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81" y="5407760"/>
            <a:ext cx="879120" cy="88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tângulo de cantos arredondados 51"/>
          <p:cNvSpPr/>
          <p:nvPr/>
        </p:nvSpPr>
        <p:spPr>
          <a:xfrm>
            <a:off x="49300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5040023" y="1215280"/>
            <a:ext cx="368487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pt-BR" sz="1400" u="sng" dirty="0"/>
              <a:t>Objetivo de produzir radioisótopos </a:t>
            </a:r>
            <a:r>
              <a:rPr lang="pt-BR" sz="1400" dirty="0"/>
              <a:t>(especialmente o Molibidênio-99) </a:t>
            </a:r>
            <a:r>
              <a:rPr lang="pt-BR" sz="1400" u="sng" dirty="0"/>
              <a:t>para a saúde, indústria e agricultura</a:t>
            </a:r>
          </a:p>
          <a:p>
            <a:pPr algn="just">
              <a:spcBef>
                <a:spcPts val="600"/>
              </a:spcBef>
            </a:pPr>
            <a:r>
              <a:rPr lang="pt-BR" sz="1400" dirty="0"/>
              <a:t>Atualmente, todo o Mo-99 utilizado no Brasil é importado e a instabilidade de seu fornecimento deixa o país vulnerável para atender mais de 3 mil pacientes/dia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5040023" y="866239"/>
            <a:ext cx="3735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Reator </a:t>
            </a:r>
            <a:r>
              <a:rPr lang="pt-BR" b="1" dirty="0" err="1">
                <a:solidFill>
                  <a:schemeClr val="accent2">
                    <a:lumMod val="75000"/>
                  </a:schemeClr>
                </a:solidFill>
              </a:rPr>
              <a:t>Multipropósito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 Brasileiro</a:t>
            </a:r>
          </a:p>
        </p:txBody>
      </p:sp>
      <p:sp>
        <p:nvSpPr>
          <p:cNvPr id="58" name="Retângulo com Único Canto Aparado 57"/>
          <p:cNvSpPr/>
          <p:nvPr/>
        </p:nvSpPr>
        <p:spPr>
          <a:xfrm>
            <a:off x="6934530" y="503680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3"/>
          <p:cNvSpPr>
            <a:spLocks noChangeArrowheads="1"/>
          </p:cNvSpPr>
          <p:nvPr/>
        </p:nvSpPr>
        <p:spPr bwMode="auto">
          <a:xfrm>
            <a:off x="6978118" y="5100807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99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Projeção do Reator Multipropósito Brasileiro (RMB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69" y="2931872"/>
            <a:ext cx="3762345" cy="21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3"/>
          <p:cNvSpPr>
            <a:spLocks noChangeArrowheads="1"/>
          </p:cNvSpPr>
          <p:nvPr/>
        </p:nvSpPr>
        <p:spPr bwMode="auto">
          <a:xfrm>
            <a:off x="5265142" y="5108935"/>
            <a:ext cx="16145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/>
              <a:t>Valor </a:t>
            </a:r>
            <a:r>
              <a:rPr lang="en-US" altLang="pt-BR" sz="1100" b="1" dirty="0" err="1"/>
              <a:t>Finep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já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repassado</a:t>
            </a:r>
            <a:endParaRPr lang="pt-BR" altLang="pt-BR" sz="1100" b="1" dirty="0"/>
          </a:p>
        </p:txBody>
      </p:sp>
      <p:sp>
        <p:nvSpPr>
          <p:cNvPr id="23" name="Retângulo de cantos arredondados 22"/>
          <p:cNvSpPr/>
          <p:nvPr/>
        </p:nvSpPr>
        <p:spPr>
          <a:xfrm rot="21553358">
            <a:off x="3345205" y="5239146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280761" y="5212862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25" name="Retângulo de cantos arredondados 24"/>
          <p:cNvSpPr/>
          <p:nvPr/>
        </p:nvSpPr>
        <p:spPr>
          <a:xfrm rot="21553358">
            <a:off x="7802905" y="5239146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7738461" y="5212862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</p:spTree>
    <p:extLst>
      <p:ext uri="{BB962C8B-B14F-4D97-AF65-F5344CB8AC3E}">
        <p14:creationId xmlns:p14="http://schemas.microsoft.com/office/powerpoint/2010/main" val="3041955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in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01" y="5366327"/>
            <a:ext cx="1299719" cy="9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4342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544223" y="1266080"/>
            <a:ext cx="36848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u="sng" dirty="0"/>
              <a:t>Maior torre de pesquisa do mundo</a:t>
            </a:r>
            <a:r>
              <a:rPr lang="pt-BR" sz="1500" dirty="0"/>
              <a:t>, com 325 metros, vai coletar dados sobre as manifestações</a:t>
            </a:r>
            <a:r>
              <a:rPr lang="pt-BR" sz="1600" dirty="0"/>
              <a:t> atmosféricas para estudos referentes à interação entre a vegetação e atmosfera.</a:t>
            </a:r>
            <a:endParaRPr lang="pt-BR" sz="1500" b="1" dirty="0"/>
          </a:p>
        </p:txBody>
      </p:sp>
      <p:sp>
        <p:nvSpPr>
          <p:cNvPr id="32" name="Retângulo 31"/>
          <p:cNvSpPr/>
          <p:nvPr/>
        </p:nvSpPr>
        <p:spPr>
          <a:xfrm>
            <a:off x="395432" y="866239"/>
            <a:ext cx="3844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Torre Alta de Observação da Amazônia</a:t>
            </a:r>
          </a:p>
        </p:txBody>
      </p:sp>
      <p:sp>
        <p:nvSpPr>
          <p:cNvPr id="34" name="Retângulo com Único Canto Aparado 33"/>
          <p:cNvSpPr/>
          <p:nvPr/>
        </p:nvSpPr>
        <p:spPr>
          <a:xfrm>
            <a:off x="2438730" y="503680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"/>
          <p:cNvSpPr>
            <a:spLocks noChangeArrowheads="1"/>
          </p:cNvSpPr>
          <p:nvPr/>
        </p:nvSpPr>
        <p:spPr bwMode="auto">
          <a:xfrm>
            <a:off x="1569442" y="514703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36" name="Retângulo 3"/>
          <p:cNvSpPr>
            <a:spLocks noChangeArrowheads="1"/>
          </p:cNvSpPr>
          <p:nvPr/>
        </p:nvSpPr>
        <p:spPr bwMode="auto">
          <a:xfrm>
            <a:off x="2482318" y="5100807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12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49300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5040023" y="1215280"/>
            <a:ext cx="368487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pt-BR" sz="1400" u="sng" dirty="0"/>
              <a:t>Maior supercomputador da América Latina, e um dos 100 mais velozes do mundo</a:t>
            </a:r>
            <a:r>
              <a:rPr lang="pt-BR" sz="1400" dirty="0"/>
              <a:t>.</a:t>
            </a:r>
          </a:p>
          <a:p>
            <a:pPr algn="just">
              <a:spcBef>
                <a:spcPts val="600"/>
              </a:spcBef>
            </a:pPr>
            <a:r>
              <a:rPr lang="pt-BR" sz="1400" dirty="0"/>
              <a:t>Peça-chave para a realização de diversas pesquisas, como as mal Alzheimer e o vírus </a:t>
            </a:r>
            <a:r>
              <a:rPr lang="pt-BR" sz="1400" dirty="0" err="1"/>
              <a:t>zika</a:t>
            </a:r>
            <a:r>
              <a:rPr lang="pt-BR" sz="1400" dirty="0"/>
              <a:t>.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5040023" y="866239"/>
            <a:ext cx="3735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Supercomputador Santos Dumont</a:t>
            </a:r>
          </a:p>
        </p:txBody>
      </p:sp>
      <p:sp>
        <p:nvSpPr>
          <p:cNvPr id="58" name="Retângulo com Único Canto Aparado 57"/>
          <p:cNvSpPr/>
          <p:nvPr/>
        </p:nvSpPr>
        <p:spPr>
          <a:xfrm>
            <a:off x="6934530" y="503680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3"/>
          <p:cNvSpPr>
            <a:spLocks noChangeArrowheads="1"/>
          </p:cNvSpPr>
          <p:nvPr/>
        </p:nvSpPr>
        <p:spPr bwMode="auto">
          <a:xfrm>
            <a:off x="6014442" y="5147035"/>
            <a:ext cx="8835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60" name="Retângulo 3"/>
          <p:cNvSpPr>
            <a:spLocks noChangeArrowheads="1"/>
          </p:cNvSpPr>
          <p:nvPr/>
        </p:nvSpPr>
        <p:spPr bwMode="auto">
          <a:xfrm>
            <a:off x="6978118" y="510080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60MM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pic>
        <p:nvPicPr>
          <p:cNvPr id="24" name="Picture 2" descr="Torre vista do meio da floresta amazônica, em São Sebastião do Uarumã (Foto: Bruno Kelly/Reuters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12333" r="7831" b="8041"/>
          <a:stretch/>
        </p:blipFill>
        <p:spPr bwMode="auto">
          <a:xfrm>
            <a:off x="867599" y="2880670"/>
            <a:ext cx="3060000" cy="21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sultado de imag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8489" b="7878"/>
          <a:stretch/>
        </p:blipFill>
        <p:spPr bwMode="auto">
          <a:xfrm>
            <a:off x="5344745" y="2899111"/>
            <a:ext cx="3215947" cy="21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m para lnc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98" y="5618792"/>
            <a:ext cx="1405489" cy="48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5053615" y="6055724"/>
            <a:ext cx="36848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pt-BR" sz="1400" b="1" dirty="0"/>
              <a:t>Laboratório Nacional de Computação Científica</a:t>
            </a:r>
          </a:p>
        </p:txBody>
      </p:sp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Infraestrutura de Pesquisa</a:t>
            </a:r>
          </a:p>
        </p:txBody>
      </p:sp>
      <p:sp>
        <p:nvSpPr>
          <p:cNvPr id="22" name="Retângulo de cantos arredondados 21"/>
          <p:cNvSpPr/>
          <p:nvPr/>
        </p:nvSpPr>
        <p:spPr>
          <a:xfrm rot="21553358">
            <a:off x="3345205" y="5239146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280761" y="5212862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27" name="Retângulo de cantos arredondados 26"/>
          <p:cNvSpPr/>
          <p:nvPr/>
        </p:nvSpPr>
        <p:spPr>
          <a:xfrm rot="21553358">
            <a:off x="7802905" y="5239146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738461" y="5212862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cxnSp>
        <p:nvCxnSpPr>
          <p:cNvPr id="30" name="Conector reto 29"/>
          <p:cNvCxnSpPr/>
          <p:nvPr/>
        </p:nvCxnSpPr>
        <p:spPr>
          <a:xfrm flipH="1">
            <a:off x="4508676" y="894583"/>
            <a:ext cx="11484" cy="543600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209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4342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395432" y="866239"/>
            <a:ext cx="3844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Navio de Pesquisa </a:t>
            </a:r>
            <a:r>
              <a:rPr lang="pt-BR" b="1" dirty="0" err="1">
                <a:solidFill>
                  <a:schemeClr val="accent2">
                    <a:lumMod val="75000"/>
                  </a:schemeClr>
                </a:solidFill>
              </a:rPr>
              <a:t>Hidroceanográfico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Retângulo com Único Canto Aparado 33"/>
          <p:cNvSpPr/>
          <p:nvPr/>
        </p:nvSpPr>
        <p:spPr>
          <a:xfrm>
            <a:off x="2438730" y="5068335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"/>
          <p:cNvSpPr>
            <a:spLocks noChangeArrowheads="1"/>
          </p:cNvSpPr>
          <p:nvPr/>
        </p:nvSpPr>
        <p:spPr bwMode="auto">
          <a:xfrm>
            <a:off x="1569442" y="5178567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36" name="Retângulo 3"/>
          <p:cNvSpPr>
            <a:spLocks noChangeArrowheads="1"/>
          </p:cNvSpPr>
          <p:nvPr/>
        </p:nvSpPr>
        <p:spPr bwMode="auto">
          <a:xfrm>
            <a:off x="2482318" y="5132339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28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49300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/>
          <p:cNvSpPr/>
          <p:nvPr/>
        </p:nvSpPr>
        <p:spPr>
          <a:xfrm>
            <a:off x="5040023" y="866239"/>
            <a:ext cx="3735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Navio Polar Almirante Maximiano</a:t>
            </a:r>
          </a:p>
        </p:txBody>
      </p:sp>
      <p:sp>
        <p:nvSpPr>
          <p:cNvPr id="58" name="Retângulo com Único Canto Aparado 57"/>
          <p:cNvSpPr/>
          <p:nvPr/>
        </p:nvSpPr>
        <p:spPr>
          <a:xfrm>
            <a:off x="6934530" y="5068335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3"/>
          <p:cNvSpPr>
            <a:spLocks noChangeArrowheads="1"/>
          </p:cNvSpPr>
          <p:nvPr/>
        </p:nvSpPr>
        <p:spPr bwMode="auto">
          <a:xfrm>
            <a:off x="6039842" y="5165867"/>
            <a:ext cx="8835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60" name="Retângulo 3"/>
          <p:cNvSpPr>
            <a:spLocks noChangeArrowheads="1"/>
          </p:cNvSpPr>
          <p:nvPr/>
        </p:nvSpPr>
        <p:spPr bwMode="auto">
          <a:xfrm>
            <a:off x="6978118" y="5132339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60MM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O navio Vital de Oliveira em Arraial do Cabo (RJ). Crédito: Marinha do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8" y="2891425"/>
            <a:ext cx="3210536" cy="21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Resultado de imagem para navio polar de apoio a pesqui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13" y="2890600"/>
            <a:ext cx="3064835" cy="216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4215" y="1181849"/>
            <a:ext cx="3778513" cy="16773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 u="sng" dirty="0"/>
              <a:t>Navio equipado com instrumentos científicos de última geração</a:t>
            </a:r>
            <a:r>
              <a:rPr lang="pt-BR" sz="1400" dirty="0"/>
              <a:t>, incluindo um robô submarino com capacidade para mergulhar até 4 mil metros.</a:t>
            </a:r>
          </a:p>
          <a:p>
            <a:pPr algn="just">
              <a:spcBef>
                <a:spcPts val="600"/>
              </a:spcBef>
            </a:pPr>
            <a:r>
              <a:rPr lang="pt-BR" sz="1400" u="sng" dirty="0"/>
              <a:t>Auxílio a pesquisas em vários temas relacionados ao oceano</a:t>
            </a:r>
            <a:r>
              <a:rPr lang="pt-BR" sz="1400" dirty="0"/>
              <a:t>, incluindo meteorologia, mudanças climáticas, biodiversidade, pesca e exploração de recursos minerais e biotecnológicos.</a:t>
            </a:r>
          </a:p>
        </p:txBody>
      </p:sp>
      <p:pic>
        <p:nvPicPr>
          <p:cNvPr id="27" name="Picture 12" descr="Resultado de imagem para logo mari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8" y="5451390"/>
            <a:ext cx="884566" cy="8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Resultado de imagem para logo mari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06" y="5497929"/>
            <a:ext cx="885600" cy="88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952293" y="1344784"/>
            <a:ext cx="377851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 dirty="0"/>
              <a:t>Equipado com </a:t>
            </a:r>
            <a:r>
              <a:rPr lang="pt-BR" sz="1400" u="sng" dirty="0"/>
              <a:t>cinco laboratórios de pesquisas</a:t>
            </a:r>
            <a:r>
              <a:rPr lang="pt-BR" sz="1400" dirty="0"/>
              <a:t>, o navio abriga </a:t>
            </a:r>
            <a:r>
              <a:rPr lang="pt-BR" sz="1400" u="sng" dirty="0"/>
              <a:t>equipamentos para estudos geológicos, sobre a biodiversidade marinha e também a respeito das mudanças climáticas</a:t>
            </a:r>
            <a:r>
              <a:rPr lang="pt-BR" sz="1400" dirty="0"/>
              <a:t>.</a:t>
            </a:r>
          </a:p>
        </p:txBody>
      </p:sp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Infraestrutura de Pesquisa</a:t>
            </a:r>
          </a:p>
        </p:txBody>
      </p:sp>
      <p:sp>
        <p:nvSpPr>
          <p:cNvPr id="21" name="Retângulo de cantos arredondados 20"/>
          <p:cNvSpPr/>
          <p:nvPr/>
        </p:nvSpPr>
        <p:spPr>
          <a:xfrm rot="21553358">
            <a:off x="3345205" y="5270678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280761" y="5244394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28" name="Retângulo de cantos arredondados 27"/>
          <p:cNvSpPr/>
          <p:nvPr/>
        </p:nvSpPr>
        <p:spPr>
          <a:xfrm rot="21553358">
            <a:off x="7802905" y="5270678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7738461" y="5244394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cxnSp>
        <p:nvCxnSpPr>
          <p:cNvPr id="26" name="Conector reto 25"/>
          <p:cNvCxnSpPr/>
          <p:nvPr/>
        </p:nvCxnSpPr>
        <p:spPr>
          <a:xfrm flipH="1">
            <a:off x="4508676" y="894583"/>
            <a:ext cx="11484" cy="543600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9551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Resultado de imagem para butant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16" y="5480078"/>
            <a:ext cx="586629" cy="79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ultado de imagem para copp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05" y="5496325"/>
            <a:ext cx="1599537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4342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395432" y="866239"/>
            <a:ext cx="3844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accent2">
                    <a:lumMod val="75000"/>
                  </a:schemeClr>
                </a:solidFill>
              </a:rPr>
              <a:t>LabOceano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 - Tanque Oceânico</a:t>
            </a:r>
          </a:p>
        </p:txBody>
      </p:sp>
      <p:sp>
        <p:nvSpPr>
          <p:cNvPr id="34" name="Retângulo com Único Canto Aparado 33"/>
          <p:cNvSpPr/>
          <p:nvPr/>
        </p:nvSpPr>
        <p:spPr>
          <a:xfrm>
            <a:off x="2438730" y="5068335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"/>
          <p:cNvSpPr>
            <a:spLocks noChangeArrowheads="1"/>
          </p:cNvSpPr>
          <p:nvPr/>
        </p:nvSpPr>
        <p:spPr bwMode="auto">
          <a:xfrm>
            <a:off x="1569442" y="5178567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36" name="Retângulo 3"/>
          <p:cNvSpPr>
            <a:spLocks noChangeArrowheads="1"/>
          </p:cNvSpPr>
          <p:nvPr/>
        </p:nvSpPr>
        <p:spPr bwMode="auto">
          <a:xfrm>
            <a:off x="2482318" y="5132339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15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4930015" y="1182712"/>
            <a:ext cx="3845255" cy="1694189"/>
          </a:xfrm>
          <a:prstGeom prst="roundRect">
            <a:avLst/>
          </a:prstGeom>
          <a:gradFill>
            <a:gsLst>
              <a:gs pos="53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/>
          <p:cNvSpPr/>
          <p:nvPr/>
        </p:nvSpPr>
        <p:spPr>
          <a:xfrm>
            <a:off x="4647822" y="873636"/>
            <a:ext cx="4519649" cy="36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Laboratório para sequenciamento de DNA</a:t>
            </a:r>
          </a:p>
        </p:txBody>
      </p:sp>
      <p:sp>
        <p:nvSpPr>
          <p:cNvPr id="5" name="Retângulo 4"/>
          <p:cNvSpPr/>
          <p:nvPr/>
        </p:nvSpPr>
        <p:spPr>
          <a:xfrm>
            <a:off x="4952293" y="1344784"/>
            <a:ext cx="3778513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400" dirty="0"/>
              <a:t>Construção de </a:t>
            </a:r>
            <a:r>
              <a:rPr lang="pt-BR" sz="1400" u="sng" dirty="0"/>
              <a:t>laboratório para sequenciamento de DNA </a:t>
            </a:r>
            <a:r>
              <a:rPr lang="pt-BR" sz="1400" dirty="0"/>
              <a:t>e modernização da infraestrutura para teste e produção de vacinas.</a:t>
            </a:r>
          </a:p>
        </p:txBody>
      </p:sp>
      <p:pic>
        <p:nvPicPr>
          <p:cNvPr id="13314" name="Picture 2" descr="Resultado de imag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5" y="2853380"/>
            <a:ext cx="3252851" cy="21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5214" y="1258912"/>
            <a:ext cx="3778513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 u="sng" dirty="0"/>
              <a:t>Maior tanque oceânico do mundo</a:t>
            </a:r>
            <a:r>
              <a:rPr lang="pt-BR" sz="1400" dirty="0"/>
              <a:t>, o projeto  vai garantir </a:t>
            </a:r>
            <a:r>
              <a:rPr lang="pt-BR" sz="1400" u="sng" dirty="0"/>
              <a:t>maior segurança e confiabilidade aos projetos de estruturas flutuantes e às operações no mar</a:t>
            </a:r>
            <a:r>
              <a:rPr lang="pt-BR" sz="1400" dirty="0"/>
              <a:t>, assegurando a preservação do meio ambiente e das estruturas e equipamentos que, em geral, exigem elevado aporte de capital. </a:t>
            </a:r>
          </a:p>
        </p:txBody>
      </p:sp>
      <p:sp>
        <p:nvSpPr>
          <p:cNvPr id="27" name="Retângulo com Único Canto Aparado 26"/>
          <p:cNvSpPr/>
          <p:nvPr/>
        </p:nvSpPr>
        <p:spPr>
          <a:xfrm>
            <a:off x="6528130" y="5068335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3"/>
          <p:cNvSpPr>
            <a:spLocks noChangeArrowheads="1"/>
          </p:cNvSpPr>
          <p:nvPr/>
        </p:nvSpPr>
        <p:spPr bwMode="auto">
          <a:xfrm>
            <a:off x="5658842" y="5178567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/>
              <a:t>Apoio</a:t>
            </a:r>
            <a:r>
              <a:rPr lang="en-US" altLang="pt-BR" sz="1100" b="1" dirty="0"/>
              <a:t> </a:t>
            </a:r>
            <a:r>
              <a:rPr lang="en-US" altLang="pt-BR" sz="1100" b="1" dirty="0" err="1"/>
              <a:t>Finep</a:t>
            </a:r>
            <a:endParaRPr lang="pt-BR" altLang="pt-BR" sz="1100" b="1" dirty="0"/>
          </a:p>
        </p:txBody>
      </p:sp>
      <p:sp>
        <p:nvSpPr>
          <p:cNvPr id="29" name="Retângulo 3"/>
          <p:cNvSpPr>
            <a:spLocks noChangeArrowheads="1"/>
          </p:cNvSpPr>
          <p:nvPr/>
        </p:nvSpPr>
        <p:spPr bwMode="auto">
          <a:xfrm>
            <a:off x="6571718" y="5132339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34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://www.butantan.gov.br/Style%20Library/Images/ImagensBut/pesquisa/pesquisa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31" y="2898452"/>
            <a:ext cx="3672000" cy="21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/>
              <a:t>Infraestrutura de Pesquisa</a:t>
            </a:r>
          </a:p>
        </p:txBody>
      </p:sp>
      <p:sp>
        <p:nvSpPr>
          <p:cNvPr id="21" name="Retângulo de cantos arredondados 20"/>
          <p:cNvSpPr/>
          <p:nvPr/>
        </p:nvSpPr>
        <p:spPr>
          <a:xfrm rot="21553358">
            <a:off x="3345205" y="5270678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280761" y="5244394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sp>
        <p:nvSpPr>
          <p:cNvPr id="23" name="Retângulo de cantos arredondados 22"/>
          <p:cNvSpPr/>
          <p:nvPr/>
        </p:nvSpPr>
        <p:spPr>
          <a:xfrm rot="21553358">
            <a:off x="7488580" y="5270678"/>
            <a:ext cx="962025" cy="34720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A7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424136" y="5244394"/>
            <a:ext cx="107749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latin typeface="Tahoma"/>
                <a:cs typeface="Tahoma"/>
              </a:rPr>
              <a:t>Não Reembolsável</a:t>
            </a:r>
          </a:p>
        </p:txBody>
      </p:sp>
      <p:cxnSp>
        <p:nvCxnSpPr>
          <p:cNvPr id="25" name="Conector reto 24"/>
          <p:cNvCxnSpPr/>
          <p:nvPr/>
        </p:nvCxnSpPr>
        <p:spPr>
          <a:xfrm flipH="1">
            <a:off x="4508676" y="894583"/>
            <a:ext cx="11484" cy="543600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1446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2"/>
          <p:cNvSpPr txBox="1">
            <a:spLocks/>
          </p:cNvSpPr>
          <p:nvPr/>
        </p:nvSpPr>
        <p:spPr bwMode="auto">
          <a:xfrm>
            <a:off x="503238" y="3908425"/>
            <a:ext cx="82296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pt-BR" sz="1600" b="1">
                <a:solidFill>
                  <a:srgbClr val="FFFFFF"/>
                </a:solidFill>
                <a:cs typeface="Tahoma" pitchFamily="34" charset="0"/>
              </a:rPr>
              <a:t>SAC: 21 2555-0555 | sac@finep.gov.br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pt-BR" sz="1600" b="1">
                <a:solidFill>
                  <a:srgbClr val="FFFFFF"/>
                </a:solidFill>
                <a:cs typeface="Tahoma" pitchFamily="34" charset="0"/>
              </a:rPr>
              <a:t>Ouvidoria: 21 2557-2414 | ouvidoria@finep.gov.br</a:t>
            </a:r>
          </a:p>
        </p:txBody>
      </p:sp>
      <p:sp>
        <p:nvSpPr>
          <p:cNvPr id="2" name="Retângulo 1"/>
          <p:cNvSpPr/>
          <p:nvPr/>
        </p:nvSpPr>
        <p:spPr>
          <a:xfrm>
            <a:off x="3717925" y="5410200"/>
            <a:ext cx="4802188" cy="871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632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5519738"/>
            <a:ext cx="41957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31800" y="1085850"/>
            <a:ext cx="8229600" cy="1936750"/>
          </a:xfrm>
        </p:spPr>
        <p:txBody>
          <a:bodyPr/>
          <a:lstStyle/>
          <a:p>
            <a:pPr eaLnBrk="1" hangingPunct="1"/>
            <a:r>
              <a:rPr lang="en-US" altLang="pt-BR" sz="3600" b="0" dirty="0" err="1">
                <a:latin typeface="Tahoma" pitchFamily="34" charset="0"/>
                <a:cs typeface="Tahoma" pitchFamily="34" charset="0"/>
              </a:rPr>
              <a:t>Obrigado</a:t>
            </a:r>
            <a:r>
              <a:rPr lang="en-US" altLang="pt-BR" sz="3600" b="0" dirty="0">
                <a:latin typeface="Tahoma" pitchFamily="34" charset="0"/>
                <a:cs typeface="Tahoma" pitchFamily="34" charset="0"/>
              </a:rPr>
              <a:t>!</a:t>
            </a:r>
            <a:br>
              <a:rPr lang="en-US" altLang="pt-BR" sz="3600" b="0" dirty="0">
                <a:latin typeface="Tahoma" pitchFamily="34" charset="0"/>
                <a:cs typeface="Tahoma" pitchFamily="34" charset="0"/>
              </a:rPr>
            </a:br>
            <a:r>
              <a:rPr lang="pt-BR" altLang="pt-BR" sz="2800" b="0" dirty="0">
                <a:latin typeface="Tahoma" pitchFamily="34" charset="0"/>
                <a:cs typeface="Tahoma" pitchFamily="34" charset="0"/>
              </a:rPr>
              <a:t>Marcos Cintra</a:t>
            </a:r>
            <a:br>
              <a:rPr lang="pt-BR" altLang="pt-BR" sz="2800" b="0" dirty="0">
                <a:latin typeface="Tahoma" pitchFamily="34" charset="0"/>
                <a:cs typeface="Tahoma" pitchFamily="34" charset="0"/>
              </a:rPr>
            </a:br>
            <a:r>
              <a:rPr lang="pt-BR" altLang="pt-BR" sz="2800" b="0" dirty="0">
                <a:latin typeface="Tahoma" pitchFamily="34" charset="0"/>
                <a:cs typeface="Tahoma" pitchFamily="34" charset="0"/>
              </a:rPr>
              <a:t>Presidente</a:t>
            </a:r>
            <a:br>
              <a:rPr lang="pt-BR" altLang="pt-BR" sz="2800" b="0" dirty="0">
                <a:latin typeface="Tahoma" pitchFamily="34" charset="0"/>
                <a:cs typeface="Tahoma" pitchFamily="34" charset="0"/>
              </a:rPr>
            </a:br>
            <a:r>
              <a:rPr lang="en-US" altLang="pt-BR" sz="2000" b="0" dirty="0">
                <a:latin typeface="Tahoma" pitchFamily="34" charset="0"/>
                <a:cs typeface="Tahoma" pitchFamily="34" charset="0"/>
              </a:rPr>
              <a:t>presidencia@finep.gov.br</a:t>
            </a:r>
          </a:p>
        </p:txBody>
      </p:sp>
    </p:spTree>
    <p:extLst>
      <p:ext uri="{BB962C8B-B14F-4D97-AF65-F5344CB8AC3E}">
        <p14:creationId xmlns:p14="http://schemas.microsoft.com/office/powerpoint/2010/main" val="70948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358" y="-99392"/>
            <a:ext cx="8229600" cy="8874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pt-BR" sz="2800" b="1" dirty="0"/>
              <a:t>FNDCT: Arrecadação x Pagamentos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659" y="1006386"/>
            <a:ext cx="8500177" cy="1486079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arrecadação do FNDCT sofre o primeiro corte no final de 2013 com a perda da arrecadação do CT-</a:t>
            </a:r>
            <a:r>
              <a:rPr lang="pt-BR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Petro</a:t>
            </a:r>
            <a:r>
              <a:rPr lang="pt-BR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A partir da PLOA de 2014 já não se pode contar com os recursos dessa fonte, embora haja uma ADIN em julgamento no STF .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2016 sofre o segundo corte com a PEC 275, que aumentou a DRU incidente nas receitas vinculadas do FNDCT de 20% para 30%.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8" y="2757660"/>
            <a:ext cx="8500177" cy="32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44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79512" y="933659"/>
            <a:ext cx="8784975" cy="2699121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fonte 180 é composta pelos recursos provenientes do pagamento de juros e amortização ao FNDCT pelos empréstimos contraídos pela Finep através da ação 00LV.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2017, esses recursos - R$588 milhões - representarão 16% da arrecadação projetada para o fundo naquele ano. A projeção de arrecadação para o FNDCT em 2016 foi subavaliada pela SOF. 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Ação de Empréstimo teve impacto positivo para o FNDCT, com a expansão do apoio à inovação nas empresas, a preservação de recursos do fundo, que de outra forma poderiam ter sido contingenciados, e a geração novas receitas (juros e amortização).</a:t>
            </a:r>
            <a:endParaRPr lang="pt-BR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4" y="2967773"/>
            <a:ext cx="8814391" cy="311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pt-BR" sz="2800" b="1" dirty="0"/>
              <a:t>FNDCT - Arrecadação  (fonte 180)</a:t>
            </a:r>
          </a:p>
        </p:txBody>
      </p:sp>
    </p:spTree>
    <p:extLst>
      <p:ext uri="{BB962C8B-B14F-4D97-AF65-F5344CB8AC3E}">
        <p14:creationId xmlns:p14="http://schemas.microsoft.com/office/powerpoint/2010/main" val="4618086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FILL"/>
  <p:tag name="MEKKO" val="MekkoChart"/>
  <p:tag name="MEKKOSAVED" val="1"/>
  <p:tag name="MEKKOXML1" val="4HooU0THZk28POP9trq+pbTvvzd/gcV8t56cq85kb3NDTsUhojRA0EsgEHHMH7oYP1SYpn09ysXVivguJdhTvfyVMsBLTGvcX7WPTor/CmUVPK/Q5UPebRlaFg2t3zyuraAr9HuDiVi5nnjQEjIIYx1aEv7r3B/wH+OM7hjwHdqzeuiWb/G7gjJnfsObNPKFquVx7sIcAkRAc/wrBaF+IJeNBj5+PO9E5kmUh7jJz+mEkfMjKyqizJkWVoA6O9s006iwqyMxBGhj1XUdrOUfuqM8mDmY9pSq3QTY1bSmsfmCRzCpuXZbkGNNWhtNaUYgfcv9X3JcpoOd0+czKrOoL9mgHdYYwozQLNUlsT4FyStPgDBmB23xLki8wqw6lBFHZz9KJeae0+9bBmRLO0an4lQYra6blwDLuiKZfCvU8YbCTMNs4hkmUf/dOAesCnJiN/iDyByt23s9TmLLPO7/VKDRekD+X1V9vZiay+im6EhT/epf1mW02q1b7fVt3jc7e3DT8Jl5WNOF81ymhy/c9YwKcxQpx71mlfz8B5+94IChZPkVt2MLj3uo1rdMdsl/OmKumHLbhXg7vxEbpACntoWj1uqnd1gjWTJhbrX4U2PTpuI63oipecZ3fg3s7R5hPF10MYZnbysSAoMDMWRaX39GovDJkq1pQUoSAt1eKD2ehdRsfgvIeS7mIpHLImyFQUo0JhrdkXju1/ogbO4X3N0BOqxa0suooc/B8zEQJBdgPoOqGsaYoX+A98oQALkksmy5BFXcZ88ONNBUEjyid1qznwfNoOvhtI6HiAon1i61L2mONIug3xtVLND0Pxc3aXKbDcY74UKvQGhZTPplFKf6/pK/8Owi1yRX1U4ZjLbXNIIS93i2s3kNj/EF79SqH/ua6hcGmEaC9C72r+IUHRKHU0w0NrJj586wnkpEpNAskFfUjwgBQlLxEGgiU3Bjb0wFrxG+nFrGRnXCRNn2M+HujV13Vb+DPbIE6hQzBLK4AKZiUA9/5fhxzi7piBtuMKh99NAIgtpAPUbr0mNoER1JjJqjoik63r95BlBV7nPkTumzdarX08CyDsXRzHgG2nCWWTKxX3YpJu7AbTX7eZJNf4V4MXtE3R2RdkAe+Df7P3Bk2fD2YNbwLMutMgHFH9+m4t+6ZOAUXNZRzh8mkVWt9v32uCq9HQs4jvrzPzc1rdVPtMZA5DXJbF22lPPwK5TI7hQo8KRMHHXuP+0I6SE1BQ6lc4zV9UgpSs/RLySPJOKpigjEOoW6At3AnlfJDgFjBpuKyoJXHuZtFOnKwd7Tz2SLe8GK3uSqHoELiwwZziMpWm8tb9iKSwi5uWje3FMyC/NN0JU/oxJIJMrl95Ech8ZgRuELyFQbcccKVD3oKFUyJi7NFkicDNoFF3v/+u7a+PJb6JPsRdbHzy4NA3qVkwxZv5hhEgn1tt6T4voFKl1wpEtXah231dq/rLspSFSVgt80/h6VTiOAMZLOS3y4+IERZ2pFZ3v3PVU4NomlMMqqYduOk7Fi2CSwpTZyLvpi/cGjd3sPOJOyyMS+g5TDJNL+TZEYkV+IoeL5+EolMFb7ztGL4iDiXB2KalqYDN7jcTyWr1eEg9d8cv0cdXZ82klYOJGcU970fl+TFwVgIq5CqfMWIyTKRDbIBDEsPgZcO/YZ5ev7MxS8DB+H1NFgdaAGP3i6bLyEAofsk0e5k+SIlQV0QkEnqM72Owg5hq35DsrYgwQ/NGuKD1iMSO0tMJEK3VVl+TAveEBfo5Iw90WN/BH/FKZB3dKSwVNxDT84gU2pIMnjXniG20W33Y0VgP3OuoLxBNaUpftvJ6QFHwRysT7JQkKO5ncD5G4F5iKkPP2GyD42R2F/Vqf7DGGiTtm8g39Fe3T9S+MBkyCRKZ1jSGBMQMi8i1QdJ8Y3D+C/W2ZwfcFlqLWzTme6q2r6w2Hg2MEpXPzAUPXEzygw14b72kNB2a6EEREj8xwZjMREe944JbzTnaNijZEB3ws0F1WcWoPAhhwwykql9udVxAK9hHoYvS3OpSxu1OTh1UmJLtEQ84fseB2RxTSVTQduL8OPmhSYH8Itok0CwPnMVf87GkOiRaxmEPwaL04MCUrnxSeIr2vyPZsxs4mhZnTCI6r8fCprtut2e+OgKIzgti8Fg1z4haJqKbuMuf2mDUdGaNfVrONXwyuvrfn7u68NhFbZ/VHmXJt0DmGhOi6sGdTPf0EOqQRRHmY0wzfY6JWU01UyK+4T3ZaC79/RTudobxgtBuGZ35RoJr3FHnJIQsLI70kt3/46fZPHc2ClGZ76RCsYwaf1RR/8tD35OUiZPl71iWVkrsbKS5e/DrvdB+CA6NiVndGd2uvsr48Smiyei6a170mxS7of3CS+GtR9b4hYqNUIXJ94T/tMG8Huyz0cTnZVcVmFMnj2HtJp2O5HJSdSObjr7RwK7jApdflNyUmlENfhkHaWfVnY1e/s5IBngStq5wCCV3ExSmkV0fFIywGD6Nx+AQQELaBj2Q47euvSHjiRcl1izxmRB7Rw/k2IZVNCuQaA0+VCQ1UcqvELOTFGkXogSvLy73unO8CnyH92heMBVqYlAoPn2dqrrEpZPoMLVWOuWiDx6Rtis4/GwTvrFvVR+cdiEzvSricyOHkxTW4F4so0o4rDbytXIPFyEK2xH+Ouh3xlLlOvuD4wa64fsZhg7+q+LlzlegCHmOFojLmV4N/M1JSHo1/oidCdkWcD7JUFctuaw6CV5EYMRWLUz0m/xi9s5dT+/MwMvueFYSVBUkVYnffvaOxTuCaspOrn3g/66zlN3k/r7IIGWwrXIjYAxcH7vO0yETD8bM2uQ24hjhY9axkNiN3Vt9NADzesF7K4HMnZiYUkoTYbOTtDQWvyfmhrq2hn0ND1s/W/610VpfX36Nu02YGjQtzc2TAz8kmfMHGYPszcyaHlY4yUKlQwWjSD8zndcS9qBng/4ZsfbYGieERrwmYIkvpUUSuaPL0Z4imc9PpIm0GtYmtMJM36GSy/e9uX+wqov9RKVHd4Eiedz0HDLo/jonbZl7I/txkD+Mr5oHC1ub+EAfYE/J5GzUAgvo6GkXlw/NGO/8LZZ/QrAnxAAMfA4L4LsHO0maFuKBOcILqgL446MPJnseQWcdDQOERH05E4xnSYOfAmlWelDstjc18IgASwXzQDek9bm/hrkKeTpVIt2PznV6VFAWXJGhW9uq6seHktAgGgm6yNMAVQ1LCEa8+dWztbTQef5n7enLzHoOSWw1ixGm10vK5nA3fPtNsjt1dAMrgrPdaUFSkAwDdv+rBOJs6mC+sOzR/R+jZ1hBLnPIBsiAPhPt2uznEcBDIPVeL3P8lELx0AjM08MM9OYvMhFm6qNwcz04lueVAaNhccYbY6HyoP400hwWwU7nTHEG3tP0FYk68w6jW6ZfSkaPikRxOEE6RZH0YTKTd25/ZcEHPoCc9JSHWAikv3fKDgmhAy04Bb83FbC9B5MYoFy0dLmY21agbMWK6JCXWsYmMBaPnlqWbOIsQnawTqW5SFDF2XJ1HCdlAh5lQf5zb1KJNtqbBD5FPw5xPvjUlPiezxcu5hnq6xI/LeU0tOq8gbkqKx9QEgTXnLE375vGBWbKlLhKSDwOfi7/73DpCqZVBFs7sBt/VI40zw3T20lXjP55+Q4ZBMglVNi4ZkQ/GxGUA/3ahqIhjqxhrp6jr/aCv5Y3CoF8uoa0Nve6CIqQIawuhzh012VOrKsMRjclyaTt2vp/tS6bUQGmY/kiZeeSz0ZEBZaVxEiqOU1o/uusPbVEyH313NbG+LhKlQTT1IMK1Nw1l7cO6gpXa4/ra5L+ojjI1BfLJGRh64K/zDQYGQ0FaykiCq4GkGG4m7zpape3BASDUpn3wKb63IucZK3ai/Zyv3EeYX8fO46Ygmdo7Sm48n+Y1uOEqzOWrEyPRJ/HF/SF+X3Xs57V5LJh4XUu4JVb5oMrAYeBJZhGjKlPi1cminz1E9OHXPLXYu/SSqf4oAv2pAcGSC4TOT8WPuZRLB80bk/O+ry5ZJuf9M3fiLyETypJC12UJgbLJZkfbc79TILgB1d6wfMi/GUyRNKSV0B18M1kkVZDqt1CwWWD1Cr8SB+cg1RBqvm2bBgBFhJ46Z/qMfFsAoQm8u7cZgfSI/Nc0vG1CgXmWcw0ITkY7alZpDmA6PW8o2RfRwJoGkjZz8c9XXjJ8q0al38h2IDp+2gIbh/64LV9duLlB8lns3iN5SkbiKUlN7Gi+Yho0tw/L9d0UeRiCmrfQT3WPdl4o8nEYeiHDWEmz+CqZ5G9nFiTTVB+Ixy1nI/+/m2/s8jyftQVIzIeTLZWlM9Qh9kk0B2IU5bgn9AO0tGbJYPCGFx8vhlig+XcJ34lEWALPERJm6ekUa9ZZbN6Zfy8SAcnIa88pP68gNr2U9frSKbWry8KO8vf3PXe0uZtSexq9BCqcND9Hxvggsfe8BExAiVRsLHelHer5JxtkgKGUYAELndIb/IM6+2PWbbjpIaf6rmEVuawyT2VgRsXS4yqrUUxXYSeOMeWoA3fe9nKu8QQJikLuKo+Fdcz0/fg5b9bhE5kW3qa3CHr7yODWJlqbuVE/6xiw1woAyWGQ5g1nkoRUUDhTsU9luawnylDHe8Es4TRW2354pdw5djyky46k1TGoly49OMUeelW+iRnCg8cBiNkFlUzIpymZzepe2QscEFCuPHHtR5vcGE9rfFXqmCnFYdtdIwvIK5hqqb7keh2muUAJzeHpJSuIoKz3PmGVNcp6VJqCygqpqFwGg7ohd46ONYQkTVYBDahw6bPSAkGS27GrsX04rGlC85IKXHDfoYSxO29K3mNuFWPJwJu+NowC+7H5O7VdqXPCy7D3VxObqff/jGxKMagXbhqfBuZ15faU2EKK5ssiUatOmMhYMtB8Ah8EVVJSMB9vKnVqFkfXOALV4wU6AWU0L4N95H2MYE+JfNk/cVVgLWjIiX2EXhAqtk7UwJx/y2LAORYUx3tmJLwUeYEZGW9VPlbbVDP1BkchPx8mBskeG+L6S6hSVNthm/6pezBUCtmX2zFihDnRozSKfDKelikPGw6/wkoGeWfqMaL0LE2nEVOmZSnnKFEVJtGdH9W7e7b/I8BinXKLMWEeFpJftbJR/CIgqMKB8ntvSN+86i4j+500QEoQE5A4pJ/VNhHs3IYOHQmNrrBtKxJkW9p36r4//KzlP+jQwVM/+NHB+pvw/jbMLY6ua+bkJH8qyYGbfKRHYLQrAKgrcLjBuaxhqgmzZELOsNLP9NBy2LZ67re2A8CtMbft/k+f8AfOov2nZ39QyNkc8Gp/B5ANoWZ/o8cz9Ug+O/3Xy7Zwn108OXD8N6nGyuDP8lnQCRxAx+19VikNnIa2j3bQL5ujonsJ30lkjTD+ijS8lWgBpcduCOcPi2UTGFYjvNbuiTFp01CouNHYiUZKlT4VtQBNjgodhe5ZtffS2vfc7FCN2xA0QF9g8uf7ufLqbTbnr2oPs3/sK0mkIw8Igp2A/viZBtgdwynhxD1kwfGMTsrW1B8aWagSOhxEbwtRjmSaHn45gDJyzG6EHXJ6jQLA/ri68ycvcKcQxQTsjWJrDvkvnXUb09tlGup/74oTIBwLa8GjAEKJDMVfohoZrJa++4k1T2Pev2KH6tagzF0FRAoYaqQNEkivHD9o9p8VryiJGbqZHgkOLnOo9qmBVvlmvtE+d1PX6rmDHIXyaFLTdU/gbw3ApYQW78cLQ5eQVycU4Swbge0i2ZEKWQKbdaj+/NSvbXQU/evTpy4GgsnceHUc+1QNjCpCA4q7LifsYNhEAfloz22g+6RjAefM4FMbBl5gsAJAEZYQkQ9K2sacOeSwOLE2Qv38vU6jLelhpD8l8wREgkS1kmi0Yt+OFxE0jsnidbuDLFB/oQS+myLEzGru6MW7vMF7WI+ldHP6S1qW2bmRThlADrOjdJd8mZZCN+4xhQpIVJEuPvZ1dY7UXYFOUeTxJKJBjnrZAkRIdMCiGWDoC5h7MgO4XdsCBUvNjqhFcZTAdCV6+FZ9DhEJDPJIadHisWfQLWQJWBuCgeB1cEFjevdgPo4IJXigRf0zsXSbwd3OGUHOj9dilysmtp3iXbnjXi+A60Mp7c3JUtu1DQ07pzezQTiywKz5lUa4mtDxRDPMAK0qxv9BzIVgZpd4nPuCNoMVhwBLA5mYBe+bpCxjmHo9yLcHo2GeIbTj7f9MQEJAFx9QY99b2QksmdfzBF1NFVM4pyCdDGhpIOA6HHcqQYwgkaxeowjqGUj2iK9tflXKbxa4oNZLuDlmd0SC5OSXwiLws+bPVaHkXqGK15N+Wvq85YOJ+/rHmyel4eeudOQp0QnPVF6CrzU8gKDWpY3RGx3jhDRXp4IFMjbh15KHPrh4e9tqVXAw+2nxHStdzcHSLIV6QQP7BF/dU6WWg6GXTE3+VF3bcn/8+UqGGZxdWbf1W/g+KLdZTC6gF4dvwzCHj+KeFVYadmL/mo6TRlL5po3OK1DXLyoFzQCftKQgbRTqqzFXE2wIS6KwR0pLtUk0Fw+HzgW2eoGG49lG4bZvzL2z9a+bYXnaAwIJnZXaaHpDCQWPb4B93GTSFYjB+69SSW+PTatp1aBiroc7f9DPcr/y/MS0H70nIk6Hidn9tq+5DgwhUUpVaVQMm0PMC8y8qDHD57pY/jqQcy5yFd5BFoHBIOyzFgSLRKahVc0zRyRV88HrXSKqI9dtvKRwqJ0AQdRuzMqRx6nPshL4LgtF4MBAVHRJOLQ//0yAUaET1UuVkTZlWK/rfyZeo0ZGoLKksCYdppcpqQmDut9/ig20H0A6P2MguCHQQM+tl8tXUSYJz8QDcmiwJRnamdhSnJB9FAqFqvKDew+2JPWS1o/ROUCAFtiRNEiZv27bMY+OdRQGLk5UPUsfN+u5+uNHK6lacKAKF6RDDgv8xsH+A2XGPIT4bTtQhzFm8GVEuDOjBKPQ64ulZXDs4BvjtF9Toq8KA5I3Jfdfv9cC12o4r+lozfMeBB65ObauyRercUVkzh/aYV0dQmDZy20QqJNHDizPUhJJLrtsHsyYx9Cgc3jvdJm6V9dTiyllmIKBiH9cWuSBjDGCT46NmVCRySRSIM/GlmxWRdY6YQ3g0vU4+e4bhU2NfTu1pjMJvtOYV38KXv9AEH7eQM1m8+YxSaNsDECLj10zn2mkIoNt/xVtLRz1JCH/51+QUsP5YUDU4DMgqDfP/T0gtNlEOlMtvzJJRrmoqzYxPzaGQ3ywT4Ce+AlCF2/libciASgNn468ggLu7SbKzsHv1hNMLDdnl+TZv96hJPaMwE13/9o8DNb38h6jBif29WIadFKZnOzL1lJ9UE9C3ZSWVlPrF8Rd4GkDlAGZ9kzZr07dDr6D+Zb+RBZ/sBwwPLGKABd7tpUOY4iAed02axomrTdsgmFa+l0kLRj+pGt5H6FdrTcd8WeTU8b9kRS3vA9wwZp1kMGaRPSVblyrLuk3ysTRe7F2+R1M1GIMfwM8O9gebjtF2KRI/yLeszHyb3gwKdSe5P4od3CjoEWyYdcnK1v7uUQV5YpjfAaiE4XihJH7dBKCmSUC7sczyd3Gax36CSvEgDFrDMShAldIIUrvrH1XD6lSWyeCaJyLMa4OQfo2KPX1kvNYxWld3wsIvnuMhGoknuj2yqQAIvbum3ZXjB+Q5VA+WDU0MCX6XN4pNgjk263VgOniSEzsyXoNYuqhH4Uwja1wa1+4zKyMQ4Es4FUQJaTkp83V5pBS1x4U0hwE0T9ufhUCexUCqpI3npb1d+Up4H9AaMmvfiKR8+a4M28LpqRJjVTI6JGPH2fH1xV5/ihW3HcOKevdos50onfdV2negVGVLRJD8bNS6jhSZJxerbqxnDpLzx+WrMSYsBBs8aCPlzTitXpL/JTbT3TYwMN8nOeHemqbUT8e+cnBw2PE+Ylt7ItYrB3dqiYsSdL1iIV2jm7ck+O5TQTYAo93Szyr9NZ8jb4jTJKpG3OmYDh9EIXdmazO2lXr2FMtHgoUxd+ZULi5sZl/FX1it7/FIcDRBUVAI0Ze0eKD+Yhli/PasahhPIv90T9iEaThw/D3SC3TV6yoY95vRYDRC6XAFveHKDfZPDtE7Nbul7/Mz0//v7O0jgywa1S36o6X4H24fXsCpZwkenvcGiobRQgm93hLsynL8M4idK+8X0KUJwcShhh8NKudxQ9uzrmy2SrcHhubN+bE98zwFhL1IYl3yDrlWiFOtgtPDpBwU/WcwnZo+WGUYtxxvmtBt1GSSfrEuQkWaa+HdHg3EIJh/xx4TSHY/z1dwFTTGS8QV5SQzm78aQ16vmEMO7Il4kBCt1afQ/25kTQfVJwDBFssd52Ex/t0guRpNMfKuncVwHCvv4+KiDy+D9KcrlnCBt6LQrTORJJQz2uTeo87YrmuUswPPUNkUnj1M4euXvke5LabSjVMphachll2HUjDtM0orrtFXvWP3hEaADS7vHZt2P4yQPyxgaWUfT+RI24i6viyx3sJg25Iy8THTmKFcbV7tO9DHS0hJ6vqg3fsrxMdVWuT16uwXcm0NL1EXkwLaJ/u/5Vzhorq5odT1Jd9ciNE4sC/mPK31O/WFFZmrVs6deqzExz6T9/1+/dwI8XqNW4Dt7va59zWy2iSqKBZeGIaTTa45DaIY6DIW3Gl51Hfmbaf3a4ZNVaSpqjGxUZ236S8ynqd7u7hlW9kNmsIcNpSyzjZDRkEdwKqD0C/dtmhGZQivPAdoccdMhJFp7Cp9hkfxX+4Nvpdi15C3nWFr29Jxlt3mZAWi8GIBrtGC0S00H1tGieBUOitQRm89IEG48owfiU04V+C2b4/YKybN3dkViMm7upz+sK1xO6DCwfYEScgO7kLAUgEU54dI5NEDEqWlz5wxbx/tFeoQoJZykLHkpEoKVtoZt5Y9fOa1YK3zXi3+y6t1DQUxgflCuWI24+vmGZMJGf23uhjVp3b3OzSY0aRe+5iAO0RNlvtsiZp9tfZXdLhrzgz52fvlOTsjWVQFPyrNzWYIlyx8EGE/37+IKaaXidGuBXvO+2oEP0eQrHcuvdO4yzYQ7stcRCGDTqWhzoyhCuXB7kWHplAiEQ5K3N5i1laHkwIjbhyqIluRvZIb5T18nw94g06z+OBBK6lnFWORRqVp7Po6CDDQD3J6JzqRgAFgnBCjx6XkitIF1qqoCZCR27fLVPnDBwWirOUtjDDCktP9Ju7j/a5S/XZtlqrDcmfu1jl7IBaWjP9DJcjoGfhqPUTbQXWRv7N8tVxrNey7EtbLUQ0T+v4LzaRcHOj63z65GcqaZRxWqBJFbeeU0xdvSgdKLKCCSezV6swuNVbURPyV/c45fEdMS7+osKhYfB9HxyX2ZiTIHntPduagNeLUo84W+A+Pt3yUJILYpjU5o75l6NDioaYA5vaQNKgVPa6Dr/59YJtlFYo6+itIViFpUvsXpPVUyd/X+6JljNJIQDO2ckxtDR/NFENocAlk2+5liMqYdPpYKg6sSo0SjZluJ+1AQnOH0m5z2wD3pjiCJP03exENodzky3Wi4W+VAog0tccejK0YDNv3DhleeVJ2jVO/U1V14aKpJgK6YKwvukBj8+gdiq3Kv/ZnkdD53GuVQnoe1g9sebHlxDwYWpYxX5zH/bhjkwMUjfc56uiXU2D+3FiFlkFKKAdzHp8TpI2jUZuWuYpFc+3APM65hq+AA+pIFB5FxTM8diRCwEzUEK3AympO7LlFOYYkdd7ubPOkL6RZk2fd5k6zf3Ki8w8gPRtZZVY3i3wNzylezQPWsxofbiG8bzGa+rA2jR6owKdoxCLHNHqe3wqb+ShGOLg90YOxJ59lfljzRUYMYMkKMyhvI7SQMOQ4Wo2NgXmn8kLgI4jJ3vqGQvrFfE7kaXIDjuj8hd3HFYtfJz7hnqOUKEkR65t+GqyiNHiXgHHmBAdIiAKl5ZB9LpB1k37J5fOv2JH/Q3KKkTb2maYYIYp0DSswxc6P7flOrx+DeIQB3baUdxbilj12od/Z7IbwCff6x6Q4AjqodVYOD3DPP+1yrvg7z6cotLn+MI1O5cPesa2u1A/FLnNWE8rcuG+BCqNaI5bOIVZJwM4dSjUOJOpF7yPJz8oKr/jFJuYIgYmtJDoFF8E3gZwQlzrM0GVFUNqbaeuPTAF54jT7VLitMBbO1wr+xh4Ff6v0I1UwSoRxBKPLd4m7CHy8yUoMsWNiA72PlW6mKYMUAd+oQgZOuEau/c87ywzViXp7PELqUHBlR1jLwvwKak1AeGyWyzc/ubWq6+LMeBUgy/0aybRYEJyGLZC6IbI//3MrBaUt2J+8GptADopziUq2pmX1dNpy8mXKk4j65pxYjW1zvskEG468ObqeKz+QsHS6QC00yklg6W5o2ERJpmXLdUk2aMw9o984MYWXD8Bx+7+QBapUXO58pIlRM91413wqldCll5t0PKNNjeLG9Aw/XYchTG/ADwy6to6t9xjj+e6ERFkr6KkLdtlPKgWhkNVlRDlDNWCXC1jN7JaiOz44mC+GaMCZQFOrHOWAFNH/9Q8KAlG3uFIb8M8fl9R8mKWGWG/unDSQVo8MLuekpKZs/zoScBzQrsty0i4zatTOhKoG8+4rtrWSBSpaeSWP0jti4nSP9XIslwMcF7ONCCkdci72gDFAmgBOggvHu8iRUPNgUHU35wG8xvPWYHim/dWDgH0+c0AX1WdZBf6DFwZx2VIz4qXsC1tayuS7okwgQ5VxQ1i5M+HsgEz0zPSxv1hi3nSB2M8sFD66GwPedV0dqOykDfgMApCEO1FIDOM7+JU72sWAfZjTvnSJX9rl7RVUFggT/VgCJ3Fy3hQPDHfpTAnFygOIEtW+ag3AlylNDla8mC+w0HOaLBYM8EKyHLdLmrrAGKUva/GAKyuJL/OTWvomcVJttuX90E0jprg0LaDB68XzxQuLvNObyX7KhG3JuVGeeAyBprFWqbiqW4Ch1Iwx8hnWjZUXsADcU7LgLQ3fOu9X2G8kaW4RMFRWufvfUlkEHjyKyrwEHbd0TISTM4dHsXQfsVgFtYdJwxlIgSqVbIcoZrcEWH2Gp4YGxIZ1xoiBzU6hK19pzfFcDmPduzKaIAM0KncG+QQ+DjivUBQYR5Y7qnc+DkucMTXiy2/LFvvBHmUD/wn9+4wbX5ofHnkzRO7LzY8TAXFPUqRw50c2sHawoeDWCl2dvDpxLlHN1MojJ/nTX7/HaDbxu0a0MzKENgq4peLGoaOaWCcKavpZnLaWvYHBO7Z5iwrgF3hCqhLfpS2JPgc9+3jlOkA8y8/hEgBvnxgj2R26diyIya622R3/o+5Jk72uZ7TF0080oIi7mGgs4TzxZlggYR/j65oXjsZDZRXeYfygv1aAd3XlQle3Ynx3vUs8E1HAQL4P8D4kXs5KpmVkkn1bNCRbl4kspQ7AeQ1c+jCmozgP6n9B1SQsUJ6cKtaD1u9HvjQp9jN3DBNVYONbTczxk3eCPHDQSeKkOxRMz9l2/n7CeIyB7H7G2NOMZuIEwQOab5iS4o65Rt5uIrO7Bb54CAzmyDlnJEAaPnf7HIzL0EqIWIBKmjn5K38xJH7/qrpWAcnGJHTTmrTwxyGjMb+2eQVyj7FbcEHE+yJN2HHu28IuhSjQMCpoqJeCfV6jk3VcWkJRG7SyKvwFr33ZObmr80ZNvh7wmXCvQES1JD9Ilzs8CKi9TuvcetFxHpMuSlHNg5T4TKSgcg5AW7AQDxZOhk0DPKD3n1Scw7cTJnxcrq6LUo/EgfwkUDe7ToCZngOwcCrLEjGNa2C2HgiYAlkc66nKIP5DAOwyEnPK2U42v0v4g+PXO0RtrRvpuS+YPOqQFMaQ5KW6HPMAnXI1UUnOfjCh+AnoU/I19BgBeIW6/QFGcgl1bDMy9p7JB4v2O/QveVcIikJGwugex2S/vzvu+PItYETzBdoZ0Y43BdTjVYCKD1DCDTJJNkKm+fQptTzJU9T8nlCg+ali4ABvGJ9wT8qIDajyBOwebrY6qL8qWDvwLYX8Ouer79Xcu67B14UWYeJrSRdUiOkls9e2j2X8qgFLWqyZC4lbXcFw4IvUixRXYS9TmiWrcLhBd9BgJqDkgyJp5QaBbuIp4v6bu5/VIkLmX3898vxqVL3y9k5t0JkHVLIBLCC4gs2xnfpmpc1JUiPrax63ZCIs7pAG9EC6c44GhxzppLRJQXF2k8GgCV4WVxYi38iZVkdufIOMgfUsC60wna5JEG8lcR3xFrkXaT6jG46+LLBnjxDA9ySk/GsOeKCDXMs9GUBVUpB2p4xM+ad3N+eAMtZIILCrY8j2v1YUO/AKRToxqPGsfBN+nuG1z1a16E7cpaJkBvVGpkv5iiF6f9KCFA3QpsXe6anQyklYRih3LQMfA4s/QvN2zNdL39wh95H4ZlPkq/QpQWmtK3xrNrEoPmSKc/qElR2QCx0OWbI1wfWWtlXZpJ2uwDKlfS4AAUOFFgQvgW8GmuDT7bWpfcyw2/4uIrtlYFBkZYZJqJ+/yBhO6E2yseHa+NOzqm5LHOQfT1ozCcb9VBir2MK7yNGMQwIedMcTcV6rpDs6SWQIdpUZyvbxbmpDnALd/HDIsnjQvHhmS3CVsKA3NvYbDP05M7Uh4FN2aDiNEXIgy9Ruq9uEru01KrS1xBU5vskwku+Ru2pymBT3WgPYo+yBvdPDzjmLmLYrvGs599iCewDYEddqYLKOkrw7zSbBrVbkp4f63C+T3eRDfpKtOr0gdcfsuLtMv+73MnopXK5GkjY4Mca+62tcdR5GwqcKkBMQLNmz0ptjEBmRd3cX9FEQtFgQAmJVJh+chPn4D78nZs+Y1tZMsdcEoUlZ00fhTKKNeKQo/mikD3d3EFPlj0y5CpPefUNgeiW++dUDEJRBIsHwSKhKmfnQSLUB6l6aF3mAtHCcNQZ5YV9wiadRidL6BKjV1LU2VJIXq3RO8tDufo23kLZtF/zAgzhyhAJUKrw9J+kYzrWdxYXO2L45TUXJ7pcSDcevDGrjFarhJVdNDQ9su0CsPRk47V4b8XjmjkaEUbEU00R1Sl737s4GjkpGfgOj1SdXaKaKZoGxJ5mFSeBRQvUB4wJzxOT8d/97+sxE6hBs7LSL2PwRDAeBEUDXEygdTGfPrwgy/7zr62/YSVBr3y9gK5RqWWjcRIFfuY20kMNmQe8tu8n/INTj8j4NfuywKQ0ymvt/1ZGp3kDIAMkgIoHNQFz3Hmq9ZluXHiKWViRLFb5TvjilVvtgVXe9phxc8ZB4949xdbWr8mxi7a99653bSn80omaxJV03Qi9s6cl0p+7JiMVrNh/45qhScdJIMGEdkKfxo2r8H4b8XPIqIYPIXQsxiYSb3hGTRBoMzl6KmvRy5dcHamkspLJQ0oB1oQtDLySfsbbB2plpQ7dimoWMDTWZ8ELf/AYBwejEWKTbxViuxj3Qco2DcsC0uSIhtPQridlkhXGdky4fS1BTn52yKfYpwFFB2DLOAq4ObzNVcmrUOVqZMpWDxhu0li03uqWrhjvrQScP4NDbsp3+ik+x2N9rHafFSeC9jYflaR3e1+1pM8e5SyVc+IpwDNZRo8TKlM473hQozSTwesceq1iVwRGlS0HBFTns0FN5jIfX9R5KIPMGpI6kkZcV4ii5ufuf1seM9EYxMLRhX8jsmjCB6gfpAVQzTtdNSVmEkpnxOa0cl75xZHuDz53aUnYuxGlYB4aN4qFNs2pp8cljBUVmHJCGynhXpLg2VrG4Pa9sPU23DMrXVvjaSw39i2Q1nNX+bW2FaLRmOSk1FcUSOygeMfK38dxMG460FDDuXBxUgsqRiggowP8HletTIqAv2PGk1+mVOF7mHAjDDDqLKWv8c8Lb2ou5KEmCSCKGuGpVL44Dskx18rd4ggVWzgGuY40oZQDYak51VoIMMz8HXYu8n10HF6/rYe0X96ThpYRFIin/jCbmWruEDhke7O8GMUNo73/8AOpzbAtZsJ8IqONMGsNH9Bd/Yy+OQlVQFxrmGnuaS9zlUFo0CKpkfSPM8O761XkZjT40m0scFOZpCMunaFyr/TLgnnjTrXAF1ffdofP+Yr8pzLdZS+5B5gdsP7dNXRX1ESaRW3CEVHt+IZ9OCmZY4eRrhEpUOUg55GFPdxyucmatCxfh5jZ97T0nmHGIhhu0WuBf+jtXo7uQAHGhibASrbA+mkGCtgpnL+Qcw24UMsWKABcm3S4JAEiJqi2pc4XWvVn++Be7dndR/KC77F6fpEg9nYlwxcTyonlxm1pL1wnTUMpIxpMPGCPIM3uNaQp2dA/LSF3h/4JTGwhdTq16RBvCLiIXkQ4B0r7HFQh4mvDRcrrZi3ABzOZhaLUqNLtIZXaqvpsbJJiJ9df1Jk44bc+usURJynR2toZFe3G1P0PoPSKIUtVgts6VuX5WdwS24qXXXWeYnWaH7C1n50Uxlarq0umZRngbcduo1TV5bx97bBf5v3TAbGBbnOoglPoz0vlkvLnKHwi7N8pCzQdHwwzH7kO+cZ1zMskwfQw9ndYl1hMNda+QOz4nyZUq6+S5sIhQPWjWZ7kj+dLOeCxYBlWZvhWysFflRaSGJDWz5Qa2sZXQBMI8qiuJqovXmYmI4KwKAh6KSizcqHm+n+VrtzMbVYbCCNU9THjgHa2kZ3KgegSuFJmq9qTikcJ5xpqjJ/Cb4mcDoL2Hyx1Hlgt/ElMnQdl7hjA8pgOvkq8uzDQTn/1ZIhiIm9KADnAp/oHWhCkhEC3/bRwR29xEn3etmDTdEBztPuvxl4EkrF6NIciifUA0LjcHujohqyxajnFd6CLVhuvnojuve490PNEVnbYj8FhlhRyS8KzIjmrrP2LtBhR88mFaM2hoPu61ebE/iR2i1oT4Qlod2cB//m7GaEx7e2Aeh0PBg5LbYcmQIsyzjpymVfp1o3dHP6o3ELcNrj1wgFkBW+gHqu6tUjklD4ETN7nQ+takFnwhg2ODEdRAsqY+125jIwT7y1CmhZMaZsPd8/Pej2b7OQlWEsT9u5OMw/zOepN8Sxgj+dVoLO3e52rsEmN10NBS3QXXYtgAwq7jmVfqB0Njj1PxjcvitIK7piplTBmDCy5bPxDYTamyDASO/le1aacJmm5okmSUMKcqFURQZzXqJxq3WxXwlsOlpyFfFCPiP+pbtmGFkppV1yIqdhhFWwygw7lFUJgNPKNVp1DWX9sJnJbUhAjqCK5Wg0NZxV2TE/MdPrlTlC9cxT5zLXtJfWef2R5F8nTT31so501ADDlAsGvSLcdd37F80Ic46RDt7Y0QmfsrFeES2+WUomb11G1ioqR38kSBaEf6fgPMFPzDJslNi/A6xCRNTSEYH2jX7fcZV4aQPo4vyHY8Upl37TADxyigfe+x23TaNpy3Eo4Nfgd66TKL5Viy+aTov4nJgmxWH+YrgSnNRau6E8RO7ugKyEV6Q+3fq33MYaVWpQDchWqja9TYDbF/l+F/62RLOR0LVpl5eBjrTyO+G/s4r8EqIC8Mk0o2j8rpy/Hx8nXvzUuMR88/J7djEzU7Qv0KM+vLbXOIqXA63uz/QXuw/QnO7C6Of8ndhBH3/c4JhIz8P1hczacjdiok6Ox1o12hx23etz1lc3SOR8XZALAKyVNatYd758/fT6xKPGh8e6IECjh3GhPgfXWitPOU2Gx+OSScgHNS3n063vgpFCJxqnJ65k9JDBFewJRW5+0fvfhIOm88OA6QHtd/BpD8Pe2xRnzDhFG3MEbhDRW4SOFrxR1Z2eNdDeDdhUV4KHDg04chdl3HADp2arWzcfl61Am3lorKr15KvS2WmRN8ujCHEyj7Vjj35vFbpNwH9mFnUwGmaP/nXueCWVmw2nJv5kXlvsuNWY3u9gP9kBgAwn/xPp9wfMo65MmSQQ1WCEikYGwFJmtRXVWYdTH0mKkVOd5K5nLtTk4/49hSgJGiVZwDT/GKzIvPKe9vWtdH6wz5ob69AohOxp2MitXR+ZT57B6G0RvW+o9wk3nc0xBNmM8mfQZJI6yr0MW/9s/QXIGm2j8OZ5ETQqFzfPDmnhuXVzlPi1fnh2VFdx2Vv7DDh1okWxncIrN0DYz//KySz8T7vLeouC5Z4Daft1wU9lVgB1jTCzsNv5mbfuMDBUDq8wJxgt6ZnVFAYL5RsxUhkz6JTcqCkAcCa9lgM65XWT+cp9UHKAFKkAWVjz8gAUmNhusxjAlLN8v/ZcBtWlVc6cE9xY8hnJHAJXu8MqiuX87lFDRl8xzdrxN7lCobstQWjnJmPVyRBZRis0wfQ0e+JHDeSgOLlfNywwMN0eD5uV9guuAjFMrJZAIeKR7xAwQMpC7ZSvG0lcEdCp3iNNJ7XjVOeAGOOYq3/G9wfrkGY0fz2TeZ3sQdMqXPacP6Zmnz1vAnG3oBIlL+tXpCDsZ5pqEujPAwx9huola8TOUmFcio5iLdg8GsG6nRwoANP44cupWWuQZaQZgx5g9kWU7a4pp4jjvZn8dm4FjHp1EJbbBfGiszIgWxkTJ1Y4gn4KYAxr3bUrT0wld7PbPvOkQvQC7qB4O2uZvfpAsRsA+FN0ZjZLW0bp5u0yu2AOm1uLyPuQpmsQcMN2F8C5KClxoqBY9gWplnH149ryvO+sC+w1UXZYiNOsBsEX+DPVOcd02tn6a2ZXHlVo+v/muzsCLMVKVlNlFIWw54cGGZCJ1lzsindxXn2IKnJiXbX7n1UeftcH3U3TPSRCNuxTfMiZphN26FnJT6uOeScfOwpy/X92dnROLz9DrPWXERXIZ4zyuFa+xhED1xMwc8AvLlNVlyWbhCn3I8zHpnwSvP5KYYesywFfSZELHi0PAn0ITo/e1+NNwIDQkjF73lF0AD0sXqnh5AaYCcSnu/ELM9osui556YhLYkC9XKVsvGiNZ2y2bTm/OTeR096hB2x0av1vJa+bLWDdlDr4fRcqk4N4rYpA9LfUqKBbxlj1egMxwpxfAMJBv700n2oaYetznvFSJ7GZnHcyXfWf1Aw/+YYbLO+oeBX+phpFbYUHjrLMMdKqwRoBo59sJ0C+qAyTs5Oh71xjQBoWPOQDc2sPfQXx+M3tajiHCdTgO5uTEvYXPMWydL+4GExyX80OcsCvBuaYu7msHWSEIpRyHJ1fSL2DZABPMRrk13pp2z2jPcdS85hhmX8XU0Uk+e6Lp5ev0izyCvNYot33WNzLElk0vktIJ2bxev/zgAIHAMPRt+cXNU2NWEckhiu+xVO9/F1uuAiF4ADHcGOzqiA/R6jSwYEpX1EzZIqe3JQFxLT9ILjX4Ki4MP76jEuV+LmHSQ7J1NG8ILFlqq55n6LQMyuQHNQo1fW2yT2tCWczFtRoFB5cEHuMYG8QTX4qmDMW3QqwjOds02B8lN/6NXM9jb80udUp50XCsUIK0GrLFfCoygtNC8PRXpdxTO/xS7o1ICMWhsyMNjNQmECHKXJD4kiWfEa+OH21SOIGU80pcAcBcAN9lxH4CypYt3Y6OhgOpsEbBktRiVptlQ4X3Wn4cLf4Dt6ZMVv41KC/hU4tvm+i26euvJs2P6WO9CflVMtMfeoDn6MPBk2fsOFxJu9UzpwCMRIvDsI3OtD23coSvJnJkViNfD+pyoZvF2fZcxfxe9kClEtu+RRUyq33ao54eB0V2XLemYjhcLAUQNKsViIuG/lmPwtDU5jAF6fYHgDWrZ6P65VOYLUCR1LPJr5g3xeU4AT6zZPjV3RI6utIpkLuvM3eji126IHoIyXKZP8OPeZpW1R4Wcei3DewzzFW8curOAefCzsahup1LW+I+5bOrzv7VbayOEgdSvOKgWxaOoE6/DlGa9rEW3hADNHwxnn2J4qDyVC3ZQTz/2AgFfRJ4F/hU5uOS5diSevT55CP6XSrpQJy7CHBGOjBPG3TfuMEJgfU/mEobucG8Iy3FFACJibP+2cC0BdobqCiOPdGkPzoGfiMGDnX4GwTcVPrPBA2/a5z11I3iOWGayDmWb7vSBYqYsUsLk6jOD6bCcyh+qj9XB9S1Apv2UtH6AWi+nNP5WjmwIm22K0xPzWP1HRbBTHBT0IgO/GthWye1BfARTVhKKgtn+Qg9erZWQ4vLESXjtBZH+mLtIvHJGtPIjRs2Brdmi8cpMp2NR4cqh9PHHzCHNrcmxvYogmCHJ79kgAO0FuDEz9YV041zJNHL2arz8bNn+pLdnQX8x9y+yPZvyPrIxKPOOZvcKzNLw2d4bdzF//QjOnIqkQKhpQYf1kRjzSovrG9/qEkNPBa45/MPmKsYmvpTXOeKPOpAIq51ymmo0KKTNbALdyTbOWqMC+8mdwfZC7QZWjoFeHnOsalQyjnswJNPVqwDpHl2bAUBWVzwdOpp14e3hyRihzgdJL5EVWc+Z5aOt0EHbzR1unLHA0WVBk58l1dWmSDyXCFjNL2PLowSms2TSXWyOP6kuFhTRS8KTgknw4L2oDwGmbNPe3KhNsOMw3jOXJ/PP5zGfjY9JNMuaF/jZYsQ6pVeFmrd3bISQNWbKEqX/8opmR6cM7h0i9s5KsQmjLKaPN0WkMt+OwUMqu5Q6g/8c3Aj8pZFnNqevdbs3PSH70GNDTFgkl0KNPufH48oaLqwo2HnxB6rAXXcDcdcPuUB6bFz5PexDBhINbpry3AcLEAvrfp65FKneOpRNT+NSf9hz+wa8A++0yJ4rK19NLi36AMoKBwcIOXWac6HltdsCnZUqxplpnhHgUsiRaL7czvn5muzsGEXIuoGBJjlYUDNq999RKVShyOwBjsbJE9FZrPtQd8RqxwKVk24RPb7X/0ayYX7YhTTE5Omi2xl2+sCFpJF9swniXfU41JUberPTxhskz+hCoM3qGx6b1n2YOhe1PAk52SD0NzWMqBsrrvC0Wp++8NTObndIbjefXF2WEXt9P3Iu8Oh66OCOYWyQQVToLV0MS4x+Ph/KS0wm5Wjy7GFwc961hpXvuOor39IUhIDXmSt+zSRlPIOkTMbUrCqM7YtisJQIeU2Fp8gBdBWDZxj1w36zWSSWgpuir2nmEGsVRu2hMIfh0KFIzTH9qdE/n/kBHNhUH+XHA3WqvJxXrJDoho4sZyEyHD2WFx1OtY0kPFmkXSPbZ8ZtcXONfxGWl6JF0O6c/9Ifg8m3od773v+aMdmEm8knKPskduUGM2WbpWMiRX1TknrRUbdCbIZ0vZrAlIKg6tAXGPshVzfngnW332gYClL+PO4yVx1po1F7Im50lmfjPnUYtn62x9cL4XrjIygRTuCCqRyttNWUkUtOCqAPxLPzO/qMVRd++tpbsuRuTtDvg1EVw/9/Wv+QIIk4RngrDysyynOGGX6Scl3/O1YOdXg0DK8JqTuZRPaLOJr6ERtDO0M6i4zcak5aUHXy/4FKDbDU1kFunf22vCjPRJOoEMJMPKaqKNrhgXFoAltI/l1J2OYjUX5AD26S6Gztq3R51RaA7tIp7pogfROcjNUzMSOzmUjc8wg7OqDGqWAfrwBO84PgFHgUPfnLknVA8khcnx4k+hbBLVZMxsmugiwqn8QtXYb5/JnbLChTnmp0OHwau8dioKhi9y6fjpZZGq4GFMl46qe/CTJ9chXMdEcQtvGyypMnmq1gm9b9LDtIxkaLkBscLKK18zVrSvrRitpqD6BgHcF34xR/NcE7FQpY5e39bapT1x15lhZErQIw6e/JRV02+NLu3t+irDfjjYs4xKdPcbhnMDXyPp2eKYysc9DQpSlpDFBgLeZmUkdu8T+nqloXt3Wc+HHny7bWY2JLhdFYsqM7/RMW1eSOEQDIQsxGxXtJRZ9t1GCQLipte5gOWX0sYEIs3ppGgASQl6jmJxPGlnGWHRrpvS7flWZF70Ch5c0hvodP7gSgb91zPtG7ID0oRL5HShhaZXJBq+NRvu1r0SZBxrLCHg9fdZh0LIQwYkQq+rcPbUDiMrFR8ddV2rgJpfnrwg2TxkKvpgMiTVCIFhIV9XQHO0Sbf+QQ3Yz+zwgYWRTcVzManoO7wprLN/96wMmLqUkwAKWq1fDQi0SSlHn7t42e02x9freIu0JX/s3iQAYPSak9R6YuB2hES2NDgCOZ1jJ2ZSVBKE/A7T4HN/PacCrJYR/1zEXsvtHyUo/aZRKHJTLtlFdPoZp1BjsUzMGv+Sgn9nz7Id9dDnXozNXsBMNUq1FoQpp5EqG23UODJX3ZLKmRb4GaSZaUWAIWSnL0DQKrwmHrSl51PjZyMSq+TsiuBMYsHp06cMaQ+tXpU86CHxdts2lH+vwfFwvHCjcgwu5qJc+QPyv8Oed73IisAYNqZe+wZT8W8O0ELEaS5ruQgZNnm/RVGnDHxBPZDCviYI3wyZTGrCRRvEZwutazVGJOU9DAziEWD0NKtSoV6zHtz8YrIwFlV0X3y6yQILKzPL0PcHrIYK65KMOBqMZu2cnfzsc5NlJ4dEwRPErLgi5WXGFHyU6RbwXacXJr29rbpt6dimKSBy814xlDedZ38Z729032zzu+IQkn0lLnm20vEfAqij+hbx444B3UQTAs///0eVTGlcq0+amorOo+/St88+Azmm2ypDC8dQaRQwESQaHeUR9TkzeuAQS/i00kMfD74Jt0+T3Cr1AHa82hloZKltj212tbE9l9bqVuCDXM3k3oZHdf6Iv9rwgV9NP7gbJxdujU85WmyNMPbLGU8CN6OxQoE3uT5H47p2cBCpoQWpdHE/kwSsbG8nlVhA0KP2b8XReG++BqgjYwVMK6WsOhutV70c6LX2rB9+nVQi33ZHm0kFvNXKrEJjlOY2xdkrChvRLFKD+gKuZY+i1a3LeopWUFo8G2qGF+MbXyZARhyrDQDyt467XbEVdAZzT3j8fIHdg3C8FJKzkiT/K73yloCSy8MtEfmigDUAwJFRKEulGR57zwuGjQAlMUCDzYv17PAra4JHwliN0uBbf+6vcQItaTZ00TAASyWT8eRZGOJqE4za4/aFJFH/PtLpmO5ZAN45tj6WlyghfkFJ3TNEGAU4Cq6Qh0KkfvJQz28Iv3w1ylOgMGs9K0MFjs2jKSTTyziAlH5HEn/d119bqWwgisK3FdqSKIqkwWNtR/CYPP3D4JcUNFgEFOvQvE7w5HzJnt2eCBhvfhPvCJW1Ms3/wPuSvhFehyohLKif0Pnyj28R/08+B9k9Ph0+XnlLVjeMObkEzKCsfcljm09T3Rs0brl/bc2QYfinywL6jNWel7jnnEc/jVDzQtQNyOW3IpO6GSC3W/0/peFB0jdJR+0k2dRrCOLQsoJ+7r8rVu777EmXAqNiGb0UetK8qW12EU6nlmcLCWN+649YY22qAaxB0jna53LhCuWTVUxEKRFM5WZWMq9Kpb8WZSM4nWpyl6do+VcMVW7KoQQzzNtUGAOjX0ggTUWIgN1manJgxE/qdfpmFu/tid85+k/gwZi3Mqktbkdq7KL2IxuK4GX66Z/nKfAYiASdyRVTItZ/AB52/U9YtjGmeweKp9zcC9cPr9lTIMfTiQArRkwpJol3wwFTmXOlHQUrijVKn7aOr1VxOZf4cAZIiGBandbhcx4l1oOT+AEtnSwgB6OUBiGRHOmkfZuxkTKfCQn6EhI+38x7Wq2pEYseCvLpWG85VdiH89YqjDKe3yBjtsFts4VfZYcDxZ2RgyDGR9SiZ7H8gbuLG9Jhl9CUyIJcNgJF0eBs35+tlfM/Z0a0enC1xUQ6wgmO1lB3LSG3c9jPghirIaDxCL+e54ZxWD7rKsjd/ZwCcyq/0hIziesPTGnKLnxFNk7lBRhQ2SIOpfR3zrQrCDwScbaCki+n/kLuaBoJ5kwKqOEw/X5kUia7fwckEzr8/Egsen+N8IHDYmJNLDDO4/WqR+9Y5b+hERqiWZlBHicU/79YmPlGfXUHdvg/VjDYNEobahcblVDQg0u3UaQXdgzfw4xtbaM5NozCC5YdOPKYwjyPBRvaAQ1h38W6mBcXR5Nedu13NLJd6PZeyAcku57W3zzC37GLELMyUIFdL/e3crFwLE7P1eBfTQjgbYXhtOE++ymlBaOFjh8xuRniwhvL/QfDmhiKwrKxs02M4FsKKQl3NvDDLlGSsieYjy+2lyGqzq/3Qut00Eb7EoiqqxfVSfWwDJ/3AsfDvgPWgxTeOPllLQ/wZ4NYQoVSW4xADjqIMCHqZTSrPlKzJ+w+0gKtNrcWprINCYuzeIqGfoSFkmR+k6rp5PAXa4Bed1LrDArhlv5o4TdHwM4Ac0Q3fmN/1JKzq0gYIYeLfDn8sklHl93C0bHaWDvIkxKiVS0IaYx4IJECwxbkqLBXq/NL006q4ZQEahY3Hder/L0KIJZh1Buoo0xlFilykx9zGfg3v7NqbKKj+WbtFZh68bDn2d+aw5eMG7muBLBg5pZ8MTy9L8+L69un9hY5aMdQElhx5H7Kugjm1eEbXoMa0C2X+Fj7vMgzVbcGn1jRQG7sCi9Z29pTwuLDNOrLphFLBd09VeESauc3aJ6PeOm/txI5os5qJCrfSl6y0jAANXeZBVZENtNxW5bntIwV4hKmIHUO98mljH2Roc32P05V+ujPbILfyXkkaS3cy7uy3Av5MA2aDtrp0lMoh6vOtex1A6lnGwAbaKifoeylQelXtnfToVXZIQWlv1kQrWpPr7PtqClnf0J+Ut5ktP8Q04cT9pyiwVOsVJx3GpgRWEv2D+BekkcNlxSZDedzErvkT/meIInnAYsYDhWNULlNl8RhfGL7fuGuJSK0dR6X/nc12cXt+HSHm/bBm4aAWIDiFcM0L+gyeehzQ4ZUeNOj1pvzoEZ0G5W01A1gY888XY/Ids05ihzu9hlnOpll/JU8CAX+tnNqCFj7ZU4iDxVhlNQAzVSWfnPqOSMMRhnjBjF6t0ZiIWXJE8ZgGragFRot5icp5zh6gOi7jeD+U+5326iZwH6oA7ZrrmqGlrMQmCTbtpYBpnfoQgRopAtThhpuF1DPVh8h8lo0iFjtzcdjKkL59ETfdLcDvK2qsMoUIzOLhKxrqooCkR2HRrAcFxlgjLwF/a8GwoN4NEJqfoIU5SnZ30nzFFA3L6gGu1EWEiqYpUBFiTLFCWRRVWPEUKo/e1vLEjw7Xheo1uhjqBE1XFogDRgq1w37bNq0B+bGPHtmBAYvW1hH1vtNhBg/HWvFipE1l8uFwd9Vfrsa2wQYQqco1hqZ2D6ZgO9vnZKXFcg9/yqiAbR3fvXvTiwuxV3kZcS0v0vRt0H4iHXrFHVQhRv9VnslvOfspE5MsEIetOziagBVXIrICrSULT5Y3SylrBt7my3rFlKyuUoNLkgLHnnxvUKYIhICOydfvy7m9EgL3LD7PbqsMWWMg8y5aVePf5qAs+SNEhfAaW0RrOBcBpufJRRzAdgbkJHbWHl6/Ev70pdsVmQ0bnYaTfsSbUEw8NA4Agk2+zFP/EU48CbTsnYvzRRdtUmCDmxQSzPHm6ImlqmbqHguWM7Voymum4Z1ZRMWfhq74xvsMkidQSuPd4FNn5WJS4NEMP7OkHKzCo7ffyDTTO0yBmALIHOYl2ZQ+KDRZw+uZw/yohhe+46pxIMjppWowGcx4sLLhLsS65lmvBA9niPuPIXv5y/wEX40ySwkn48Ba10x454NnDWh3Yd0z19rfHiNQcERfzA/j8hFSVgebgVnkwlbx9uK5JGbufODjzO0G1TdHP9sBvvlyVNa/wu8LqppykV8WONNvX3xCVEeEogyokzVMFdEiZWwnOHJNtRvdKmyo7h7L0Q+8OlsEutH25B9uiOJDZdJoBRhc7uozAXH3ijWj2DkJqifhHb1Yhy88Nhs2gFncJ5q/SiF4N3oxLpICvpXGV+K+7W4ArZ6aYK3nl6PmW/Abiarw8MKken61ECyLkVTaTbLvx14YrH7d3kfniJOM1VC7nQHYCvfxrXrLRetO3OZ/HkJoB/Hdh1nwZWxc4fCK+XwM7krJh6MQdWR9Eq0bnBNQnSIuoUjJSZaqL74FJofurFl2uhdbfE42Z6IRxpef7jN5dDEOx1o3cb3yKSIYQ5jkuN++R5obxZk5xqfrU7HGWeKZ/SaEPrsxQ+xhe6eI5TKpohxCuIFAGQMny9Ut8C6PBnFI1KJ+3V1fEat+2/zBcpx4GRtBxE63ul/x/9pvg0tTQUFgFI/iQGiCOhnF4Oo4SsY14Gy0B63FqCm3uS4dvAh1/a5JgNjMJjzeLS6i7u4oBUlvCnnqKrzzx6i8FkO4544cX7hOPjyYAQHOrjaYzCM52ffkhWN++rhnNEVSdyEuawzSwkcirD5gm3rTJHp1FMe+aQ8kUl6MjUn/oqJLkloNgXoV9+VvzCGBJ/cKdPjkoBOOUMxKfaWS+bXjy9CwKEPEU5llN6G6KaSpR3GRR0Rm38oWoGDKTY9Dy9CXJ9X3z/Ya3ae+1/zacLu5sM/vHP5lYxWpEHuf1M/3MqiovTXCQLC/58OhSmFYbGnu1aH8458HAeXl2XvMNE1K4t3PIvQ3PQBNcCYhlvSEDB4C3hnVt31+ZN/DEg1f9qrh6tU7UPnny7bLHv6Kka4hrJJbwq7qAn6utaRxZPeLD7QGYDMK3DnVxidBcMCu/uWHBP3cyPbPpu57CKRMFFVLJ3WwLG+srsHf2k5ES1s+oFjwtDskwv/GY1KWe00qylSvWavh+b0pa5OHBf9WGIpmjRKKbsQdLq2yzxnC0O62t2ruhUn/zkL6J9dLrvVa1utiQUjToZQVhUvQ5EOiTzY1jnkE35k/tsmSmjIe3h6sS56IGTGHNfWajzZYkdKQwXj54GRkf5TpKsGheZbFa6n4OctGwNb4OjNxTJO0sCGi7l/R7DGe3rrdfEccVndvvt5fY71AJNvorJvIRpw8KWpXSlR5YEsNeMzqOqyl4O5DRwnH95cc7xWJXqa/mj9JWgpQkaXl8WmpyPRrUu3Ru96DEqbaX6o2NDcnroi8SX/3YrZiK4P3X7pFmmMV7VIOIb3+c8wAd032kvL8kyttibofkHlICFNYLZ7KwWNyO8LG7UZfzgBTjE8Ar22DZ1x4JL93VnFhrZLy7QppVOJv/lhgeZet5rrooieg8Pc94BylAvaEAP8qFojyEmpkSZFR9qi0m4WyTSHv/6nBeaa8FJVDB1JRS9V10lYReOIqIU0ssNEHqbrLA78hwKcSqdyeiVJCMp4/aLqt1GnWJFHwB9k+mjrYCO44erbZWFP+p6sQFATjdkeomBJxFu9uyjWYRMokSuWfjZuX8qndo6uFovF0woraYWm0N+DCORUD1I5n3PxFjYUya39CKLiyA1HGdYuUDBVMhJaDkEAejl1cBgZXrvuJmaZOd57ZuruJnx81doJCNLe/wRxJVlvlT9yl8amqTrzlUX7E+UhFTnO+XF36g6CUdLWhLe2dmBBtURu/Tv1XiFrdnT+8IJ+fD6WopOwm7JldrUxHjk623p8nTqnM5ccpwcIIZ7ZSEDClzEedXVMT+TAOgPm6Mqg4d3nFkYh5DYeZW6Q3AnssfQiWcLgeGesekr1QDVBmX7qwfYJ/MPvF7ZBvWXDVY07mwbM2KU5fT01DToiSeDgGMKQrO0y80zeOsdpx6Sz8hSgHeOiDDnKWpWmNpepNXHUx0sASn7FRrVLUOF3xxjT+aQ9Roac5eOwtLvte+ELygopZmDa/L7KGdhCOuaWcl84ZU6hoymQVUU0jH4GyYb/M/vZfUsqOGh6ae6l07LI0wVSHivnBTMxImP7Howx/TBZvsm+BatKYIxm/tBAuM+tmXm9Moq/ThQhGQuhTK4EcA8zKCfNYNDjTBbZLyuxNgcqd1J6G0a4JFMVvzNqFPvbeSmNHZUCPe5uhOd7sEuELmFIALnJRQbr8qsnkhSmgdOu4loMIKU2b99qunbCocTQgWZ+hfTz+5kn4PQhhVbuvkyCwAuSHF/RMn7N9UGrt/n6u42HVNmtjQWuSEVinABV6WhNdEFpcgBW5vUzheejlmO09ikUYwcwOOhIS5n/8uenZ3fa7ZoO6uzOTynn2cibAN0VLltRg71ultGo3qlMIkVfi2RRbB5NxiTFQ1WPWamSfC8DcTRk0dD0kmibl8vym+llG8W29O2nrikMa/p1to3NzO/hGj92WfyR5nnjkzgM+o4tEf8R6ZKhn23Y3wAXWV35xMidM6R7dHOHHbzsAn5kk/Pj8xcUAJhY1feJG/FFBrwdow8C9UBagNQJMo0+gtgFsvcTThFXPlvI4KRGK6Ju3Uw5LVjrJmmkVCDca0jZa1YbIoHLenhHajNRLEKvnxqm5b0IkQ4xFAPIVHfxTuFThe5q/O9BHIz5b+7ReE8Ibq1YsSkshGmWX6ipkHnXBKWcGMRSuWrEuiOha9rhwKAPuQJ6MdEnpd9TeD6frPWsp+M6qCyceGH9b9MU1YzZzWp24ZSYAQsUNijwkGHOlpOY3mEpzwIcHEUqOm89tjLlndNKaTf4aUBOJDv6pGGyY5LG7YqWS0XH07aG+jgfyeNHBlIWL8H45ZZ4+VORFIVG7QswfKqMYMj3qmcHpjJWxVYTtfTJAWU0kFjLQebtVeToIuWJAhf9BSLdxNhXawdpcPFZMuAREdag2fgd9BIodX3mf56x6RLz1poaNaD61CcbI7fIz9QqFYlnmUwxLeBoG0pMOyYWJAsDUg3rS7u34YWbuLJdzZVjkukPBBxWfeT0RsIpWoRYlvuGaeT/rxGq48AURMNrGTZX7Pn71wccFhQmNcPOavvlHEAH4LILK8/I5+Ng/DNwHQ9eVb6Tzw0iQsDkwxLZLszlLqX/NYvl3xXaNkO5RAKmaYYb50DPxOmOMzzqOV0wrKqVkI4UqXJ5eNs5n6mTcpUzQ1DjusMWdUU1MKCo7uE7lsY1q2hzUsEzlYwrADtdGXokbmKgvvDwpt5cgDudg/zpnO/mdFC3jgRQbtmV5KsvnGG+3Yt78+ed4tR/Wnv6X4hUgS9P0cgWjZqaV2LoLviiPzjZfzuERwgH24UVg5lmTEwn0AYwhN4soWBz4W154a/4eiXYwiJBszNJdFrtfMlheWuV2Bik4BRoRQ4L+dmnfCjg4/CktGsTcKYJLfQ4PdVIOvUFx3mhDUxuyZ6GlQ3Dz65nZCvOOYpQALBOpYjS67cMc7NphATnlX+em8UhRdwrkJEfbOu8AfSYm//WP6qqcUexIGst2sXd7cMt/RGyDJjEEiiH7n6KSuB5v6z8+bQTzRRoRDHZeDAwLMFvBW4hO+MOtOFdllwD2EDEA21UBwvPFHAiyJKETWTJ+2/GuS8yFKAn7KzHjyXtSr1ElV2D76KoGULTKjNm1rRtAfQyLS+8MJnDXgo5o48Dbyo4aW2aUfgFdU64E2/k1U2rHi8VCbovOUyYKs3Qp9H+cCBIrihXVuox0qQUoE0vqeKBzVTIECSrm/WOTkTj33AFtmPRQIZK5PRickEX4oD4dPtnICP41VwLilBjQJkn0jsu/FXBcqcZu4R9ko/mD/H4zSa+YO3XJbZzr0HLpfp2+b68d0rlpF1yVaM6orcjtsTTi/MAf4pZIQKCJZ6x1FBpM4xN5e7ayBhW+52fdW1IOztS7yghrk+CI2cipvxGxt2OVmob/U5nih5XCbYAtRBbcEwTwWInXZYqm3uEC0V4fNTqfFSbbR0hG6CSD9aSZe4pHYorv9PGfhC/gE9hseUOKrA9KhB9sUpgYcEWXdY2qYT2ySl1ryAJ+ZqbWrlGS0/RSfMqr1ukfxoSau7u66k+aWg0AuNv4cJdhl4gKgNPIzFzvM/fSfNahMbIw1CEmcVCeXuwDMgjWiKNql/ros2mpQSS6UkBa5AQ5wUqXvasPhfHtJlUOI+mppzRYLpG9YiH9BSKYX1u+P+LoWKYB5RsIIQEGGiHqN9gR1lEH8VfSrmHloakx62WoQ7O5QJdV0+K8t8CMzMoHuWafxhykPeG+5JmxTiTCEjL/MmUr7bprwTGtbDnsz91+nIzHMQWMmeII1kw+Mk6AfA/yF6vpv1ByPZ3h8hZztE1IUPUhQeFappKRD4KE7LVJR9BUj6bqkr4ShpDAgXb6ZOyCALWl0UvWZgczdsuMMpHNRfdbfu7gX0aO5GfoD5m/gf452a+ywcITeZSeMy/2xSkgZhUEDJ5LUxdZK77gZpIbsbXuGKHDppYZ8mqb71CEc6lIUchPifpl5GhJZxRmHF+k24VQrjIuXIE3X9XtlbPItsZIdCGbYbLooyVAQBAHXRA+DFj33SoaEH6YDe1CGfR069ukw0ztLd6jgIwLTbQpAUIIbXX2SfjC9t9cirPwK7SxhGqzrKg5N9QGridhnU0AW0TMI65bu/e1AGkFhirMgvxM6oC0U6qUJELaD6ONzf14PJsfJgB6tQMaVnSsAjmsVfan966018XS0K050JMTooPtiZajWwPNcNpBUsFib5ZEpUPkB6aOHzgf7nDOsYenJWRYFHfeUwPrtJfPSdXGDkIKY8PUzMMCoDmh6DWUGU+vjmDeFT6ZpTpfwIuWx6ZBeN48Z+QzBHkrbjRRnpXnCnyi5857JkVQr6WgTc6yGmImQAjDbeccX6P3G44cLJ/Zf5jcVnrxO0Zey9NaqtAsJ598jdLIvKfTe+239Mos8ch5fYjMuWTKKD0lQjz4ucZ69NcsTMm5qkD28Xpdr9AWO0JCq1AGbgQtNFIV/ESf+nvss07yL9kAdgrvl9TISD/jl081buZgUMyvd7ai7TOERfWbXoglH5VS9DQAlqjtAn4WDJw/Fa04kMP7pP4Xq3Waq8Q1Syt21lRpQpluNgrKcGK4AwcfEg6URyO3NTnPaUZtY3C1yzmQUJdsvDIYMIK9ACoeQJxkteZHFf/BQx6qlXXiYKl0/TkN8TQFuo2m6e7xZLY2MJ6J6mjBdmw1V1X3ZBrwEwhILPX+uJO1TbCgJ1as8C8ieaNTgiMuP8I3swlaVlY29jvpnWWbkNMFDk9CXclov1Xj3UDUa5Rob/SDfqKl0sWPyFuQtI2B3K8+BcJIkOoeEdjE9XprNFYkz/4Jmedu8dYQJqxgUAW+JXSGsB3BHANnGrVoiWcNPCjZYR5xg7pWMlx0m7lHExHUUJ7BHylar+nAuJL47sdT5flSpcFiJNlaj+j9qfgAsNpmRpYUaVHC2JMniOGMxEwmE8f5y85pujiHebVts9qPRlAZwSd32dZ8KzIdBhp2ValFoO2CY+i4uMdoftDVz5SVmnt3XBgcZDhB4sXnFU8zMYirJTVMAfeWC8A5wAyZJ3LSc05mNVdbCy90ug55jgSowpfMoFW4Q8y6rfNrhgBrpfVVG3Uw+48qFlZK/DHqTsFlSXeCzoHtN4Vm3KvXlen8vn3FiGmks2qq2tN0P21jZtrJAHsJck/6qQD7alZKSEmR+h7M8uLVKmzClPCQ0Ypnh4yakMw6ecLdu5wmSCOetJBPYSaTqOeS9rMYvn1hOWXmX2/DXbSpNUV02/q1PlsPiO5enwgJw5PloF+kcr+XzdGUGeSk/C1DvSUj1nIJ2rbsjoq3zBz/YP7x3Gdq6oaBe7NGm2FERCvMTeFxpH3x5Hoii98lXYD0F+UbE/uCWy1esl+s9h3KAHL/zV3T0CYt7m4Me9ZheGGVHCfYpoH4nDbyqE4Hf8gq48R/4Ox1Ghkic36GxNN6TW4guxRuweVkW/yIanNaiUlcG8dDM5j2ZGFZZ+GFnShFdP7qcpIUj3XHn5pY8Ubjf2FI2L1fZwDOx1mBHFwpNu1C4raWmbvQFbqZ6rfp0oDQrRvk0CGqbIxfb7Um+gKTlUbeUharRyoaUVJz0W37qN5aTagQDQYB1yupA4udvj1THmShblDVTCjDAoFYNdSm+ogjuz9mc3O74LZaEKU/SwAyOnEQKHGg1m7rz0H+UK4yM32NsRP8KTND0x8UqwhkDoaklCyLMQ0fi1hIaGBL+2dKGDJINaOlvJtycP5F8OmCz4/00rjMUFNGh/ZIQH/yL10zudpGvW2N4NNCFe+7VZuiUmuETfK2yTwXtl35ioM5xDOwBbZhloYR0JQOLWNXakISQbho9z7QdVPmEYsqTRFuqQ8i85cDHygXmMnTxww8FIqKLg0sAcoRVF3vexv43SsJ0Itvmbl8zNpfg/YOvY9upsID4bliD5pYicraGNzWxeqx5wEgmA5Q9q6clpCMKrIkLV/7+vhSRY+sD3NMIZdBOPDMc/ciJEI+heua5clCBo4Z1U8c2xLoNVhdSdnsAZCFbqx74FXI8wlNWir1xRuWZkKJFr1COT+wfkPoYPrYb8h4M61jWyZTDGNMGJNY+sj7+cHxD9g5jZ5ub3eCo1L41OrPFQvVuER3v6C3vtUdWRtuyzV8f4fPacW03rmHfjdV1kNo7Z9F3gktEw2zud/3I2w2VOWzPV4Xz34YsYH3kxKe6nequVLH2bBD5KRfiOADrO8wAqh/ClOFK2OIolm3EYJEU3xi8rKtUBU3mtShOkzRz5XYb8m9COGbX0saI+gChRPXDB5UVH3vh8lCqEIgmPHnr48AuJqK8vtPcd9eI7BKasEf7EDaWzW+YDGhjb4p5lZgX8r3agdxAPZJdvStfLRXZD/6n8R3HGJf2jBlLaql1DwUgp4Rl+6yetouARAD/QFNCWZGtZx5PJ/5siNOOk9pay8CI0Dq8Traj0fJS5LPwfhYmrZaSwDtJ+BquOoBgh+WVNUd1yHXH8ekj1iU8gbCTEgVGAbsgYrE9jctyomhZSVOuCbg/pif1zst9M0whaXRkn/wiV/jzYg6X+qNFqHtG2tH79CfazkzG3XkfEq0QXrr64mrLZH9TKBzFoJS/U6AZCyFhNAIsNxfOpQH1rp93DyVyp3aDeqQ5B7VQTY8ps+dOoE4uPJrJ84udtiIl8/sXhVmtukRZn4IE4DEPo7PmluzOAkM7bEYzfu8e4Q2uVspd81nsfajZj0khnAbS3Li9m3oJqtU7hFXwEJNWvfQk4b8d4hnkkRO1DWtnszYhRxaFc6RZXii4RXexuWvRc+RI4Qqc2cE2Rly0ZiqzJKhQCbUWS9YxUMbtV0QT+XGvMPlVrZPqxbGNNLwhkX13TV1lEEUMmk7V2CPP6P64lxLDJrYSZ+Eod4WLri/IFrTB7k1hA6Kh98QBb7sqv2S5BV6hIxRMK/j5OePxJ3rFjvgn87Y981a/TBO0fWxA71U0BO+lyyWqGPSGpNZcTvBYb1n73Xdxd9gOajdqXbToc6kwn2LqaFehjArzAWBA+0c4si2L+YK6mNWCNpDLtuASy00bxi3IrNwNTqwvo9WwtTdkxW+cC4DY0FwAAElg1YsZRKi6/UX0sh2M15yYp5gqHkiAVnPfcSfdESJG8m1moSsooGQe7ojKQII4JbieFzEom8jZKEH4LlA+8t9Wdg4rMfpQyMh8nRctGuRPXdHxIXZ1h5oej6lesEaXjGCHEKJDs5shsQ0iuHBC+h32pl9LH9tyYTKMxmYY1TzdDPH7E+lDttMyaFHxD837fh8KvB1YejdgX8on33sjNTyyywScw8FSnkhrw0VmCOAdoOn3r8NY/9oq2Abcq+JQbhnXICvKQUAhodykbUdT8xbRnspoeAPczjbBuQHXzn1Hf8yH4Kj9w1Lk8fRayoBLi9Et/z1PRGKtOR7cT6v8ikLSCpw2Dbfsu8MlFPEivyKfkXbENVXqejDQ7QO5MjHwhipedLoTaCVqT3zm83SjppzCE1Hd83lUJzU6gCUpav8zZs58//fGeykIkhK2GWJ1kAI73fch6Ef82t+M1TZrhhh465/BS3EZ+4ziqLi/UE/HwMhCFNvxweoE2S4yKBLxBHC5bu/+yDVLxqSqLyq3ocK1NL/5ai8vqjWtbt4bRCwWHjjyyg7UGKVoLWcSJfNL/MfajjRTj/cP2j3XtAY4H9/sVZ30QHgjVwWY1w5fl5HRWr4jgLJ9Pz4+1xyvqNb4VA5u7PsQTUeMfXpkApkDJfbYBLQaoeTYmXHS1wqyLh58E/M4diXBQXP5MRFukQtjUS0rOoYrXVY3SQnPXPFwz4VNcKtT2jxevHy8t0EsqUwAl92lrfSBjoRpp7CDMhGUH7duvZIrr8mFoqTHINMU/jdNpazgM4nqMfkI+qVQxQj7lj/Oaq6Ndm4hopP0o70LpijBIGNhb9qItSB+WyVgumjnMsqXcnM/Fg7w7ynvFIt8nLa4ur/Wvs5zhay0J/5Vo234U9nYSV9NQgJSvk9UamJrnzhW5QDVO4w1F145lTSPBJPXfihuiyyak2XSDFrYfijqN3X35oOpwMVuokUzCn65vz12JNqiQMAeAmqgRmPzeiGp6smlZm2rJ4USGnZqXWdb/9Uw1GPXz6xzcXWWknbUVCYMaz0Pok4nw96vQhrsKuliImE9cGtM6xkS2MAnP2BcVDE/R3yDLGW/Si5VATMLKrcP9Ek0+i9ROY/Dv90XVjizPJ8LBLAAy1UCxoim0R3CrswQbiehYHPSmOqIdnHJaQ4U/Sy3Cf1goSbqsrxT7bYDBWpo2o6VrskQQpvVMyY/l55QT6aNul167p158kyF9bjysHPCjrPnST0PhPghqX5XQL2E55MujYJnaIx3x/jRHNgCCj+/jXNyF7Q7IJa9XJIpRbrSp/zgDDuFi5KHq5EMGYAIaHAAsaLVwck3OyFN9L1tEAuf/XXEmfXofCU7jTyixwmtZaPPMKtvJap9nXhUljrIeTyFcHMQMN6nErW918LO04O/e3TOSXaqAYuyWQmmi0cdnPDQ3kEse5G1vh6Lezxyk8JdW+PSAC6aBA9g8k3YjLUWrqV4yzG+ytv+OR7jbCW+Ir+ltTtfdgaApKsjx2qGMa+z4cs8jTQxvcHAB40IO/up9CzaiG4NFlhy8xz8kRANCdF3CJWve8ot2wPx/wFitReEJn2TQmznIytPl0Aq4uGsE5Cvrv5bVlXy48TG1aNhvud/Jia6wm7ri+sgWJdMHUDR7l1taKFwCyb6wChooZtrN4LZMy8W6EqkedejeQnpHgl8NdS7O3udLTQYi6SJliTqcGlso36XOGq05Qx6vsJtD2/C9dsJBecR3Pl6oMVj13Rt7Jpxl8niQbBLyzBmO3VAbOju4aruIkZV5fsqpYsPd2HTFy6XC95uEmkBrH6s1SGfjESXxQ6u1NDPRzTTQt0KGk+gLkdfPjK+qWjMIzU+T/FW5bKy2BgA0w8o/PdGD2VgomT5qpCtFTV0J927wfhOR7sgsTCa8ccEJhiV97b7LEvi3OWrbHgSoq4jfu2XfLVk+oscjKLJe49pM0wzDZflbPDS/RloXvht5E5S7urWz2p4WpFdAl+03CQ5FFwuJLezU4kVMicwm968THLLibH1d0GXbKYGTXIfMCJ5U7HQ/l6UgB0nEl69zxONQzEHXqJHyWc0KLzhPs19Y+F5f15RNVsKzkFiyw7Kc521BLZXwWt0Q60/fi5zVoVXtd1nGXfxAIIXiI893t01fVuoBIB4N8yL6ijR+EnNwx3wilTY5+U7CQhXSfq2u3XIV3PdWahfMwoqH509/7xYA7zYsEezjxmyTddEJ6EIT9XQrEQVkpoq0G9k3fjdtMNlo3NxPSRvUUNxrxn5Jb97f0sf1WrJj2FKakivFwmnp7Qy63V/IPEL710dedkk0pUmfEqAKq9ItjrlI7UnV3dEjVqc2yxg0FXAG0bz+ziJC8bQuiJBKiLzDKKy/lPNzh/Dh4SfKQU3Ewa709+eBEJ+qUw0a4AIwCvUZ13cW2sds5Mkgko6V7AFRa05YuTs7QEFVKJlKhHUSn3Rf7ZnqS0Vd4T+ZQd+vUcu5HToAG1BB1N+9YzV+ypEzBrMlYpu82ptXMjBGSYsdRRTXIxIszsfN2XB4w3eQU/ZuxIKtczQtdpMP2YWxv8WL4GtFbkveymWa0TltwqcSLU2qpM5Pw2g2KOoWvICb78IiscvTJZvMfARlq3MFJv23wFKJnmdAUE5ERoGnApQclkNUv3+Ie0t+si8MX4lbpkAEDzPZW/8SaAbpVX/4Aggo7Druv5atULzlYnYkFrY+LGumErTTmj+iORWrXvqD96naROxOCAyfv7N/895XCWpb5Yvacc4T3aiHAnnDF8LF+4RKhS66I1ssKCH8zyZJehG9LNeNyiXqIhWH6Mv3qc14EEzgIrhcO84TD9JX8Kba/PrNnOoCNQtleH+IQDKxMEnr1onZpIYRmuDXW6uYCwHymbm1+sywiDQWGmPMLs0zmytGMgcgkCQZ6i4Ww7gcUk3gupmxrKDy0ZN4Hxh+hxpFwwB/SQmcqWuPsoFr5JIiCAjjh5EfGy1WupVm9u3pRCOR6obC9JCka8RcP83jyXm55hP6on61KdHye5RdPxC5ArP9CmCOUowqQNpOJxt/0Mg8r7FZtOQSmf9PO/P7odEDsvJAzNDtCvdVdf0+DU3SG/4AOzhNa7p1XoOWuWc1PYrc+jCJs9HtY4EdnvFMDe/XT8aMjZxB38WtXMCql0HUs0WQdypEHCFgXzf6LAMoas6N2HtonuZR8yMJ66KFj0q63/whPw0RLWfm1yX+9mlzrsQFvI/ZiCEhy9kVF7sk0kU9K8/RzOUF+9gH1bXk+HNDxjDrkjyV+KhUqh+KM2wnayhvvOOIFuvFlncXO6lDdpHkMlrcwjzSHYS0vP0FG6j0ndiegh8ROHOuCmMOsoqxEBdF0F+6T7VP3K2imQ4ugK+R09tIhogMjFLOE5PGq9fzYD2T7kHXGMJv8lNAzePie+kRroRuHyDlaJp/JURT5u554VXw+fVT4jGky7u1H24P+rSA8iKSYw2d1lkgnoFUYSZCeE9Z9D9ys2I3ZX7Ima2BCLFvkkGJipzhO9kef6eeAhl/Sz8f+zwmmZq9FModz93oVhqEUzg5WZMbCAfyGmOj4Zq885XdMueg+j6mbSPaXDBf4NA+elFi7BWUIkh14CQYWpRhwB7Z3+E0KRgCp0UkFVF4zd9PzLCK1XwOZFxwqR1Ge7whNK8hVxb7foNj8IBwNBJTPaIGFuAyoBppELhw3coirHF/QM7OW4qgVZuqqr6F0yRiQokNpbTfhNEywDbavPOWexWgDESX9OhuXarR/bygQIK3TUZrTy82FNuMEmELK42W5fIlXSjdCbm0QIksQqw6MpTEMi0Gacc8hWmhqEeVeYUoiVRDJhMKWB09WkjGVDLOT6I0A6I5z+ShoD0X4u0Id5TSUYoygOOvGkoA2qIZcTcPU6Oj1nieW5jQwr/c1Tiqljw2UQq9IkVRXzZJrNTruhc+iFqzh5F5Fmplh4SBMJZx3FmOIXXPemL56gPmHSzi8ZURJLDwmliLBH96aI3SPNodMbX9yHRba7PdphGOZB198j1zRU5esWBIIhl8xolPT+4NbEnDxUzYcmtQP7wZnH4YU00yU8ELjkyxqXAQm4PU0EapEQ6STLFtKtfAPkgTBFYJbpK7dx5aWpQ+1qy1FctlCFdVlEumQR/L/j49QUw7ylOgY8u5WVe0KpMmF12TIkF66JiG6tY3LDXYVHwsATuERjNq+xLdFb+Z3C7x7ZxSLqqXO2dv39HvLG6scAl/AChPVHvJdZM/ZRUgZs7v5xs0cfVbScbqb7gw566VP7R1zgIn8qyiqr2f7+WEcQAqzm7w7I3v81qSM8iYFJ3+8iLGxoKo8wJS7pSIKgEa6MmM13UsBdANbYM7LBn9M6Mawl023dZPlMC/sEF+m3UYsd9Ncrg+ywlZXBfH6BvdLnhnYu9Xh0H3vYLQZKiG5599e/6xbArVJQZkh4tkVhBsY2uai6gFIw8OsX5JNiLbE3fS0FamQlsPQMJFHDH6zRh4CD0Ce6qdJyZGMGTCrYYO2IL8ALkivhdYihrR9XiKJ1b7+PYiF/PehmniX0a5eacve+troeay8kHNpeY8WVDISUggesftnEzasNLQHqxe69M/RGja2MXoIVZbIirgVD+8vssTHCqSXyEpWCVtz/CV4UFdaaruNh1JHF3kpHePWBby47xyopfcm+L4kgZ1H8G6yDIxrcbx+Nc1nVF4gZPf61VP1i8BPTx13ZAXMoQxGwCYxm86ngQ/4Nu2LKOHnUTfeMzXq1c4voJgMT/A1tLpQuDR8bhjJHUXELDlwiHv9C1upCQ0/fOOrMUREy4yBLNh6JzkyxcFcUgC4rw6hBlnP2tSFR0mA7LikR+i2bM7qQjGc5IgOuCcjZWgGk9tNqqyrujrUrqQSrBO3YldxrqdO2yCLBhBG0bW1K4swsny3CqjM6lEQXlcKyB7Z13HHTZmetx7eClTQosGY03QsiWhdPv723DWIp7v/KyeaG/A5nmORaHpSWNL+1um3uT5vaLkvDDNfG4xt0hVAFshuByuf6Z6vMYskpxFhnvh/XbKxvPCmWnFV5wm34AU55zTKpAt8kdPwV5oEMa6Ho+nriX9c2iaohju4U9aRJdaWW/HsQihVuLKbQf9agi2ItKbT6gfMWqyrweLcFgD9bWlk8GqMS1n3sSW/c9d4yQoah35aDcmn6groPt4WHPXcXtipJ8jPlTsbRWIVIVex5TJ7SCm0B3XP8IyR7RPZVZ8FBAigSy4UgFjhDCRzXH2YHuyEGEf8onDhV3X1miGFLhVQO1xcAXXmdvv+szX0/vrF7ap/9IewOt+KOQdV/9X8m9g2xG4ovIW1wP9+sSsmw0EhK/HhFIXq3cdwxSnDG32phc3+TlQCJEGWArwDWMVZwktUL2YykRJqVnDahsWkGD+f+hzT4PUsdYNu6kw7iLQTqDFcGJBP/oD4Dm3cD8L8eh6dXjwZejO5UDVDU7UBTsvN8BVUL50ooGSJkc7scF/Lwn2p//q5ZqGu2Si/UF4ysRX+XG4pRb3n3j4va/XseToyZCwq4roHFxsjPG3PeNN/pv38BB+t41AQbaTgxjE2o9bXZmUwLuH4GoRhhJazVpXHCNZl6b+9nh3awM6zYjdL6nwjnnNo6KruMd37B8F4V358F0PJyNzwDgnXS42+KalJBMG2MqIiRTeJQILSBKUxH/ROqLJ6t+Kb38n7MChmDUMR+hofER1hb0FnHQP/OnMlBo5XOafnvtzb0A874k+ZI2XfcJFvrjYfOJV3K6I1fzv0sI8xvcQAtkOTTAbI/JtaCk0iSEbPW7T/M5ttfjHW/r72TJiSw76LA9SATxuZAa62DBDhJNV+8MO3WI7oEE/z4UC46Sjl5MGnnrJ3EK8q02CgecLS/0A1v2M7wYBXWSDMEnVTGBsiRmBitk83SwB1FfLz1rtsMScFD9O3MVPM9uly7+Fl/EPM/81wtXFRB1wEC+C0TH2tR2y9Nv4FdHCq5QNLYaMVa42C2513PS3/i8JZ4buqKkiwYegTJv2w9igIDVkwmMSkVWfmkubY9cUB8KeO+qEE10R97QjLCnqEnuUBKpZbd3nBdmeCYj78IBb8UnGS83/gZSR+jja7f34OnPv0tfFxjvoOIfLhecDN21KhGQAPeWaA8yE2zWQNVuWGNr+T2hrLLPjN28hUW2gO+Z61Dabw0qeUwPkhAiNcGafAa2m6LrikCK33Rn4lUhA9ccU/Z6gmLKJpir9UIyMBgVU1nbezhICOSxcY8bdVsS5y1PE2xcEf/Ju5F8MwLEi5LNdSFeagWJnViQx5f05/v5bRGU4nyS+NAf4wUV0AM/g2ZgqC9d7ckrYuq+mMLhjb7Q871KWgAGi9ftAcJeu3FaaivoJRe+2SQs7/q+02qMyaYRJ831ohkbRQtmQ4qHKsrSk6e3GvrMiX79xDJE7iE6wuoNFL5Uwir+X31lbdmRDzWE5TFqQ+A5QO1IvAmm+iJO8E5o+EJzWRFIKiiQLA1mLNDmrUV7dRNQgzslhkrDWRA0FQh8kAqig7AAGoKWz/Tr/WUGIeZfX5ziiRwORqlHdExtyGw63AQIqLoIgR447vcAUvssCgujXQ7T6Zk+hFPsyL6U9q3qiyxa/8LxbrfqE48YXf4FM/PPMpQxG07sdFoJBrhI6AUF6NaAzOF+QEjyoHcnIBooovSJxaszqSIMozPYLqtO6HVdXcmv5Y149LpxGq4qsDbWGNC3Ec4AKk6BLloI4fxYUKi/kDEdQIZX4HSAb/zw7QNDINMJmFuU/QbtT91Lv+Gzt8b7q6cAaWZqRnMXGEjGUSBv5VVAp+Q3uTL/3EcdwnQKPVvm2iLz7i9QNSidXqBXj6/lM3MXwSNNHnbpMSm3rnzmHjgTNQHkE8o0KUjqdV4xubKJaIywNxGa+TEv2TwK7kN+3HthdiWRK5GXTPDnDJL4kpPxj2Z5vUhd/784DIVWXZd6g1NcIBjryMgCMDQjyKKekjEVYOqogtscp+WemWfcoCG489BypCvTEd1zaXrSHayATQKhSayTbvnJY9aGD5NyvcdHuYw/I9kIW5+67w8s9iDbIM427kUWL5j3o9VPHRw9Kt0fVOhmrPab/ga1gg+ODgFPfHShEgnQfrl6Av8Tr3foyJiy44J4bGcF1gM4DaQHdjax9adOe9VRGZ7wcTO+4clVees+Tpzgc8l6PIms2r4/y0J0weRfrX2frBPVczgxyKXtbUSuISwS3Tp9MWFcgtGDPu9BBgMXUscOLgI8rGB57KbnUcOJ6FUdzdZ46S2tn5yzqqfeV1HTL2ppW0k2FV/+S5fI0Es9xxZAI0q00W+Pe/pMmCO2QG7mx5IvV+TUTKysWrYQ6Q7WHPUS5hLZajZL9f+sao53PKiYKaPUN2fyojJKNYKyzkKCtjSr3q+chduXi6cE3UFm7VjjpFhRqrRRGOELFOIQO9P7l55bfGPIMeVczw3//SXN5cA6sNa+7nPFhcLCANsyrstaYmz9l9gzd6jbnLmBh/25i88VI5EOeM0CKu/0/ckUheyTzJ0leQIVRwfOL0rHlEeb+EHc2DXQUiclO07RlswRfOlPuNNrQvfSRjhzyQRMoBPKnDl7+VNqigZsAyxOSBPWQtj15Ta3A+l8thdYqmzaB3GA5XDLgjke9veuOx8ZFwVVOuo2BYriirLQVKihDgfbyR+n3a2eBDPSsTfTF4h+yN4juGtfsq/dgZQPI5QYsksnYRE0q9lu25AbOza5vZoywk/8ZcvUmD/+nK8OjGesB+ipmbyUvlR8vFo0HaC9r4eRA0mKwk1R+HpDIad+OPt9y69OKaZV5qMA+RgoSQkpObkIWDMy1vjPj7YogthtZ6ofovX08Z2akt1n4LfJemMJCL4zdo81aYxmZr/KzncMir09E74Y3Axr9IGYADHSH5bV2deTZbusszWtCPwXiFepxFlmMr1QWL3pUYZ4QoSK2vIk+IIFDZfNkMNhVytGhZv3yjLzK9DLgcj1FMDcPbE/PwoJtubCUG6EL8apqdBFe9NvcGnL/NiHc5C+fTWiaoo/CChrv9Ob2g10H4bhVJMdDn0Y/XtVmIkop2s7XuTiZ7nw2wb032iOe8S0szCusXsrfLFTugXk/2TmQdTW18BQ4gEq4NedD0zRUM9jZsuwgmPGx37AwFTUz1Xg2d2XwLDYEz59+2GzPOihpOtEI5VW1eMG2fI202NOjagee+uas+VCu7YeoCxqvubrEG8Gxi3PbtRCeD8cU2opzW6FpVrea8eueXT3a0UzKJSSnTRsQWXMHNPhirwepFTvlzIe"/>
  <p:tag name="MEKKOXMLTAGS" val="1"/>
</p:tagLst>
</file>

<file path=ppt/theme/theme1.xml><?xml version="1.0" encoding="utf-8"?>
<a:theme xmlns:a="http://schemas.openxmlformats.org/drawingml/2006/main" name="Office Theme">
  <a:themeElements>
    <a:clrScheme name="FINEP">
      <a:dk1>
        <a:sysClr val="windowText" lastClr="000000"/>
      </a:dk1>
      <a:lt1>
        <a:sysClr val="window" lastClr="FFFFFF"/>
      </a:lt1>
      <a:dk2>
        <a:srgbClr val="005051"/>
      </a:dk2>
      <a:lt2>
        <a:srgbClr val="8A8C8E"/>
      </a:lt2>
      <a:accent1>
        <a:srgbClr val="DD4F05"/>
      </a:accent1>
      <a:accent2>
        <a:srgbClr val="0098BA"/>
      </a:accent2>
      <a:accent3>
        <a:srgbClr val="6950A1"/>
      </a:accent3>
      <a:accent4>
        <a:srgbClr val="FFBF00"/>
      </a:accent4>
      <a:accent5>
        <a:srgbClr val="78E03D"/>
      </a:accent5>
      <a:accent6>
        <a:srgbClr val="00505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5400" b="1" dirty="0" err="1" smtClean="0">
            <a:solidFill>
              <a:schemeClr val="bg2"/>
            </a:solidFill>
            <a:latin typeface="Tahoma"/>
            <a:cs typeface="Taho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23962</TotalTime>
  <Words>6032</Words>
  <Application>Microsoft Office PowerPoint</Application>
  <PresentationFormat>Apresentação na tela (4:3)</PresentationFormat>
  <Paragraphs>781</Paragraphs>
  <Slides>75</Slides>
  <Notes>41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4" baseType="lpstr">
      <vt:lpstr>ＭＳ Ｐゴシック</vt:lpstr>
      <vt:lpstr>Arial</vt:lpstr>
      <vt:lpstr>Calibri</vt:lpstr>
      <vt:lpstr>Courier New</vt:lpstr>
      <vt:lpstr>Helvetica</vt:lpstr>
      <vt:lpstr>Tahoma</vt:lpstr>
      <vt:lpstr>Wingdings</vt:lpstr>
      <vt:lpstr>Office Theme</vt:lpstr>
      <vt:lpstr>Imagem de Bitmap</vt:lpstr>
      <vt:lpstr>Avaliação de Políticas Públicas</vt:lpstr>
      <vt:lpstr>Apresentação do PowerPoint</vt:lpstr>
      <vt:lpstr>Apresentação do PowerPoint</vt:lpstr>
      <vt:lpstr>O FNDCT </vt:lpstr>
      <vt:lpstr>Apresentação do PowerPoint</vt:lpstr>
      <vt:lpstr>Apresentação do PowerPoint</vt:lpstr>
      <vt:lpstr>Apresentação do PowerPoint</vt:lpstr>
      <vt:lpstr>FNDCT: Arrecadação x Pagamentos</vt:lpstr>
      <vt:lpstr>FNDCT - Arrecadação  (fonte 180)</vt:lpstr>
      <vt:lpstr>FNDCT : Da arrecadação ao pagamento</vt:lpstr>
      <vt:lpstr>Apresentação do PowerPoint</vt:lpstr>
      <vt:lpstr>Apresentação do PowerPoint</vt:lpstr>
      <vt:lpstr>FNDCT 2015: Execução orçamentária</vt:lpstr>
      <vt:lpstr>FNDCT – Nº e Valor Médio dos Projetos  Contratados FNDCT 2002 - 2016</vt:lpstr>
      <vt:lpstr>FNDCT - Superávit Apurado</vt:lpstr>
      <vt:lpstr>Apresentação do PowerPoint</vt:lpstr>
      <vt:lpstr>Apresentação do PowerPoint</vt:lpstr>
      <vt:lpstr>Apresentação do PowerPoint</vt:lpstr>
      <vt:lpstr>Apresentação do PowerPoint</vt:lpstr>
      <vt:lpstr>Apoio da Finep às Universidades</vt:lpstr>
      <vt:lpstr>Parques Tecnológicos - Apoio FINEP/FNDCT</vt:lpstr>
      <vt:lpstr>Apresentação do PowerPoint</vt:lpstr>
      <vt:lpstr>Apresentação do PowerPoint</vt:lpstr>
      <vt:lpstr>Avaliação de Resultados e de Impactos</vt:lpstr>
      <vt:lpstr>Avaliação de Resultados e de Impactos</vt:lpstr>
      <vt:lpstr>Novos Instrumentos de Apoio e de Garantia em Estruturação</vt:lpstr>
      <vt:lpstr>Novos Instrumentos de Apoio e de Garantia em Estruturação</vt:lpstr>
      <vt:lpstr>Transformação do FNDCT em Fundo de Natureza Financeira</vt:lpstr>
      <vt:lpstr>Transformação do FNDCT em Fundo de Natureza Financeira</vt:lpstr>
      <vt:lpstr>Transformação do FNDCT em Fundo de Natureza Financeira</vt:lpstr>
      <vt:lpstr>Apresentação do PowerPoint</vt:lpstr>
      <vt:lpstr>Observações Finais</vt:lpstr>
      <vt:lpstr>Observações Finais</vt:lpstr>
      <vt:lpstr>Observações Finais</vt:lpstr>
      <vt:lpstr>Observações Finais</vt:lpstr>
      <vt:lpstr>Mudanças Legais Necessárias</vt:lpstr>
      <vt:lpstr>Apresentação do PowerPoint</vt:lpstr>
      <vt:lpstr>Apresentação do PowerPoint</vt:lpstr>
      <vt:lpstr>Inova Saúde - Fármacos</vt:lpstr>
      <vt:lpstr>Saúde</vt:lpstr>
      <vt:lpstr>Saúde</vt:lpstr>
      <vt:lpstr>Apresentação do PowerPoint</vt:lpstr>
      <vt:lpstr>Programas PAISS – Plano de Apoio à Inovação no Setor Sucroenergético</vt:lpstr>
      <vt:lpstr>Biocombustíveis</vt:lpstr>
      <vt:lpstr>Demais Energias Renováveis e Sustentabilidade</vt:lpstr>
      <vt:lpstr>Apresentação do PowerPoint</vt:lpstr>
      <vt:lpstr>Petróleo, Gás e Indústria Naval</vt:lpstr>
      <vt:lpstr>Apresentação do PowerPoint</vt:lpstr>
      <vt:lpstr>Agronegócio e Alimentos</vt:lpstr>
      <vt:lpstr>Agronegócio e Alimentos</vt:lpstr>
      <vt:lpstr>Apresentação do PowerPoint</vt:lpstr>
      <vt:lpstr>Apresentação do PowerPoint</vt:lpstr>
      <vt:lpstr>Aeronáutico</vt:lpstr>
      <vt:lpstr>Satélites</vt:lpstr>
      <vt:lpstr>Defesa</vt:lpstr>
      <vt:lpstr>Apresentação do PowerPoint</vt:lpstr>
      <vt:lpstr>PADIQ (Plano de Apoio ao Desenvolvimento e Inovação da Indústria Química</vt:lpstr>
      <vt:lpstr>PADIQ (Plano de Apoio ao Desenvolvimento e Inovação da Indústria Química</vt:lpstr>
      <vt:lpstr>Química</vt:lpstr>
      <vt:lpstr>Apresentação do PowerPoint</vt:lpstr>
      <vt:lpstr>Telecomunicações</vt:lpstr>
      <vt:lpstr>Semicondutores</vt:lpstr>
      <vt:lpstr>Apresentação do PowerPoint</vt:lpstr>
      <vt:lpstr>Mineração e Siderurgia</vt:lpstr>
      <vt:lpstr>Apresentação do PowerPoint</vt:lpstr>
      <vt:lpstr>Automotivo</vt:lpstr>
      <vt:lpstr>Apresentação do PowerPoint</vt:lpstr>
      <vt:lpstr>Sustentabilidade</vt:lpstr>
      <vt:lpstr>Sustentabilidade</vt:lpstr>
      <vt:lpstr>Apresentação do PowerPoint</vt:lpstr>
      <vt:lpstr>Infraestrutura de Pesquisa</vt:lpstr>
      <vt:lpstr>Infraestrutura de Pesquisa</vt:lpstr>
      <vt:lpstr>Infraestrutura de Pesquisa</vt:lpstr>
      <vt:lpstr>Infraestrutura de Pesquisa</vt:lpstr>
      <vt:lpstr>Obrigado! Marcos Cintra Presidente presidencia@finep.gov.br</vt:lpstr>
    </vt:vector>
  </TitlesOfParts>
  <Company>Ana Couto Branding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Moletta</dc:creator>
  <cp:lastModifiedBy>Amanda Vieira de Souza</cp:lastModifiedBy>
  <cp:revision>784</cp:revision>
  <cp:lastPrinted>2016-11-21T13:00:51Z</cp:lastPrinted>
  <dcterms:created xsi:type="dcterms:W3CDTF">2013-11-12T13:20:39Z</dcterms:created>
  <dcterms:modified xsi:type="dcterms:W3CDTF">2016-11-21T19:37:14Z</dcterms:modified>
</cp:coreProperties>
</file>