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9" r:id="rId4"/>
    <p:sldId id="280" r:id="rId5"/>
    <p:sldId id="259" r:id="rId6"/>
    <p:sldId id="287" r:id="rId7"/>
    <p:sldId id="295" r:id="rId8"/>
    <p:sldId id="284" r:id="rId9"/>
    <p:sldId id="296" r:id="rId10"/>
    <p:sldId id="290" r:id="rId11"/>
    <p:sldId id="297" r:id="rId12"/>
    <p:sldId id="275" r:id="rId13"/>
  </p:sldIdLst>
  <p:sldSz cx="12192000" cy="6858000"/>
  <p:notesSz cx="9982200" cy="67945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Montserrat" pitchFamily="2" charset="0"/>
      <p:regular r:id="rId22"/>
      <p:bold r:id="rId23"/>
      <p:italic r:id="rId24"/>
      <p:boldItalic r:id="rId25"/>
    </p:embeddedFont>
    <p:embeddedFont>
      <p:font typeface="Montserrat ExtraBold" pitchFamily="2" charset="0"/>
      <p:bold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279"/>
            <p14:sldId id="280"/>
            <p14:sldId id="259"/>
            <p14:sldId id="287"/>
            <p14:sldId id="295"/>
            <p14:sldId id="284"/>
            <p14:sldId id="296"/>
            <p14:sldId id="290"/>
            <p14:sldId id="297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F00"/>
    <a:srgbClr val="183EFF"/>
    <a:srgbClr val="FFD622"/>
    <a:srgbClr val="FF5500"/>
    <a:srgbClr val="783C00"/>
    <a:srgbClr val="E5231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font" Target="fonts/font3.fntdata" /><Relationship Id="rId26" Type="http://schemas.openxmlformats.org/officeDocument/2006/relationships/font" Target="fonts/font11.fntdata" /><Relationship Id="rId3" Type="http://schemas.openxmlformats.org/officeDocument/2006/relationships/slide" Target="slides/slide1.xml" /><Relationship Id="rId21" Type="http://schemas.openxmlformats.org/officeDocument/2006/relationships/font" Target="fonts/font6.fntdata" /><Relationship Id="rId34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font" Target="fonts/font2.fntdata" /><Relationship Id="rId25" Type="http://schemas.openxmlformats.org/officeDocument/2006/relationships/font" Target="fonts/font10.fntdata" /><Relationship Id="rId33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29" Type="http://schemas.openxmlformats.org/officeDocument/2006/relationships/font" Target="fonts/font1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font" Target="fonts/font9.fntdata" /><Relationship Id="rId32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handoutMaster" Target="handoutMasters/handoutMaster1.xml" /><Relationship Id="rId23" Type="http://schemas.openxmlformats.org/officeDocument/2006/relationships/font" Target="fonts/font8.fntdata" /><Relationship Id="rId28" Type="http://schemas.openxmlformats.org/officeDocument/2006/relationships/font" Target="fonts/font13.fntdata" /><Relationship Id="rId10" Type="http://schemas.openxmlformats.org/officeDocument/2006/relationships/slide" Target="slides/slide8.xml" /><Relationship Id="rId19" Type="http://schemas.openxmlformats.org/officeDocument/2006/relationships/font" Target="fonts/font4.fntdata" /><Relationship Id="rId31" Type="http://schemas.openxmlformats.org/officeDocument/2006/relationships/font" Target="fonts/font16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notesMaster" Target="notesMasters/notesMaster1.xml" /><Relationship Id="rId22" Type="http://schemas.openxmlformats.org/officeDocument/2006/relationships/font" Target="fonts/font7.fntdata" /><Relationship Id="rId27" Type="http://schemas.openxmlformats.org/officeDocument/2006/relationships/font" Target="fonts/font12.fntdata" /><Relationship Id="rId30" Type="http://schemas.openxmlformats.org/officeDocument/2006/relationships/font" Target="fonts/font15.fntdata" /><Relationship Id="rId35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40734-27E7-4B9C-BB6C-D830E6B0C347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7FD371-B6E1-4F18-BEA5-3615AA964F8C}" type="pres">
      <dgm:prSet presAssocID="{43740734-27E7-4B9C-BB6C-D830E6B0C347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372739AA-EE4A-4DF9-A3EF-E972731C4479}" type="presOf" srcId="{43740734-27E7-4B9C-BB6C-D830E6B0C347}" destId="{F87FD371-B6E1-4F18-BEA5-3615AA964F8C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244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 /><Relationship Id="rId13" Type="http://schemas.openxmlformats.org/officeDocument/2006/relationships/slideLayout" Target="../slideLayouts/slideLayout16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6.xml" /><Relationship Id="rId21" Type="http://schemas.openxmlformats.org/officeDocument/2006/relationships/image" Target="../media/image6.png" /><Relationship Id="rId7" Type="http://schemas.openxmlformats.org/officeDocument/2006/relationships/slideLayout" Target="../slideLayouts/slideLayout10.xml" /><Relationship Id="rId12" Type="http://schemas.openxmlformats.org/officeDocument/2006/relationships/slideLayout" Target="../slideLayouts/slideLayout15.xml" /><Relationship Id="rId17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5.xml" /><Relationship Id="rId16" Type="http://schemas.openxmlformats.org/officeDocument/2006/relationships/slideLayout" Target="../slideLayouts/slideLayout19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4.xml" /><Relationship Id="rId6" Type="http://schemas.openxmlformats.org/officeDocument/2006/relationships/slideLayout" Target="../slideLayouts/slideLayout9.xml" /><Relationship Id="rId11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8.xml" /><Relationship Id="rId1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13.xml" /><Relationship Id="rId19" Type="http://schemas.openxmlformats.org/officeDocument/2006/relationships/image" Target="../media/image5.png" /><Relationship Id="rId4" Type="http://schemas.openxmlformats.org/officeDocument/2006/relationships/slideLayout" Target="../slideLayouts/slideLayout7.xml" /><Relationship Id="rId9" Type="http://schemas.openxmlformats.org/officeDocument/2006/relationships/slideLayout" Target="../slideLayouts/slideLayout12.xml" /><Relationship Id="rId14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11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0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0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348712"/>
            <a:ext cx="9613397" cy="1754443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53197" y="3014134"/>
            <a:ext cx="9949503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</a:t>
            </a:r>
            <a:r>
              <a:rPr lang="en-US" sz="5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Prevenção</a:t>
            </a:r>
            <a:r>
              <a:rPr lang="en-US" sz="5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5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Suicídio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437507E-F216-9107-77BB-2ED4531507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710" y="428624"/>
            <a:ext cx="2143493" cy="857250"/>
          </a:xfrm>
        </p:spPr>
        <p:txBody>
          <a:bodyPr/>
          <a:lstStyle/>
          <a:p>
            <a:r>
              <a:rPr lang="pt-BR" dirty="0"/>
              <a:t>Ações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BB58A-634A-4D41-B03E-62643BCBFB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9301" y="1678531"/>
            <a:ext cx="10019910" cy="38935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/>
              <a:t>Retomada comitê interministerial para condução da politica a partir da nova configuração do governo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/>
              <a:t>Alinhamento ao plano OPAS de diminuição das taxas de suicídio nas Américas com base em suas especificidades e complexidade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/>
              <a:t>Politicas afirmativas e fortalecimento de politicas sociais de diminuição de vulnerabilidades e garantia de direitos humanos</a:t>
            </a:r>
          </a:p>
        </p:txBody>
      </p:sp>
    </p:spTree>
    <p:extLst>
      <p:ext uri="{BB962C8B-B14F-4D97-AF65-F5344CB8AC3E}">
        <p14:creationId xmlns:p14="http://schemas.microsoft.com/office/powerpoint/2010/main" val="387343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287136" y="528898"/>
            <a:ext cx="8007830" cy="1273970"/>
          </a:xfrm>
        </p:spPr>
        <p:txBody>
          <a:bodyPr/>
          <a:lstStyle/>
          <a:p>
            <a:r>
              <a:rPr lang="pt-BR" dirty="0">
                <a:latin typeface="Montserrat ExtraBold" panose="020B0604020202020204" charset="0"/>
              </a:rPr>
              <a:t>Suicídio no Brasil é evolução de taxas últimos 20 anos</a:t>
            </a:r>
            <a:br>
              <a:rPr lang="pt-BR" sz="4400" dirty="0"/>
            </a:br>
            <a:endParaRPr lang="pt-BR" dirty="0">
              <a:latin typeface="Montserrat ExtraBold" panose="00000900000000000000" pitchFamily="2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CDEA96-F95D-B3F8-62F4-8CE86AE7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76" y="2377058"/>
            <a:ext cx="4435171" cy="34281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ECA4DB-1E96-A47B-209D-033CFE918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4" y="2377058"/>
            <a:ext cx="4102159" cy="34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300810" y="435553"/>
            <a:ext cx="5394455" cy="1714500"/>
          </a:xfrm>
        </p:spPr>
        <p:txBody>
          <a:bodyPr/>
          <a:lstStyle/>
          <a:p>
            <a:r>
              <a:rPr lang="pt-BR" dirty="0">
                <a:latin typeface="Montserrat ExtraBold" panose="020B0604020202020204" charset="0"/>
              </a:rPr>
              <a:t>Suicídio no Brasil</a:t>
            </a:r>
          </a:p>
        </p:txBody>
      </p:sp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C3063AD2-872E-C71F-3313-B2AC9240A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173377"/>
              </p:ext>
            </p:extLst>
          </p:nvPr>
        </p:nvGraphicFramePr>
        <p:xfrm>
          <a:off x="8775469" y="2733250"/>
          <a:ext cx="6303818" cy="107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00800CEE-019D-4693-9DDA-63AE8316B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32" y="2048326"/>
            <a:ext cx="6337573" cy="351780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558323" y="2273041"/>
            <a:ext cx="53690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da incidência de suicídios em todos os grupos etários.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141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de  81% mortalidade de adolescentes no período, passando de taxa de 3,5 mortes por 100 mil hab., </a:t>
            </a:r>
            <a:r>
              <a:rPr lang="pt-BR" sz="2000" b="1" dirty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6,4 suicídios </a:t>
            </a:r>
            <a:r>
              <a:rPr lang="pt-BR" sz="2000" dirty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cada 100 mil hab.</a:t>
            </a:r>
          </a:p>
          <a:p>
            <a:endParaRPr lang="pt-BR" sz="2000" dirty="0">
              <a:solidFill>
                <a:srgbClr val="4141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sustentado das mortes por suicídio em menores de 14 anos.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4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2799992" y="585764"/>
            <a:ext cx="5275985" cy="1123950"/>
          </a:xfrm>
        </p:spPr>
        <p:txBody>
          <a:bodyPr/>
          <a:lstStyle/>
          <a:p>
            <a:r>
              <a:rPr lang="pt-BR" dirty="0">
                <a:latin typeface="Montserrat ExtraBold" panose="020B0604020202020204" charset="0"/>
              </a:rPr>
              <a:t>Suicídio no contexto global e regional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-345515" y="2742726"/>
            <a:ext cx="6291014" cy="1307434"/>
          </a:xfrm>
        </p:spPr>
        <p:txBody>
          <a:bodyPr/>
          <a:lstStyle/>
          <a:p>
            <a:pPr marL="971550" lvl="1" indent="-285750"/>
            <a:r>
              <a:rPr lang="pt-BR" sz="3000" dirty="0">
                <a:solidFill>
                  <a:srgbClr val="414142"/>
                </a:solidFill>
                <a:cs typeface="Calibri" panose="020F0502020204030204" pitchFamily="34" charset="0"/>
              </a:rPr>
              <a:t>Homens apresentaram um risco 3,8 vezes maior de morte por suicídio que mulheres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fld id="{2CAD3949-D325-4C02-B6F3-CA7E3C2E1BD9}" type="slidenum">
              <a:rPr lang="pt-BR" smtClean="0"/>
              <a:t>4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38" y="5116709"/>
            <a:ext cx="524012" cy="531643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oogle Shape;5489;p78">
            <a:extLst>
              <a:ext uri="{FF2B5EF4-FFF2-40B4-BE49-F238E27FC236}">
                <a16:creationId xmlns:a16="http://schemas.microsoft.com/office/drawing/2014/main" id="{78CAAA43-1E62-4BF6-9A66-F38E9271BE9F}"/>
              </a:ext>
            </a:extLst>
          </p:cNvPr>
          <p:cNvGrpSpPr/>
          <p:nvPr/>
        </p:nvGrpSpPr>
        <p:grpSpPr>
          <a:xfrm>
            <a:off x="6693644" y="2586959"/>
            <a:ext cx="4171958" cy="1328536"/>
            <a:chOff x="2658741" y="4097347"/>
            <a:chExt cx="1000786" cy="294074"/>
          </a:xfrm>
          <a:solidFill>
            <a:srgbClr val="FF671B"/>
          </a:solidFill>
        </p:grpSpPr>
        <p:grpSp>
          <p:nvGrpSpPr>
            <p:cNvPr id="11" name="Google Shape;5490;p78">
              <a:extLst>
                <a:ext uri="{FF2B5EF4-FFF2-40B4-BE49-F238E27FC236}">
                  <a16:creationId xmlns:a16="http://schemas.microsoft.com/office/drawing/2014/main" id="{7F2767A3-3B2D-4413-93D7-9AD354C46EB5}"/>
                </a:ext>
              </a:extLst>
            </p:cNvPr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  <a:grpFill/>
          </p:grpSpPr>
          <p:sp>
            <p:nvSpPr>
              <p:cNvPr id="15" name="Google Shape;5491;p78">
                <a:extLst>
                  <a:ext uri="{FF2B5EF4-FFF2-40B4-BE49-F238E27FC236}">
                    <a16:creationId xmlns:a16="http://schemas.microsoft.com/office/drawing/2014/main" id="{A9963C7C-05E2-4500-9E7D-852DA9418344}"/>
                  </a:ext>
                </a:extLst>
              </p:cNvPr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492;p78">
                <a:extLst>
                  <a:ext uri="{FF2B5EF4-FFF2-40B4-BE49-F238E27FC236}">
                    <a16:creationId xmlns:a16="http://schemas.microsoft.com/office/drawing/2014/main" id="{8557B194-856D-4EE7-A281-BAA6972FE9FA}"/>
                  </a:ext>
                </a:extLst>
              </p:cNvPr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5496;p78">
              <a:extLst>
                <a:ext uri="{FF2B5EF4-FFF2-40B4-BE49-F238E27FC236}">
                  <a16:creationId xmlns:a16="http://schemas.microsoft.com/office/drawing/2014/main" id="{83E0A180-89ED-4AC0-A975-E55C18180E3F}"/>
                </a:ext>
              </a:extLst>
            </p:cNvPr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  <a:grpFill/>
          </p:grpSpPr>
          <p:sp>
            <p:nvSpPr>
              <p:cNvPr id="13" name="Google Shape;5497;p78">
                <a:extLst>
                  <a:ext uri="{FF2B5EF4-FFF2-40B4-BE49-F238E27FC236}">
                    <a16:creationId xmlns:a16="http://schemas.microsoft.com/office/drawing/2014/main" id="{7A30865F-62F4-4934-8EDD-4418D0468A57}"/>
                  </a:ext>
                </a:extLst>
              </p:cNvPr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498;p78">
                <a:extLst>
                  <a:ext uri="{FF2B5EF4-FFF2-40B4-BE49-F238E27FC236}">
                    <a16:creationId xmlns:a16="http://schemas.microsoft.com/office/drawing/2014/main" id="{CC10471E-E9BA-479D-BB4E-6ACF4B96E1DC}"/>
                  </a:ext>
                </a:extLst>
              </p:cNvPr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5099573" y="3244334"/>
            <a:ext cx="2762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67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en-US" altLang="zh-CN" b="1" dirty="0">
              <a:solidFill>
                <a:srgbClr val="FF67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rgbClr val="FF67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FF67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10.7</a:t>
            </a:r>
            <a:r>
              <a:rPr lang="zh-CN" altLang="en-US" dirty="0">
                <a:solidFill>
                  <a:srgbClr val="293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zh-CN" dirty="0" err="1">
                <a:solidFill>
                  <a:srgbClr val="293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CA" altLang="zh-CN" dirty="0">
                <a:solidFill>
                  <a:srgbClr val="293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100 000 </a:t>
            </a:r>
            <a:endParaRPr lang="en-US" dirty="0">
              <a:solidFill>
                <a:srgbClr val="293A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95753" y="3244334"/>
            <a:ext cx="64203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67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</a:p>
          <a:p>
            <a:endParaRPr lang="en-US" altLang="zh-CN" b="1" dirty="0">
              <a:solidFill>
                <a:srgbClr val="FF67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rgbClr val="FF67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FF67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zh-CN" b="1" dirty="0">
                <a:solidFill>
                  <a:srgbClr val="FF671B"/>
                </a:solidFill>
                <a:cs typeface="Arial" panose="020B0604020202020204" pitchFamily="34" charset="0"/>
              </a:rPr>
              <a:t>                               </a:t>
            </a:r>
            <a:r>
              <a:rPr lang="en-US" altLang="zh-CN" b="1" dirty="0">
                <a:solidFill>
                  <a:srgbClr val="FF67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altLang="zh-CN" b="1" dirty="0">
                <a:solidFill>
                  <a:srgbClr val="FF671B"/>
                </a:solidFill>
                <a:cs typeface="Arial" panose="020B0604020202020204" pitchFamily="34" charset="0"/>
              </a:rPr>
              <a:t>2.9</a:t>
            </a:r>
            <a:r>
              <a:rPr lang="zh-CN" altLang="en-US" dirty="0">
                <a:solidFill>
                  <a:srgbClr val="FF671B"/>
                </a:solidFill>
                <a:cs typeface="Arial" panose="020B0604020202020204" pitchFamily="34" charset="0"/>
              </a:rPr>
              <a:t> </a:t>
            </a:r>
            <a:r>
              <a:rPr lang="en-CA" altLang="zh-CN" dirty="0" err="1">
                <a:solidFill>
                  <a:srgbClr val="293A4C"/>
                </a:solidFill>
                <a:cs typeface="Arial" panose="020B0604020202020204" pitchFamily="34" charset="0"/>
              </a:rPr>
              <a:t>por</a:t>
            </a:r>
            <a:r>
              <a:rPr lang="en-CA" altLang="zh-CN" dirty="0">
                <a:solidFill>
                  <a:srgbClr val="293A4C"/>
                </a:solidFill>
                <a:cs typeface="Arial" panose="020B0604020202020204" pitchFamily="34" charset="0"/>
              </a:rPr>
              <a:t> 100 000</a:t>
            </a:r>
            <a:endParaRPr lang="en-US" dirty="0">
              <a:solidFill>
                <a:srgbClr val="293A4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9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04C297-B007-CA8C-E70C-05FD75E09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0361" y="523439"/>
            <a:ext cx="7971710" cy="1714500"/>
          </a:xfrm>
        </p:spPr>
        <p:txBody>
          <a:bodyPr/>
          <a:lstStyle/>
          <a:p>
            <a:r>
              <a:rPr lang="pt-BR" dirty="0"/>
              <a:t>Suicídio no Brasil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5E8C76-B761-4BF9-8430-3BC41DB6D853}"/>
              </a:ext>
            </a:extLst>
          </p:cNvPr>
          <p:cNvSpPr txBox="1"/>
          <p:nvPr/>
        </p:nvSpPr>
        <p:spPr>
          <a:xfrm>
            <a:off x="266008" y="1624619"/>
            <a:ext cx="7015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solidFill>
                  <a:srgbClr val="414142"/>
                </a:solidFill>
              </a:rPr>
              <a:t>aumento consistente nas taxas de mortalidade por suicídio nos últimos 10 anos  </a:t>
            </a:r>
            <a:r>
              <a:rPr lang="pt-BR" b="0" i="0" u="none" strike="noStrike" baseline="0" dirty="0">
                <a:solidFill>
                  <a:srgbClr val="414142"/>
                </a:solidFill>
                <a:cs typeface="Calibri" panose="020F0502020204030204" pitchFamily="34" charset="0"/>
              </a:rPr>
              <a:t>→ aumento dos fatores de risco</a:t>
            </a:r>
            <a:endParaRPr lang="pt-BR" b="0" i="0" u="none" strike="noStrike" baseline="0" dirty="0">
              <a:solidFill>
                <a:srgbClr val="414142"/>
              </a:solidFill>
            </a:endParaRPr>
          </a:p>
          <a:p>
            <a:pPr algn="l"/>
            <a:endParaRPr lang="pt-BR" b="0" i="0" u="none" strike="noStrike" baseline="0" dirty="0">
              <a:solidFill>
                <a:srgbClr val="41414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solidFill>
                  <a:srgbClr val="414142"/>
                </a:solidFill>
              </a:rPr>
              <a:t>maior risco de morte em homens  </a:t>
            </a:r>
            <a:r>
              <a:rPr lang="pt-BR" b="0" i="0" u="none" strike="noStrike" baseline="0" dirty="0">
                <a:solidFill>
                  <a:srgbClr val="414142"/>
                </a:solidFill>
                <a:cs typeface="Calibri" panose="020F0502020204030204" pitchFamily="34" charset="0"/>
              </a:rPr>
              <a:t>→ desigualdades/papel de gênero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b="0" i="0" u="none" strike="noStrike" baseline="0" dirty="0">
              <a:solidFill>
                <a:srgbClr val="41414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solidFill>
                  <a:srgbClr val="414142"/>
                </a:solidFill>
              </a:rPr>
              <a:t>aumento nas taxas de suicídio de jovens </a:t>
            </a:r>
            <a:r>
              <a:rPr lang="pt-BR" b="0" i="0" u="none" strike="noStrike" baseline="0" dirty="0">
                <a:solidFill>
                  <a:srgbClr val="414142"/>
                </a:solidFill>
                <a:cs typeface="Calibri" panose="020F0502020204030204" pitchFamily="34" charset="0"/>
              </a:rPr>
              <a:t>→ gerações Y e Z</a:t>
            </a:r>
          </a:p>
          <a:p>
            <a:pPr algn="l"/>
            <a:endParaRPr lang="pt-BR" dirty="0">
              <a:solidFill>
                <a:srgbClr val="414142"/>
              </a:solidFill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solidFill>
                  <a:srgbClr val="414142"/>
                </a:solidFill>
                <a:cs typeface="Calibri" panose="020F0502020204030204" pitchFamily="34" charset="0"/>
              </a:rPr>
              <a:t>Maior risco entre grupos vulnerabilizados (LGBTQIA+, </a:t>
            </a:r>
          </a:p>
          <a:p>
            <a:pPr algn="l"/>
            <a:r>
              <a:rPr lang="pt-BR" b="0" i="0" u="none" strike="noStrike" baseline="0" dirty="0">
                <a:solidFill>
                  <a:srgbClr val="414142"/>
                </a:solidFill>
                <a:cs typeface="Calibri" panose="020F0502020204030204" pitchFamily="34" charset="0"/>
              </a:rPr>
              <a:t>migrantes, indígenas</a:t>
            </a:r>
            <a:endParaRPr lang="pt-BR" b="0" i="0" u="none" strike="noStrike" baseline="0" dirty="0">
              <a:solidFill>
                <a:srgbClr val="414142"/>
              </a:solidFill>
            </a:endParaRPr>
          </a:p>
          <a:p>
            <a:pPr algn="l"/>
            <a:r>
              <a:rPr lang="pt-BR" b="0" i="0" u="none" strike="noStrike" baseline="0" dirty="0">
                <a:solidFill>
                  <a:srgbClr val="414142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solidFill>
                  <a:srgbClr val="414142"/>
                </a:solidFill>
              </a:rPr>
              <a:t> perfil das notificações de lesões autoprovocadas: </a:t>
            </a:r>
          </a:p>
          <a:p>
            <a:pPr algn="l"/>
            <a:r>
              <a:rPr lang="pt-BR" b="0" i="0" u="none" strike="noStrike" baseline="0" dirty="0">
                <a:solidFill>
                  <a:srgbClr val="414142"/>
                </a:solidFill>
              </a:rPr>
              <a:t>pessoas brancas, do sexo feminino, com baixo grau de instrução </a:t>
            </a:r>
          </a:p>
          <a:p>
            <a:pPr algn="l"/>
            <a:r>
              <a:rPr lang="pt-BR" b="0" i="0" u="none" strike="noStrike" baseline="0" dirty="0">
                <a:solidFill>
                  <a:srgbClr val="414142"/>
                </a:solidFill>
              </a:rPr>
              <a:t>e com idade entre 15 e 29  anos</a:t>
            </a:r>
          </a:p>
          <a:p>
            <a:pPr algn="l"/>
            <a:endParaRPr lang="pt-BR" b="0" i="0" u="none" strike="noStrike" baseline="0" dirty="0">
              <a:solidFill>
                <a:srgbClr val="41414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solidFill>
                  <a:srgbClr val="414142"/>
                </a:solidFill>
              </a:rPr>
              <a:t>envenenamento o meio mais empregado.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FEF1F05-04BB-4460-BEDC-7C11486A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32" y="1624619"/>
            <a:ext cx="4177862" cy="33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B76D107-8A68-146C-311B-82E10E0067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4685" y="584662"/>
            <a:ext cx="9405106" cy="1403866"/>
          </a:xfrm>
        </p:spPr>
        <p:txBody>
          <a:bodyPr/>
          <a:lstStyle/>
          <a:p>
            <a:r>
              <a:rPr lang="pt-BR" dirty="0"/>
              <a:t>O suicídio é um fenômeno complexo e heterogêneo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C4080A-CA6A-0153-CFFD-46BECC64C927}"/>
              </a:ext>
            </a:extLst>
          </p:cNvPr>
          <p:cNvSpPr txBox="1"/>
          <p:nvPr/>
        </p:nvSpPr>
        <p:spPr>
          <a:xfrm>
            <a:off x="808181" y="2122030"/>
            <a:ext cx="108882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 partir de 2016- Empobrecimento populacional, sucateamento de programas sociais de assistência social e saúde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Relação entre estes fenômenos e variação de taxas de suicídio e desestruturação de programas sociais. Grécia e outros países na Europa.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 Relação entre taxas de suicídio e desemprego, a cada 1% da população desempregada de forma excedente, ha o acréscimo de quase 0,8% do risco de suicídio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8185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91439" y="527828"/>
            <a:ext cx="10249593" cy="3066184"/>
          </a:xfrm>
        </p:spPr>
        <p:txBody>
          <a:bodyPr/>
          <a:lstStyle/>
          <a:p>
            <a:r>
              <a:rPr lang="pt-BR" dirty="0">
                <a:latin typeface="Montserrat ExtraBold" panose="020B0604020202020204" charset="0"/>
              </a:rPr>
              <a:t>Suicídio no Brasil - o caso dos indígenas </a:t>
            </a:r>
            <a:br>
              <a:rPr lang="pt-BR" sz="4400" dirty="0"/>
            </a:b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858983" y="2060920"/>
            <a:ext cx="10764981" cy="42706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792AB16-D664-44C6-A38D-591051FC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40" y="1698330"/>
            <a:ext cx="3002757" cy="352917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262937" y="1747352"/>
            <a:ext cx="7837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</a:rPr>
              <a:t>Óbito por suicídio em indígenas </a:t>
            </a:r>
            <a:r>
              <a:rPr lang="pt-BR" sz="2400" dirty="0">
                <a:solidFill>
                  <a:srgbClr val="FF5500"/>
                </a:solidFill>
              </a:rPr>
              <a:t>é três vezes </a:t>
            </a:r>
            <a:r>
              <a:rPr lang="pt-BR" sz="2400" b="1" dirty="0">
                <a:solidFill>
                  <a:srgbClr val="FF5500"/>
                </a:solidFill>
              </a:rPr>
              <a:t>maior </a:t>
            </a:r>
            <a:r>
              <a:rPr lang="pt-BR" sz="2400" dirty="0">
                <a:solidFill>
                  <a:srgbClr val="222222"/>
                </a:solidFill>
              </a:rPr>
              <a:t>que a média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</a:rPr>
              <a:t>Uso de álcool e depressão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Assassinatos 2019- 2020: </a:t>
            </a:r>
            <a:r>
              <a:rPr lang="pt-BR" sz="2400" dirty="0">
                <a:solidFill>
                  <a:srgbClr val="FF0000"/>
                </a:solidFill>
              </a:rPr>
              <a:t>↑</a:t>
            </a:r>
            <a:r>
              <a:rPr lang="pt-BR" sz="2400" dirty="0"/>
              <a:t> 61% aumento de assassinatos de indígenas</a:t>
            </a:r>
            <a:endParaRPr lang="pt-BR" sz="2400" dirty="0">
              <a:solidFill>
                <a:srgbClr val="222222"/>
              </a:solidFill>
            </a:endParaRPr>
          </a:p>
          <a:p>
            <a:endParaRPr lang="pt-BR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</a:rPr>
              <a:t>Falta de acesso a alimentação, a saúde,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Desesperança, sofrimento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5500"/>
                </a:solidFill>
              </a:rPr>
              <a:t>Aculturação, demarcação </a:t>
            </a:r>
            <a:r>
              <a:rPr lang="pt-BR" sz="2400" dirty="0"/>
              <a:t>e invasão das terras</a:t>
            </a:r>
          </a:p>
        </p:txBody>
      </p:sp>
    </p:spTree>
    <p:extLst>
      <p:ext uri="{BB962C8B-B14F-4D97-AF65-F5344CB8AC3E}">
        <p14:creationId xmlns:p14="http://schemas.microsoft.com/office/powerpoint/2010/main" val="39402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88BC9BC-629E-7B57-5B98-774D0CE84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0003" y="325449"/>
            <a:ext cx="9053004" cy="875012"/>
          </a:xfrm>
        </p:spPr>
        <p:txBody>
          <a:bodyPr/>
          <a:lstStyle/>
          <a:p>
            <a:r>
              <a:rPr lang="pt-BR" dirty="0"/>
              <a:t>Politicas públicas, raça e suicídio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40B079-3DA9-5FE5-80E2-A51BFECB96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44" y="1102902"/>
            <a:ext cx="11160900" cy="4652196"/>
          </a:xfrm>
        </p:spPr>
        <p:txBody>
          <a:bodyPr/>
          <a:lstStyle/>
          <a:p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 2012, a cada 100 suicídios entre adolescentes brancos do sexo masculino, ocorreram 134 suicídios entre os negros.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2016, a cada 100 suicídios em adolescentes e jovens brancos do sexo masculino, ocorreram 150 suicídios em negros.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2016, risco 67% maior de suicídio entre adolescentes negros que entre brancos.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Entre adultos jovens, de 20 a 29 anos, negros apresentaram 34% risco maior de suicídio</a:t>
            </a:r>
          </a:p>
        </p:txBody>
      </p:sp>
    </p:spTree>
    <p:extLst>
      <p:ext uri="{BB962C8B-B14F-4D97-AF65-F5344CB8AC3E}">
        <p14:creationId xmlns:p14="http://schemas.microsoft.com/office/powerpoint/2010/main" val="252672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04C297-B007-CA8C-E70C-05FD75E09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324" y="274862"/>
            <a:ext cx="2992557" cy="1012900"/>
          </a:xfrm>
        </p:spPr>
        <p:txBody>
          <a:bodyPr/>
          <a:lstStyle/>
          <a:p>
            <a:pPr algn="ctr"/>
            <a:r>
              <a:rPr lang="pt-BR" dirty="0"/>
              <a:t>Ações </a:t>
            </a:r>
            <a:endParaRPr lang="pt-BR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6994" y="1351508"/>
            <a:ext cx="106395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Ampliação da rede assistencial com retomada de habilitações de serviços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Desenvolvimento de estratégias para populações especificas com taxas de suicídio mais altas, como povos originários, população negra, adolescentes e população idosa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Diminuição de disponibilidade de meios letais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Fortalecimento de politicas afirmativas com participação da sociedade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Retomada do grupo de trabalho interno ao Ministério da Saúde para condução politica preventiva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96212258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838</Words>
  <Application>Microsoft Office PowerPoint</Application>
  <PresentationFormat>Widescreen</PresentationFormat>
  <Paragraphs>136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Lâmina de Abertura</vt:lpstr>
      <vt:lpstr>Lâmina de Abertura e final</vt:lpstr>
      <vt:lpstr>Política de Prevenção ao Suicídio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marcelo kimati</cp:lastModifiedBy>
  <cp:revision>82</cp:revision>
  <cp:lastPrinted>2021-05-27T13:54:16Z</cp:lastPrinted>
  <dcterms:created xsi:type="dcterms:W3CDTF">2021-05-25T14:48:35Z</dcterms:created>
  <dcterms:modified xsi:type="dcterms:W3CDTF">2023-06-29T11:42:45Z</dcterms:modified>
</cp:coreProperties>
</file>