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4"/>
  </p:notesMasterIdLst>
  <p:handoutMasterIdLst>
    <p:handoutMasterId r:id="rId15"/>
  </p:handoutMasterIdLst>
  <p:sldIdLst>
    <p:sldId id="257" r:id="rId3"/>
    <p:sldId id="279" r:id="rId4"/>
    <p:sldId id="280" r:id="rId5"/>
    <p:sldId id="259" r:id="rId6"/>
    <p:sldId id="287" r:id="rId7"/>
    <p:sldId id="295" r:id="rId8"/>
    <p:sldId id="284" r:id="rId9"/>
    <p:sldId id="296" r:id="rId10"/>
    <p:sldId id="290" r:id="rId11"/>
    <p:sldId id="297" r:id="rId12"/>
    <p:sldId id="275" r:id="rId13"/>
  </p:sldIdLst>
  <p:sldSz cx="12192000" cy="6858000"/>
  <p:notesSz cx="9982200" cy="67945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  <p:embeddedFont>
      <p:font typeface="Montserrat" pitchFamily="2" charset="0"/>
      <p:regular r:id="rId22"/>
      <p:bold r:id="rId23"/>
      <p:italic r:id="rId24"/>
      <p:boldItalic r:id="rId25"/>
    </p:embeddedFont>
    <p:embeddedFont>
      <p:font typeface="Montserrat ExtraBold" pitchFamily="2" charset="0"/>
      <p:bold r:id="rId26"/>
      <p:boldItalic r:id="rId27"/>
    </p:embeddedFont>
    <p:embeddedFont>
      <p:font typeface="Roboto" panose="02000000000000000000" pitchFamily="2" charset="0"/>
      <p:regular r:id="rId28"/>
      <p:bold r:id="rId29"/>
      <p:italic r:id="rId30"/>
      <p:boldItalic r:id="rId31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081B4752-1292-4318-9FCE-58520116D13C}">
          <p14:sldIdLst>
            <p14:sldId id="257"/>
            <p14:sldId id="279"/>
            <p14:sldId id="280"/>
            <p14:sldId id="259"/>
            <p14:sldId id="287"/>
            <p14:sldId id="295"/>
            <p14:sldId id="284"/>
            <p14:sldId id="296"/>
            <p14:sldId id="290"/>
            <p14:sldId id="297"/>
            <p14:sldId id="275"/>
          </p14:sldIdLst>
        </p14:section>
        <p14:section name="Seção sem Título" id="{92FE0699-881A-48D0-8E8E-44E02F50048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CF00"/>
    <a:srgbClr val="183EFF"/>
    <a:srgbClr val="FFD622"/>
    <a:srgbClr val="FF5500"/>
    <a:srgbClr val="783C00"/>
    <a:srgbClr val="E5231F"/>
    <a:srgbClr val="3C3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7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72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 /><Relationship Id="rId13" Type="http://schemas.openxmlformats.org/officeDocument/2006/relationships/slide" Target="slides/slide11.xml" /><Relationship Id="rId18" Type="http://schemas.openxmlformats.org/officeDocument/2006/relationships/font" Target="fonts/font3.fntdata" /><Relationship Id="rId26" Type="http://schemas.openxmlformats.org/officeDocument/2006/relationships/font" Target="fonts/font11.fntdata" /><Relationship Id="rId3" Type="http://schemas.openxmlformats.org/officeDocument/2006/relationships/slide" Target="slides/slide1.xml" /><Relationship Id="rId21" Type="http://schemas.openxmlformats.org/officeDocument/2006/relationships/font" Target="fonts/font6.fntdata" /><Relationship Id="rId34" Type="http://schemas.openxmlformats.org/officeDocument/2006/relationships/theme" Target="theme/theme1.xml" /><Relationship Id="rId7" Type="http://schemas.openxmlformats.org/officeDocument/2006/relationships/slide" Target="slides/slide5.xml" /><Relationship Id="rId12" Type="http://schemas.openxmlformats.org/officeDocument/2006/relationships/slide" Target="slides/slide10.xml" /><Relationship Id="rId17" Type="http://schemas.openxmlformats.org/officeDocument/2006/relationships/font" Target="fonts/font2.fntdata" /><Relationship Id="rId25" Type="http://schemas.openxmlformats.org/officeDocument/2006/relationships/font" Target="fonts/font10.fntdata" /><Relationship Id="rId33" Type="http://schemas.openxmlformats.org/officeDocument/2006/relationships/viewProps" Target="viewProps.xml" /><Relationship Id="rId2" Type="http://schemas.openxmlformats.org/officeDocument/2006/relationships/slideMaster" Target="slideMasters/slideMaster2.xml" /><Relationship Id="rId16" Type="http://schemas.openxmlformats.org/officeDocument/2006/relationships/font" Target="fonts/font1.fntdata" /><Relationship Id="rId20" Type="http://schemas.openxmlformats.org/officeDocument/2006/relationships/font" Target="fonts/font5.fntdata" /><Relationship Id="rId29" Type="http://schemas.openxmlformats.org/officeDocument/2006/relationships/font" Target="fonts/font14.fntdata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slide" Target="slides/slide9.xml" /><Relationship Id="rId24" Type="http://schemas.openxmlformats.org/officeDocument/2006/relationships/font" Target="fonts/font9.fntdata" /><Relationship Id="rId32" Type="http://schemas.openxmlformats.org/officeDocument/2006/relationships/presProps" Target="presProps.xml" /><Relationship Id="rId5" Type="http://schemas.openxmlformats.org/officeDocument/2006/relationships/slide" Target="slides/slide3.xml" /><Relationship Id="rId15" Type="http://schemas.openxmlformats.org/officeDocument/2006/relationships/handoutMaster" Target="handoutMasters/handoutMaster1.xml" /><Relationship Id="rId23" Type="http://schemas.openxmlformats.org/officeDocument/2006/relationships/font" Target="fonts/font8.fntdata" /><Relationship Id="rId28" Type="http://schemas.openxmlformats.org/officeDocument/2006/relationships/font" Target="fonts/font13.fntdata" /><Relationship Id="rId10" Type="http://schemas.openxmlformats.org/officeDocument/2006/relationships/slide" Target="slides/slide8.xml" /><Relationship Id="rId19" Type="http://schemas.openxmlformats.org/officeDocument/2006/relationships/font" Target="fonts/font4.fntdata" /><Relationship Id="rId31" Type="http://schemas.openxmlformats.org/officeDocument/2006/relationships/font" Target="fonts/font16.fntdata" /><Relationship Id="rId4" Type="http://schemas.openxmlformats.org/officeDocument/2006/relationships/slide" Target="slides/slide2.xml" /><Relationship Id="rId9" Type="http://schemas.openxmlformats.org/officeDocument/2006/relationships/slide" Target="slides/slide7.xml" /><Relationship Id="rId14" Type="http://schemas.openxmlformats.org/officeDocument/2006/relationships/notesMaster" Target="notesMasters/notesMaster1.xml" /><Relationship Id="rId22" Type="http://schemas.openxmlformats.org/officeDocument/2006/relationships/font" Target="fonts/font7.fntdata" /><Relationship Id="rId27" Type="http://schemas.openxmlformats.org/officeDocument/2006/relationships/font" Target="fonts/font12.fntdata" /><Relationship Id="rId30" Type="http://schemas.openxmlformats.org/officeDocument/2006/relationships/font" Target="fonts/font15.fntdata" /><Relationship Id="rId35" Type="http://schemas.openxmlformats.org/officeDocument/2006/relationships/tableStyles" Target="tableStyles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740734-27E7-4B9C-BB6C-D830E6B0C347}" type="doc">
      <dgm:prSet loTypeId="urn:microsoft.com/office/officeart/2008/layout/LinedLis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87FD371-B6E1-4F18-BEA5-3615AA964F8C}" type="pres">
      <dgm:prSet presAssocID="{43740734-27E7-4B9C-BB6C-D830E6B0C347}" presName="vert0" presStyleCnt="0">
        <dgm:presLayoutVars>
          <dgm:dir/>
          <dgm:animOne val="branch"/>
          <dgm:animLvl val="lvl"/>
        </dgm:presLayoutVars>
      </dgm:prSet>
      <dgm:spPr/>
    </dgm:pt>
  </dgm:ptLst>
  <dgm:cxnLst>
    <dgm:cxn modelId="{372739AA-EE4A-4DF9-A3EF-E972731C4479}" type="presOf" srcId="{43740734-27E7-4B9C-BB6C-D830E6B0C347}" destId="{F87FD371-B6E1-4F18-BEA5-3615AA964F8C}" srcOrd="0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5427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F9845-C187-46D1-BB98-53BDA910FA5D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5427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B60D1-FEB8-411E-B1C2-9CBDEBA745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51571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5427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EFE87-ED4C-4DCF-B076-8DBC51C08213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52750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8220" y="3269853"/>
            <a:ext cx="7985760" cy="2675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5427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04920B-BB4A-4432-A7FA-14A657F03B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3625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Master" Target="../slideMasters/slideMaster2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8541560-C1DA-B090-79D4-D29BAABC6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5EAA027-B7AC-E312-3D74-EFF272CD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875" y="2324784"/>
            <a:ext cx="7110249" cy="1543023"/>
          </a:xfrm>
          <a:prstGeom prst="rect">
            <a:avLst/>
          </a:prstGeom>
        </p:spPr>
        <p:txBody>
          <a:bodyPr/>
          <a:lstStyle>
            <a:lvl1pPr algn="ctr"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637449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924050"/>
            <a:ext cx="3886200" cy="171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1924050"/>
            <a:ext cx="6096000" cy="36480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3910474"/>
            <a:ext cx="3886200" cy="1661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594031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76744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455802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33011" y="3767446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33011" y="4558020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792622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143556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190624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933010" y="3143556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933010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6933010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919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000124" y="2457451"/>
            <a:ext cx="3886200" cy="1123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000124" y="3857625"/>
            <a:ext cx="3886200" cy="13074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723336" y="1085850"/>
            <a:ext cx="5095875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072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626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2E83493-C7F4-C7B2-D2BD-755425FFEB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C1CA0A4-F05B-5773-BC79-24B6F476C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957388" y="1085850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5723336" y="108585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5723336" y="161280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5723336" y="484765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5723336" y="5374609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723336" y="359372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723336" y="412067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 hasCustomPrompt="1"/>
          </p:nvPr>
        </p:nvSpPr>
        <p:spPr>
          <a:xfrm>
            <a:off x="5723336" y="233978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 hasCustomPrompt="1"/>
          </p:nvPr>
        </p:nvSpPr>
        <p:spPr>
          <a:xfrm>
            <a:off x="5723336" y="2866740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8232242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5" y="797453"/>
            <a:ext cx="8715376" cy="69797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5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1190625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1190625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6019801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019801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019801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6019801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4634752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46005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3567113" y="5667840"/>
            <a:ext cx="5057775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553624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8042F7E-415C-1C9E-840D-52A0033B7EA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1F607B2-00A9-937D-8269-29A3E21E02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843088" y="928688"/>
            <a:ext cx="2100262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14387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39102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84235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654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654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88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88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75005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in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263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877460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30%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7947425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8634261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90%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4565888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252724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60%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2619375" y="5222209"/>
            <a:ext cx="6857999" cy="7127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83418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31D22C0-78F3-7F3E-E486-68D681C9F7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124475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1136B438-876F-4751-7E8C-E90A1F6FF9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D3DD27C-1B6D-E72C-E6D4-588D16167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494993" y="1847419"/>
            <a:ext cx="8344764" cy="2620238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l">
              <a:defRPr sz="6000" b="1" spc="0" baseline="0">
                <a:solidFill>
                  <a:srgbClr val="03CF00"/>
                </a:solidFill>
              </a:defRPr>
            </a:lvl1pPr>
          </a:lstStyle>
          <a:p>
            <a:r>
              <a:rPr lang="pt-BR" dirty="0"/>
              <a:t>Título Principal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103017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Imagem 1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cxnSp>
        <p:nvCxnSpPr>
          <p:cNvPr id="7" name="Conector reto 6"/>
          <p:cNvCxnSpPr>
            <a:stCxn id="9" idx="1"/>
          </p:cNvCxnSpPr>
          <p:nvPr userDrawn="1"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 userDrawn="1"/>
        </p:nvCxnSpPr>
        <p:spPr>
          <a:xfrm>
            <a:off x="1276350" y="5991225"/>
            <a:ext cx="9639301" cy="0"/>
          </a:xfrm>
          <a:prstGeom prst="line">
            <a:avLst/>
          </a:prstGeom>
          <a:ln cap="rnd">
            <a:solidFill>
              <a:srgbClr val="03C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190760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946821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913925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44271" y="394971"/>
            <a:ext cx="8548369" cy="136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44271" y="5330476"/>
            <a:ext cx="6099809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4272" y="2078959"/>
            <a:ext cx="8549004" cy="2936875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6858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16002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20574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590179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085850"/>
            <a:ext cx="3886200" cy="1285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2619375"/>
            <a:ext cx="3886200" cy="3279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DCC7624-8FD6-2D50-7C98-A23CCFB6C8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5975" y="1085850"/>
            <a:ext cx="5359078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0562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1.png" /><Relationship Id="rId4" Type="http://schemas.openxmlformats.org/officeDocument/2006/relationships/theme" Target="../theme/theme1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 /><Relationship Id="rId13" Type="http://schemas.openxmlformats.org/officeDocument/2006/relationships/slideLayout" Target="../slideLayouts/slideLayout16.xml" /><Relationship Id="rId18" Type="http://schemas.openxmlformats.org/officeDocument/2006/relationships/theme" Target="../theme/theme2.xml" /><Relationship Id="rId3" Type="http://schemas.openxmlformats.org/officeDocument/2006/relationships/slideLayout" Target="../slideLayouts/slideLayout6.xml" /><Relationship Id="rId21" Type="http://schemas.openxmlformats.org/officeDocument/2006/relationships/image" Target="../media/image6.png" /><Relationship Id="rId7" Type="http://schemas.openxmlformats.org/officeDocument/2006/relationships/slideLayout" Target="../slideLayouts/slideLayout10.xml" /><Relationship Id="rId12" Type="http://schemas.openxmlformats.org/officeDocument/2006/relationships/slideLayout" Target="../slideLayouts/slideLayout15.xml" /><Relationship Id="rId17" Type="http://schemas.openxmlformats.org/officeDocument/2006/relationships/slideLayout" Target="../slideLayouts/slideLayout20.xml" /><Relationship Id="rId2" Type="http://schemas.openxmlformats.org/officeDocument/2006/relationships/slideLayout" Target="../slideLayouts/slideLayout5.xml" /><Relationship Id="rId16" Type="http://schemas.openxmlformats.org/officeDocument/2006/relationships/slideLayout" Target="../slideLayouts/slideLayout19.xml" /><Relationship Id="rId20" Type="http://schemas.openxmlformats.org/officeDocument/2006/relationships/image" Target="../media/image2.png" /><Relationship Id="rId1" Type="http://schemas.openxmlformats.org/officeDocument/2006/relationships/slideLayout" Target="../slideLayouts/slideLayout4.xml" /><Relationship Id="rId6" Type="http://schemas.openxmlformats.org/officeDocument/2006/relationships/slideLayout" Target="../slideLayouts/slideLayout9.xml" /><Relationship Id="rId11" Type="http://schemas.openxmlformats.org/officeDocument/2006/relationships/slideLayout" Target="../slideLayouts/slideLayout14.xml" /><Relationship Id="rId5" Type="http://schemas.openxmlformats.org/officeDocument/2006/relationships/slideLayout" Target="../slideLayouts/slideLayout8.xml" /><Relationship Id="rId15" Type="http://schemas.openxmlformats.org/officeDocument/2006/relationships/slideLayout" Target="../slideLayouts/slideLayout18.xml" /><Relationship Id="rId10" Type="http://schemas.openxmlformats.org/officeDocument/2006/relationships/slideLayout" Target="../slideLayouts/slideLayout13.xml" /><Relationship Id="rId19" Type="http://schemas.openxmlformats.org/officeDocument/2006/relationships/image" Target="../media/image5.png" /><Relationship Id="rId4" Type="http://schemas.openxmlformats.org/officeDocument/2006/relationships/slideLayout" Target="../slideLayouts/slideLayout7.xml" /><Relationship Id="rId9" Type="http://schemas.openxmlformats.org/officeDocument/2006/relationships/slideLayout" Target="../slideLayouts/slideLayout12.xml" /><Relationship Id="rId14" Type="http://schemas.openxmlformats.org/officeDocument/2006/relationships/slideLayout" Target="../slideLayouts/slideLayout17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02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2" r:id="rId2"/>
    <p:sldLayoutId id="2147483695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D042BC1F-CB3C-CC65-4A71-CE0130D46AA5}"/>
              </a:ext>
            </a:extLst>
          </p:cNvPr>
          <p:cNvSpPr/>
          <p:nvPr userDrawn="1"/>
        </p:nvSpPr>
        <p:spPr>
          <a:xfrm>
            <a:off x="1728788" y="0"/>
            <a:ext cx="1046321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3851CBDE-93DB-CD9F-EE75-A4C07C9679E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AC3555A-6B36-11F3-774F-D6A303961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8749B18A-0E23-44DA-1802-4304D5D6630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402" y="6016675"/>
            <a:ext cx="3335498" cy="60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31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86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7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83E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3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 /><Relationship Id="rId7" Type="http://schemas.openxmlformats.org/officeDocument/2006/relationships/image" Target="../media/image11.png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10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4" Type="http://schemas.openxmlformats.org/officeDocument/2006/relationships/diagramQuickStyle" Target="../diagrams/quickStyle1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13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10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 /><Relationship Id="rId1" Type="http://schemas.openxmlformats.org/officeDocument/2006/relationships/slideLayout" Target="../slideLayouts/slideLayout3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108FD88-2502-D413-4DDC-4318B399D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303" y="1348712"/>
            <a:ext cx="9613397" cy="1754443"/>
          </a:xfrm>
          <a:prstGeom prst="rect">
            <a:avLst/>
          </a:prstGeom>
        </p:spPr>
      </p:pic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953197" y="3014134"/>
            <a:ext cx="9949503" cy="171330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56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Política</a:t>
            </a:r>
            <a:r>
              <a:rPr lang="en-US" sz="5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56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Prevenção</a:t>
            </a:r>
            <a:r>
              <a:rPr lang="en-US" sz="5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6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ao</a:t>
            </a:r>
            <a:r>
              <a:rPr lang="en-US" sz="5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6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Suicídio</a:t>
            </a:r>
            <a:endParaRPr lang="en-US" sz="5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02368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C437507E-F216-9107-77BB-2ED4531507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3710" y="428624"/>
            <a:ext cx="2143493" cy="857250"/>
          </a:xfrm>
        </p:spPr>
        <p:txBody>
          <a:bodyPr/>
          <a:lstStyle/>
          <a:p>
            <a:r>
              <a:rPr lang="pt-BR" dirty="0"/>
              <a:t>Ações 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95BB58A-634A-4D41-B03E-62643BCBFB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9301" y="1678531"/>
            <a:ext cx="10019910" cy="389359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/>
              <a:t>Retomada comitê interministerial para condução da politica a partir da nova configuração do governo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/>
              <a:t>Alinhamento ao plano OPAS de diminuição das taxas de suicídio nas Américas com base em suas especificidades e complexidade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/>
              <a:t>Politicas afirmativas e fortalecimento de politicas sociais de diminuição de vulnerabilidades e garantia de direitos humanos</a:t>
            </a:r>
          </a:p>
        </p:txBody>
      </p:sp>
    </p:spTree>
    <p:extLst>
      <p:ext uri="{BB962C8B-B14F-4D97-AF65-F5344CB8AC3E}">
        <p14:creationId xmlns:p14="http://schemas.microsoft.com/office/powerpoint/2010/main" val="3873436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3657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2"/>
          <p:cNvSpPr>
            <a:spLocks noGrp="1"/>
          </p:cNvSpPr>
          <p:nvPr>
            <p:ph type="body" sz="quarter" idx="14"/>
          </p:nvPr>
        </p:nvSpPr>
        <p:spPr>
          <a:xfrm>
            <a:off x="287136" y="528898"/>
            <a:ext cx="8007830" cy="1273970"/>
          </a:xfrm>
        </p:spPr>
        <p:txBody>
          <a:bodyPr/>
          <a:lstStyle/>
          <a:p>
            <a:r>
              <a:rPr lang="pt-BR" dirty="0">
                <a:latin typeface="Montserrat ExtraBold" panose="020B0604020202020204" charset="0"/>
              </a:rPr>
              <a:t>Suicídio no Brasil é evolução de taxas últimos 20 anos</a:t>
            </a:r>
            <a:br>
              <a:rPr lang="pt-BR" sz="4400" dirty="0"/>
            </a:br>
            <a:endParaRPr lang="pt-BR" dirty="0">
              <a:latin typeface="Montserrat ExtraBold" panose="00000900000000000000" pitchFamily="2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BCDEA96-F95D-B3F8-62F4-8CE86AE7D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9476" y="2377058"/>
            <a:ext cx="4435171" cy="342811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4ECA4DB-1E96-A47B-209D-033CFE9188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94" y="2377058"/>
            <a:ext cx="4102159" cy="34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683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2"/>
          <p:cNvSpPr>
            <a:spLocks noGrp="1"/>
          </p:cNvSpPr>
          <p:nvPr>
            <p:ph type="body" sz="quarter" idx="14"/>
          </p:nvPr>
        </p:nvSpPr>
        <p:spPr>
          <a:xfrm>
            <a:off x="3300810" y="435553"/>
            <a:ext cx="5394455" cy="1714500"/>
          </a:xfrm>
        </p:spPr>
        <p:txBody>
          <a:bodyPr/>
          <a:lstStyle/>
          <a:p>
            <a:r>
              <a:rPr lang="pt-BR" dirty="0">
                <a:latin typeface="Montserrat ExtraBold" panose="020B0604020202020204" charset="0"/>
              </a:rPr>
              <a:t>Suicídio no Brasil</a:t>
            </a:r>
          </a:p>
        </p:txBody>
      </p:sp>
      <p:graphicFrame>
        <p:nvGraphicFramePr>
          <p:cNvPr id="2" name="Espaço Reservado para Conteúdo 2">
            <a:extLst>
              <a:ext uri="{FF2B5EF4-FFF2-40B4-BE49-F238E27FC236}">
                <a16:creationId xmlns:a16="http://schemas.microsoft.com/office/drawing/2014/main" id="{C3063AD2-872E-C71F-3313-B2AC9240AA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3173377"/>
              </p:ext>
            </p:extLst>
          </p:nvPr>
        </p:nvGraphicFramePr>
        <p:xfrm>
          <a:off x="8775469" y="2733250"/>
          <a:ext cx="6303818" cy="1073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00800CEE-019D-4693-9DDA-63AE8316BC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932" y="2048326"/>
            <a:ext cx="6337573" cy="3517803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6558323" y="2273041"/>
            <a:ext cx="536905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4141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Aumento da incidência de suicídios em todos os grupos etários.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41414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4141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Aumento de  81% mortalidade de adolescentes no período, passando de taxa de 3,5 mortes por 100 mil hab., </a:t>
            </a:r>
            <a:r>
              <a:rPr lang="pt-BR" sz="2000" b="1" dirty="0">
                <a:solidFill>
                  <a:srgbClr val="183E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6,4 suicídios </a:t>
            </a:r>
            <a:r>
              <a:rPr lang="pt-BR" sz="2000" dirty="0">
                <a:solidFill>
                  <a:srgbClr val="4141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cada 100 mil hab.</a:t>
            </a:r>
          </a:p>
          <a:p>
            <a:endParaRPr lang="pt-BR" sz="2000" dirty="0">
              <a:solidFill>
                <a:srgbClr val="41414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4141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Aumento sustentado das mortes por suicídio em menores de 14 anos.</a:t>
            </a:r>
            <a:endParaRPr lang="pt-B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042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sz="quarter" idx="14"/>
          </p:nvPr>
        </p:nvSpPr>
        <p:spPr>
          <a:xfrm>
            <a:off x="2799992" y="585764"/>
            <a:ext cx="5275985" cy="1123950"/>
          </a:xfrm>
        </p:spPr>
        <p:txBody>
          <a:bodyPr/>
          <a:lstStyle/>
          <a:p>
            <a:r>
              <a:rPr lang="pt-BR" dirty="0">
                <a:latin typeface="Montserrat ExtraBold" panose="020B0604020202020204" charset="0"/>
              </a:rPr>
              <a:t>Suicídio no contexto global e regional</a:t>
            </a:r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-345515" y="2742726"/>
            <a:ext cx="6291014" cy="1307434"/>
          </a:xfrm>
        </p:spPr>
        <p:txBody>
          <a:bodyPr/>
          <a:lstStyle/>
          <a:p>
            <a:pPr marL="971550" lvl="1" indent="-285750"/>
            <a:r>
              <a:rPr lang="pt-BR" sz="3000" dirty="0">
                <a:solidFill>
                  <a:srgbClr val="414142"/>
                </a:solidFill>
                <a:cs typeface="Calibri" panose="020F0502020204030204" pitchFamily="34" charset="0"/>
              </a:rPr>
              <a:t>Homens apresentaram um risco 3,8 vezes maior de morte por suicídio que mulheres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200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11493500" y="6297613"/>
            <a:ext cx="698500" cy="365125"/>
          </a:xfrm>
          <a:prstGeom prst="rect">
            <a:avLst/>
          </a:prstGeom>
        </p:spPr>
        <p:txBody>
          <a:bodyPr/>
          <a:lstStyle/>
          <a:p>
            <a:fld id="{2CAD3949-D325-4C02-B6F3-CA7E3C2E1BD9}" type="slidenum">
              <a:rPr lang="pt-BR" smtClean="0"/>
              <a:t>4</a:t>
            </a:fld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8738" y="5116709"/>
            <a:ext cx="524012" cy="531643"/>
          </a:xfrm>
          <a:prstGeom prst="rect">
            <a:avLst/>
          </a:prstGeom>
        </p:spPr>
      </p:pic>
      <p:cxnSp>
        <p:nvCxnSpPr>
          <p:cNvPr id="10" name="Conector reto 9"/>
          <p:cNvCxnSpPr/>
          <p:nvPr/>
        </p:nvCxnSpPr>
        <p:spPr>
          <a:xfrm>
            <a:off x="11469826" y="6424613"/>
            <a:ext cx="0" cy="92868"/>
          </a:xfrm>
          <a:prstGeom prst="line">
            <a:avLst/>
          </a:prstGeom>
          <a:ln cap="rnd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8" name="Google Shape;5489;p78">
            <a:extLst>
              <a:ext uri="{FF2B5EF4-FFF2-40B4-BE49-F238E27FC236}">
                <a16:creationId xmlns:a16="http://schemas.microsoft.com/office/drawing/2014/main" id="{78CAAA43-1E62-4BF6-9A66-F38E9271BE9F}"/>
              </a:ext>
            </a:extLst>
          </p:cNvPr>
          <p:cNvGrpSpPr/>
          <p:nvPr/>
        </p:nvGrpSpPr>
        <p:grpSpPr>
          <a:xfrm>
            <a:off x="6693644" y="2586959"/>
            <a:ext cx="4171958" cy="1328536"/>
            <a:chOff x="2658741" y="4097347"/>
            <a:chExt cx="1000786" cy="294074"/>
          </a:xfrm>
          <a:solidFill>
            <a:srgbClr val="FF671B"/>
          </a:solidFill>
        </p:grpSpPr>
        <p:grpSp>
          <p:nvGrpSpPr>
            <p:cNvPr id="11" name="Google Shape;5490;p78">
              <a:extLst>
                <a:ext uri="{FF2B5EF4-FFF2-40B4-BE49-F238E27FC236}">
                  <a16:creationId xmlns:a16="http://schemas.microsoft.com/office/drawing/2014/main" id="{7F2767A3-3B2D-4413-93D7-9AD354C46EB5}"/>
                </a:ext>
              </a:extLst>
            </p:cNvPr>
            <p:cNvGrpSpPr/>
            <p:nvPr/>
          </p:nvGrpSpPr>
          <p:grpSpPr>
            <a:xfrm>
              <a:off x="2658741" y="4097347"/>
              <a:ext cx="118572" cy="294074"/>
              <a:chOff x="3343310" y="4475555"/>
              <a:chExt cx="127717" cy="316753"/>
            </a:xfrm>
            <a:grpFill/>
          </p:grpSpPr>
          <p:sp>
            <p:nvSpPr>
              <p:cNvPr id="15" name="Google Shape;5491;p78">
                <a:extLst>
                  <a:ext uri="{FF2B5EF4-FFF2-40B4-BE49-F238E27FC236}">
                    <a16:creationId xmlns:a16="http://schemas.microsoft.com/office/drawing/2014/main" id="{A9963C7C-05E2-4500-9E7D-852DA9418344}"/>
                  </a:ext>
                </a:extLst>
              </p:cNvPr>
              <p:cNvSpPr/>
              <p:nvPr/>
            </p:nvSpPr>
            <p:spPr>
              <a:xfrm>
                <a:off x="3343310" y="4535967"/>
                <a:ext cx="127717" cy="256341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156544" extrusionOk="0">
                    <a:moveTo>
                      <a:pt x="18496" y="1"/>
                    </a:moveTo>
                    <a:cubicBezTo>
                      <a:pt x="8514" y="1"/>
                      <a:pt x="359" y="8123"/>
                      <a:pt x="327" y="18105"/>
                    </a:cubicBezTo>
                    <a:lnTo>
                      <a:pt x="33" y="74537"/>
                    </a:lnTo>
                    <a:cubicBezTo>
                      <a:pt x="0" y="78778"/>
                      <a:pt x="3425" y="82235"/>
                      <a:pt x="7666" y="82268"/>
                    </a:cubicBezTo>
                    <a:lnTo>
                      <a:pt x="7731" y="82268"/>
                    </a:lnTo>
                    <a:cubicBezTo>
                      <a:pt x="11939" y="82268"/>
                      <a:pt x="15364" y="78843"/>
                      <a:pt x="15397" y="74635"/>
                    </a:cubicBezTo>
                    <a:lnTo>
                      <a:pt x="15691" y="18170"/>
                    </a:lnTo>
                    <a:cubicBezTo>
                      <a:pt x="15691" y="17341"/>
                      <a:pt x="16344" y="16668"/>
                      <a:pt x="17166" y="16668"/>
                    </a:cubicBezTo>
                    <a:cubicBezTo>
                      <a:pt x="17185" y="16668"/>
                      <a:pt x="17204" y="16669"/>
                      <a:pt x="17224" y="16669"/>
                    </a:cubicBezTo>
                    <a:cubicBezTo>
                      <a:pt x="18039" y="16669"/>
                      <a:pt x="18724" y="17355"/>
                      <a:pt x="18724" y="18170"/>
                    </a:cubicBezTo>
                    <a:lnTo>
                      <a:pt x="18724" y="147345"/>
                    </a:lnTo>
                    <a:cubicBezTo>
                      <a:pt x="18724" y="152433"/>
                      <a:pt x="22867" y="156543"/>
                      <a:pt x="27956" y="156543"/>
                    </a:cubicBezTo>
                    <a:cubicBezTo>
                      <a:pt x="33044" y="156543"/>
                      <a:pt x="37187" y="152433"/>
                      <a:pt x="37187" y="147345"/>
                    </a:cubicBezTo>
                    <a:lnTo>
                      <a:pt x="37187" y="73656"/>
                    </a:lnTo>
                    <a:lnTo>
                      <a:pt x="41167" y="73656"/>
                    </a:lnTo>
                    <a:lnTo>
                      <a:pt x="41167" y="147345"/>
                    </a:lnTo>
                    <a:cubicBezTo>
                      <a:pt x="41167" y="152433"/>
                      <a:pt x="45277" y="156543"/>
                      <a:pt x="50365" y="156543"/>
                    </a:cubicBezTo>
                    <a:cubicBezTo>
                      <a:pt x="55454" y="156543"/>
                      <a:pt x="59597" y="152433"/>
                      <a:pt x="59597" y="147345"/>
                    </a:cubicBezTo>
                    <a:cubicBezTo>
                      <a:pt x="59597" y="25477"/>
                      <a:pt x="59434" y="95153"/>
                      <a:pt x="59434" y="18300"/>
                    </a:cubicBezTo>
                    <a:cubicBezTo>
                      <a:pt x="59434" y="17420"/>
                      <a:pt x="60119" y="16702"/>
                      <a:pt x="60967" y="16669"/>
                    </a:cubicBezTo>
                    <a:cubicBezTo>
                      <a:pt x="60988" y="16669"/>
                      <a:pt x="61009" y="16668"/>
                      <a:pt x="61030" y="16668"/>
                    </a:cubicBezTo>
                    <a:cubicBezTo>
                      <a:pt x="61882" y="16668"/>
                      <a:pt x="62567" y="17310"/>
                      <a:pt x="62631" y="18170"/>
                    </a:cubicBezTo>
                    <a:lnTo>
                      <a:pt x="62598" y="74570"/>
                    </a:lnTo>
                    <a:cubicBezTo>
                      <a:pt x="62598" y="78810"/>
                      <a:pt x="66023" y="82268"/>
                      <a:pt x="70264" y="82268"/>
                    </a:cubicBezTo>
                    <a:cubicBezTo>
                      <a:pt x="74504" y="82268"/>
                      <a:pt x="77962" y="78843"/>
                      <a:pt x="77962" y="74602"/>
                    </a:cubicBezTo>
                    <a:lnTo>
                      <a:pt x="77994" y="18137"/>
                    </a:lnTo>
                    <a:cubicBezTo>
                      <a:pt x="77994" y="18137"/>
                      <a:pt x="77994" y="18105"/>
                      <a:pt x="77994" y="18105"/>
                    </a:cubicBezTo>
                    <a:cubicBezTo>
                      <a:pt x="77962" y="8123"/>
                      <a:pt x="69807" y="1"/>
                      <a:pt x="598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5492;p78">
                <a:extLst>
                  <a:ext uri="{FF2B5EF4-FFF2-40B4-BE49-F238E27FC236}">
                    <a16:creationId xmlns:a16="http://schemas.microsoft.com/office/drawing/2014/main" id="{8557B194-856D-4EE7-A281-BAA6972FE9FA}"/>
                  </a:ext>
                </a:extLst>
              </p:cNvPr>
              <p:cNvSpPr/>
              <p:nvPr/>
            </p:nvSpPr>
            <p:spPr>
              <a:xfrm>
                <a:off x="3381341" y="4475555"/>
                <a:ext cx="52189" cy="52135"/>
              </a:xfrm>
              <a:custGeom>
                <a:avLst/>
                <a:gdLst/>
                <a:ahLst/>
                <a:cxnLst/>
                <a:rect l="l" t="t" r="r" b="b"/>
                <a:pathLst>
                  <a:path w="31871" h="31838" extrusionOk="0">
                    <a:moveTo>
                      <a:pt x="15952" y="1"/>
                    </a:moveTo>
                    <a:cubicBezTo>
                      <a:pt x="7144" y="1"/>
                      <a:pt x="1" y="7112"/>
                      <a:pt x="1" y="15919"/>
                    </a:cubicBezTo>
                    <a:cubicBezTo>
                      <a:pt x="1" y="24694"/>
                      <a:pt x="7144" y="31838"/>
                      <a:pt x="15952" y="31838"/>
                    </a:cubicBezTo>
                    <a:cubicBezTo>
                      <a:pt x="24727" y="31838"/>
                      <a:pt x="31870" y="24694"/>
                      <a:pt x="31870" y="15919"/>
                    </a:cubicBezTo>
                    <a:cubicBezTo>
                      <a:pt x="31870" y="7112"/>
                      <a:pt x="24727" y="1"/>
                      <a:pt x="159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5496;p78">
              <a:extLst>
                <a:ext uri="{FF2B5EF4-FFF2-40B4-BE49-F238E27FC236}">
                  <a16:creationId xmlns:a16="http://schemas.microsoft.com/office/drawing/2014/main" id="{83E0A180-89ED-4AC0-A975-E55C18180E3F}"/>
                </a:ext>
              </a:extLst>
            </p:cNvPr>
            <p:cNvGrpSpPr/>
            <p:nvPr/>
          </p:nvGrpSpPr>
          <p:grpSpPr>
            <a:xfrm>
              <a:off x="3511696" y="4098388"/>
              <a:ext cx="147831" cy="291991"/>
              <a:chOff x="3527539" y="4476677"/>
              <a:chExt cx="159232" cy="314510"/>
            </a:xfrm>
            <a:grpFill/>
          </p:grpSpPr>
          <p:sp>
            <p:nvSpPr>
              <p:cNvPr id="13" name="Google Shape;5497;p78">
                <a:extLst>
                  <a:ext uri="{FF2B5EF4-FFF2-40B4-BE49-F238E27FC236}">
                    <a16:creationId xmlns:a16="http://schemas.microsoft.com/office/drawing/2014/main" id="{7A30865F-62F4-4934-8EDD-4418D0468A57}"/>
                  </a:ext>
                </a:extLst>
              </p:cNvPr>
              <p:cNvSpPr/>
              <p:nvPr/>
            </p:nvSpPr>
            <p:spPr>
              <a:xfrm>
                <a:off x="3527539" y="4536716"/>
                <a:ext cx="159232" cy="254471"/>
              </a:xfrm>
              <a:custGeom>
                <a:avLst/>
                <a:gdLst/>
                <a:ahLst/>
                <a:cxnLst/>
                <a:rect l="l" t="t" r="r" b="b"/>
                <a:pathLst>
                  <a:path w="97241" h="155402" extrusionOk="0">
                    <a:moveTo>
                      <a:pt x="35360" y="0"/>
                    </a:moveTo>
                    <a:cubicBezTo>
                      <a:pt x="27173" y="0"/>
                      <a:pt x="21268" y="5220"/>
                      <a:pt x="17713" y="15527"/>
                    </a:cubicBezTo>
                    <a:cubicBezTo>
                      <a:pt x="15527" y="21921"/>
                      <a:pt x="1533" y="61750"/>
                      <a:pt x="1403" y="62174"/>
                    </a:cubicBezTo>
                    <a:cubicBezTo>
                      <a:pt x="0" y="66121"/>
                      <a:pt x="2088" y="70492"/>
                      <a:pt x="6068" y="71895"/>
                    </a:cubicBezTo>
                    <a:cubicBezTo>
                      <a:pt x="6895" y="72179"/>
                      <a:pt x="7739" y="72315"/>
                      <a:pt x="8570" y="72315"/>
                    </a:cubicBezTo>
                    <a:cubicBezTo>
                      <a:pt x="11735" y="72315"/>
                      <a:pt x="14703" y="70350"/>
                      <a:pt x="15788" y="67197"/>
                    </a:cubicBezTo>
                    <a:cubicBezTo>
                      <a:pt x="16245" y="65925"/>
                      <a:pt x="24661" y="42569"/>
                      <a:pt x="29358" y="29130"/>
                    </a:cubicBezTo>
                    <a:lnTo>
                      <a:pt x="29358" y="29130"/>
                    </a:lnTo>
                    <a:cubicBezTo>
                      <a:pt x="28869" y="33142"/>
                      <a:pt x="30272" y="24824"/>
                      <a:pt x="18431" y="85856"/>
                    </a:cubicBezTo>
                    <a:cubicBezTo>
                      <a:pt x="17941" y="88498"/>
                      <a:pt x="19964" y="90912"/>
                      <a:pt x="22606" y="90912"/>
                    </a:cubicBezTo>
                    <a:lnTo>
                      <a:pt x="28412" y="90912"/>
                    </a:lnTo>
                    <a:lnTo>
                      <a:pt x="28412" y="146235"/>
                    </a:lnTo>
                    <a:cubicBezTo>
                      <a:pt x="28412" y="151291"/>
                      <a:pt x="32522" y="155401"/>
                      <a:pt x="37578" y="155401"/>
                    </a:cubicBezTo>
                    <a:cubicBezTo>
                      <a:pt x="42634" y="155401"/>
                      <a:pt x="46745" y="151291"/>
                      <a:pt x="46745" y="146235"/>
                    </a:cubicBezTo>
                    <a:lnTo>
                      <a:pt x="46745" y="90912"/>
                    </a:lnTo>
                    <a:lnTo>
                      <a:pt x="50692" y="90912"/>
                    </a:lnTo>
                    <a:lnTo>
                      <a:pt x="50692" y="146235"/>
                    </a:lnTo>
                    <a:cubicBezTo>
                      <a:pt x="50692" y="151291"/>
                      <a:pt x="54769" y="155401"/>
                      <a:pt x="59825" y="155401"/>
                    </a:cubicBezTo>
                    <a:cubicBezTo>
                      <a:pt x="64881" y="155401"/>
                      <a:pt x="68991" y="151291"/>
                      <a:pt x="68991" y="146235"/>
                    </a:cubicBezTo>
                    <a:lnTo>
                      <a:pt x="68991" y="90912"/>
                    </a:lnTo>
                    <a:lnTo>
                      <a:pt x="74798" y="90912"/>
                    </a:lnTo>
                    <a:cubicBezTo>
                      <a:pt x="77472" y="90912"/>
                      <a:pt x="79462" y="88498"/>
                      <a:pt x="78973" y="85856"/>
                    </a:cubicBezTo>
                    <a:cubicBezTo>
                      <a:pt x="67262" y="25379"/>
                      <a:pt x="68535" y="32392"/>
                      <a:pt x="68143" y="29130"/>
                    </a:cubicBezTo>
                    <a:lnTo>
                      <a:pt x="68143" y="29130"/>
                    </a:lnTo>
                    <a:cubicBezTo>
                      <a:pt x="72873" y="42667"/>
                      <a:pt x="81028" y="65958"/>
                      <a:pt x="81485" y="67197"/>
                    </a:cubicBezTo>
                    <a:cubicBezTo>
                      <a:pt x="82570" y="70350"/>
                      <a:pt x="85538" y="72315"/>
                      <a:pt x="88687" y="72315"/>
                    </a:cubicBezTo>
                    <a:cubicBezTo>
                      <a:pt x="89513" y="72315"/>
                      <a:pt x="90352" y="72179"/>
                      <a:pt x="91173" y="71895"/>
                    </a:cubicBezTo>
                    <a:cubicBezTo>
                      <a:pt x="95152" y="70492"/>
                      <a:pt x="97240" y="66121"/>
                      <a:pt x="95870" y="62174"/>
                    </a:cubicBezTo>
                    <a:cubicBezTo>
                      <a:pt x="95707" y="61750"/>
                      <a:pt x="81746" y="21921"/>
                      <a:pt x="79560" y="15527"/>
                    </a:cubicBezTo>
                    <a:cubicBezTo>
                      <a:pt x="76005" y="5220"/>
                      <a:pt x="70068" y="0"/>
                      <a:pt x="6191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5498;p78">
                <a:extLst>
                  <a:ext uri="{FF2B5EF4-FFF2-40B4-BE49-F238E27FC236}">
                    <a16:creationId xmlns:a16="http://schemas.microsoft.com/office/drawing/2014/main" id="{CC10471E-E9BA-479D-BB4E-6ACF4B96E1DC}"/>
                  </a:ext>
                </a:extLst>
              </p:cNvPr>
              <p:cNvSpPr/>
              <p:nvPr/>
            </p:nvSpPr>
            <p:spPr>
              <a:xfrm>
                <a:off x="3581381" y="4476677"/>
                <a:ext cx="51814" cy="51761"/>
              </a:xfrm>
              <a:custGeom>
                <a:avLst/>
                <a:gdLst/>
                <a:ahLst/>
                <a:cxnLst/>
                <a:rect l="l" t="t" r="r" b="b"/>
                <a:pathLst>
                  <a:path w="31642" h="31610" extrusionOk="0">
                    <a:moveTo>
                      <a:pt x="15821" y="1"/>
                    </a:moveTo>
                    <a:cubicBezTo>
                      <a:pt x="7079" y="1"/>
                      <a:pt x="0" y="7079"/>
                      <a:pt x="0" y="15821"/>
                    </a:cubicBezTo>
                    <a:cubicBezTo>
                      <a:pt x="0" y="24531"/>
                      <a:pt x="7079" y="31609"/>
                      <a:pt x="15821" y="31609"/>
                    </a:cubicBezTo>
                    <a:cubicBezTo>
                      <a:pt x="24563" y="31609"/>
                      <a:pt x="31641" y="24531"/>
                      <a:pt x="31641" y="15821"/>
                    </a:cubicBezTo>
                    <a:cubicBezTo>
                      <a:pt x="31641" y="7079"/>
                      <a:pt x="24563" y="1"/>
                      <a:pt x="1582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Retângulo 2"/>
          <p:cNvSpPr/>
          <p:nvPr/>
        </p:nvSpPr>
        <p:spPr>
          <a:xfrm>
            <a:off x="5099573" y="3244334"/>
            <a:ext cx="276229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FF67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</a:p>
          <a:p>
            <a:endParaRPr lang="en-US" altLang="zh-CN" b="1" dirty="0">
              <a:solidFill>
                <a:srgbClr val="FF671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b="1" dirty="0">
              <a:solidFill>
                <a:srgbClr val="FF671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b="1" dirty="0">
                <a:solidFill>
                  <a:srgbClr val="FF67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10.7</a:t>
            </a:r>
            <a:r>
              <a:rPr lang="zh-CN" altLang="en-US" dirty="0">
                <a:solidFill>
                  <a:srgbClr val="293A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altLang="zh-CN" dirty="0" err="1">
                <a:solidFill>
                  <a:srgbClr val="293A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CA" altLang="zh-CN" dirty="0">
                <a:solidFill>
                  <a:srgbClr val="293A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100 000 </a:t>
            </a:r>
            <a:endParaRPr lang="en-US" dirty="0">
              <a:solidFill>
                <a:srgbClr val="293A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195753" y="3244334"/>
            <a:ext cx="642034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FF67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</a:t>
            </a:r>
          </a:p>
          <a:p>
            <a:endParaRPr lang="en-US" altLang="zh-CN" b="1" dirty="0">
              <a:solidFill>
                <a:srgbClr val="FF671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CN" b="1" dirty="0">
              <a:solidFill>
                <a:srgbClr val="FF671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b="1" dirty="0">
                <a:solidFill>
                  <a:srgbClr val="FF67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altLang="zh-CN" b="1" dirty="0">
                <a:solidFill>
                  <a:srgbClr val="FF671B"/>
                </a:solidFill>
                <a:cs typeface="Arial" panose="020B0604020202020204" pitchFamily="34" charset="0"/>
              </a:rPr>
              <a:t>                               </a:t>
            </a:r>
            <a:r>
              <a:rPr lang="en-US" altLang="zh-CN" b="1" dirty="0">
                <a:solidFill>
                  <a:srgbClr val="FF67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en-US" altLang="zh-CN" b="1" dirty="0">
                <a:solidFill>
                  <a:srgbClr val="FF671B"/>
                </a:solidFill>
                <a:cs typeface="Arial" panose="020B0604020202020204" pitchFamily="34" charset="0"/>
              </a:rPr>
              <a:t>2.9</a:t>
            </a:r>
            <a:r>
              <a:rPr lang="zh-CN" altLang="en-US" dirty="0">
                <a:solidFill>
                  <a:srgbClr val="FF671B"/>
                </a:solidFill>
                <a:cs typeface="Arial" panose="020B0604020202020204" pitchFamily="34" charset="0"/>
              </a:rPr>
              <a:t> </a:t>
            </a:r>
            <a:r>
              <a:rPr lang="en-CA" altLang="zh-CN" dirty="0" err="1">
                <a:solidFill>
                  <a:srgbClr val="293A4C"/>
                </a:solidFill>
                <a:cs typeface="Arial" panose="020B0604020202020204" pitchFamily="34" charset="0"/>
              </a:rPr>
              <a:t>por</a:t>
            </a:r>
            <a:r>
              <a:rPr lang="en-CA" altLang="zh-CN" dirty="0">
                <a:solidFill>
                  <a:srgbClr val="293A4C"/>
                </a:solidFill>
                <a:cs typeface="Arial" panose="020B0604020202020204" pitchFamily="34" charset="0"/>
              </a:rPr>
              <a:t> 100 000</a:t>
            </a:r>
            <a:endParaRPr lang="en-US" dirty="0">
              <a:solidFill>
                <a:srgbClr val="293A4C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794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4504C297-B007-CA8C-E70C-05FD75E098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80361" y="523439"/>
            <a:ext cx="7971710" cy="1714500"/>
          </a:xfrm>
        </p:spPr>
        <p:txBody>
          <a:bodyPr/>
          <a:lstStyle/>
          <a:p>
            <a:r>
              <a:rPr lang="pt-BR" dirty="0"/>
              <a:t>Suicídio no Brasil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85E8C76-B761-4BF9-8430-3BC41DB6D853}"/>
              </a:ext>
            </a:extLst>
          </p:cNvPr>
          <p:cNvSpPr txBox="1"/>
          <p:nvPr/>
        </p:nvSpPr>
        <p:spPr>
          <a:xfrm>
            <a:off x="266008" y="1624619"/>
            <a:ext cx="701594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b="0" i="0" u="none" strike="noStrike" baseline="0" dirty="0">
                <a:solidFill>
                  <a:srgbClr val="414142"/>
                </a:solidFill>
              </a:rPr>
              <a:t>aumento consistente nas taxas de mortalidade por suicídio nos últimos 10 anos  </a:t>
            </a:r>
            <a:r>
              <a:rPr lang="pt-BR" b="0" i="0" u="none" strike="noStrike" baseline="0" dirty="0">
                <a:solidFill>
                  <a:srgbClr val="414142"/>
                </a:solidFill>
                <a:cs typeface="Calibri" panose="020F0502020204030204" pitchFamily="34" charset="0"/>
              </a:rPr>
              <a:t>→ aumento dos fatores de risco</a:t>
            </a:r>
            <a:endParaRPr lang="pt-BR" b="0" i="0" u="none" strike="noStrike" baseline="0" dirty="0">
              <a:solidFill>
                <a:srgbClr val="414142"/>
              </a:solidFill>
            </a:endParaRPr>
          </a:p>
          <a:p>
            <a:pPr algn="l"/>
            <a:endParaRPr lang="pt-BR" b="0" i="0" u="none" strike="noStrike" baseline="0" dirty="0">
              <a:solidFill>
                <a:srgbClr val="414142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b="0" i="0" u="none" strike="noStrike" baseline="0" dirty="0">
                <a:solidFill>
                  <a:srgbClr val="414142"/>
                </a:solidFill>
              </a:rPr>
              <a:t>maior risco de morte em homens  </a:t>
            </a:r>
            <a:r>
              <a:rPr lang="pt-BR" b="0" i="0" u="none" strike="noStrike" baseline="0" dirty="0">
                <a:solidFill>
                  <a:srgbClr val="414142"/>
                </a:solidFill>
                <a:cs typeface="Calibri" panose="020F0502020204030204" pitchFamily="34" charset="0"/>
              </a:rPr>
              <a:t>→ desigualdades/papel de gênero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pt-BR" b="0" i="0" u="none" strike="noStrike" baseline="0" dirty="0">
              <a:solidFill>
                <a:srgbClr val="414142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b="0" i="0" u="none" strike="noStrike" baseline="0" dirty="0">
                <a:solidFill>
                  <a:srgbClr val="414142"/>
                </a:solidFill>
              </a:rPr>
              <a:t>aumento nas taxas de suicídio de jovens </a:t>
            </a:r>
            <a:r>
              <a:rPr lang="pt-BR" b="0" i="0" u="none" strike="noStrike" baseline="0" dirty="0">
                <a:solidFill>
                  <a:srgbClr val="414142"/>
                </a:solidFill>
                <a:cs typeface="Calibri" panose="020F0502020204030204" pitchFamily="34" charset="0"/>
              </a:rPr>
              <a:t>→ gerações Y e Z</a:t>
            </a:r>
          </a:p>
          <a:p>
            <a:pPr algn="l"/>
            <a:endParaRPr lang="pt-BR" dirty="0">
              <a:solidFill>
                <a:srgbClr val="414142"/>
              </a:solidFill>
              <a:cs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b="0" i="0" u="none" strike="noStrike" baseline="0" dirty="0">
                <a:solidFill>
                  <a:srgbClr val="414142"/>
                </a:solidFill>
                <a:cs typeface="Calibri" panose="020F0502020204030204" pitchFamily="34" charset="0"/>
              </a:rPr>
              <a:t>Maior risco entre grupos vulnerabilizados (LGBTQIA+, </a:t>
            </a:r>
          </a:p>
          <a:p>
            <a:pPr algn="l"/>
            <a:r>
              <a:rPr lang="pt-BR" b="0" i="0" u="none" strike="noStrike" baseline="0" dirty="0">
                <a:solidFill>
                  <a:srgbClr val="414142"/>
                </a:solidFill>
                <a:cs typeface="Calibri" panose="020F0502020204030204" pitchFamily="34" charset="0"/>
              </a:rPr>
              <a:t>migrantes, indígenas</a:t>
            </a:r>
            <a:endParaRPr lang="pt-BR" b="0" i="0" u="none" strike="noStrike" baseline="0" dirty="0">
              <a:solidFill>
                <a:srgbClr val="414142"/>
              </a:solidFill>
            </a:endParaRPr>
          </a:p>
          <a:p>
            <a:pPr algn="l"/>
            <a:r>
              <a:rPr lang="pt-BR" b="0" i="0" u="none" strike="noStrike" baseline="0" dirty="0">
                <a:solidFill>
                  <a:srgbClr val="414142"/>
                </a:solidFill>
              </a:rPr>
              <a:t>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b="0" i="0" u="none" strike="noStrike" baseline="0" dirty="0">
                <a:solidFill>
                  <a:srgbClr val="414142"/>
                </a:solidFill>
              </a:rPr>
              <a:t> perfil das notificações de lesões autoprovocadas: </a:t>
            </a:r>
          </a:p>
          <a:p>
            <a:pPr algn="l"/>
            <a:r>
              <a:rPr lang="pt-BR" b="0" i="0" u="none" strike="noStrike" baseline="0" dirty="0">
                <a:solidFill>
                  <a:srgbClr val="414142"/>
                </a:solidFill>
              </a:rPr>
              <a:t>pessoas brancas, do sexo feminino, com baixo grau de instrução </a:t>
            </a:r>
          </a:p>
          <a:p>
            <a:pPr algn="l"/>
            <a:r>
              <a:rPr lang="pt-BR" b="0" i="0" u="none" strike="noStrike" baseline="0" dirty="0">
                <a:solidFill>
                  <a:srgbClr val="414142"/>
                </a:solidFill>
              </a:rPr>
              <a:t>e com idade entre 15 e 29  anos</a:t>
            </a:r>
          </a:p>
          <a:p>
            <a:pPr algn="l"/>
            <a:endParaRPr lang="pt-BR" b="0" i="0" u="none" strike="noStrike" baseline="0" dirty="0">
              <a:solidFill>
                <a:srgbClr val="414142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b="0" i="0" u="none" strike="noStrike" baseline="0" dirty="0">
                <a:solidFill>
                  <a:srgbClr val="414142"/>
                </a:solidFill>
              </a:rPr>
              <a:t>envenenamento o meio mais empregado.</a:t>
            </a:r>
            <a:endParaRPr lang="pt-BR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FFEF1F05-04BB-4460-BEDC-7C11486A9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7932" y="1624619"/>
            <a:ext cx="4177862" cy="331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1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B76D107-8A68-146C-311B-82E10E0067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4685" y="584662"/>
            <a:ext cx="9405106" cy="1403866"/>
          </a:xfrm>
        </p:spPr>
        <p:txBody>
          <a:bodyPr/>
          <a:lstStyle/>
          <a:p>
            <a:r>
              <a:rPr lang="pt-BR" dirty="0"/>
              <a:t>O suicídio é um fenômeno complexo e heterogêneo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5C4080A-CA6A-0153-CFFD-46BECC64C927}"/>
              </a:ext>
            </a:extLst>
          </p:cNvPr>
          <p:cNvSpPr txBox="1"/>
          <p:nvPr/>
        </p:nvSpPr>
        <p:spPr>
          <a:xfrm>
            <a:off x="808181" y="2122030"/>
            <a:ext cx="1088825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/>
              <a:t>A partir de 2016- Empobrecimento populacional, sucateamento de programas sociais de assistência social e saúde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/>
              <a:t>Relação entre estes fenômenos e variação de taxas de suicídio e desestruturação de programas sociais. Grécia e outros países na Europa.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/>
              <a:t> Relação entre taxas de suicídio e desemprego, a cada 1% da população desempregada de forma excedente, ha o acréscimo de quase 0,8% do risco de suicídio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81857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2"/>
          <p:cNvSpPr>
            <a:spLocks noGrp="1"/>
          </p:cNvSpPr>
          <p:nvPr>
            <p:ph type="body" sz="quarter" idx="14"/>
          </p:nvPr>
        </p:nvSpPr>
        <p:spPr>
          <a:xfrm>
            <a:off x="91439" y="527828"/>
            <a:ext cx="10249593" cy="3066184"/>
          </a:xfrm>
        </p:spPr>
        <p:txBody>
          <a:bodyPr/>
          <a:lstStyle/>
          <a:p>
            <a:r>
              <a:rPr lang="pt-BR" dirty="0">
                <a:latin typeface="Montserrat ExtraBold" panose="020B0604020202020204" charset="0"/>
              </a:rPr>
              <a:t>Suicídio no Brasil - o caso dos indígenas </a:t>
            </a:r>
            <a:br>
              <a:rPr lang="pt-BR" sz="4400" dirty="0"/>
            </a:br>
            <a:endParaRPr lang="pt-BR" dirty="0">
              <a:latin typeface="Montserrat ExtraBold" panose="00000900000000000000" pitchFamily="2" charset="0"/>
            </a:endParaRP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858983" y="2060920"/>
            <a:ext cx="10764981" cy="427060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pt-BR" sz="2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600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792AB16-D664-44C6-A38D-591051FCB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240" y="1698330"/>
            <a:ext cx="3002757" cy="352917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4262937" y="1747352"/>
            <a:ext cx="783762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222222"/>
                </a:solidFill>
              </a:rPr>
              <a:t>Óbito por suicídio em indígenas </a:t>
            </a:r>
            <a:r>
              <a:rPr lang="pt-BR" sz="2400" dirty="0">
                <a:solidFill>
                  <a:srgbClr val="FF5500"/>
                </a:solidFill>
              </a:rPr>
              <a:t>é três vezes </a:t>
            </a:r>
            <a:r>
              <a:rPr lang="pt-BR" sz="2400" b="1" dirty="0">
                <a:solidFill>
                  <a:srgbClr val="FF5500"/>
                </a:solidFill>
              </a:rPr>
              <a:t>maior </a:t>
            </a:r>
            <a:r>
              <a:rPr lang="pt-BR" sz="2400" dirty="0">
                <a:solidFill>
                  <a:srgbClr val="222222"/>
                </a:solidFill>
              </a:rPr>
              <a:t>que a média nacional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2222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222222"/>
                </a:solidFill>
              </a:rPr>
              <a:t>Uso de álcool e depressão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2222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Assassinatos 2019- 2020: </a:t>
            </a:r>
            <a:r>
              <a:rPr lang="pt-BR" sz="2400" dirty="0">
                <a:solidFill>
                  <a:srgbClr val="FF0000"/>
                </a:solidFill>
              </a:rPr>
              <a:t>↑</a:t>
            </a:r>
            <a:r>
              <a:rPr lang="pt-BR" sz="2400" dirty="0"/>
              <a:t> 61% aumento de assassinatos de indígenas</a:t>
            </a:r>
            <a:endParaRPr lang="pt-BR" sz="2400" dirty="0">
              <a:solidFill>
                <a:srgbClr val="222222"/>
              </a:solidFill>
            </a:endParaRPr>
          </a:p>
          <a:p>
            <a:endParaRPr lang="pt-BR" sz="2400" dirty="0">
              <a:solidFill>
                <a:srgbClr val="2222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222222"/>
                </a:solidFill>
              </a:rPr>
              <a:t>Falta de acesso a alimentação, a saúde,</a:t>
            </a:r>
          </a:p>
          <a:p>
            <a:endParaRPr lang="pt-BR" sz="2400" dirty="0">
              <a:solidFill>
                <a:srgbClr val="2222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Desesperança, sofrimento</a:t>
            </a:r>
          </a:p>
          <a:p>
            <a:endParaRPr lang="pt-BR" sz="2400" dirty="0">
              <a:solidFill>
                <a:srgbClr val="2222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FF5500"/>
                </a:solidFill>
              </a:rPr>
              <a:t>Aculturação, demarcação </a:t>
            </a:r>
            <a:r>
              <a:rPr lang="pt-BR" sz="2400" dirty="0"/>
              <a:t>e invasão das terras</a:t>
            </a:r>
          </a:p>
        </p:txBody>
      </p:sp>
    </p:spTree>
    <p:extLst>
      <p:ext uri="{BB962C8B-B14F-4D97-AF65-F5344CB8AC3E}">
        <p14:creationId xmlns:p14="http://schemas.microsoft.com/office/powerpoint/2010/main" val="394025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288BC9BC-629E-7B57-5B98-774D0CE847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80003" y="325449"/>
            <a:ext cx="9053004" cy="875012"/>
          </a:xfrm>
        </p:spPr>
        <p:txBody>
          <a:bodyPr/>
          <a:lstStyle/>
          <a:p>
            <a:r>
              <a:rPr lang="pt-BR" dirty="0"/>
              <a:t>Politicas públicas, raça e suicídio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140B079-3DA9-5FE5-80E2-A51BFECB96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4344" y="1102902"/>
            <a:ext cx="11160900" cy="4652196"/>
          </a:xfrm>
        </p:spPr>
        <p:txBody>
          <a:bodyPr/>
          <a:lstStyle/>
          <a:p>
            <a:endParaRPr lang="pt-BR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Em 2012, a cada 100 suicídios entre adolescentes brancos do sexo masculino, ocorreram 134 suicídios entre os negros.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2016, a cada 100 suicídios em adolescentes e jovens brancos do sexo masculino, ocorreram 150 suicídios em negros.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2016, risco 67% maior de suicídio entre adolescentes negros que entre brancos.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Entre adultos jovens, de 20 a 29 anos, negros apresentaram 34% risco maior de suicídio</a:t>
            </a:r>
          </a:p>
        </p:txBody>
      </p:sp>
    </p:spTree>
    <p:extLst>
      <p:ext uri="{BB962C8B-B14F-4D97-AF65-F5344CB8AC3E}">
        <p14:creationId xmlns:p14="http://schemas.microsoft.com/office/powerpoint/2010/main" val="2526728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4504C297-B007-CA8C-E70C-05FD75E098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6324" y="274862"/>
            <a:ext cx="2992557" cy="1012900"/>
          </a:xfrm>
        </p:spPr>
        <p:txBody>
          <a:bodyPr/>
          <a:lstStyle/>
          <a:p>
            <a:pPr algn="ctr"/>
            <a:r>
              <a:rPr lang="pt-BR" dirty="0"/>
              <a:t>Ações </a:t>
            </a:r>
            <a:endParaRPr lang="pt-BR" dirty="0"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96994" y="1351508"/>
            <a:ext cx="106395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Ampliação da rede assistencial com retomada de habilitações de serviços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Desenvolvimento de estratégias para populações especificas com taxas de suicídio mais altas, como povos originários, população negra, adolescentes e população idosa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Diminuição de disponibilidade de meios letais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Fortalecimento de politicas afirmativas com participação da sociedade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Retomada do grupo de trabalho interno ao Ministério da Saúde para condução politica preventiva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796212258"/>
      </p:ext>
    </p:extLst>
  </p:cSld>
  <p:clrMapOvr>
    <a:masterClrMapping/>
  </p:clrMapOvr>
</p:sld>
</file>

<file path=ppt/theme/theme1.xml><?xml version="1.0" encoding="utf-8"?>
<a:theme xmlns:a="http://schemas.openxmlformats.org/drawingml/2006/main" name="Lâmina de Aber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3454</TotalTime>
  <Words>838</Words>
  <Application>Microsoft Office PowerPoint</Application>
  <PresentationFormat>Widescreen</PresentationFormat>
  <Paragraphs>136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11</vt:i4>
      </vt:variant>
    </vt:vector>
  </HeadingPairs>
  <TitlesOfParts>
    <vt:vector size="13" baseType="lpstr">
      <vt:lpstr>Lâmina de Abertura</vt:lpstr>
      <vt:lpstr>Lâmina de Abertura e final</vt:lpstr>
      <vt:lpstr>Política de Prevenção ao Suicídio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Josué Custódio Fernandes</dc:creator>
  <cp:lastModifiedBy>marcelo kimati</cp:lastModifiedBy>
  <cp:revision>82</cp:revision>
  <cp:lastPrinted>2021-05-27T13:54:16Z</cp:lastPrinted>
  <dcterms:created xsi:type="dcterms:W3CDTF">2021-05-25T14:48:35Z</dcterms:created>
  <dcterms:modified xsi:type="dcterms:W3CDTF">2023-06-29T11:42:45Z</dcterms:modified>
</cp:coreProperties>
</file>