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5" r:id="rId3"/>
    <p:sldId id="327" r:id="rId4"/>
    <p:sldId id="286" r:id="rId5"/>
    <p:sldId id="334" r:id="rId6"/>
    <p:sldId id="291" r:id="rId7"/>
    <p:sldId id="336" r:id="rId8"/>
    <p:sldId id="337" r:id="rId9"/>
    <p:sldId id="325" r:id="rId10"/>
    <p:sldId id="326" r:id="rId11"/>
    <p:sldId id="332" r:id="rId12"/>
    <p:sldId id="343" r:id="rId13"/>
    <p:sldId id="344" r:id="rId14"/>
    <p:sldId id="346" r:id="rId15"/>
    <p:sldId id="349" r:id="rId16"/>
    <p:sldId id="348" r:id="rId17"/>
    <p:sldId id="323" r:id="rId18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C"/>
    <a:srgbClr val="64C864"/>
    <a:srgbClr val="FFFF32"/>
    <a:srgbClr val="0096FF"/>
    <a:srgbClr val="0064FF"/>
    <a:srgbClr val="00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732" autoAdjust="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31CCD1-E343-4375-BD00-D8B7828BC0B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6A6FC3A-C2E0-4AE2-AD72-AEACEECFCE1A}">
      <dgm:prSet phldrT="[Texto]" custT="1"/>
      <dgm:spPr/>
      <dgm:t>
        <a:bodyPr/>
        <a:lstStyle/>
        <a:p>
          <a:r>
            <a:rPr lang="pt-BR" sz="2400" b="1" dirty="0" smtClean="0">
              <a:latin typeface="Humanst521 BT" panose="020B0602020204020204" pitchFamily="34" charset="0"/>
            </a:rPr>
            <a:t>1997</a:t>
          </a:r>
          <a:r>
            <a:rPr lang="pt-BR" sz="2400" dirty="0" smtClean="0">
              <a:latin typeface="Humanst521 BT" panose="020B0602020204020204" pitchFamily="34" charset="0"/>
            </a:rPr>
            <a:t> – Criação do ILB e do Interlegis</a:t>
          </a:r>
          <a:endParaRPr lang="pt-BR" sz="2400" dirty="0"/>
        </a:p>
      </dgm:t>
    </dgm:pt>
    <dgm:pt modelId="{6E4702A4-7F66-43F6-9BB8-64B7BEE12D5F}" type="parTrans" cxnId="{2B8521DE-5140-43FF-8347-D7C762772B12}">
      <dgm:prSet/>
      <dgm:spPr/>
      <dgm:t>
        <a:bodyPr/>
        <a:lstStyle/>
        <a:p>
          <a:endParaRPr lang="pt-BR"/>
        </a:p>
      </dgm:t>
    </dgm:pt>
    <dgm:pt modelId="{B3F4780F-2E62-4603-B5BF-5F9953A0E692}" type="sibTrans" cxnId="{2B8521DE-5140-43FF-8347-D7C762772B12}">
      <dgm:prSet/>
      <dgm:spPr/>
      <dgm:t>
        <a:bodyPr/>
        <a:lstStyle/>
        <a:p>
          <a:endParaRPr lang="pt-BR"/>
        </a:p>
      </dgm:t>
    </dgm:pt>
    <dgm:pt modelId="{AA18CF64-5F6E-4D9E-A73F-DDB53A30CF2E}">
      <dgm:prSet phldrT="[Texto]" custT="1"/>
      <dgm:spPr/>
      <dgm:t>
        <a:bodyPr/>
        <a:lstStyle/>
        <a:p>
          <a:r>
            <a:rPr lang="pt-BR" sz="2400" b="1" dirty="0" smtClean="0">
              <a:latin typeface="Humanst521 BT" panose="020B0602020204020204" pitchFamily="34" charset="0"/>
            </a:rPr>
            <a:t>1999 a 2015 </a:t>
          </a:r>
          <a:r>
            <a:rPr lang="pt-BR" sz="2400" dirty="0" smtClean="0">
              <a:latin typeface="Humanst521 BT" panose="020B0602020204020204" pitchFamily="34" charset="0"/>
            </a:rPr>
            <a:t>– Parceria do BID com o Programa Interlegis</a:t>
          </a:r>
          <a:endParaRPr lang="pt-BR" sz="2400" dirty="0"/>
        </a:p>
      </dgm:t>
    </dgm:pt>
    <dgm:pt modelId="{C39D40BA-9BE4-4DA6-8BA1-AAE8FAEAF928}" type="parTrans" cxnId="{9BC4F3B3-7287-451D-BFE7-9A4C6B5F96CF}">
      <dgm:prSet/>
      <dgm:spPr/>
      <dgm:t>
        <a:bodyPr/>
        <a:lstStyle/>
        <a:p>
          <a:endParaRPr lang="pt-BR"/>
        </a:p>
      </dgm:t>
    </dgm:pt>
    <dgm:pt modelId="{542D3092-3A0C-4863-9A08-B72C33B24114}" type="sibTrans" cxnId="{9BC4F3B3-7287-451D-BFE7-9A4C6B5F96CF}">
      <dgm:prSet/>
      <dgm:spPr/>
      <dgm:t>
        <a:bodyPr/>
        <a:lstStyle/>
        <a:p>
          <a:endParaRPr lang="pt-BR"/>
        </a:p>
      </dgm:t>
    </dgm:pt>
    <dgm:pt modelId="{C567CD63-BB37-4F01-9E52-E5CCCE40455B}">
      <dgm:prSet phldrT="[Texto]" custT="1"/>
      <dgm:spPr/>
      <dgm:t>
        <a:bodyPr/>
        <a:lstStyle/>
        <a:p>
          <a:r>
            <a:rPr lang="pt-BR" sz="2400" b="1" dirty="0" smtClean="0">
              <a:latin typeface="Humanst521 BT" panose="020B0602020204020204" pitchFamily="34" charset="0"/>
            </a:rPr>
            <a:t>2013</a:t>
          </a:r>
          <a:r>
            <a:rPr lang="pt-BR" sz="2400" dirty="0" smtClean="0">
              <a:latin typeface="Humanst521 BT" panose="020B0602020204020204" pitchFamily="34" charset="0"/>
            </a:rPr>
            <a:t> – Fusão: ILB + Interlegis</a:t>
          </a:r>
          <a:endParaRPr lang="pt-BR" sz="2400" dirty="0"/>
        </a:p>
      </dgm:t>
    </dgm:pt>
    <dgm:pt modelId="{98F12E58-7C4C-4E4C-BB70-493106A85B07}" type="parTrans" cxnId="{0DAA36ED-8EE1-44AD-A7A4-0F48A9AA6E12}">
      <dgm:prSet/>
      <dgm:spPr/>
      <dgm:t>
        <a:bodyPr/>
        <a:lstStyle/>
        <a:p>
          <a:endParaRPr lang="pt-BR"/>
        </a:p>
      </dgm:t>
    </dgm:pt>
    <dgm:pt modelId="{DF224EEB-5C5A-440E-8E12-DEC3A0A49A9B}" type="sibTrans" cxnId="{0DAA36ED-8EE1-44AD-A7A4-0F48A9AA6E12}">
      <dgm:prSet/>
      <dgm:spPr/>
      <dgm:t>
        <a:bodyPr/>
        <a:lstStyle/>
        <a:p>
          <a:endParaRPr lang="pt-BR"/>
        </a:p>
      </dgm:t>
    </dgm:pt>
    <dgm:pt modelId="{BA434F13-5510-4C65-A6E3-9C9252581C7D}" type="pres">
      <dgm:prSet presAssocID="{3F31CCD1-E343-4375-BD00-D8B7828BC0BA}" presName="arrowDiagram" presStyleCnt="0">
        <dgm:presLayoutVars>
          <dgm:chMax val="5"/>
          <dgm:dir/>
          <dgm:resizeHandles val="exact"/>
        </dgm:presLayoutVars>
      </dgm:prSet>
      <dgm:spPr/>
    </dgm:pt>
    <dgm:pt modelId="{4CA3F2F9-5C8B-4392-94BC-F9E145A238D5}" type="pres">
      <dgm:prSet presAssocID="{3F31CCD1-E343-4375-BD00-D8B7828BC0BA}" presName="arrow" presStyleLbl="bgShp" presStyleIdx="0" presStyleCnt="1"/>
      <dgm:spPr/>
    </dgm:pt>
    <dgm:pt modelId="{10F79623-7220-45E2-A591-E290F802ADE9}" type="pres">
      <dgm:prSet presAssocID="{3F31CCD1-E343-4375-BD00-D8B7828BC0BA}" presName="arrowDiagram3" presStyleCnt="0"/>
      <dgm:spPr/>
    </dgm:pt>
    <dgm:pt modelId="{6D277191-C8DC-4109-AFFC-00FC5610A7FA}" type="pres">
      <dgm:prSet presAssocID="{16A6FC3A-C2E0-4AE2-AD72-AEACEECFCE1A}" presName="bullet3a" presStyleLbl="node1" presStyleIdx="0" presStyleCnt="3"/>
      <dgm:spPr/>
    </dgm:pt>
    <dgm:pt modelId="{6E347C2C-D2C5-4FC7-86C3-F3B89F956EF8}" type="pres">
      <dgm:prSet presAssocID="{16A6FC3A-C2E0-4AE2-AD72-AEACEECFCE1A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05FFBF-AE01-44EA-B3A7-CAD4238DF14A}" type="pres">
      <dgm:prSet presAssocID="{AA18CF64-5F6E-4D9E-A73F-DDB53A30CF2E}" presName="bullet3b" presStyleLbl="node1" presStyleIdx="1" presStyleCnt="3"/>
      <dgm:spPr/>
    </dgm:pt>
    <dgm:pt modelId="{0B2762DA-FFAF-411B-B294-28E9ED4C88EA}" type="pres">
      <dgm:prSet presAssocID="{AA18CF64-5F6E-4D9E-A73F-DDB53A30CF2E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0CF95E-7823-4AD3-AD2C-A4ED90D21E08}" type="pres">
      <dgm:prSet presAssocID="{C567CD63-BB37-4F01-9E52-E5CCCE40455B}" presName="bullet3c" presStyleLbl="node1" presStyleIdx="2" presStyleCnt="3"/>
      <dgm:spPr/>
    </dgm:pt>
    <dgm:pt modelId="{F5DE2491-AB53-4330-803C-98E4A276EDE4}" type="pres">
      <dgm:prSet presAssocID="{C567CD63-BB37-4F01-9E52-E5CCCE40455B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B8521DE-5140-43FF-8347-D7C762772B12}" srcId="{3F31CCD1-E343-4375-BD00-D8B7828BC0BA}" destId="{16A6FC3A-C2E0-4AE2-AD72-AEACEECFCE1A}" srcOrd="0" destOrd="0" parTransId="{6E4702A4-7F66-43F6-9BB8-64B7BEE12D5F}" sibTransId="{B3F4780F-2E62-4603-B5BF-5F9953A0E692}"/>
    <dgm:cxn modelId="{67030507-AFD3-4FA0-A6B2-C067017682C3}" type="presOf" srcId="{C567CD63-BB37-4F01-9E52-E5CCCE40455B}" destId="{F5DE2491-AB53-4330-803C-98E4A276EDE4}" srcOrd="0" destOrd="0" presId="urn:microsoft.com/office/officeart/2005/8/layout/arrow2"/>
    <dgm:cxn modelId="{9BC4F3B3-7287-451D-BFE7-9A4C6B5F96CF}" srcId="{3F31CCD1-E343-4375-BD00-D8B7828BC0BA}" destId="{AA18CF64-5F6E-4D9E-A73F-DDB53A30CF2E}" srcOrd="1" destOrd="0" parTransId="{C39D40BA-9BE4-4DA6-8BA1-AAE8FAEAF928}" sibTransId="{542D3092-3A0C-4863-9A08-B72C33B24114}"/>
    <dgm:cxn modelId="{D5E9E2F9-C7C2-4732-B681-C392497526C5}" type="presOf" srcId="{AA18CF64-5F6E-4D9E-A73F-DDB53A30CF2E}" destId="{0B2762DA-FFAF-411B-B294-28E9ED4C88EA}" srcOrd="0" destOrd="0" presId="urn:microsoft.com/office/officeart/2005/8/layout/arrow2"/>
    <dgm:cxn modelId="{8E8D5C52-66BF-4F51-8423-A4C3E6BDC26C}" type="presOf" srcId="{3F31CCD1-E343-4375-BD00-D8B7828BC0BA}" destId="{BA434F13-5510-4C65-A6E3-9C9252581C7D}" srcOrd="0" destOrd="0" presId="urn:microsoft.com/office/officeart/2005/8/layout/arrow2"/>
    <dgm:cxn modelId="{0DAA36ED-8EE1-44AD-A7A4-0F48A9AA6E12}" srcId="{3F31CCD1-E343-4375-BD00-D8B7828BC0BA}" destId="{C567CD63-BB37-4F01-9E52-E5CCCE40455B}" srcOrd="2" destOrd="0" parTransId="{98F12E58-7C4C-4E4C-BB70-493106A85B07}" sibTransId="{DF224EEB-5C5A-440E-8E12-DEC3A0A49A9B}"/>
    <dgm:cxn modelId="{ED1B9163-B9EE-4815-BB57-6BA3064AE804}" type="presOf" srcId="{16A6FC3A-C2E0-4AE2-AD72-AEACEECFCE1A}" destId="{6E347C2C-D2C5-4FC7-86C3-F3B89F956EF8}" srcOrd="0" destOrd="0" presId="urn:microsoft.com/office/officeart/2005/8/layout/arrow2"/>
    <dgm:cxn modelId="{0A6761D8-0558-4A86-8E05-14A74732A14A}" type="presParOf" srcId="{BA434F13-5510-4C65-A6E3-9C9252581C7D}" destId="{4CA3F2F9-5C8B-4392-94BC-F9E145A238D5}" srcOrd="0" destOrd="0" presId="urn:microsoft.com/office/officeart/2005/8/layout/arrow2"/>
    <dgm:cxn modelId="{2EFE2AC4-6BFB-45C3-8A5F-D58E7507B0D1}" type="presParOf" srcId="{BA434F13-5510-4C65-A6E3-9C9252581C7D}" destId="{10F79623-7220-45E2-A591-E290F802ADE9}" srcOrd="1" destOrd="0" presId="urn:microsoft.com/office/officeart/2005/8/layout/arrow2"/>
    <dgm:cxn modelId="{374E13E5-DDB8-4F4C-BD0B-5D731EA0EEE6}" type="presParOf" srcId="{10F79623-7220-45E2-A591-E290F802ADE9}" destId="{6D277191-C8DC-4109-AFFC-00FC5610A7FA}" srcOrd="0" destOrd="0" presId="urn:microsoft.com/office/officeart/2005/8/layout/arrow2"/>
    <dgm:cxn modelId="{A0FE3598-D228-4F4A-8212-3CA370672899}" type="presParOf" srcId="{10F79623-7220-45E2-A591-E290F802ADE9}" destId="{6E347C2C-D2C5-4FC7-86C3-F3B89F956EF8}" srcOrd="1" destOrd="0" presId="urn:microsoft.com/office/officeart/2005/8/layout/arrow2"/>
    <dgm:cxn modelId="{B103711E-15CC-4E67-8B21-7A6A776D0948}" type="presParOf" srcId="{10F79623-7220-45E2-A591-E290F802ADE9}" destId="{6A05FFBF-AE01-44EA-B3A7-CAD4238DF14A}" srcOrd="2" destOrd="0" presId="urn:microsoft.com/office/officeart/2005/8/layout/arrow2"/>
    <dgm:cxn modelId="{0C949982-DF21-4CF9-A356-FBEDD598965D}" type="presParOf" srcId="{10F79623-7220-45E2-A591-E290F802ADE9}" destId="{0B2762DA-FFAF-411B-B294-28E9ED4C88EA}" srcOrd="3" destOrd="0" presId="urn:microsoft.com/office/officeart/2005/8/layout/arrow2"/>
    <dgm:cxn modelId="{1E4909E1-A37E-47FF-AFF7-4696098822C1}" type="presParOf" srcId="{10F79623-7220-45E2-A591-E290F802ADE9}" destId="{2D0CF95E-7823-4AD3-AD2C-A4ED90D21E08}" srcOrd="4" destOrd="0" presId="urn:microsoft.com/office/officeart/2005/8/layout/arrow2"/>
    <dgm:cxn modelId="{1992A9E4-0DA0-488E-9656-BAE434180942}" type="presParOf" srcId="{10F79623-7220-45E2-A591-E290F802ADE9}" destId="{F5DE2491-AB53-4330-803C-98E4A276EDE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62CA0B-C059-40CA-BEED-60DA282E62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9580810-2179-41F3-B59D-162F4A661B19}">
      <dgm:prSet phldrT="[Texto]"/>
      <dgm:spPr/>
      <dgm:t>
        <a:bodyPr/>
        <a:lstStyle/>
        <a:p>
          <a:r>
            <a:rPr lang="pt-BR" dirty="0" smtClean="0">
              <a:latin typeface="Humanst521 BT" panose="020B0602020204020204" pitchFamily="34" charset="0"/>
            </a:rPr>
            <a:t>Apoio às Comissões</a:t>
          </a:r>
          <a:endParaRPr lang="pt-BR" dirty="0">
            <a:latin typeface="Humanst521 BT" panose="020B0602020204020204" pitchFamily="34" charset="0"/>
          </a:endParaRPr>
        </a:p>
      </dgm:t>
    </dgm:pt>
    <dgm:pt modelId="{78ED3FFC-807E-4006-BA88-47EC78695F01}" type="parTrans" cxnId="{6B2AD070-A8CF-4D9E-BE2C-90B65AF29DEC}">
      <dgm:prSet/>
      <dgm:spPr/>
      <dgm:t>
        <a:bodyPr/>
        <a:lstStyle/>
        <a:p>
          <a:endParaRPr lang="pt-BR"/>
        </a:p>
      </dgm:t>
    </dgm:pt>
    <dgm:pt modelId="{9BCFB464-58DB-4A6B-BF87-E4F43CF2EBB4}" type="sibTrans" cxnId="{6B2AD070-A8CF-4D9E-BE2C-90B65AF29DEC}">
      <dgm:prSet/>
      <dgm:spPr/>
      <dgm:t>
        <a:bodyPr/>
        <a:lstStyle/>
        <a:p>
          <a:endParaRPr lang="pt-BR"/>
        </a:p>
      </dgm:t>
    </dgm:pt>
    <dgm:pt modelId="{BA67EBBA-078D-49FF-9322-42647BC9CB24}">
      <dgm:prSet phldrT="[Texto]"/>
      <dgm:spPr/>
      <dgm:t>
        <a:bodyPr/>
        <a:lstStyle/>
        <a:p>
          <a:r>
            <a:rPr lang="pt-BR" dirty="0" smtClean="0">
              <a:latin typeface="Humanst521 BT" panose="020B0602020204020204" pitchFamily="34" charset="0"/>
            </a:rPr>
            <a:t>Capacitação, pesquisa e tecnologias da informação, gestão legislativa</a:t>
          </a:r>
          <a:endParaRPr lang="pt-BR" dirty="0">
            <a:latin typeface="Humanst521 BT" panose="020B0602020204020204" pitchFamily="34" charset="0"/>
          </a:endParaRPr>
        </a:p>
      </dgm:t>
    </dgm:pt>
    <dgm:pt modelId="{0C716962-76FF-4288-A995-FF6966E59BF6}" type="parTrans" cxnId="{39D212A4-51C2-4565-AC84-E595D40A1B90}">
      <dgm:prSet/>
      <dgm:spPr/>
      <dgm:t>
        <a:bodyPr/>
        <a:lstStyle/>
        <a:p>
          <a:endParaRPr lang="pt-BR"/>
        </a:p>
      </dgm:t>
    </dgm:pt>
    <dgm:pt modelId="{955BA66E-C75D-4B72-AA3E-3787FCCFDD94}" type="sibTrans" cxnId="{39D212A4-51C2-4565-AC84-E595D40A1B90}">
      <dgm:prSet/>
      <dgm:spPr/>
      <dgm:t>
        <a:bodyPr/>
        <a:lstStyle/>
        <a:p>
          <a:endParaRPr lang="pt-BR"/>
        </a:p>
      </dgm:t>
    </dgm:pt>
    <dgm:pt modelId="{04763455-A258-4813-9F32-1D8A2E9123CD}">
      <dgm:prSet phldrT="[Texto]"/>
      <dgm:spPr/>
      <dgm:t>
        <a:bodyPr/>
        <a:lstStyle/>
        <a:p>
          <a:r>
            <a:rPr lang="pt-BR" dirty="0" smtClean="0">
              <a:latin typeface="Humanst521 BT" panose="020B0602020204020204" pitchFamily="34" charset="0"/>
            </a:rPr>
            <a:t>Políticas Públicas</a:t>
          </a:r>
          <a:endParaRPr lang="pt-BR" dirty="0">
            <a:latin typeface="Humanst521 BT" panose="020B0602020204020204" pitchFamily="34" charset="0"/>
          </a:endParaRPr>
        </a:p>
      </dgm:t>
    </dgm:pt>
    <dgm:pt modelId="{B082BE03-C047-48E9-90FD-2ECECB843002}" type="parTrans" cxnId="{8963D66E-3109-4C5B-9AA4-AC97B9603A19}">
      <dgm:prSet/>
      <dgm:spPr/>
      <dgm:t>
        <a:bodyPr/>
        <a:lstStyle/>
        <a:p>
          <a:endParaRPr lang="pt-BR"/>
        </a:p>
      </dgm:t>
    </dgm:pt>
    <dgm:pt modelId="{6DA03D30-D35B-430E-AD07-E419081C5486}" type="sibTrans" cxnId="{8963D66E-3109-4C5B-9AA4-AC97B9603A19}">
      <dgm:prSet/>
      <dgm:spPr/>
      <dgm:t>
        <a:bodyPr/>
        <a:lstStyle/>
        <a:p>
          <a:endParaRPr lang="pt-BR"/>
        </a:p>
      </dgm:t>
    </dgm:pt>
    <dgm:pt modelId="{B2CFFB90-EF75-4C8B-9475-BF83660C788F}">
      <dgm:prSet phldrT="[Texto]"/>
      <dgm:spPr/>
      <dgm:t>
        <a:bodyPr/>
        <a:lstStyle/>
        <a:p>
          <a:r>
            <a:rPr lang="pt-BR" dirty="0" smtClean="0">
              <a:latin typeface="Humanst521 BT" panose="020B0602020204020204" pitchFamily="34" charset="0"/>
            </a:rPr>
            <a:t>Relacionamento com a sociedade e Desenvolvimento Institucional</a:t>
          </a:r>
          <a:endParaRPr lang="pt-BR" dirty="0">
            <a:latin typeface="Humanst521 BT" panose="020B0602020204020204" pitchFamily="34" charset="0"/>
          </a:endParaRPr>
        </a:p>
      </dgm:t>
    </dgm:pt>
    <dgm:pt modelId="{5E98CD3D-18FC-4843-B977-C5D4E0871B8F}" type="parTrans" cxnId="{53F5A63B-C686-4A5E-8B7F-069FB0C73AC5}">
      <dgm:prSet/>
      <dgm:spPr/>
      <dgm:t>
        <a:bodyPr/>
        <a:lstStyle/>
        <a:p>
          <a:endParaRPr lang="pt-BR"/>
        </a:p>
      </dgm:t>
    </dgm:pt>
    <dgm:pt modelId="{02D2BE86-9149-4A23-B15E-C9F92C9471B9}" type="sibTrans" cxnId="{53F5A63B-C686-4A5E-8B7F-069FB0C73AC5}">
      <dgm:prSet/>
      <dgm:spPr/>
      <dgm:t>
        <a:bodyPr/>
        <a:lstStyle/>
        <a:p>
          <a:endParaRPr lang="pt-BR"/>
        </a:p>
      </dgm:t>
    </dgm:pt>
    <dgm:pt modelId="{A08320F9-AAC3-49F5-8680-289FEAE52CE4}" type="pres">
      <dgm:prSet presAssocID="{2462CA0B-C059-40CA-BEED-60DA282E62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7995E37-D284-4AA5-8BFD-35FFB908E97F}" type="pres">
      <dgm:prSet presAssocID="{D9580810-2179-41F3-B59D-162F4A661B19}" presName="parentText" presStyleLbl="node1" presStyleIdx="0" presStyleCnt="2" custLinFactNeighborX="388" custLinFactNeighborY="-5743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62E4F6-FCEE-48C8-ADF1-49529799E398}" type="pres">
      <dgm:prSet presAssocID="{D9580810-2179-41F3-B59D-162F4A661B19}" presName="childText" presStyleLbl="revTx" presStyleIdx="0" presStyleCnt="2" custLinFactNeighborX="388" custLinFactNeighborY="-284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4B397C-4801-440E-98A0-C924BD9F3F72}" type="pres">
      <dgm:prSet presAssocID="{04763455-A258-4813-9F32-1D8A2E9123C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AB1850-7826-467E-B8DA-66552E40F97C}" type="pres">
      <dgm:prSet presAssocID="{04763455-A258-4813-9F32-1D8A2E9123C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B2AD070-A8CF-4D9E-BE2C-90B65AF29DEC}" srcId="{2462CA0B-C059-40CA-BEED-60DA282E623B}" destId="{D9580810-2179-41F3-B59D-162F4A661B19}" srcOrd="0" destOrd="0" parTransId="{78ED3FFC-807E-4006-BA88-47EC78695F01}" sibTransId="{9BCFB464-58DB-4A6B-BF87-E4F43CF2EBB4}"/>
    <dgm:cxn modelId="{7A1E3354-77C0-4002-B479-94F3E579DA5E}" type="presOf" srcId="{2462CA0B-C059-40CA-BEED-60DA282E623B}" destId="{A08320F9-AAC3-49F5-8680-289FEAE52CE4}" srcOrd="0" destOrd="0" presId="urn:microsoft.com/office/officeart/2005/8/layout/vList2"/>
    <dgm:cxn modelId="{29526D20-041C-418D-A4A0-135502C8BD8A}" type="presOf" srcId="{BA67EBBA-078D-49FF-9322-42647BC9CB24}" destId="{1162E4F6-FCEE-48C8-ADF1-49529799E398}" srcOrd="0" destOrd="0" presId="urn:microsoft.com/office/officeart/2005/8/layout/vList2"/>
    <dgm:cxn modelId="{500638FC-6A37-4571-91BE-479AA2407F36}" type="presOf" srcId="{04763455-A258-4813-9F32-1D8A2E9123CD}" destId="{864B397C-4801-440E-98A0-C924BD9F3F72}" srcOrd="0" destOrd="0" presId="urn:microsoft.com/office/officeart/2005/8/layout/vList2"/>
    <dgm:cxn modelId="{374B68CB-EDC8-4ED4-8370-C9A9F6C3C596}" type="presOf" srcId="{B2CFFB90-EF75-4C8B-9475-BF83660C788F}" destId="{80AB1850-7826-467E-B8DA-66552E40F97C}" srcOrd="0" destOrd="0" presId="urn:microsoft.com/office/officeart/2005/8/layout/vList2"/>
    <dgm:cxn modelId="{8963D66E-3109-4C5B-9AA4-AC97B9603A19}" srcId="{2462CA0B-C059-40CA-BEED-60DA282E623B}" destId="{04763455-A258-4813-9F32-1D8A2E9123CD}" srcOrd="1" destOrd="0" parTransId="{B082BE03-C047-48E9-90FD-2ECECB843002}" sibTransId="{6DA03D30-D35B-430E-AD07-E419081C5486}"/>
    <dgm:cxn modelId="{53F5A63B-C686-4A5E-8B7F-069FB0C73AC5}" srcId="{04763455-A258-4813-9F32-1D8A2E9123CD}" destId="{B2CFFB90-EF75-4C8B-9475-BF83660C788F}" srcOrd="0" destOrd="0" parTransId="{5E98CD3D-18FC-4843-B977-C5D4E0871B8F}" sibTransId="{02D2BE86-9149-4A23-B15E-C9F92C9471B9}"/>
    <dgm:cxn modelId="{39D212A4-51C2-4565-AC84-E595D40A1B90}" srcId="{D9580810-2179-41F3-B59D-162F4A661B19}" destId="{BA67EBBA-078D-49FF-9322-42647BC9CB24}" srcOrd="0" destOrd="0" parTransId="{0C716962-76FF-4288-A995-FF6966E59BF6}" sibTransId="{955BA66E-C75D-4B72-AA3E-3787FCCFDD94}"/>
    <dgm:cxn modelId="{CB71D8E2-BCA2-4775-B3FA-76BCF7F1CD31}" type="presOf" srcId="{D9580810-2179-41F3-B59D-162F4A661B19}" destId="{B7995E37-D284-4AA5-8BFD-35FFB908E97F}" srcOrd="0" destOrd="0" presId="urn:microsoft.com/office/officeart/2005/8/layout/vList2"/>
    <dgm:cxn modelId="{F9A8882C-7664-4D52-A276-F86D00588CE3}" type="presParOf" srcId="{A08320F9-AAC3-49F5-8680-289FEAE52CE4}" destId="{B7995E37-D284-4AA5-8BFD-35FFB908E97F}" srcOrd="0" destOrd="0" presId="urn:microsoft.com/office/officeart/2005/8/layout/vList2"/>
    <dgm:cxn modelId="{5E2FD63D-311C-4D2A-85A4-340AA2046CF1}" type="presParOf" srcId="{A08320F9-AAC3-49F5-8680-289FEAE52CE4}" destId="{1162E4F6-FCEE-48C8-ADF1-49529799E398}" srcOrd="1" destOrd="0" presId="urn:microsoft.com/office/officeart/2005/8/layout/vList2"/>
    <dgm:cxn modelId="{FAFBA101-A2A9-469D-A784-49FF4C354B88}" type="presParOf" srcId="{A08320F9-AAC3-49F5-8680-289FEAE52CE4}" destId="{864B397C-4801-440E-98A0-C924BD9F3F72}" srcOrd="2" destOrd="0" presId="urn:microsoft.com/office/officeart/2005/8/layout/vList2"/>
    <dgm:cxn modelId="{C7D53BFF-EC54-4224-B5AC-654DAE98870C}" type="presParOf" srcId="{A08320F9-AAC3-49F5-8680-289FEAE52CE4}" destId="{80AB1850-7826-467E-B8DA-66552E40F97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3F2F9-5C8B-4392-94BC-F9E145A238D5}">
      <dsp:nvSpPr>
        <dsp:cNvPr id="0" name=""/>
        <dsp:cNvSpPr/>
      </dsp:nvSpPr>
      <dsp:spPr>
        <a:xfrm>
          <a:off x="0" y="108743"/>
          <a:ext cx="8229599" cy="51434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77191-C8DC-4109-AFFC-00FC5610A7FA}">
      <dsp:nvSpPr>
        <dsp:cNvPr id="0" name=""/>
        <dsp:cNvSpPr/>
      </dsp:nvSpPr>
      <dsp:spPr>
        <a:xfrm>
          <a:off x="1045159" y="3658787"/>
          <a:ext cx="213969" cy="213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47C2C-D2C5-4FC7-86C3-F3B89F956EF8}">
      <dsp:nvSpPr>
        <dsp:cNvPr id="0" name=""/>
        <dsp:cNvSpPr/>
      </dsp:nvSpPr>
      <dsp:spPr>
        <a:xfrm>
          <a:off x="1152144" y="3765772"/>
          <a:ext cx="1917496" cy="1486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7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Humanst521 BT" panose="020B0602020204020204" pitchFamily="34" charset="0"/>
            </a:rPr>
            <a:t>1997</a:t>
          </a:r>
          <a:r>
            <a:rPr lang="pt-BR" sz="2400" kern="1200" dirty="0" smtClean="0">
              <a:latin typeface="Humanst521 BT" panose="020B0602020204020204" pitchFamily="34" charset="0"/>
            </a:rPr>
            <a:t> – Criação do ILB e do Interlegis</a:t>
          </a:r>
          <a:endParaRPr lang="pt-BR" sz="2400" kern="1200" dirty="0"/>
        </a:p>
      </dsp:txBody>
      <dsp:txXfrm>
        <a:off x="1152144" y="3765772"/>
        <a:ext cx="1917496" cy="1486471"/>
      </dsp:txXfrm>
    </dsp:sp>
    <dsp:sp modelId="{6A05FFBF-AE01-44EA-B3A7-CAD4238DF14A}">
      <dsp:nvSpPr>
        <dsp:cNvPr id="0" name=""/>
        <dsp:cNvSpPr/>
      </dsp:nvSpPr>
      <dsp:spPr>
        <a:xfrm>
          <a:off x="2933852" y="2260784"/>
          <a:ext cx="386791" cy="386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762DA-FFAF-411B-B294-28E9ED4C88EA}">
      <dsp:nvSpPr>
        <dsp:cNvPr id="0" name=""/>
        <dsp:cNvSpPr/>
      </dsp:nvSpPr>
      <dsp:spPr>
        <a:xfrm>
          <a:off x="3127248" y="2454179"/>
          <a:ext cx="1975104" cy="2798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95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Humanst521 BT" panose="020B0602020204020204" pitchFamily="34" charset="0"/>
            </a:rPr>
            <a:t>1999 a 2015 </a:t>
          </a:r>
          <a:r>
            <a:rPr lang="pt-BR" sz="2400" kern="1200" dirty="0" smtClean="0">
              <a:latin typeface="Humanst521 BT" panose="020B0602020204020204" pitchFamily="34" charset="0"/>
            </a:rPr>
            <a:t>– Parceria do BID com o Programa Interlegis</a:t>
          </a:r>
          <a:endParaRPr lang="pt-BR" sz="2400" kern="1200" dirty="0"/>
        </a:p>
      </dsp:txBody>
      <dsp:txXfrm>
        <a:off x="3127248" y="2454179"/>
        <a:ext cx="1975104" cy="2798064"/>
      </dsp:txXfrm>
    </dsp:sp>
    <dsp:sp modelId="{2D0CF95E-7823-4AD3-AD2C-A4ED90D21E08}">
      <dsp:nvSpPr>
        <dsp:cNvPr id="0" name=""/>
        <dsp:cNvSpPr/>
      </dsp:nvSpPr>
      <dsp:spPr>
        <a:xfrm>
          <a:off x="5205222" y="1410049"/>
          <a:ext cx="534924" cy="534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E2491-AB53-4330-803C-98E4A276EDE4}">
      <dsp:nvSpPr>
        <dsp:cNvPr id="0" name=""/>
        <dsp:cNvSpPr/>
      </dsp:nvSpPr>
      <dsp:spPr>
        <a:xfrm>
          <a:off x="5472684" y="1677511"/>
          <a:ext cx="1975104" cy="3574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4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Humanst521 BT" panose="020B0602020204020204" pitchFamily="34" charset="0"/>
            </a:rPr>
            <a:t>2013</a:t>
          </a:r>
          <a:r>
            <a:rPr lang="pt-BR" sz="2400" kern="1200" dirty="0" smtClean="0">
              <a:latin typeface="Humanst521 BT" panose="020B0602020204020204" pitchFamily="34" charset="0"/>
            </a:rPr>
            <a:t> – Fusão: ILB + Interlegis</a:t>
          </a:r>
          <a:endParaRPr lang="pt-BR" sz="2400" kern="1200" dirty="0"/>
        </a:p>
      </dsp:txBody>
      <dsp:txXfrm>
        <a:off x="5472684" y="1677511"/>
        <a:ext cx="1975104" cy="3574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95E37-D284-4AA5-8BFD-35FFB908E97F}">
      <dsp:nvSpPr>
        <dsp:cNvPr id="0" name=""/>
        <dsp:cNvSpPr/>
      </dsp:nvSpPr>
      <dsp:spPr>
        <a:xfrm>
          <a:off x="0" y="0"/>
          <a:ext cx="6096000" cy="897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>
              <a:latin typeface="Humanst521 BT" panose="020B0602020204020204" pitchFamily="34" charset="0"/>
            </a:rPr>
            <a:t>Apoio às Comissões</a:t>
          </a:r>
          <a:endParaRPr lang="pt-BR" sz="3100" kern="1200" dirty="0">
            <a:latin typeface="Humanst521 BT" panose="020B0602020204020204" pitchFamily="34" charset="0"/>
          </a:endParaRPr>
        </a:p>
      </dsp:txBody>
      <dsp:txXfrm>
        <a:off x="43821" y="43821"/>
        <a:ext cx="6008358" cy="810040"/>
      </dsp:txXfrm>
    </dsp:sp>
    <dsp:sp modelId="{1162E4F6-FCEE-48C8-ADF1-49529799E398}">
      <dsp:nvSpPr>
        <dsp:cNvPr id="0" name=""/>
        <dsp:cNvSpPr/>
      </dsp:nvSpPr>
      <dsp:spPr>
        <a:xfrm>
          <a:off x="0" y="846431"/>
          <a:ext cx="6096000" cy="93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 smtClean="0">
              <a:latin typeface="Humanst521 BT" panose="020B0602020204020204" pitchFamily="34" charset="0"/>
            </a:rPr>
            <a:t>Capacitação, pesquisa e tecnologias da informação, gestão legislativa</a:t>
          </a:r>
          <a:endParaRPr lang="pt-BR" sz="2400" kern="1200" dirty="0">
            <a:latin typeface="Humanst521 BT" panose="020B0602020204020204" pitchFamily="34" charset="0"/>
          </a:endParaRPr>
        </a:p>
      </dsp:txBody>
      <dsp:txXfrm>
        <a:off x="0" y="846431"/>
        <a:ext cx="6096000" cy="930465"/>
      </dsp:txXfrm>
    </dsp:sp>
    <dsp:sp modelId="{864B397C-4801-440E-98A0-C924BD9F3F72}">
      <dsp:nvSpPr>
        <dsp:cNvPr id="0" name=""/>
        <dsp:cNvSpPr/>
      </dsp:nvSpPr>
      <dsp:spPr>
        <a:xfrm>
          <a:off x="0" y="2032000"/>
          <a:ext cx="6096000" cy="897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>
              <a:latin typeface="Humanst521 BT" panose="020B0602020204020204" pitchFamily="34" charset="0"/>
            </a:rPr>
            <a:t>Políticas Públicas</a:t>
          </a:r>
          <a:endParaRPr lang="pt-BR" sz="3100" kern="1200" dirty="0">
            <a:latin typeface="Humanst521 BT" panose="020B0602020204020204" pitchFamily="34" charset="0"/>
          </a:endParaRPr>
        </a:p>
      </dsp:txBody>
      <dsp:txXfrm>
        <a:off x="43821" y="2075821"/>
        <a:ext cx="6008358" cy="810040"/>
      </dsp:txXfrm>
    </dsp:sp>
    <dsp:sp modelId="{80AB1850-7826-467E-B8DA-66552E40F97C}">
      <dsp:nvSpPr>
        <dsp:cNvPr id="0" name=""/>
        <dsp:cNvSpPr/>
      </dsp:nvSpPr>
      <dsp:spPr>
        <a:xfrm>
          <a:off x="0" y="2929682"/>
          <a:ext cx="6096000" cy="93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 smtClean="0">
              <a:latin typeface="Humanst521 BT" panose="020B0602020204020204" pitchFamily="34" charset="0"/>
            </a:rPr>
            <a:t>Relacionamento com a sociedade e Desenvolvimento Institucional</a:t>
          </a:r>
          <a:endParaRPr lang="pt-BR" sz="2400" kern="1200" dirty="0">
            <a:latin typeface="Humanst521 BT" panose="020B0602020204020204" pitchFamily="34" charset="0"/>
          </a:endParaRPr>
        </a:p>
      </dsp:txBody>
      <dsp:txXfrm>
        <a:off x="0" y="2929682"/>
        <a:ext cx="6096000" cy="930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58C65-C097-4265-8552-D5BB279D7866}" type="datetimeFigureOut">
              <a:rPr lang="pt-BR" smtClean="0"/>
              <a:pPr/>
              <a:t>23/02/2016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160EA-56DA-48DC-8D61-3E325F0EC4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37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6F6AE-8E80-41E7-85D7-59A9510C975B}" type="datetimeFigureOut">
              <a:rPr lang="pt-BR" smtClean="0"/>
              <a:pPr/>
              <a:t>23/02/2016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6269C-E4F7-4B5D-A62C-30DBF5E485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7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t" hangingPunct="1"/>
            <a:r>
              <a:rPr lang="pt-BR" b="1" dirty="0" smtClean="0">
                <a:latin typeface="Arial" pitchFamily="34" charset="0"/>
              </a:rPr>
              <a:t>Histórico Interlegis</a:t>
            </a:r>
          </a:p>
          <a:p>
            <a:pPr eaLnBrk="1" fontAlgn="t" hangingPunct="1"/>
            <a:r>
              <a:rPr lang="pt-BR" dirty="0" smtClean="0">
                <a:latin typeface="Arial" pitchFamily="34" charset="0"/>
              </a:rPr>
              <a:t>1997 - Início  com BID</a:t>
            </a:r>
          </a:p>
          <a:p>
            <a:pPr eaLnBrk="1" fontAlgn="t" hangingPunct="1"/>
            <a:r>
              <a:rPr lang="pt-BR" dirty="0" smtClean="0">
                <a:latin typeface="Arial" pitchFamily="34" charset="0"/>
              </a:rPr>
              <a:t>2013 - Atuação conjunta com ILB</a:t>
            </a:r>
          </a:p>
          <a:p>
            <a:pPr eaLnBrk="1" fontAlgn="t" hangingPunct="1"/>
            <a:r>
              <a:rPr lang="pt-BR" dirty="0" smtClean="0">
                <a:latin typeface="Arial" pitchFamily="34" charset="0"/>
              </a:rPr>
              <a:t>2015 - Término com BID / Início com SF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6269C-E4F7-4B5D-A62C-30DBF5E48588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798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t" hangingPunct="1"/>
            <a:r>
              <a:rPr lang="pt-BR" b="1" dirty="0" smtClean="0">
                <a:latin typeface="Arial" pitchFamily="34" charset="0"/>
              </a:rPr>
              <a:t>Histórico Interlegis</a:t>
            </a:r>
          </a:p>
          <a:p>
            <a:pPr eaLnBrk="1" fontAlgn="t" hangingPunct="1"/>
            <a:r>
              <a:rPr lang="pt-BR" dirty="0" smtClean="0">
                <a:latin typeface="Arial" pitchFamily="34" charset="0"/>
              </a:rPr>
              <a:t>1997 - Início  com BID</a:t>
            </a:r>
          </a:p>
          <a:p>
            <a:pPr eaLnBrk="1" fontAlgn="t" hangingPunct="1"/>
            <a:r>
              <a:rPr lang="pt-BR" dirty="0" smtClean="0">
                <a:latin typeface="Arial" pitchFamily="34" charset="0"/>
              </a:rPr>
              <a:t>2013 - Atuação conjunta com ILB</a:t>
            </a:r>
          </a:p>
          <a:p>
            <a:pPr eaLnBrk="1" fontAlgn="t" hangingPunct="1"/>
            <a:r>
              <a:rPr lang="pt-BR" dirty="0" smtClean="0">
                <a:latin typeface="Arial" pitchFamily="34" charset="0"/>
              </a:rPr>
              <a:t>2015 - Término com BID / Início com SF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6269C-E4F7-4B5D-A62C-30DBF5E48588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7985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6269C-E4F7-4B5D-A62C-30DBF5E48588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75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6269C-E4F7-4B5D-A62C-30DBF5E48588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275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9"/>
          <p:cNvSpPr/>
          <p:nvPr userDrawn="1"/>
        </p:nvSpPr>
        <p:spPr>
          <a:xfrm>
            <a:off x="0" y="5805488"/>
            <a:ext cx="9144000" cy="1052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5805488"/>
            <a:ext cx="13557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fund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51590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80920" cy="36004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ucida Sans Unicode" pitchFamily="34" charset="0"/>
                <a:cs typeface="Lucida Sans Unicode" pitchFamily="34" charset="0"/>
              </a:defRPr>
            </a:lvl1pPr>
            <a:lvl2pPr>
              <a:defRPr>
                <a:latin typeface="Lucida Sans Unicode" pitchFamily="34" charset="0"/>
                <a:cs typeface="Lucida Sans Unicode" pitchFamily="34" charset="0"/>
              </a:defRPr>
            </a:lvl2pPr>
            <a:lvl3pPr>
              <a:defRPr>
                <a:latin typeface="Lucida Sans Unicode" pitchFamily="34" charset="0"/>
                <a:cs typeface="Lucida Sans Unicode" pitchFamily="34" charset="0"/>
              </a:defRPr>
            </a:lvl3pPr>
            <a:lvl4pPr>
              <a:defRPr>
                <a:latin typeface="Lucida Sans Unicode" pitchFamily="34" charset="0"/>
                <a:cs typeface="Lucida Sans Unicode" pitchFamily="34" charset="0"/>
              </a:defRPr>
            </a:lvl4pPr>
            <a:lvl5pPr>
              <a:defRPr>
                <a:latin typeface="Lucida Sans Unicode" pitchFamily="34" charset="0"/>
                <a:cs typeface="Lucida Sans Unicode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2689ECE0-2569-4E6F-AEC8-3C1ECA694749}" type="datetimeFigureOut">
              <a:rPr lang="pt-BR"/>
              <a:pPr>
                <a:defRPr/>
              </a:pPr>
              <a:t>23/02/2016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765175"/>
            <a:ext cx="8229600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52DAE41A-73F1-45AD-A661-5C13995C7FEC}" type="datetimeFigureOut">
              <a:rPr lang="pt-BR"/>
              <a:pPr>
                <a:defRPr/>
              </a:pPr>
              <a:t>23/02/2016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F3036184-EAD7-4E68-AEB1-68464090F0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0" name="Picture 8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79388" y="115888"/>
            <a:ext cx="87137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pic>
        <p:nvPicPr>
          <p:cNvPr id="1032" name="Imagem 11" descr="base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1" y="6304813"/>
            <a:ext cx="9144000" cy="58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Lucida Sans Unicode" pitchFamily="34" charset="0"/>
          <a:ea typeface="+mj-ea"/>
          <a:cs typeface="Lucida Sans Unicode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Lucida Sans Unicode" pitchFamily="34" charset="0"/>
          <a:cs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Lucida Sans Unicode" pitchFamily="34" charset="0"/>
          <a:cs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Lucida Sans Unicode" pitchFamily="34" charset="0"/>
          <a:cs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Lucida Sans Unicode" pitchFamily="34" charset="0"/>
          <a:cs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Lucida Sans Unicode" pitchFamily="34" charset="0"/>
          <a:cs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Lucida Sans Unicode" pitchFamily="34" charset="0"/>
          <a:cs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Lucida Sans Unicode" pitchFamily="34" charset="0"/>
          <a:cs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Lucida Sans Unicode" pitchFamily="34" charset="0"/>
          <a:cs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helderm@senado.leg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PT 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9073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24061" y="120383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 smtClean="0">
                <a:solidFill>
                  <a:schemeClr val="bg1"/>
                </a:solidFill>
                <a:latin typeface="Humanst521 BT" pitchFamily="34" charset="0"/>
                <a:ea typeface="DejaVu Sans"/>
                <a:cs typeface="DejaVu Sans"/>
              </a:rPr>
              <a:t>AUDIÊNCIA PÚBLICA</a:t>
            </a:r>
            <a:endParaRPr lang="pt-BR" sz="2800" dirty="0">
              <a:solidFill>
                <a:schemeClr val="bg1"/>
              </a:solidFill>
              <a:latin typeface="Humanst521 BT" pitchFamily="34" charset="0"/>
              <a:ea typeface="DejaVu Sans"/>
              <a:cs typeface="DejaVu San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292081" y="407707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Humanst521 BT" panose="020B0602020204020204" pitchFamily="34" charset="0"/>
              </a:rPr>
              <a:t>Brasília, 23 de fevereiro de 2016</a:t>
            </a:r>
            <a:endParaRPr lang="pt-BR" dirty="0">
              <a:solidFill>
                <a:schemeClr val="bg1"/>
              </a:solidFill>
              <a:latin typeface="Humanst521 BT" panose="020B0602020204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24061" y="230741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 smtClean="0">
                <a:solidFill>
                  <a:schemeClr val="bg1"/>
                </a:solidFill>
                <a:latin typeface="Humanst521 BT" pitchFamily="34" charset="0"/>
                <a:ea typeface="DejaVu Sans"/>
                <a:cs typeface="DejaVu Sans"/>
              </a:rPr>
              <a:t>COMISSÃO DE TRANSPARÊNCIA E GOVERNANÇA PÚBLICA DO SENADO FEDERAL</a:t>
            </a:r>
            <a:endParaRPr lang="pt-BR" sz="2800" dirty="0">
              <a:solidFill>
                <a:schemeClr val="bg1"/>
              </a:solidFill>
              <a:latin typeface="Humanst521 BT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Humanst521 BT" pitchFamily="34" charset="0"/>
              </a:rPr>
              <a:t>Programa Interlegis – 18 Anos de Brasil</a:t>
            </a:r>
            <a:endParaRPr lang="pt-BR" dirty="0">
              <a:latin typeface="Humanst521 BT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4329" y="980728"/>
            <a:ext cx="8577602" cy="51125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34732" y="1060296"/>
            <a:ext cx="4737893" cy="472862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06" y="1141090"/>
            <a:ext cx="15811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164288" y="5775067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SIGI / Dez 2015</a:t>
            </a:r>
            <a:endParaRPr lang="pt-BR" sz="1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812360" y="3095382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com</a:t>
            </a:r>
            <a:endParaRPr lang="pt-BR" sz="1100" b="1" dirty="0"/>
          </a:p>
        </p:txBody>
      </p:sp>
    </p:spTree>
    <p:extLst>
      <p:ext uri="{BB962C8B-B14F-4D97-AF65-F5344CB8AC3E}">
        <p14:creationId xmlns:p14="http://schemas.microsoft.com/office/powerpoint/2010/main" val="2582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Humanst521 BT" panose="020B0602020204020204" pitchFamily="34" charset="0"/>
              </a:rPr>
              <a:t>Cooperação Legislativa Internacional</a:t>
            </a:r>
            <a:endParaRPr lang="pt-BR" dirty="0">
              <a:latin typeface="Humanst521 BT" panose="020B0602020204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796062"/>
            <a:ext cx="561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Humanst521 BT" panose="020B0602020204020204" pitchFamily="34" charset="0"/>
              </a:rPr>
              <a:t>Assembleia Nacional Popular da Republica de Guiné-Bissau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Humanst521 BT" panose="020B0602020204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/>
          <a:srcRect t="6112" r="54616" b="20540"/>
          <a:stretch/>
        </p:blipFill>
        <p:spPr>
          <a:xfrm>
            <a:off x="251520" y="1484784"/>
            <a:ext cx="871296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Humanst521 BT" panose="020B0602020204020204" pitchFamily="34" charset="0"/>
              </a:rPr>
              <a:t>Instituto Legislativo Brasileiro - ILB</a:t>
            </a:r>
            <a:endParaRPr lang="pt-BR" dirty="0">
              <a:latin typeface="Humanst521 BT" panose="020B06020202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91264" cy="4824065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Humanst521 BT" panose="020B0602020204020204" pitchFamily="34" charset="0"/>
              </a:rPr>
              <a:t>Lei Anticorrupção (lei 12.846/2013)</a:t>
            </a:r>
            <a:endParaRPr lang="pt-BR" dirty="0" smtClean="0">
              <a:latin typeface="Humanst521 BT" panose="020B0602020204020204" pitchFamily="34" charset="0"/>
            </a:endParaRPr>
          </a:p>
          <a:p>
            <a:pPr marL="0" indent="0" algn="just">
              <a:buNone/>
            </a:pPr>
            <a:endParaRPr lang="pt-BR" dirty="0" smtClean="0">
              <a:latin typeface="Humanst521 BT" panose="020B0602020204020204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Humanst521 BT" panose="020B0602020204020204" pitchFamily="34" charset="0"/>
              </a:rPr>
              <a:t>Art. 7º ............ </a:t>
            </a:r>
          </a:p>
          <a:p>
            <a:pPr marL="0" indent="0" algn="just">
              <a:buNone/>
            </a:pPr>
            <a:r>
              <a:rPr lang="pt-BR" sz="2800" dirty="0" smtClean="0">
                <a:latin typeface="Humanst521 BT" panose="020B0602020204020204" pitchFamily="34" charset="0"/>
              </a:rPr>
              <a:t>VIII </a:t>
            </a:r>
            <a:r>
              <a:rPr lang="pt-BR" sz="2800" dirty="0">
                <a:latin typeface="Humanst521 BT" panose="020B0602020204020204" pitchFamily="34" charset="0"/>
              </a:rPr>
              <a:t>- a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manst521 BT" panose="020B0602020204020204" pitchFamily="34" charset="0"/>
              </a:rPr>
              <a:t>existência de mecanismos e procedimentos internos de </a:t>
            </a:r>
            <a:r>
              <a:rPr lang="pt-BR" sz="2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manst521 BT" panose="020B0602020204020204" pitchFamily="34" charset="0"/>
              </a:rPr>
              <a:t>integridade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manst521 BT" panose="020B0602020204020204" pitchFamily="34" charset="0"/>
              </a:rPr>
              <a:t>, auditoria e incentivo à denúncia de irregularidades e a aplicação efetiva de códigos de ética e de conduta no âmbito da pessoa jurídica</a:t>
            </a:r>
            <a:r>
              <a:rPr lang="pt-BR" sz="2800" dirty="0" smtClean="0">
                <a:latin typeface="Humanst521 BT" panose="020B0602020204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499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Humanst521 BT" panose="020B0602020204020204" pitchFamily="34" charset="0"/>
              </a:rPr>
              <a:t>Instituto Legislativo Brasileiro - ILB</a:t>
            </a:r>
            <a:endParaRPr lang="pt-BR" dirty="0">
              <a:latin typeface="Humanst521 BT" panose="020B06020202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8291264" cy="5184105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Humanst521 BT" panose="020B0602020204020204" pitchFamily="34" charset="0"/>
              </a:rPr>
              <a:t>Programa de Integridade (Decreto 8.420/2015)</a:t>
            </a:r>
            <a:r>
              <a:rPr lang="pt-BR" sz="2400" dirty="0" smtClean="0">
                <a:latin typeface="Humanst521 BT" panose="020B0602020204020204" pitchFamily="34" charset="0"/>
              </a:rPr>
              <a:t> </a:t>
            </a:r>
          </a:p>
          <a:p>
            <a:pPr marL="0" indent="0" algn="ctr">
              <a:buNone/>
            </a:pPr>
            <a:endParaRPr lang="pt-BR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anose="020B0602020204020204" pitchFamily="34" charset="0"/>
            </a:endParaRPr>
          </a:p>
          <a:p>
            <a:pPr algn="just"/>
            <a:r>
              <a:rPr lang="pt-BR" sz="2400" dirty="0" smtClean="0">
                <a:latin typeface="Humanst521 BT" panose="020B0602020204020204" pitchFamily="34" charset="0"/>
              </a:rPr>
              <a:t>Conjunto de mecanismos e </a:t>
            </a:r>
            <a:r>
              <a:rPr lang="pt-BR" sz="2400" dirty="0">
                <a:latin typeface="Humanst521 BT" panose="020B0602020204020204" pitchFamily="34" charset="0"/>
              </a:rPr>
              <a:t>procedimentos internos de 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Humanst521 BT" panose="020B0602020204020204" pitchFamily="34" charset="0"/>
              </a:rPr>
              <a:t>auditoria 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Humanst521 BT" panose="020B0602020204020204" pitchFamily="34" charset="0"/>
              </a:rPr>
              <a:t>e incentivo à denúncia de irregularidades </a:t>
            </a:r>
            <a:r>
              <a:rPr lang="pt-BR" sz="2400" dirty="0">
                <a:latin typeface="Humanst521 BT" panose="020B0602020204020204" pitchFamily="34" charset="0"/>
              </a:rPr>
              <a:t>e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Humanst521 BT" panose="020B0602020204020204" pitchFamily="34" charset="0"/>
              </a:rPr>
              <a:t>na aplicação efetiva de códigos de ética e de </a:t>
            </a: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Humanst521 BT" panose="020B0602020204020204" pitchFamily="34" charset="0"/>
              </a:rPr>
              <a:t>conduta</a:t>
            </a:r>
            <a:r>
              <a:rPr lang="pt-BR" sz="2400" dirty="0" smtClean="0">
                <a:latin typeface="Humanst521 BT" panose="020B0602020204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 smtClean="0">
              <a:latin typeface="Humanst521 BT" panose="020B0602020204020204" pitchFamily="34" charset="0"/>
            </a:endParaRPr>
          </a:p>
          <a:p>
            <a:pPr algn="just"/>
            <a:r>
              <a:rPr lang="pt-BR" sz="2400" dirty="0" smtClean="0">
                <a:latin typeface="Humanst521 BT" panose="020B0602020204020204" pitchFamily="34" charset="0"/>
              </a:rPr>
              <a:t>Políticas </a:t>
            </a:r>
            <a:r>
              <a:rPr lang="pt-BR" sz="2400" dirty="0">
                <a:latin typeface="Humanst521 BT" panose="020B0602020204020204" pitchFamily="34" charset="0"/>
              </a:rPr>
              <a:t>e diretrizes com objetivo </a:t>
            </a:r>
            <a:r>
              <a:rPr lang="pt-BR" sz="2400" b="1" u="sng" dirty="0">
                <a:solidFill>
                  <a:schemeClr val="accent6">
                    <a:lumMod val="50000"/>
                  </a:schemeClr>
                </a:solidFill>
                <a:latin typeface="Humanst521 BT" panose="020B0602020204020204" pitchFamily="34" charset="0"/>
              </a:rPr>
              <a:t>de detectar e sanar desvios</a:t>
            </a:r>
            <a:r>
              <a:rPr lang="pt-BR" sz="2400" dirty="0">
                <a:latin typeface="Humanst521 BT" panose="020B0602020204020204" pitchFamily="34" charset="0"/>
              </a:rPr>
              <a:t>, fraudes, irregularidades e atos ilícitos praticados contra a administração pública, nacional ou estrangeira</a:t>
            </a:r>
            <a:r>
              <a:rPr lang="pt-BR" sz="2400" dirty="0" smtClean="0">
                <a:latin typeface="Humanst521 BT" panose="020B0602020204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latin typeface="Humanst521 BT" panose="020B0602020204020204" pitchFamily="34" charset="0"/>
            </a:endParaRPr>
          </a:p>
          <a:p>
            <a:pPr algn="just"/>
            <a:endParaRPr lang="pt-BR" sz="2400" dirty="0" smtClean="0">
              <a:latin typeface="Humanst521 BT" panose="020B0602020204020204" pitchFamily="34" charset="0"/>
            </a:endParaRPr>
          </a:p>
          <a:p>
            <a:pPr algn="just"/>
            <a:endParaRPr lang="pt-BR" sz="2400" dirty="0" smtClean="0">
              <a:latin typeface="Humanst521 BT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Humanst521 BT" panose="020B0602020204020204" pitchFamily="34" charset="0"/>
              </a:rPr>
              <a:t>Instituto Legislativo Brasileiro - ILB</a:t>
            </a:r>
            <a:endParaRPr lang="pt-BR" dirty="0">
              <a:latin typeface="Humanst521 BT" panose="020B06020202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91264" cy="5040089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Humanst521 BT" panose="020B0602020204020204" pitchFamily="34" charset="0"/>
              </a:rPr>
              <a:t>Ações Propostas</a:t>
            </a:r>
            <a:endParaRPr lang="pt-BR" dirty="0" smtClean="0">
              <a:latin typeface="Humanst521 BT" panose="020B0602020204020204" pitchFamily="34" charset="0"/>
            </a:endParaRPr>
          </a:p>
          <a:p>
            <a:pPr marL="0" indent="0" algn="just">
              <a:buNone/>
            </a:pPr>
            <a:endParaRPr lang="pt-BR" dirty="0" smtClean="0">
              <a:latin typeface="Humanst521 BT" panose="020B0602020204020204" pitchFamily="34" charset="0"/>
            </a:endParaRPr>
          </a:p>
          <a:p>
            <a:pPr algn="just"/>
            <a:r>
              <a:rPr lang="pt-BR" dirty="0" smtClean="0">
                <a:latin typeface="Humanst521 BT" panose="020B0602020204020204" pitchFamily="34" charset="0"/>
              </a:rPr>
              <a:t>Projeto de Resolução do Senado de autoria da CTG (Programa de Integridade do Senado Federal)</a:t>
            </a:r>
          </a:p>
          <a:p>
            <a:pPr marL="0" indent="0" algn="just">
              <a:buNone/>
            </a:pPr>
            <a:endParaRPr lang="pt-BR" dirty="0">
              <a:latin typeface="Humanst521 BT" panose="020B0602020204020204" pitchFamily="34" charset="0"/>
            </a:endParaRPr>
          </a:p>
          <a:p>
            <a:pPr algn="just"/>
            <a:r>
              <a:rPr lang="pt-BR" dirty="0" smtClean="0">
                <a:latin typeface="Humanst521 BT" panose="020B0602020204020204" pitchFamily="34" charset="0"/>
              </a:rPr>
              <a:t>ILB e Secretaria da Transparência podem coordenar trabalhos de apoio técnico </a:t>
            </a:r>
          </a:p>
          <a:p>
            <a:endParaRPr lang="pt-BR" b="1" dirty="0">
              <a:latin typeface="Humanst521 BT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Humanst521 BT" panose="020B0602020204020204" pitchFamily="34" charset="0"/>
              </a:rPr>
              <a:t>Instituto Legislativo Brasileiro - ILB</a:t>
            </a:r>
            <a:endParaRPr lang="pt-BR" dirty="0">
              <a:latin typeface="Humanst521 BT" panose="020B06020202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91264" cy="5040089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Humanst521 BT" panose="020B0602020204020204" pitchFamily="34" charset="0"/>
              </a:rPr>
              <a:t>Ações Propostas</a:t>
            </a:r>
          </a:p>
          <a:p>
            <a:pPr marL="0" indent="0" algn="ctr">
              <a:buNone/>
            </a:pPr>
            <a:endParaRPr lang="pt-BR" dirty="0" smtClean="0">
              <a:latin typeface="Humanst521 BT" panose="020B0602020204020204" pitchFamily="34" charset="0"/>
            </a:endParaRPr>
          </a:p>
          <a:p>
            <a:pPr algn="just"/>
            <a:r>
              <a:rPr lang="pt-BR" sz="2400" dirty="0" smtClean="0">
                <a:latin typeface="Humanst521 BT" panose="020B0602020204020204" pitchFamily="34" charset="0"/>
              </a:rPr>
              <a:t>Seminários Regionais da CTG (nas Assembleias Legislativas), com apoio do ILB/</a:t>
            </a:r>
            <a:r>
              <a:rPr lang="pt-BR" sz="2400" dirty="0" err="1" smtClean="0">
                <a:latin typeface="Humanst521 BT" panose="020B0602020204020204" pitchFamily="34" charset="0"/>
              </a:rPr>
              <a:t>Interlegis</a:t>
            </a:r>
            <a:endParaRPr lang="pt-BR" sz="2400" dirty="0" smtClean="0">
              <a:latin typeface="Humanst521 BT" panose="020B0602020204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Humanst521 BT" panose="020B0602020204020204" pitchFamily="34" charset="0"/>
            </a:endParaRPr>
          </a:p>
          <a:p>
            <a:pPr algn="just"/>
            <a:endParaRPr lang="pt-BR" sz="2400" dirty="0" smtClean="0">
              <a:latin typeface="Humanst521 BT" panose="020B0602020204020204" pitchFamily="34" charset="0"/>
            </a:endParaRPr>
          </a:p>
          <a:p>
            <a:pPr algn="just"/>
            <a:r>
              <a:rPr lang="pt-BR" sz="2400" dirty="0" smtClean="0">
                <a:latin typeface="Humanst521 BT" panose="020B0602020204020204" pitchFamily="34" charset="0"/>
              </a:rPr>
              <a:t>Criação da 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manst521 BT" panose="020B0602020204020204" pitchFamily="34" charset="0"/>
              </a:rPr>
              <a:t>Rede Nacional de Transparência e Governança do Legislativo</a:t>
            </a:r>
            <a:r>
              <a:rPr lang="pt-BR" sz="2400" dirty="0" smtClean="0">
                <a:latin typeface="Humanst521 BT" panose="020B0602020204020204" pitchFamily="34" charset="0"/>
              </a:rPr>
              <a:t>, sob coordenação da CTG (envolvendo Assembleias</a:t>
            </a:r>
            <a:r>
              <a:rPr lang="pt-BR" sz="2400" smtClean="0">
                <a:latin typeface="Humanst521 BT" panose="020B0602020204020204" pitchFamily="34" charset="0"/>
              </a:rPr>
              <a:t>, Câmaras, TCU </a:t>
            </a:r>
            <a:r>
              <a:rPr lang="pt-BR" sz="2400" dirty="0" smtClean="0">
                <a:latin typeface="Humanst521 BT" panose="020B0602020204020204" pitchFamily="34" charset="0"/>
              </a:rPr>
              <a:t>e demais tribunais de contas)</a:t>
            </a:r>
          </a:p>
          <a:p>
            <a:pPr algn="just"/>
            <a:endParaRPr lang="pt-BR" dirty="0" smtClean="0">
              <a:latin typeface="Humanst521 BT" panose="020B0602020204020204" pitchFamily="34" charset="0"/>
            </a:endParaRPr>
          </a:p>
          <a:p>
            <a:pPr algn="just"/>
            <a:endParaRPr lang="pt-BR" dirty="0">
              <a:latin typeface="Humanst521 BT" panose="020B0602020204020204" pitchFamily="34" charset="0"/>
            </a:endParaRPr>
          </a:p>
          <a:p>
            <a:endParaRPr lang="pt-BR" b="1" dirty="0">
              <a:latin typeface="Humanst521 BT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Humanst521 BT" panose="020B0602020204020204" pitchFamily="34" charset="0"/>
              </a:rPr>
              <a:t>Instituto Legislativo Brasileiro - ILB</a:t>
            </a:r>
            <a:endParaRPr lang="pt-BR" dirty="0">
              <a:latin typeface="Humanst521 BT" panose="020B06020202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91264" cy="5040089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Humanst521 BT" panose="020B0602020204020204" pitchFamily="34" charset="0"/>
              </a:rPr>
              <a:t>Ações Propostas</a:t>
            </a:r>
            <a:endParaRPr lang="pt-BR" dirty="0" smtClean="0">
              <a:latin typeface="Humanst521 BT" panose="020B0602020204020204" pitchFamily="34" charset="0"/>
            </a:endParaRPr>
          </a:p>
          <a:p>
            <a:pPr marL="0" indent="0" algn="just">
              <a:buNone/>
            </a:pPr>
            <a:endParaRPr lang="pt-BR" dirty="0" smtClean="0">
              <a:latin typeface="Humanst521 BT" panose="020B0602020204020204" pitchFamily="34" charset="0"/>
            </a:endParaRPr>
          </a:p>
          <a:p>
            <a:pPr algn="just"/>
            <a:r>
              <a:rPr lang="pt-BR" sz="2400" dirty="0" smtClean="0">
                <a:latin typeface="Humanst521 BT" panose="020B0602020204020204" pitchFamily="34" charset="0"/>
              </a:rPr>
              <a:t>CTG/ILB/Secretaria da Transparência desenvolverão o 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manst521 BT" panose="020B0602020204020204" pitchFamily="34" charset="0"/>
              </a:rPr>
              <a:t>1º Curso de Governança e Transparência do Senado </a:t>
            </a:r>
            <a:r>
              <a:rPr lang="pt-BR" sz="2400" dirty="0" smtClean="0">
                <a:latin typeface="Humanst521 BT" panose="020B0602020204020204" pitchFamily="34" charset="0"/>
              </a:rPr>
              <a:t>(presencial e </a:t>
            </a:r>
            <a:r>
              <a:rPr lang="pt-BR" sz="2400" dirty="0" smtClean="0">
                <a:latin typeface="Humanst521 BT" panose="020B0602020204020204" pitchFamily="34" charset="0"/>
              </a:rPr>
              <a:t>EAD</a:t>
            </a:r>
            <a:r>
              <a:rPr lang="pt-BR" sz="2400" dirty="0" smtClean="0">
                <a:latin typeface="Humanst521 BT" panose="020B0602020204020204" pitchFamily="34" charset="0"/>
              </a:rPr>
              <a:t>)</a:t>
            </a:r>
          </a:p>
          <a:p>
            <a:pPr algn="just">
              <a:buNone/>
            </a:pPr>
            <a:endParaRPr lang="pt-BR" sz="2400" dirty="0" smtClean="0">
              <a:latin typeface="Humanst521 BT" panose="020B0602020204020204" pitchFamily="34" charset="0"/>
            </a:endParaRPr>
          </a:p>
          <a:p>
            <a:pPr algn="just"/>
            <a:r>
              <a:rPr lang="pt-BR" sz="2400" dirty="0" smtClean="0">
                <a:latin typeface="Humanst521 BT" panose="020B0602020204020204" pitchFamily="34" charset="0"/>
              </a:rPr>
              <a:t>Na modalidade </a:t>
            </a:r>
            <a:r>
              <a:rPr lang="pt-BR" sz="2400" dirty="0" smtClean="0">
                <a:latin typeface="Humanst521 BT" panose="020B0602020204020204" pitchFamily="34" charset="0"/>
              </a:rPr>
              <a:t>EAD </a:t>
            </a:r>
            <a:r>
              <a:rPr lang="pt-BR" sz="2400" dirty="0" smtClean="0">
                <a:latin typeface="Humanst521 BT" panose="020B0602020204020204" pitchFamily="34" charset="0"/>
              </a:rPr>
              <a:t>(Sociedade + legislativos estaduais e municipais)</a:t>
            </a:r>
          </a:p>
          <a:p>
            <a:pPr algn="just">
              <a:buNone/>
            </a:pPr>
            <a:endParaRPr lang="pt-BR" sz="2400" dirty="0" smtClean="0">
              <a:latin typeface="Humanst521 BT" panose="020B0602020204020204" pitchFamily="34" charset="0"/>
            </a:endParaRPr>
          </a:p>
          <a:p>
            <a:pPr algn="just"/>
            <a:r>
              <a:rPr lang="pt-BR" sz="2400" dirty="0" smtClean="0">
                <a:latin typeface="Humanst521 BT" panose="020B0602020204020204" pitchFamily="34" charset="0"/>
              </a:rPr>
              <a:t>Ação institucional com Secretarias Estaduais de Educação (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Humanst521 BT" panose="020B0602020204020204" pitchFamily="34" charset="0"/>
              </a:rPr>
              <a:t>cartilha da CTG</a:t>
            </a:r>
            <a:r>
              <a:rPr lang="pt-BR" sz="2400" dirty="0" smtClean="0">
                <a:latin typeface="Humanst521 BT" panose="020B0602020204020204" pitchFamily="34" charset="0"/>
              </a:rPr>
              <a:t>)</a:t>
            </a:r>
          </a:p>
          <a:p>
            <a:pPr marL="0" indent="0" algn="just">
              <a:buNone/>
            </a:pPr>
            <a:endParaRPr lang="pt-BR" dirty="0">
              <a:latin typeface="Humanst521 BT" panose="020B0602020204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Humanst521 BT" panose="020B0602020204020204" pitchFamily="34" charset="0"/>
            </a:endParaRPr>
          </a:p>
          <a:p>
            <a:endParaRPr lang="pt-BR" b="1" dirty="0">
              <a:latin typeface="Humanst521 BT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4896544"/>
          </a:xfrm>
        </p:spPr>
        <p:txBody>
          <a:bodyPr/>
          <a:lstStyle/>
          <a:p>
            <a:pPr marL="0" indent="0" algn="ctr">
              <a:buNone/>
            </a:pPr>
            <a:r>
              <a:rPr lang="pt-BR" sz="4000" dirty="0" smtClean="0">
                <a:latin typeface="Humanst521 BT" panose="020B0602020204020204" pitchFamily="34" charset="0"/>
              </a:rPr>
              <a:t>OBRIGADO!</a:t>
            </a:r>
          </a:p>
          <a:p>
            <a:pPr marL="0" indent="0" algn="ctr">
              <a:buNone/>
            </a:pPr>
            <a:endParaRPr lang="pt-BR" sz="4000" dirty="0" smtClean="0">
              <a:latin typeface="Humanst521 BT" panose="020B0602020204020204" pitchFamily="34" charset="0"/>
            </a:endParaRPr>
          </a:p>
          <a:p>
            <a:pPr marL="0" indent="0" algn="ctr">
              <a:buNone/>
            </a:pPr>
            <a:r>
              <a:rPr lang="pt-BR" b="1" dirty="0" smtClean="0">
                <a:latin typeface="Humanst521 BT" panose="020B0602020204020204" pitchFamily="34" charset="0"/>
              </a:rPr>
              <a:t>Helder Rebouças</a:t>
            </a:r>
            <a:endParaRPr lang="pt-BR" sz="2000" dirty="0" smtClean="0">
              <a:latin typeface="Humanst521 BT" panose="020B0602020204020204" pitchFamily="34" charset="0"/>
            </a:endParaRPr>
          </a:p>
          <a:p>
            <a:pPr marL="0" indent="0" algn="ctr">
              <a:buNone/>
            </a:pPr>
            <a:r>
              <a:rPr lang="pt-BR" sz="2000" b="1" dirty="0" smtClean="0">
                <a:latin typeface="Humanst521 BT" panose="020B0602020204020204" pitchFamily="34" charset="0"/>
                <a:hlinkClick r:id="rId2"/>
              </a:rPr>
              <a:t>helderm@senado.leg.br</a:t>
            </a:r>
            <a:endParaRPr lang="pt-BR" sz="2000" b="1" dirty="0" smtClean="0">
              <a:latin typeface="Humanst521 BT" panose="020B0602020204020204" pitchFamily="34" charset="0"/>
            </a:endParaRPr>
          </a:p>
          <a:p>
            <a:pPr marL="0" indent="0" algn="ctr">
              <a:buNone/>
            </a:pPr>
            <a:r>
              <a:rPr lang="pt-BR" sz="2000" b="1" dirty="0" smtClean="0">
                <a:latin typeface="Humanst521 BT" panose="020B0602020204020204" pitchFamily="34" charset="0"/>
              </a:rPr>
              <a:t>(61) 3303-2599</a:t>
            </a:r>
          </a:p>
          <a:p>
            <a:pPr marL="0" indent="0" algn="ctr">
              <a:buNone/>
            </a:pPr>
            <a:endParaRPr lang="pt-BR" sz="2000" b="1" dirty="0" smtClean="0">
              <a:latin typeface="Humanst521 BT" panose="020B0602020204020204" pitchFamily="34" charset="0"/>
            </a:endParaRPr>
          </a:p>
          <a:p>
            <a:pPr marL="0" indent="0" algn="ctr">
              <a:buNone/>
            </a:pPr>
            <a:r>
              <a:rPr lang="pt-BR" sz="2000" b="1" dirty="0" smtClean="0">
                <a:latin typeface="Humanst521 BT" panose="020B0602020204020204" pitchFamily="34" charset="0"/>
              </a:rPr>
              <a:t>www.senado.leg.br/ilb</a:t>
            </a:r>
          </a:p>
          <a:p>
            <a:pPr marL="0" indent="0" algn="ctr">
              <a:buNone/>
            </a:pPr>
            <a:r>
              <a:rPr lang="pt-BR" sz="2000" b="1" dirty="0" smtClean="0">
                <a:latin typeface="Humanst521 BT" panose="020B0602020204020204" pitchFamily="34" charset="0"/>
              </a:rPr>
              <a:t>www.interlegis.leg.br</a:t>
            </a:r>
          </a:p>
          <a:p>
            <a:pPr marL="0" indent="0" algn="ctr">
              <a:buNone/>
            </a:pPr>
            <a:endParaRPr lang="pt-BR" dirty="0" smtClean="0">
              <a:latin typeface="Humanst521 BT" panose="020B0602020204020204" pitchFamily="34" charset="0"/>
            </a:endParaRPr>
          </a:p>
          <a:p>
            <a:pPr marL="0" indent="0" algn="ctr">
              <a:buNone/>
            </a:pPr>
            <a:endParaRPr lang="pt-BR" dirty="0" smtClean="0">
              <a:latin typeface="Humanst521 BT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Humanst521 BT" panose="020B0602020204020204" pitchFamily="34" charset="0"/>
              </a:rPr>
              <a:t>Instituto Legislativo Brasileiro - ILB</a:t>
            </a:r>
            <a:endParaRPr lang="pt-BR" dirty="0">
              <a:latin typeface="Humanst521 BT" panose="020B06020202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91264" cy="4320009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Humanst521 BT" panose="020B0602020204020204" pitchFamily="34" charset="0"/>
              </a:rPr>
              <a:t>Instituto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Humanst521 BT" panose="020B0602020204020204" pitchFamily="34" charset="0"/>
              </a:rPr>
              <a:t>Legislativo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Humanst521 BT" panose="020B0602020204020204" pitchFamily="34" charset="0"/>
              </a:rPr>
              <a:t>Brasileiro (ILB)</a:t>
            </a:r>
            <a:r>
              <a:rPr lang="pt-BR" dirty="0" smtClean="0">
                <a:latin typeface="Humanst521 BT" panose="020B0602020204020204" pitchFamily="34" charset="0"/>
              </a:rPr>
              <a:t> </a:t>
            </a:r>
          </a:p>
          <a:p>
            <a:pPr marL="0" indent="0">
              <a:buNone/>
            </a:pPr>
            <a:r>
              <a:rPr lang="pt-BR" dirty="0" smtClean="0">
                <a:latin typeface="Humanst521 BT" panose="020B0602020204020204" pitchFamily="34" charset="0"/>
              </a:rPr>
              <a:t> </a:t>
            </a:r>
          </a:p>
          <a:p>
            <a:pPr algn="just"/>
            <a:r>
              <a:rPr lang="pt-BR" dirty="0" smtClean="0">
                <a:latin typeface="Humanst521 BT" panose="020B0602020204020204" pitchFamily="34" charset="0"/>
              </a:rPr>
              <a:t>Escola de Governo do Senado Federal</a:t>
            </a:r>
          </a:p>
          <a:p>
            <a:pPr algn="just"/>
            <a:r>
              <a:rPr lang="pt-BR" dirty="0" smtClean="0">
                <a:latin typeface="Humanst521 BT" panose="020B0602020204020204" pitchFamily="34" charset="0"/>
              </a:rPr>
              <a:t>Política de capacitação </a:t>
            </a:r>
          </a:p>
          <a:p>
            <a:r>
              <a:rPr lang="pt-BR" dirty="0" smtClean="0">
                <a:latin typeface="Humanst521 BT" panose="020B0602020204020204" pitchFamily="34" charset="0"/>
              </a:rPr>
              <a:t>Programa Interlegis</a:t>
            </a:r>
            <a:r>
              <a:rPr lang="pt-BR" dirty="0" smtClean="0">
                <a:latin typeface="Humanst521 BT" panose="020B0602020204020204" pitchFamily="34" charset="0"/>
              </a:rPr>
              <a:t>: Assembleias/Câmaras Municipais</a:t>
            </a:r>
            <a:endParaRPr lang="pt-BR" dirty="0">
              <a:latin typeface="Humanst521 BT" panose="020B0602020204020204" pitchFamily="34" charset="0"/>
            </a:endParaRPr>
          </a:p>
          <a:p>
            <a:pPr marL="0" indent="0">
              <a:buNone/>
            </a:pPr>
            <a:endParaRPr lang="pt-BR" b="1" dirty="0">
              <a:latin typeface="Humanst521 BT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Humanst521 BT" panose="020B0602020204020204" pitchFamily="34" charset="0"/>
              </a:rPr>
              <a:t>Evolução do ILB</a:t>
            </a:r>
            <a:endParaRPr lang="pt-BR" dirty="0">
              <a:latin typeface="Humanst521 BT" panose="020B0602020204020204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151760"/>
              </p:ext>
            </p:extLst>
          </p:nvPr>
        </p:nvGraphicFramePr>
        <p:xfrm>
          <a:off x="457200" y="765175"/>
          <a:ext cx="8229600" cy="5360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9" y="3429000"/>
            <a:ext cx="947366" cy="83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36712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15" y="2852936"/>
            <a:ext cx="649288" cy="77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46" y="1764897"/>
            <a:ext cx="609865" cy="7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3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Humanst521 BT" pitchFamily="34" charset="0"/>
              </a:rPr>
              <a:t>Linhas de Atuação</a:t>
            </a:r>
            <a:endParaRPr lang="pt-BR" dirty="0">
              <a:latin typeface="Humanst521 BT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28698"/>
              </p:ext>
            </p:extLst>
          </p:nvPr>
        </p:nvGraphicFramePr>
        <p:xfrm>
          <a:off x="827584" y="2168860"/>
          <a:ext cx="6912768" cy="386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3456384"/>
              </a:tblGrid>
              <a:tr h="541034">
                <a:tc>
                  <a:txBody>
                    <a:bodyPr/>
                    <a:lstStyle/>
                    <a:p>
                      <a:r>
                        <a:rPr lang="pt-BR" sz="2800" b="0" dirty="0" smtClean="0">
                          <a:latin typeface="Humanst521 BT" panose="020B0602020204020204" pitchFamily="34" charset="0"/>
                        </a:rPr>
                        <a:t>Educação</a:t>
                      </a:r>
                      <a:endParaRPr lang="pt-BR" b="0" dirty="0" smtClean="0">
                        <a:latin typeface="Humanst521 BT" panose="020B0602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b="0" dirty="0" smtClean="0">
                          <a:latin typeface="Humanst521 BT" panose="020B0602020204020204" pitchFamily="34" charset="0"/>
                        </a:rPr>
                        <a:t>Desenvolvimento</a:t>
                      </a:r>
                      <a:r>
                        <a:rPr lang="pt-BR" sz="2800" b="0" baseline="0" dirty="0" smtClean="0">
                          <a:latin typeface="Humanst521 BT" panose="020B0602020204020204" pitchFamily="34" charset="0"/>
                        </a:rPr>
                        <a:t> Institucional</a:t>
                      </a:r>
                      <a:endParaRPr lang="pt-BR" sz="2800" b="0" dirty="0" smtClean="0">
                        <a:latin typeface="Humanst521 BT" panose="020B0602020204020204" pitchFamily="34" charset="0"/>
                      </a:endParaRPr>
                    </a:p>
                  </a:txBody>
                  <a:tcPr/>
                </a:tc>
              </a:tr>
              <a:tr h="29153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pt-BR" sz="2400" dirty="0" smtClean="0">
                          <a:latin typeface="Humanst521 BT" panose="020B0602020204020204" pitchFamily="34" charset="0"/>
                        </a:rPr>
                        <a:t>Educação Superior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pt-BR" sz="2400" dirty="0" smtClean="0">
                          <a:latin typeface="Humanst521 BT" panose="020B0602020204020204" pitchFamily="34" charset="0"/>
                        </a:rPr>
                        <a:t>Educação Presencial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pt-BR" sz="2400" dirty="0" smtClean="0">
                          <a:latin typeface="Humanst521 BT" panose="020B0602020204020204" pitchFamily="34" charset="0"/>
                        </a:rPr>
                        <a:t>Educação à Distância</a:t>
                      </a:r>
                      <a:endParaRPr lang="pt-BR" sz="2400" dirty="0">
                        <a:latin typeface="Humanst521 BT" panose="020B0602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pt-BR" sz="2400" baseline="0" dirty="0" smtClean="0">
                          <a:latin typeface="Humanst521 BT" panose="020B0602020204020204" pitchFamily="34" charset="0"/>
                        </a:rPr>
                        <a:t> Integração 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pt-BR" sz="2400" baseline="0" dirty="0" smtClean="0">
                          <a:latin typeface="Humanst521 BT" panose="020B0602020204020204" pitchFamily="34" charset="0"/>
                        </a:rPr>
                        <a:t> Modernização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pt-BR" sz="2400" baseline="0" dirty="0" smtClean="0">
                          <a:latin typeface="Humanst521 BT" panose="020B0602020204020204" pitchFamily="34" charset="0"/>
                        </a:rPr>
                        <a:t> Governança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http://www12.senado.gov.br/jovemsenador/noticia/img/logo_il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4824536" cy="97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Humanst521 BT" pitchFamily="34" charset="0"/>
              </a:rPr>
              <a:t>Eixos estratégicos de atuação</a:t>
            </a:r>
            <a:endParaRPr lang="pt-BR" dirty="0">
              <a:latin typeface="Humanst521 BT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2794084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24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vijaygoel.net/images/pages/edu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355976" y="2348879"/>
            <a:ext cx="4608512" cy="3480619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Humanst521 BT" pitchFamily="34" charset="0"/>
              </a:rPr>
              <a:t>Ações de Educação - 2015</a:t>
            </a:r>
            <a:endParaRPr lang="pt-BR" dirty="0">
              <a:latin typeface="Humanst521 BT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487891"/>
              </p:ext>
            </p:extLst>
          </p:nvPr>
        </p:nvGraphicFramePr>
        <p:xfrm>
          <a:off x="395536" y="1196752"/>
          <a:ext cx="4359139" cy="450123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59139"/>
              </a:tblGrid>
              <a:tr h="579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Humanst521 BT" panose="020B0602020204020204" pitchFamily="34" charset="0"/>
                        </a:rPr>
                        <a:t>Cursos </a:t>
                      </a:r>
                      <a:r>
                        <a:rPr kumimoji="0" lang="pt-B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Humanst521 BT" panose="020B0602020204020204" pitchFamily="34" charset="0"/>
                        </a:rPr>
                        <a:t>de pós-graduação Latu-sensu, credenciados  pelo MEC: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Humanst521 BT" panose="020B0602020204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umanst521 BT" panose="020B0602020204020204" pitchFamily="34" charset="0"/>
                          <a:ea typeface="+mn-ea"/>
                          <a:cs typeface="+mn-cs"/>
                        </a:rPr>
                        <a:t>Administração Legislativa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umanst521 BT" panose="020B0602020204020204" pitchFamily="34" charset="0"/>
                          <a:ea typeface="+mn-ea"/>
                          <a:cs typeface="+mn-cs"/>
                        </a:rPr>
                        <a:t>Ciência Política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umanst521 BT" panose="020B0602020204020204" pitchFamily="34" charset="0"/>
                          <a:ea typeface="+mn-ea"/>
                          <a:cs typeface="+mn-cs"/>
                        </a:rPr>
                        <a:t>Comunicação Legislativa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umanst521 BT" panose="020B0602020204020204" pitchFamily="34" charset="0"/>
                          <a:ea typeface="+mn-ea"/>
                          <a:cs typeface="+mn-cs"/>
                        </a:rPr>
                        <a:t>Direito Legislativo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t-BR" dirty="0" smtClean="0">
                        <a:latin typeface="Humanst521 BT" panose="020B06020202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Humanst521 BT" panose="020B0602020204020204" pitchFamily="34" charset="0"/>
                      </a:endParaRPr>
                    </a:p>
                  </a:txBody>
                  <a:tcPr/>
                </a:tc>
              </a:tr>
              <a:tr h="62764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b="1" dirty="0" smtClean="0">
                          <a:latin typeface="Humanst521 BT" panose="020B0602020204020204" pitchFamily="34" charset="0"/>
                        </a:rPr>
                        <a:t>Pós em Orçamento</a:t>
                      </a:r>
                      <a:r>
                        <a:rPr lang="pt-BR" b="1" baseline="0" dirty="0" smtClean="0">
                          <a:latin typeface="Humanst521 BT" panose="020B0602020204020204" pitchFamily="34" charset="0"/>
                        </a:rPr>
                        <a:t> Público (2016)</a:t>
                      </a:r>
                      <a:endParaRPr lang="pt-BR" b="1" dirty="0">
                        <a:latin typeface="Humanst521 BT" panose="020B0602020204020204" pitchFamily="34" charset="0"/>
                      </a:endParaRPr>
                    </a:p>
                  </a:txBody>
                  <a:tcPr/>
                </a:tc>
              </a:tr>
              <a:tr h="62494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b="1" dirty="0" smtClean="0">
                          <a:latin typeface="Humanst521 BT" panose="020B0602020204020204" pitchFamily="34" charset="0"/>
                        </a:rPr>
                        <a:t>Ensino Presencial</a:t>
                      </a:r>
                      <a:endParaRPr lang="pt-BR" b="1" dirty="0">
                        <a:latin typeface="Humanst521 BT" panose="020B0602020204020204" pitchFamily="34" charset="0"/>
                      </a:endParaRPr>
                    </a:p>
                  </a:txBody>
                  <a:tcPr/>
                </a:tc>
              </a:tr>
              <a:tr h="68832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b="1" dirty="0" smtClean="0">
                          <a:latin typeface="Humanst521 BT" panose="020B0602020204020204" pitchFamily="34" charset="0"/>
                        </a:rPr>
                        <a:t>Ensino à Distância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Humanst521 BT" panose="020B0602020204020204" pitchFamily="34" charset="0"/>
              </a:rPr>
              <a:t>Portal Modelo - exemplos</a:t>
            </a:r>
            <a:endParaRPr lang="pt-BR" dirty="0">
              <a:latin typeface="Humanst521 BT" panose="020B0602020204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5"/>
            <a:ext cx="3096344" cy="277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20688"/>
            <a:ext cx="4428624" cy="27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34816"/>
            <a:ext cx="4320480" cy="26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3717032"/>
            <a:ext cx="3275856" cy="25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Humanst521 BT" panose="020B0602020204020204" pitchFamily="34" charset="0"/>
              </a:rPr>
              <a:t>Portal Modelo aderente à Lei de Transparência</a:t>
            </a:r>
            <a:endParaRPr lang="pt-BR" dirty="0">
              <a:latin typeface="Humanst521 BT" panose="020B0602020204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55576" y="1268760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1A3A64"/>
                </a:solidFill>
                <a:latin typeface="Humanst521 BT" panose="020B0602020204020204" pitchFamily="34" charset="0"/>
              </a:rPr>
              <a:t>Câmaras que utilizam o Portal Modelo recebem prêmio de transparência</a:t>
            </a:r>
            <a:endParaRPr lang="pt-BR" sz="2400" b="1" i="0" dirty="0">
              <a:solidFill>
                <a:srgbClr val="1A3A64"/>
              </a:solidFill>
              <a:effectLst/>
              <a:latin typeface="Humanst521 BT" panose="020B0602020204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55576" y="2267940"/>
            <a:ext cx="7566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Humanst521 BT" panose="020B0602020204020204" pitchFamily="34" charset="0"/>
              </a:rPr>
              <a:t>Tribunal de Contas </a:t>
            </a:r>
            <a:r>
              <a:rPr lang="pt-BR" dirty="0" smtClean="0">
                <a:latin typeface="Humanst521 BT" panose="020B0602020204020204" pitchFamily="34" charset="0"/>
              </a:rPr>
              <a:t>do Rio Grande do Sul fez </a:t>
            </a:r>
            <a:r>
              <a:rPr lang="pt-BR" dirty="0">
                <a:latin typeface="Humanst521 BT" panose="020B0602020204020204" pitchFamily="34" charset="0"/>
              </a:rPr>
              <a:t>avaliação de sites do Legislativo e do Executivo gaúchos</a:t>
            </a:r>
          </a:p>
        </p:txBody>
      </p:sp>
      <p:pic>
        <p:nvPicPr>
          <p:cNvPr id="9218" name="Picture 2" descr="Câmaras que utilizam o Portal Modelo recebem prêmio de transparênc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3312328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0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Humanst521 BT" pitchFamily="34" charset="0"/>
              </a:rPr>
              <a:t>Ações de Desenvolvimento Institucional - 2015	</a:t>
            </a:r>
            <a:endParaRPr lang="pt-BR" dirty="0">
              <a:latin typeface="Humanst521 BT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240976"/>
              </p:ext>
            </p:extLst>
          </p:nvPr>
        </p:nvGraphicFramePr>
        <p:xfrm>
          <a:off x="1475656" y="2852936"/>
          <a:ext cx="6192688" cy="29230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192688"/>
              </a:tblGrid>
              <a:tr h="728476">
                <a:tc>
                  <a:txBody>
                    <a:bodyPr/>
                    <a:lstStyle/>
                    <a:p>
                      <a:r>
                        <a:rPr kumimoji="0" lang="pt-BR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Humanst521 BT" panose="020B0602020204020204" pitchFamily="34" charset="0"/>
                        </a:rPr>
                        <a:t>2.000 municípios atendidos na modalidade EAD</a:t>
                      </a:r>
                      <a:endParaRPr lang="pt-BR" b="0" dirty="0">
                        <a:latin typeface="Humanst521 BT" panose="020B0602020204020204" pitchFamily="34" charset="0"/>
                      </a:endParaRPr>
                    </a:p>
                  </a:txBody>
                  <a:tcPr/>
                </a:tc>
              </a:tr>
              <a:tr h="669276">
                <a:tc>
                  <a:txBody>
                    <a:bodyPr/>
                    <a:lstStyle/>
                    <a:p>
                      <a:r>
                        <a:rPr kumimoji="0" lang="pt-B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Humanst521 BT" panose="020B0602020204020204" pitchFamily="34" charset="0"/>
                        </a:rPr>
                        <a:t>130 câmaras municipais de 10 estados receberam oficinas de Portal Modelo e SAPL, com  450 servidores capacitados</a:t>
                      </a:r>
                      <a:endParaRPr lang="pt-BR" dirty="0">
                        <a:latin typeface="Humanst521 BT" panose="020B0602020204020204" pitchFamily="34" charset="0"/>
                      </a:endParaRPr>
                    </a:p>
                  </a:txBody>
                  <a:tcPr/>
                </a:tc>
              </a:tr>
              <a:tr h="334638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Humanst521 BT" panose="020B0602020204020204" pitchFamily="34" charset="0"/>
                        </a:rPr>
                        <a:t>05 </a:t>
                      </a:r>
                      <a:r>
                        <a:rPr lang="pt-BR" baseline="0" dirty="0" smtClean="0">
                          <a:latin typeface="Humanst521 BT" panose="020B0602020204020204" pitchFamily="34" charset="0"/>
                        </a:rPr>
                        <a:t> consultorias realizadas de Regimento Interno e Lei Orgânica Municipal</a:t>
                      </a:r>
                      <a:endParaRPr lang="pt-BR" dirty="0">
                        <a:latin typeface="Humanst521 BT" panose="020B0602020204020204" pitchFamily="34" charset="0"/>
                      </a:endParaRPr>
                    </a:p>
                  </a:txBody>
                  <a:tcPr/>
                </a:tc>
              </a:tr>
              <a:tr h="334638">
                <a:tc>
                  <a:txBody>
                    <a:bodyPr/>
                    <a:lstStyle/>
                    <a:p>
                      <a:r>
                        <a:rPr kumimoji="0" lang="pt-B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Humanst521 BT" panose="020B0602020204020204" pitchFamily="34" charset="0"/>
                        </a:rPr>
                        <a:t>500 sites de câmaras municipais foram hospedados no Interlegis</a:t>
                      </a:r>
                      <a:endParaRPr lang="pt-BR" dirty="0">
                        <a:latin typeface="Humanst521 BT" panose="020B06020202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552728" cy="115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F497D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2457</TotalTime>
  <Words>570</Words>
  <Application>Microsoft Office PowerPoint</Application>
  <PresentationFormat>Apresentação na tela (4:3)</PresentationFormat>
  <Paragraphs>106</Paragraphs>
  <Slides>17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DejaVu Sans</vt:lpstr>
      <vt:lpstr>Humanst521 BT</vt:lpstr>
      <vt:lpstr>Lucida Sans Unicode</vt:lpstr>
      <vt:lpstr>Tema do Office</vt:lpstr>
      <vt:lpstr>Apresentação do PowerPoint</vt:lpstr>
      <vt:lpstr>Instituto Legislativo Brasileiro - ILB</vt:lpstr>
      <vt:lpstr>Evolução do ILB</vt:lpstr>
      <vt:lpstr>Linhas de Atuação</vt:lpstr>
      <vt:lpstr>Eixos estratégicos de atuação</vt:lpstr>
      <vt:lpstr>Ações de Educação - 2015</vt:lpstr>
      <vt:lpstr>Portal Modelo - exemplos</vt:lpstr>
      <vt:lpstr>Portal Modelo aderente à Lei de Transparência</vt:lpstr>
      <vt:lpstr>Ações de Desenvolvimento Institucional - 2015 </vt:lpstr>
      <vt:lpstr>Programa Interlegis – 18 Anos de Brasil</vt:lpstr>
      <vt:lpstr>Cooperação Legislativa Internacional</vt:lpstr>
      <vt:lpstr>Instituto Legislativo Brasileiro - ILB</vt:lpstr>
      <vt:lpstr>Instituto Legislativo Brasileiro - ILB</vt:lpstr>
      <vt:lpstr>Instituto Legislativo Brasileiro - ILB</vt:lpstr>
      <vt:lpstr>Instituto Legislativo Brasileiro - ILB</vt:lpstr>
      <vt:lpstr>Instituto Legislativo Brasileiro - ILB</vt:lpstr>
      <vt:lpstr>Apresentação do PowerPoint</vt:lpstr>
    </vt:vector>
  </TitlesOfParts>
  <Company>Senado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Eleonora Stanziona Viggiano</dc:creator>
  <cp:lastModifiedBy>Francisco Etelvino Biondo</cp:lastModifiedBy>
  <cp:revision>265</cp:revision>
  <cp:lastPrinted>2016-02-18T18:08:28Z</cp:lastPrinted>
  <dcterms:created xsi:type="dcterms:W3CDTF">2011-08-24T19:48:25Z</dcterms:created>
  <dcterms:modified xsi:type="dcterms:W3CDTF">2016-02-23T15:01:21Z</dcterms:modified>
</cp:coreProperties>
</file>